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slideLayouts/slideLayout6.xml" ContentType="application/vnd.openxmlformats-officedocument.presentationml.slideLayout+xml"/>
  <Override PartName="/ppt/theme/theme4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5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6.xml" ContentType="application/vnd.openxmlformats-officedocument.theme+xml"/>
  <Override PartName="/ppt/slideLayouts/slideLayout23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665" r:id="rId2"/>
    <p:sldMasterId id="2147483707" r:id="rId3"/>
    <p:sldMasterId id="2147483700" r:id="rId4"/>
    <p:sldMasterId id="2147483698" r:id="rId5"/>
    <p:sldMasterId id="2147483668" r:id="rId6"/>
    <p:sldMasterId id="2147483672" r:id="rId7"/>
  </p:sldMasterIdLst>
  <p:notesMasterIdLst>
    <p:notesMasterId r:id="rId141"/>
  </p:notesMasterIdLst>
  <p:handoutMasterIdLst>
    <p:handoutMasterId r:id="rId142"/>
  </p:handoutMasterIdLst>
  <p:sldIdLst>
    <p:sldId id="462" r:id="rId8"/>
    <p:sldId id="463" r:id="rId9"/>
    <p:sldId id="464" r:id="rId10"/>
    <p:sldId id="466" r:id="rId11"/>
    <p:sldId id="477" r:id="rId12"/>
    <p:sldId id="487" r:id="rId13"/>
    <p:sldId id="489" r:id="rId14"/>
    <p:sldId id="490" r:id="rId15"/>
    <p:sldId id="492" r:id="rId16"/>
    <p:sldId id="493" r:id="rId17"/>
    <p:sldId id="488" r:id="rId18"/>
    <p:sldId id="494" r:id="rId19"/>
    <p:sldId id="554" r:id="rId20"/>
    <p:sldId id="486" r:id="rId21"/>
    <p:sldId id="495" r:id="rId22"/>
    <p:sldId id="496" r:id="rId23"/>
    <p:sldId id="497" r:id="rId24"/>
    <p:sldId id="498" r:id="rId25"/>
    <p:sldId id="499" r:id="rId26"/>
    <p:sldId id="500" r:id="rId27"/>
    <p:sldId id="502" r:id="rId28"/>
    <p:sldId id="471" r:id="rId29"/>
    <p:sldId id="507" r:id="rId30"/>
    <p:sldId id="508" r:id="rId31"/>
    <p:sldId id="483" r:id="rId32"/>
    <p:sldId id="505" r:id="rId33"/>
    <p:sldId id="506" r:id="rId34"/>
    <p:sldId id="503" r:id="rId35"/>
    <p:sldId id="509" r:id="rId36"/>
    <p:sldId id="510" r:id="rId37"/>
    <p:sldId id="504" r:id="rId38"/>
    <p:sldId id="511" r:id="rId39"/>
    <p:sldId id="555" r:id="rId40"/>
    <p:sldId id="472" r:id="rId41"/>
    <p:sldId id="484" r:id="rId42"/>
    <p:sldId id="515" r:id="rId43"/>
    <p:sldId id="516" r:id="rId44"/>
    <p:sldId id="556" r:id="rId45"/>
    <p:sldId id="539" r:id="rId46"/>
    <p:sldId id="517" r:id="rId47"/>
    <p:sldId id="520" r:id="rId48"/>
    <p:sldId id="521" r:id="rId49"/>
    <p:sldId id="522" r:id="rId50"/>
    <p:sldId id="537" r:id="rId51"/>
    <p:sldId id="558" r:id="rId52"/>
    <p:sldId id="525" r:id="rId53"/>
    <p:sldId id="526" r:id="rId54"/>
    <p:sldId id="527" r:id="rId55"/>
    <p:sldId id="528" r:id="rId56"/>
    <p:sldId id="529" r:id="rId57"/>
    <p:sldId id="530" r:id="rId58"/>
    <p:sldId id="559" r:id="rId59"/>
    <p:sldId id="531" r:id="rId60"/>
    <p:sldId id="532" r:id="rId61"/>
    <p:sldId id="533" r:id="rId62"/>
    <p:sldId id="534" r:id="rId63"/>
    <p:sldId id="535" r:id="rId64"/>
    <p:sldId id="518" r:id="rId65"/>
    <p:sldId id="538" r:id="rId66"/>
    <p:sldId id="540" r:id="rId67"/>
    <p:sldId id="541" r:id="rId68"/>
    <p:sldId id="543" r:id="rId69"/>
    <p:sldId id="542" r:id="rId70"/>
    <p:sldId id="519" r:id="rId71"/>
    <p:sldId id="544" r:id="rId72"/>
    <p:sldId id="545" r:id="rId73"/>
    <p:sldId id="546" r:id="rId74"/>
    <p:sldId id="547" r:id="rId75"/>
    <p:sldId id="548" r:id="rId76"/>
    <p:sldId id="552" r:id="rId77"/>
    <p:sldId id="549" r:id="rId78"/>
    <p:sldId id="550" r:id="rId79"/>
    <p:sldId id="551" r:id="rId80"/>
    <p:sldId id="553" r:id="rId81"/>
    <p:sldId id="485" r:id="rId82"/>
    <p:sldId id="561" r:id="rId83"/>
    <p:sldId id="562" r:id="rId84"/>
    <p:sldId id="586" r:id="rId85"/>
    <p:sldId id="563" r:id="rId86"/>
    <p:sldId id="564" r:id="rId87"/>
    <p:sldId id="565" r:id="rId88"/>
    <p:sldId id="587" r:id="rId89"/>
    <p:sldId id="588" r:id="rId90"/>
    <p:sldId id="566" r:id="rId91"/>
    <p:sldId id="589" r:id="rId92"/>
    <p:sldId id="560" r:id="rId93"/>
    <p:sldId id="568" r:id="rId94"/>
    <p:sldId id="592" r:id="rId95"/>
    <p:sldId id="590" r:id="rId96"/>
    <p:sldId id="567" r:id="rId97"/>
    <p:sldId id="572" r:id="rId98"/>
    <p:sldId id="573" r:id="rId99"/>
    <p:sldId id="593" r:id="rId100"/>
    <p:sldId id="594" r:id="rId101"/>
    <p:sldId id="595" r:id="rId102"/>
    <p:sldId id="574" r:id="rId103"/>
    <p:sldId id="596" r:id="rId104"/>
    <p:sldId id="597" r:id="rId105"/>
    <p:sldId id="598" r:id="rId106"/>
    <p:sldId id="599" r:id="rId107"/>
    <p:sldId id="570" r:id="rId108"/>
    <p:sldId id="575" r:id="rId109"/>
    <p:sldId id="600" r:id="rId110"/>
    <p:sldId id="601" r:id="rId111"/>
    <p:sldId id="576" r:id="rId112"/>
    <p:sldId id="577" r:id="rId113"/>
    <p:sldId id="602" r:id="rId114"/>
    <p:sldId id="603" r:id="rId115"/>
    <p:sldId id="578" r:id="rId116"/>
    <p:sldId id="604" r:id="rId117"/>
    <p:sldId id="579" r:id="rId118"/>
    <p:sldId id="606" r:id="rId119"/>
    <p:sldId id="605" r:id="rId120"/>
    <p:sldId id="607" r:id="rId121"/>
    <p:sldId id="608" r:id="rId122"/>
    <p:sldId id="580" r:id="rId123"/>
    <p:sldId id="609" r:id="rId124"/>
    <p:sldId id="610" r:id="rId125"/>
    <p:sldId id="611" r:id="rId126"/>
    <p:sldId id="612" r:id="rId127"/>
    <p:sldId id="581" r:id="rId128"/>
    <p:sldId id="613" r:id="rId129"/>
    <p:sldId id="614" r:id="rId130"/>
    <p:sldId id="571" r:id="rId131"/>
    <p:sldId id="582" r:id="rId132"/>
    <p:sldId id="583" r:id="rId133"/>
    <p:sldId id="615" r:id="rId134"/>
    <p:sldId id="584" r:id="rId135"/>
    <p:sldId id="585" r:id="rId136"/>
    <p:sldId id="616" r:id="rId137"/>
    <p:sldId id="451" r:id="rId138"/>
    <p:sldId id="452" r:id="rId139"/>
    <p:sldId id="264" r:id="rId14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  <a:srgbClr val="AD2B26"/>
    <a:srgbClr val="49504F"/>
    <a:srgbClr val="B70006"/>
    <a:srgbClr val="FFFFE4"/>
    <a:srgbClr val="919191"/>
    <a:srgbClr val="333333"/>
    <a:srgbClr val="FFFFFF"/>
    <a:srgbClr val="B60206"/>
    <a:srgbClr val="5151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98" autoAdjust="0"/>
    <p:restoredTop sz="94915" autoAdjust="0"/>
  </p:normalViewPr>
  <p:slideViewPr>
    <p:cSldViewPr snapToGrid="0">
      <p:cViewPr varScale="1">
        <p:scale>
          <a:sx n="84" d="100"/>
          <a:sy n="84" d="100"/>
        </p:scale>
        <p:origin x="67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1" d="100"/>
          <a:sy n="61" d="100"/>
        </p:scale>
        <p:origin x="2659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0.xml"/><Relationship Id="rId21" Type="http://schemas.openxmlformats.org/officeDocument/2006/relationships/slide" Target="slides/slide14.xml"/><Relationship Id="rId42" Type="http://schemas.openxmlformats.org/officeDocument/2006/relationships/slide" Target="slides/slide35.xml"/><Relationship Id="rId63" Type="http://schemas.openxmlformats.org/officeDocument/2006/relationships/slide" Target="slides/slide56.xml"/><Relationship Id="rId84" Type="http://schemas.openxmlformats.org/officeDocument/2006/relationships/slide" Target="slides/slide77.xml"/><Relationship Id="rId138" Type="http://schemas.openxmlformats.org/officeDocument/2006/relationships/slide" Target="slides/slide131.xml"/><Relationship Id="rId107" Type="http://schemas.openxmlformats.org/officeDocument/2006/relationships/slide" Target="slides/slide100.xml"/><Relationship Id="rId11" Type="http://schemas.openxmlformats.org/officeDocument/2006/relationships/slide" Target="slides/slide4.xml"/><Relationship Id="rId32" Type="http://schemas.openxmlformats.org/officeDocument/2006/relationships/slide" Target="slides/slide25.xml"/><Relationship Id="rId53" Type="http://schemas.openxmlformats.org/officeDocument/2006/relationships/slide" Target="slides/slide46.xml"/><Relationship Id="rId74" Type="http://schemas.openxmlformats.org/officeDocument/2006/relationships/slide" Target="slides/slide67.xml"/><Relationship Id="rId128" Type="http://schemas.openxmlformats.org/officeDocument/2006/relationships/slide" Target="slides/slide121.xml"/><Relationship Id="rId5" Type="http://schemas.openxmlformats.org/officeDocument/2006/relationships/slideMaster" Target="slideMasters/slideMaster5.xml"/><Relationship Id="rId90" Type="http://schemas.openxmlformats.org/officeDocument/2006/relationships/slide" Target="slides/slide83.xml"/><Relationship Id="rId95" Type="http://schemas.openxmlformats.org/officeDocument/2006/relationships/slide" Target="slides/slide88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43" Type="http://schemas.openxmlformats.org/officeDocument/2006/relationships/slide" Target="slides/slide36.xml"/><Relationship Id="rId48" Type="http://schemas.openxmlformats.org/officeDocument/2006/relationships/slide" Target="slides/slide41.xml"/><Relationship Id="rId64" Type="http://schemas.openxmlformats.org/officeDocument/2006/relationships/slide" Target="slides/slide57.xml"/><Relationship Id="rId69" Type="http://schemas.openxmlformats.org/officeDocument/2006/relationships/slide" Target="slides/slide62.xml"/><Relationship Id="rId113" Type="http://schemas.openxmlformats.org/officeDocument/2006/relationships/slide" Target="slides/slide106.xml"/><Relationship Id="rId118" Type="http://schemas.openxmlformats.org/officeDocument/2006/relationships/slide" Target="slides/slide111.xml"/><Relationship Id="rId134" Type="http://schemas.openxmlformats.org/officeDocument/2006/relationships/slide" Target="slides/slide127.xml"/><Relationship Id="rId139" Type="http://schemas.openxmlformats.org/officeDocument/2006/relationships/slide" Target="slides/slide132.xml"/><Relationship Id="rId80" Type="http://schemas.openxmlformats.org/officeDocument/2006/relationships/slide" Target="slides/slide73.xml"/><Relationship Id="rId85" Type="http://schemas.openxmlformats.org/officeDocument/2006/relationships/slide" Target="slides/slide78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59" Type="http://schemas.openxmlformats.org/officeDocument/2006/relationships/slide" Target="slides/slide52.xml"/><Relationship Id="rId103" Type="http://schemas.openxmlformats.org/officeDocument/2006/relationships/slide" Target="slides/slide96.xml"/><Relationship Id="rId108" Type="http://schemas.openxmlformats.org/officeDocument/2006/relationships/slide" Target="slides/slide101.xml"/><Relationship Id="rId124" Type="http://schemas.openxmlformats.org/officeDocument/2006/relationships/slide" Target="slides/slide117.xml"/><Relationship Id="rId129" Type="http://schemas.openxmlformats.org/officeDocument/2006/relationships/slide" Target="slides/slide122.xml"/><Relationship Id="rId54" Type="http://schemas.openxmlformats.org/officeDocument/2006/relationships/slide" Target="slides/slide47.xml"/><Relationship Id="rId70" Type="http://schemas.openxmlformats.org/officeDocument/2006/relationships/slide" Target="slides/slide63.xml"/><Relationship Id="rId75" Type="http://schemas.openxmlformats.org/officeDocument/2006/relationships/slide" Target="slides/slide68.xml"/><Relationship Id="rId91" Type="http://schemas.openxmlformats.org/officeDocument/2006/relationships/slide" Target="slides/slide84.xml"/><Relationship Id="rId96" Type="http://schemas.openxmlformats.org/officeDocument/2006/relationships/slide" Target="slides/slide89.xml"/><Relationship Id="rId140" Type="http://schemas.openxmlformats.org/officeDocument/2006/relationships/slide" Target="slides/slide133.xml"/><Relationship Id="rId14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49" Type="http://schemas.openxmlformats.org/officeDocument/2006/relationships/slide" Target="slides/slide42.xml"/><Relationship Id="rId114" Type="http://schemas.openxmlformats.org/officeDocument/2006/relationships/slide" Target="slides/slide107.xml"/><Relationship Id="rId119" Type="http://schemas.openxmlformats.org/officeDocument/2006/relationships/slide" Target="slides/slide112.xml"/><Relationship Id="rId44" Type="http://schemas.openxmlformats.org/officeDocument/2006/relationships/slide" Target="slides/slide37.xml"/><Relationship Id="rId60" Type="http://schemas.openxmlformats.org/officeDocument/2006/relationships/slide" Target="slides/slide53.xml"/><Relationship Id="rId65" Type="http://schemas.openxmlformats.org/officeDocument/2006/relationships/slide" Target="slides/slide58.xml"/><Relationship Id="rId81" Type="http://schemas.openxmlformats.org/officeDocument/2006/relationships/slide" Target="slides/slide74.xml"/><Relationship Id="rId86" Type="http://schemas.openxmlformats.org/officeDocument/2006/relationships/slide" Target="slides/slide79.xml"/><Relationship Id="rId130" Type="http://schemas.openxmlformats.org/officeDocument/2006/relationships/slide" Target="slides/slide123.xml"/><Relationship Id="rId135" Type="http://schemas.openxmlformats.org/officeDocument/2006/relationships/slide" Target="slides/slide128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39" Type="http://schemas.openxmlformats.org/officeDocument/2006/relationships/slide" Target="slides/slide32.xml"/><Relationship Id="rId109" Type="http://schemas.openxmlformats.org/officeDocument/2006/relationships/slide" Target="slides/slide102.xml"/><Relationship Id="rId34" Type="http://schemas.openxmlformats.org/officeDocument/2006/relationships/slide" Target="slides/slide27.xml"/><Relationship Id="rId50" Type="http://schemas.openxmlformats.org/officeDocument/2006/relationships/slide" Target="slides/slide43.xml"/><Relationship Id="rId55" Type="http://schemas.openxmlformats.org/officeDocument/2006/relationships/slide" Target="slides/slide48.xml"/><Relationship Id="rId76" Type="http://schemas.openxmlformats.org/officeDocument/2006/relationships/slide" Target="slides/slide69.xml"/><Relationship Id="rId97" Type="http://schemas.openxmlformats.org/officeDocument/2006/relationships/slide" Target="slides/slide90.xml"/><Relationship Id="rId104" Type="http://schemas.openxmlformats.org/officeDocument/2006/relationships/slide" Target="slides/slide97.xml"/><Relationship Id="rId120" Type="http://schemas.openxmlformats.org/officeDocument/2006/relationships/slide" Target="slides/slide113.xml"/><Relationship Id="rId125" Type="http://schemas.openxmlformats.org/officeDocument/2006/relationships/slide" Target="slides/slide118.xml"/><Relationship Id="rId141" Type="http://schemas.openxmlformats.org/officeDocument/2006/relationships/notesMaster" Target="notesMasters/notesMaster1.xml"/><Relationship Id="rId146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71" Type="http://schemas.openxmlformats.org/officeDocument/2006/relationships/slide" Target="slides/slide64.xml"/><Relationship Id="rId92" Type="http://schemas.openxmlformats.org/officeDocument/2006/relationships/slide" Target="slides/slide85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24" Type="http://schemas.openxmlformats.org/officeDocument/2006/relationships/slide" Target="slides/slide17.xml"/><Relationship Id="rId40" Type="http://schemas.openxmlformats.org/officeDocument/2006/relationships/slide" Target="slides/slide33.xml"/><Relationship Id="rId45" Type="http://schemas.openxmlformats.org/officeDocument/2006/relationships/slide" Target="slides/slide38.xml"/><Relationship Id="rId66" Type="http://schemas.openxmlformats.org/officeDocument/2006/relationships/slide" Target="slides/slide59.xml"/><Relationship Id="rId87" Type="http://schemas.openxmlformats.org/officeDocument/2006/relationships/slide" Target="slides/slide80.xml"/><Relationship Id="rId110" Type="http://schemas.openxmlformats.org/officeDocument/2006/relationships/slide" Target="slides/slide103.xml"/><Relationship Id="rId115" Type="http://schemas.openxmlformats.org/officeDocument/2006/relationships/slide" Target="slides/slide108.xml"/><Relationship Id="rId131" Type="http://schemas.openxmlformats.org/officeDocument/2006/relationships/slide" Target="slides/slide124.xml"/><Relationship Id="rId136" Type="http://schemas.openxmlformats.org/officeDocument/2006/relationships/slide" Target="slides/slide129.xml"/><Relationship Id="rId61" Type="http://schemas.openxmlformats.org/officeDocument/2006/relationships/slide" Target="slides/slide54.xml"/><Relationship Id="rId82" Type="http://schemas.openxmlformats.org/officeDocument/2006/relationships/slide" Target="slides/slide75.xml"/><Relationship Id="rId19" Type="http://schemas.openxmlformats.org/officeDocument/2006/relationships/slide" Target="slides/slide12.xml"/><Relationship Id="rId14" Type="http://schemas.openxmlformats.org/officeDocument/2006/relationships/slide" Target="slides/slide7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56" Type="http://schemas.openxmlformats.org/officeDocument/2006/relationships/slide" Target="slides/slide49.xml"/><Relationship Id="rId77" Type="http://schemas.openxmlformats.org/officeDocument/2006/relationships/slide" Target="slides/slide70.xml"/><Relationship Id="rId100" Type="http://schemas.openxmlformats.org/officeDocument/2006/relationships/slide" Target="slides/slide93.xml"/><Relationship Id="rId105" Type="http://schemas.openxmlformats.org/officeDocument/2006/relationships/slide" Target="slides/slide98.xml"/><Relationship Id="rId126" Type="http://schemas.openxmlformats.org/officeDocument/2006/relationships/slide" Target="slides/slide119.xml"/><Relationship Id="rId8" Type="http://schemas.openxmlformats.org/officeDocument/2006/relationships/slide" Target="slides/slide1.xml"/><Relationship Id="rId51" Type="http://schemas.openxmlformats.org/officeDocument/2006/relationships/slide" Target="slides/slide44.xml"/><Relationship Id="rId72" Type="http://schemas.openxmlformats.org/officeDocument/2006/relationships/slide" Target="slides/slide65.xml"/><Relationship Id="rId93" Type="http://schemas.openxmlformats.org/officeDocument/2006/relationships/slide" Target="slides/slide86.xml"/><Relationship Id="rId98" Type="http://schemas.openxmlformats.org/officeDocument/2006/relationships/slide" Target="slides/slide91.xml"/><Relationship Id="rId121" Type="http://schemas.openxmlformats.org/officeDocument/2006/relationships/slide" Target="slides/slide114.xml"/><Relationship Id="rId142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5" Type="http://schemas.openxmlformats.org/officeDocument/2006/relationships/slide" Target="slides/slide18.xml"/><Relationship Id="rId46" Type="http://schemas.openxmlformats.org/officeDocument/2006/relationships/slide" Target="slides/slide39.xml"/><Relationship Id="rId67" Type="http://schemas.openxmlformats.org/officeDocument/2006/relationships/slide" Target="slides/slide60.xml"/><Relationship Id="rId116" Type="http://schemas.openxmlformats.org/officeDocument/2006/relationships/slide" Target="slides/slide109.xml"/><Relationship Id="rId137" Type="http://schemas.openxmlformats.org/officeDocument/2006/relationships/slide" Target="slides/slide130.xml"/><Relationship Id="rId20" Type="http://schemas.openxmlformats.org/officeDocument/2006/relationships/slide" Target="slides/slide13.xml"/><Relationship Id="rId41" Type="http://schemas.openxmlformats.org/officeDocument/2006/relationships/slide" Target="slides/slide34.xml"/><Relationship Id="rId62" Type="http://schemas.openxmlformats.org/officeDocument/2006/relationships/slide" Target="slides/slide55.xml"/><Relationship Id="rId83" Type="http://schemas.openxmlformats.org/officeDocument/2006/relationships/slide" Target="slides/slide76.xml"/><Relationship Id="rId88" Type="http://schemas.openxmlformats.org/officeDocument/2006/relationships/slide" Target="slides/slide81.xml"/><Relationship Id="rId111" Type="http://schemas.openxmlformats.org/officeDocument/2006/relationships/slide" Target="slides/slide104.xml"/><Relationship Id="rId132" Type="http://schemas.openxmlformats.org/officeDocument/2006/relationships/slide" Target="slides/slide125.xml"/><Relationship Id="rId15" Type="http://schemas.openxmlformats.org/officeDocument/2006/relationships/slide" Target="slides/slide8.xml"/><Relationship Id="rId36" Type="http://schemas.openxmlformats.org/officeDocument/2006/relationships/slide" Target="slides/slide29.xml"/><Relationship Id="rId57" Type="http://schemas.openxmlformats.org/officeDocument/2006/relationships/slide" Target="slides/slide50.xml"/><Relationship Id="rId106" Type="http://schemas.openxmlformats.org/officeDocument/2006/relationships/slide" Target="slides/slide99.xml"/><Relationship Id="rId127" Type="http://schemas.openxmlformats.org/officeDocument/2006/relationships/slide" Target="slides/slide120.xml"/><Relationship Id="rId10" Type="http://schemas.openxmlformats.org/officeDocument/2006/relationships/slide" Target="slides/slide3.xml"/><Relationship Id="rId31" Type="http://schemas.openxmlformats.org/officeDocument/2006/relationships/slide" Target="slides/slide24.xml"/><Relationship Id="rId52" Type="http://schemas.openxmlformats.org/officeDocument/2006/relationships/slide" Target="slides/slide45.xml"/><Relationship Id="rId73" Type="http://schemas.openxmlformats.org/officeDocument/2006/relationships/slide" Target="slides/slide66.xml"/><Relationship Id="rId78" Type="http://schemas.openxmlformats.org/officeDocument/2006/relationships/slide" Target="slides/slide71.xml"/><Relationship Id="rId94" Type="http://schemas.openxmlformats.org/officeDocument/2006/relationships/slide" Target="slides/slide87.xml"/><Relationship Id="rId99" Type="http://schemas.openxmlformats.org/officeDocument/2006/relationships/slide" Target="slides/slide92.xml"/><Relationship Id="rId101" Type="http://schemas.openxmlformats.org/officeDocument/2006/relationships/slide" Target="slides/slide94.xml"/><Relationship Id="rId122" Type="http://schemas.openxmlformats.org/officeDocument/2006/relationships/slide" Target="slides/slide115.xml"/><Relationship Id="rId143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47" Type="http://schemas.openxmlformats.org/officeDocument/2006/relationships/slide" Target="slides/slide40.xml"/><Relationship Id="rId68" Type="http://schemas.openxmlformats.org/officeDocument/2006/relationships/slide" Target="slides/slide61.xml"/><Relationship Id="rId89" Type="http://schemas.openxmlformats.org/officeDocument/2006/relationships/slide" Target="slides/slide82.xml"/><Relationship Id="rId112" Type="http://schemas.openxmlformats.org/officeDocument/2006/relationships/slide" Target="slides/slide105.xml"/><Relationship Id="rId133" Type="http://schemas.openxmlformats.org/officeDocument/2006/relationships/slide" Target="slides/slide126.xml"/><Relationship Id="rId16" Type="http://schemas.openxmlformats.org/officeDocument/2006/relationships/slide" Target="slides/slide9.xml"/><Relationship Id="rId37" Type="http://schemas.openxmlformats.org/officeDocument/2006/relationships/slide" Target="slides/slide30.xml"/><Relationship Id="rId58" Type="http://schemas.openxmlformats.org/officeDocument/2006/relationships/slide" Target="slides/slide51.xml"/><Relationship Id="rId79" Type="http://schemas.openxmlformats.org/officeDocument/2006/relationships/slide" Target="slides/slide72.xml"/><Relationship Id="rId102" Type="http://schemas.openxmlformats.org/officeDocument/2006/relationships/slide" Target="slides/slide95.xml"/><Relationship Id="rId123" Type="http://schemas.openxmlformats.org/officeDocument/2006/relationships/slide" Target="slides/slide116.xml"/><Relationship Id="rId14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="" xmlns:a16="http://schemas.microsoft.com/office/drawing/2014/main" id="{75BAB8F7-26C7-2345-A2F0-4C70E8EFA8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1EB0FE49-C86E-0B42-8C7E-921C60B5AA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  <a:t>2021/4/26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9E928822-8127-CD43-9156-5BB443851D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4FC3EF7F-6078-7249-A167-F5C06879924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26559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2021/4/26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594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102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40566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44469F54-72BF-044A-89E7-CDAF75E947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>
            <a:extLst>
              <a:ext uri="{FF2B5EF4-FFF2-40B4-BE49-F238E27FC236}">
                <a16:creationId xmlns="" xmlns:a16="http://schemas.microsoft.com/office/drawing/2014/main" id="{FE68CD30-ECD6-A642-8C7F-BA42D1249DF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  <p:extLst>
      <p:ext uri="{BB962C8B-B14F-4D97-AF65-F5344CB8AC3E}">
        <p14:creationId xmlns:p14="http://schemas.microsoft.com/office/powerpoint/2010/main" val="588721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0" name="文本占位符 9">
            <a:extLst>
              <a:ext uri="{FF2B5EF4-FFF2-40B4-BE49-F238E27FC236}">
                <a16:creationId xmlns="" xmlns:a16="http://schemas.microsoft.com/office/drawing/2014/main" id="{1BE760B7-955D-46DB-9CF6-0F5E75ACEF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=""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8889851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=""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="" xmlns:a16="http://schemas.microsoft.com/office/drawing/2014/main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="" xmlns:a16="http://schemas.microsoft.com/office/drawing/2014/main" id="{2DD40269-A2A6-814E-991D-1DBB128738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6399144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=""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="" xmlns:a16="http://schemas.microsoft.com/office/drawing/2014/main" id="{64C54839-92D5-0E4E-B9C2-203FF53C32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="" xmlns:a16="http://schemas.microsoft.com/office/drawing/2014/main" id="{E5CC542A-FF04-5243-BA82-1AC7B0A112E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8627675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="" xmlns:a16="http://schemas.microsoft.com/office/drawing/2014/main" id="{E4D92416-D30F-8049-AD27-C955EC07F2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5" name="文本占位符 9">
            <a:extLst>
              <a:ext uri="{FF2B5EF4-FFF2-40B4-BE49-F238E27FC236}">
                <a16:creationId xmlns="" xmlns:a16="http://schemas.microsoft.com/office/drawing/2014/main" id="{FB933948-E99B-AD48-8B41-DEA66BC8FB5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>
            <a:extLst>
              <a:ext uri="{FF2B5EF4-FFF2-40B4-BE49-F238E27FC236}">
                <a16:creationId xmlns="" xmlns:a16="http://schemas.microsoft.com/office/drawing/2014/main" id="{D8BA1B0F-468D-0446-AB7E-B23A83414DF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46133"/>
            <a:ext cx="10748057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74974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>
            <a:extLst>
              <a:ext uri="{FF2B5EF4-FFF2-40B4-BE49-F238E27FC236}">
                <a16:creationId xmlns=""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0081"/>
            <a:ext cx="9845675" cy="487143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>
            <a:extLst>
              <a:ext uri="{FF2B5EF4-FFF2-40B4-BE49-F238E27FC236}">
                <a16:creationId xmlns="" xmlns:a16="http://schemas.microsoft.com/office/drawing/2014/main" id="{9947CB16-8D08-5242-A2E0-936DC1D438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9088069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="" xmlns:a16="http://schemas.microsoft.com/office/drawing/2014/main" id="{B678CE99-982F-E747-B6C5-B29DECDE38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="" xmlns:a16="http://schemas.microsoft.com/office/drawing/2014/main" id="{88D105DB-24C1-B042-AF5E-89B95733125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934933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88711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=""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="" xmlns:a16="http://schemas.microsoft.com/office/drawing/2014/main" id="{9C0915B4-3DAF-C444-883E-818CAE39A5B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5093"/>
            <a:ext cx="10748057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71635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=""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1824831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=""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=""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=""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=""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=""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=""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=""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=""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28063303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=""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=""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=""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=""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=""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=""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=""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=""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414583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=""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189" marR="0" lvl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46942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>
            <a:extLst>
              <a:ext uri="{FF2B5EF4-FFF2-40B4-BE49-F238E27FC236}">
                <a16:creationId xmlns="" xmlns:a16="http://schemas.microsoft.com/office/drawing/2014/main" id="{380B9059-6AA7-9E4F-BC56-F30289A262EA}"/>
              </a:ext>
            </a:extLst>
          </p:cNvPr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>
            <a:extLst>
              <a:ext uri="{FF2B5EF4-FFF2-40B4-BE49-F238E27FC236}">
                <a16:creationId xmlns="" xmlns:a16="http://schemas.microsoft.com/office/drawing/2014/main" id="{D71D36F9-1B1C-094A-A062-19A46A7AB388}"/>
              </a:ext>
            </a:extLst>
          </p:cNvPr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>
            <a:extLst>
              <a:ext uri="{FF2B5EF4-FFF2-40B4-BE49-F238E27FC236}">
                <a16:creationId xmlns=""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>
            <a:extLst>
              <a:ext uri="{FF2B5EF4-FFF2-40B4-BE49-F238E27FC236}">
                <a16:creationId xmlns=""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0" name="标题 1">
            <a:extLst>
              <a:ext uri="{FF2B5EF4-FFF2-40B4-BE49-F238E27FC236}">
                <a16:creationId xmlns="" xmlns:a16="http://schemas.microsoft.com/office/drawing/2014/main" id="{493FA365-EB18-4C49-B470-79A013EED4C7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24" name="六边形 23">
            <a:extLst>
              <a:ext uri="{FF2B5EF4-FFF2-40B4-BE49-F238E27FC236}">
                <a16:creationId xmlns="" xmlns:a16="http://schemas.microsoft.com/office/drawing/2014/main" id="{745B08E3-3066-3844-87E9-46D7426765C6}"/>
              </a:ext>
            </a:extLst>
          </p:cNvPr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>
            <a:extLst>
              <a:ext uri="{FF2B5EF4-FFF2-40B4-BE49-F238E27FC236}">
                <a16:creationId xmlns="" xmlns:a16="http://schemas.microsoft.com/office/drawing/2014/main" id="{B7A42CA5-7885-7642-B20D-B92B35099CBC}"/>
              </a:ext>
            </a:extLst>
          </p:cNvPr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>
            <a:extLst>
              <a:ext uri="{FF2B5EF4-FFF2-40B4-BE49-F238E27FC236}">
                <a16:creationId xmlns="" xmlns:a16="http://schemas.microsoft.com/office/drawing/2014/main" id="{DE7B2235-1C6B-6B44-BC4F-1EC9BD8B9D8D}"/>
              </a:ext>
            </a:extLst>
          </p:cNvPr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>
            <a:extLst>
              <a:ext uri="{FF2B5EF4-FFF2-40B4-BE49-F238E27FC236}">
                <a16:creationId xmlns="" xmlns:a16="http://schemas.microsoft.com/office/drawing/2014/main" id="{5BF818FD-51C6-E54A-9D53-783E1313F19E}"/>
              </a:ext>
            </a:extLst>
          </p:cNvPr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137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=""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=""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=""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  <p:sp>
        <p:nvSpPr>
          <p:cNvPr id="21" name="标题 1">
            <a:extLst>
              <a:ext uri="{FF2B5EF4-FFF2-40B4-BE49-F238E27FC236}">
                <a16:creationId xmlns=""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41700943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>
            <a:extLst>
              <a:ext uri="{FF2B5EF4-FFF2-40B4-BE49-F238E27FC236}">
                <a16:creationId xmlns="" xmlns:a16="http://schemas.microsoft.com/office/drawing/2014/main" id="{4AB6E3BD-F819-724D-9482-568CE7A3A1F8}"/>
              </a:ext>
            </a:extLst>
          </p:cNvPr>
          <p:cNvSpPr/>
          <p:nvPr userDrawn="1"/>
        </p:nvSpPr>
        <p:spPr>
          <a:xfrm rot="2700000">
            <a:off x="3564412" y="3089727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="" xmlns:a16="http://schemas.microsoft.com/office/drawing/2014/main" id="{19BD6F73-BC4E-714F-81EB-5276C9B1460A}"/>
              </a:ext>
            </a:extLst>
          </p:cNvPr>
          <p:cNvSpPr/>
          <p:nvPr userDrawn="1"/>
        </p:nvSpPr>
        <p:spPr>
          <a:xfrm rot="2700000">
            <a:off x="3711024" y="4032814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="" xmlns:a16="http://schemas.microsoft.com/office/drawing/2014/main" id="{93788A09-8D86-D048-B1A9-A02E86D4E252}"/>
              </a:ext>
            </a:extLst>
          </p:cNvPr>
          <p:cNvSpPr/>
          <p:nvPr userDrawn="1"/>
        </p:nvSpPr>
        <p:spPr>
          <a:xfrm rot="2700000">
            <a:off x="1595908" y="2140629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="" xmlns:a16="http://schemas.microsoft.com/office/drawing/2014/main" id="{B9328185-789E-DD42-AA27-851035E2E6BA}"/>
              </a:ext>
            </a:extLst>
          </p:cNvPr>
          <p:cNvSpPr/>
          <p:nvPr userDrawn="1"/>
        </p:nvSpPr>
        <p:spPr>
          <a:xfrm rot="2700000">
            <a:off x="1559312" y="4247863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="" xmlns:a16="http://schemas.microsoft.com/office/drawing/2014/main" id="{5F2080FE-05C6-2340-B7D7-FCDE4D780420}"/>
              </a:ext>
            </a:extLst>
          </p:cNvPr>
          <p:cNvSpPr/>
          <p:nvPr userDrawn="1"/>
        </p:nvSpPr>
        <p:spPr>
          <a:xfrm rot="2700000">
            <a:off x="986540" y="2161712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="" xmlns:a16="http://schemas.microsoft.com/office/drawing/2014/main" id="{990C36A6-06C1-0647-8725-306AE7D5DB42}"/>
              </a:ext>
            </a:extLst>
          </p:cNvPr>
          <p:cNvSpPr/>
          <p:nvPr userDrawn="1"/>
        </p:nvSpPr>
        <p:spPr>
          <a:xfrm rot="2700000">
            <a:off x="1815645" y="2537749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>
            <a:extLst>
              <a:ext uri="{FF2B5EF4-FFF2-40B4-BE49-F238E27FC236}">
                <a16:creationId xmlns=""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21" name="标题 1">
            <a:extLst>
              <a:ext uri="{FF2B5EF4-FFF2-40B4-BE49-F238E27FC236}">
                <a16:creationId xmlns=""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3" name="标题占位符 1">
            <a:extLst>
              <a:ext uri="{FF2B5EF4-FFF2-40B4-BE49-F238E27FC236}">
                <a16:creationId xmlns="" xmlns:a16="http://schemas.microsoft.com/office/drawing/2014/main" id="{C9A22D05-8FDB-7546-BB47-01F708903CC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="" xmlns:a16="http://schemas.microsoft.com/office/drawing/2014/main" id="{9C7A4DAB-DC8A-9A43-A443-C9AE1D1E2698}"/>
              </a:ext>
            </a:extLst>
          </p:cNvPr>
          <p:cNvSpPr/>
          <p:nvPr userDrawn="1"/>
        </p:nvSpPr>
        <p:spPr>
          <a:xfrm rot="2700000">
            <a:off x="4273426" y="2466440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92248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4151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0" name="文本占位符 9">
            <a:extLst>
              <a:ext uri="{FF2B5EF4-FFF2-40B4-BE49-F238E27FC236}">
                <a16:creationId xmlns="" xmlns:a16="http://schemas.microsoft.com/office/drawing/2014/main" id="{1BE760B7-955D-46DB-9CF6-0F5E75ACEF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=""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37131077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=""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="" xmlns:a16="http://schemas.microsoft.com/office/drawing/2014/main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="" xmlns:a16="http://schemas.microsoft.com/office/drawing/2014/main" id="{2DD40269-A2A6-814E-991D-1DBB128738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869081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=""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  <p:extLst>
      <p:ext uri="{BB962C8B-B14F-4D97-AF65-F5344CB8AC3E}">
        <p14:creationId xmlns:p14="http://schemas.microsoft.com/office/powerpoint/2010/main" val="219625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8F239209-2A8D-D940-8FA0-61988543E49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>
            <a:extLst>
              <a:ext uri="{FF2B5EF4-FFF2-40B4-BE49-F238E27FC236}">
                <a16:creationId xmlns="" xmlns:a16="http://schemas.microsoft.com/office/drawing/2014/main" id="{CA56E57C-1F68-E948-87DC-0FF15A8C7DE7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>
            <a:extLst>
              <a:ext uri="{FF2B5EF4-FFF2-40B4-BE49-F238E27FC236}">
                <a16:creationId xmlns="" xmlns:a16="http://schemas.microsoft.com/office/drawing/2014/main" id="{01590D97-7CA9-B247-806A-885950A786C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198760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>
            <a:extLst>
              <a:ext uri="{FF2B5EF4-FFF2-40B4-BE49-F238E27FC236}">
                <a16:creationId xmlns="" xmlns:a16="http://schemas.microsoft.com/office/drawing/2014/main" id="{ED1003EB-0D97-5849-AC50-BFB3EDAA3B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>
            <a:extLst>
              <a:ext uri="{FF2B5EF4-FFF2-40B4-BE49-F238E27FC236}">
                <a16:creationId xmlns="" xmlns:a16="http://schemas.microsoft.com/office/drawing/2014/main" id="{0C8E5D29-3E75-FC46-80C9-2080D9268EB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3315334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=""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="" xmlns:a16="http://schemas.microsoft.com/office/drawing/2014/main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="" xmlns:a16="http://schemas.microsoft.com/office/drawing/2014/main" id="{2DD40269-A2A6-814E-991D-1DBB128738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045803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=""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189" marR="0" lvl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08881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svg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6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4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13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4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>
            <a:extLst>
              <a:ext uri="{FF2B5EF4-FFF2-40B4-BE49-F238E27FC236}">
                <a16:creationId xmlns="" xmlns:a16="http://schemas.microsoft.com/office/drawing/2014/main" id="{D359BD9D-8F8C-A44C-91CC-CA8F5146AA4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677" y="5726430"/>
            <a:ext cx="2748647" cy="448662"/>
          </a:xfrm>
          <a:prstGeom prst="rect">
            <a:avLst/>
          </a:prstGeom>
        </p:spPr>
      </p:pic>
      <p:sp>
        <p:nvSpPr>
          <p:cNvPr id="30" name="六边形 29">
            <a:extLst>
              <a:ext uri="{FF2B5EF4-FFF2-40B4-BE49-F238E27FC236}">
                <a16:creationId xmlns="" xmlns:a16="http://schemas.microsoft.com/office/drawing/2014/main" id="{6F51DA0D-EA98-B14B-A35B-7EDF8DBC5804}"/>
              </a:ext>
            </a:extLst>
          </p:cNvPr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" fmla="*/ 0 w 1034350"/>
              <a:gd name="connsiteY0" fmla="*/ 1136649 h 1136649"/>
              <a:gd name="connsiteX1" fmla="*/ 0 w 1034350"/>
              <a:gd name="connsiteY1" fmla="*/ 0 h 1136649"/>
              <a:gd name="connsiteX2" fmla="*/ 750188 w 1034350"/>
              <a:gd name="connsiteY2" fmla="*/ 0 h 1136649"/>
              <a:gd name="connsiteX3" fmla="*/ 1034350 w 1034350"/>
              <a:gd name="connsiteY3" fmla="*/ 568325 h 1136649"/>
              <a:gd name="connsiteX4" fmla="*/ 750188 w 1034350"/>
              <a:gd name="connsiteY4" fmla="*/ 1136649 h 1136649"/>
              <a:gd name="connsiteX5" fmla="*/ 0 w 1034350"/>
              <a:gd name="connsiteY5" fmla="*/ 1136649 h 1136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>
            <a:extLst>
              <a:ext uri="{FF2B5EF4-FFF2-40B4-BE49-F238E27FC236}">
                <a16:creationId xmlns="" xmlns:a16="http://schemas.microsoft.com/office/drawing/2014/main" id="{B0F52978-FC9E-FC46-A244-4605B31E7CC6}"/>
              </a:ext>
            </a:extLst>
          </p:cNvPr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>
            <a:extLst>
              <a:ext uri="{FF2B5EF4-FFF2-40B4-BE49-F238E27FC236}">
                <a16:creationId xmlns="" xmlns:a16="http://schemas.microsoft.com/office/drawing/2014/main" id="{6677D3A6-DA28-9444-815A-4524D9FED995}"/>
              </a:ext>
            </a:extLst>
          </p:cNvPr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>
            <a:extLst>
              <a:ext uri="{FF2B5EF4-FFF2-40B4-BE49-F238E27FC236}">
                <a16:creationId xmlns="" xmlns:a16="http://schemas.microsoft.com/office/drawing/2014/main" id="{B3967B50-7DD6-B247-97B6-4844195F68D5}"/>
              </a:ext>
            </a:extLst>
          </p:cNvPr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>
            <a:extLst>
              <a:ext uri="{FF2B5EF4-FFF2-40B4-BE49-F238E27FC236}">
                <a16:creationId xmlns="" xmlns:a16="http://schemas.microsoft.com/office/drawing/2014/main" id="{4C290A33-8D65-DC47-BE12-79B4B22A299D}"/>
              </a:ext>
            </a:extLst>
          </p:cNvPr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>
            <a:extLst>
              <a:ext uri="{FF2B5EF4-FFF2-40B4-BE49-F238E27FC236}">
                <a16:creationId xmlns="" xmlns:a16="http://schemas.microsoft.com/office/drawing/2014/main" id="{E0867641-ABCE-C84A-84A4-696E52E6543B}"/>
              </a:ext>
            </a:extLst>
          </p:cNvPr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>
            <a:extLst>
              <a:ext uri="{FF2B5EF4-FFF2-40B4-BE49-F238E27FC236}">
                <a16:creationId xmlns="" xmlns:a16="http://schemas.microsoft.com/office/drawing/2014/main" id="{3DC81806-A479-FD47-B1B6-A77189F32D48}"/>
              </a:ext>
            </a:extLst>
          </p:cNvPr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>
            <a:extLst>
              <a:ext uri="{FF2B5EF4-FFF2-40B4-BE49-F238E27FC236}">
                <a16:creationId xmlns="" xmlns:a16="http://schemas.microsoft.com/office/drawing/2014/main" id="{D15987B7-89CB-8549-AEE5-ADD4AED257B7}"/>
              </a:ext>
            </a:extLst>
          </p:cNvPr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>
            <a:extLst>
              <a:ext uri="{FF2B5EF4-FFF2-40B4-BE49-F238E27FC236}">
                <a16:creationId xmlns="" xmlns:a16="http://schemas.microsoft.com/office/drawing/2014/main" id="{382A540C-45FC-EB45-96D5-1EA0511DAF21}"/>
              </a:ext>
            </a:extLst>
          </p:cNvPr>
          <p:cNvCxnSpPr>
            <a:cxnSpLocks/>
          </p:cNvCxnSpPr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="" xmlns:a16="http://schemas.microsoft.com/office/drawing/2014/main" id="{28569DD6-18D5-5D45-BC4E-E4C2727B945C}"/>
              </a:ext>
            </a:extLst>
          </p:cNvPr>
          <p:cNvCxnSpPr>
            <a:cxnSpLocks/>
          </p:cNvCxnSpPr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7860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=""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=""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="" xmlns:a16="http://schemas.microsoft.com/office/drawing/2014/main" id="{3A7F5CA1-11F4-B94D-84AE-F6E3E12DEC4D}"/>
              </a:ext>
            </a:extLst>
          </p:cNvPr>
          <p:cNvGrpSpPr/>
          <p:nvPr userDrawn="1"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>
              <a:extLst>
                <a:ext uri="{FF2B5EF4-FFF2-40B4-BE49-F238E27FC236}">
                  <a16:creationId xmlns="" xmlns:a16="http://schemas.microsoft.com/office/drawing/2014/main" id="{DB73C1A2-926E-3849-92AB-BCE7B4C71DF2}"/>
                </a:ext>
              </a:extLst>
            </p:cNvPr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="" xmlns:a16="http://schemas.microsoft.com/office/drawing/2014/main" id="{3EC96A2F-7D7A-F34F-9BE8-8ADCD2919ACB}"/>
                </a:ext>
              </a:extLst>
            </p:cNvPr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>
              <a:extLst>
                <a:ext uri="{FF2B5EF4-FFF2-40B4-BE49-F238E27FC236}">
                  <a16:creationId xmlns="" xmlns:a16="http://schemas.microsoft.com/office/drawing/2014/main" id="{83E925B0-57FD-8B4B-8FF7-8BCD8AADEF23}"/>
                </a:ext>
              </a:extLst>
            </p:cNvPr>
            <p:cNvCxnSpPr>
              <a:cxnSpLocks/>
            </p:cNvCxnSpPr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>
              <a:extLst>
                <a:ext uri="{FF2B5EF4-FFF2-40B4-BE49-F238E27FC236}">
                  <a16:creationId xmlns="" xmlns:a16="http://schemas.microsoft.com/office/drawing/2014/main" id="{3EDCC472-8CF0-F84C-9270-06FAC7E8DD4D}"/>
                </a:ext>
              </a:extLst>
            </p:cNvPr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>
              <a:extLst>
                <a:ext uri="{FF2B5EF4-FFF2-40B4-BE49-F238E27FC236}">
                  <a16:creationId xmlns="" xmlns:a16="http://schemas.microsoft.com/office/drawing/2014/main" id="{E8F71936-0CC4-CB4A-AF12-89754A9ADA5D}"/>
                </a:ext>
              </a:extLst>
            </p:cNvPr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59586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711" r:id="rId2"/>
    <p:sldLayoutId id="2147483712" r:id="rId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="" xmlns:a16="http://schemas.microsoft.com/office/drawing/2014/main" id="{88438130-7B30-A94E-B2AC-38EDD0B85909}"/>
              </a:ext>
            </a:extLst>
          </p:cNvPr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=""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=""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="" xmlns:a16="http://schemas.microsoft.com/office/drawing/2014/main" id="{DB73C1A2-926E-3849-92AB-BCE7B4C71DF2}"/>
              </a:ext>
            </a:extLst>
          </p:cNvPr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="" xmlns:a16="http://schemas.microsoft.com/office/drawing/2014/main" id="{3EC96A2F-7D7A-F34F-9BE8-8ADCD2919ACB}"/>
              </a:ext>
            </a:extLst>
          </p:cNvPr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>
            <a:extLst>
              <a:ext uri="{FF2B5EF4-FFF2-40B4-BE49-F238E27FC236}">
                <a16:creationId xmlns="" xmlns:a16="http://schemas.microsoft.com/office/drawing/2014/main" id="{83E925B0-57FD-8B4B-8FF7-8BCD8AADEF23}"/>
              </a:ext>
            </a:extLst>
          </p:cNvPr>
          <p:cNvCxnSpPr>
            <a:cxnSpLocks/>
          </p:cNvCxnSpPr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>
            <a:extLst>
              <a:ext uri="{FF2B5EF4-FFF2-40B4-BE49-F238E27FC236}">
                <a16:creationId xmlns="" xmlns:a16="http://schemas.microsoft.com/office/drawing/2014/main" id="{A7484BB2-BD94-3C49-9EC4-B9A294E2AF2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87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="" xmlns:a16="http://schemas.microsoft.com/office/drawing/2014/main" id="{91B717BE-9DF9-1B41-9DBF-CB511A9C606B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>
            <a:extLst>
              <a:ext uri="{FF2B5EF4-FFF2-40B4-BE49-F238E27FC236}">
                <a16:creationId xmlns="" xmlns:a16="http://schemas.microsoft.com/office/drawing/2014/main" id="{998722ED-C4DC-C24C-A17B-B9CA36751549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7575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="" xmlns:a16="http://schemas.microsoft.com/office/drawing/2014/main" id="{D82380DF-4088-5449-BBFC-0B57E0B8F475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>
            <a:extLst>
              <a:ext uri="{FF2B5EF4-FFF2-40B4-BE49-F238E27FC236}">
                <a16:creationId xmlns="" xmlns:a16="http://schemas.microsoft.com/office/drawing/2014/main" id="{2FB8D235-9189-C14B-8111-0D705B9AA121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55265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9" r:id="rId2"/>
    <p:sldLayoutId id="2147483710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=""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矩形 22">
            <a:extLst>
              <a:ext uri="{FF2B5EF4-FFF2-40B4-BE49-F238E27FC236}">
                <a16:creationId xmlns=""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cxnSp>
        <p:nvCxnSpPr>
          <p:cNvPr id="11" name="直接连接符 22">
            <a:extLst>
              <a:ext uri="{FF2B5EF4-FFF2-40B4-BE49-F238E27FC236}">
                <a16:creationId xmlns="" xmlns:a16="http://schemas.microsoft.com/office/drawing/2014/main" id="{E3D0AD59-338B-5041-BA54-3D9BB0E399D6}"/>
              </a:ext>
            </a:extLst>
          </p:cNvPr>
          <p:cNvCxnSpPr/>
          <p:nvPr userDrawn="1"/>
        </p:nvCxnSpPr>
        <p:spPr>
          <a:xfrm flipH="1">
            <a:off x="323600" y="763880"/>
            <a:ext cx="11544801" cy="0"/>
          </a:xfrm>
          <a:prstGeom prst="line">
            <a:avLst/>
          </a:prstGeom>
          <a:ln w="9525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>
            <a:extLst>
              <a:ext uri="{FF2B5EF4-FFF2-40B4-BE49-F238E27FC236}">
                <a16:creationId xmlns="" xmlns:a16="http://schemas.microsoft.com/office/drawing/2014/main" id="{F2197ADE-85E8-B341-8233-C315893A0BCC}"/>
              </a:ext>
            </a:extLst>
          </p:cNvPr>
          <p:cNvGrpSpPr/>
          <p:nvPr userDrawn="1"/>
        </p:nvGrpSpPr>
        <p:grpSpPr>
          <a:xfrm>
            <a:off x="0" y="420997"/>
            <a:ext cx="224590" cy="220464"/>
            <a:chOff x="0" y="262878"/>
            <a:chExt cx="224590" cy="506266"/>
          </a:xfrm>
        </p:grpSpPr>
        <p:sp>
          <p:nvSpPr>
            <p:cNvPr id="13" name="矩形 12">
              <a:extLst>
                <a:ext uri="{FF2B5EF4-FFF2-40B4-BE49-F238E27FC236}">
                  <a16:creationId xmlns="" xmlns:a16="http://schemas.microsoft.com/office/drawing/2014/main" id="{C3756651-9738-8349-95DA-B0B282B3FAEA}"/>
                </a:ext>
              </a:extLst>
            </p:cNvPr>
            <p:cNvSpPr/>
            <p:nvPr/>
          </p:nvSpPr>
          <p:spPr>
            <a:xfrm>
              <a:off x="0" y="262878"/>
              <a:ext cx="224590" cy="50626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="" xmlns:a16="http://schemas.microsoft.com/office/drawing/2014/main" id="{5EF63353-41E7-0E43-AFC0-B2282740E9FE}"/>
                </a:ext>
              </a:extLst>
            </p:cNvPr>
            <p:cNvSpPr/>
            <p:nvPr/>
          </p:nvSpPr>
          <p:spPr>
            <a:xfrm>
              <a:off x="142500" y="262878"/>
              <a:ext cx="82090" cy="506266"/>
            </a:xfrm>
            <a:prstGeom prst="rect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16" name="图片 15">
            <a:extLst>
              <a:ext uri="{FF2B5EF4-FFF2-40B4-BE49-F238E27FC236}">
                <a16:creationId xmlns="" xmlns:a16="http://schemas.microsoft.com/office/drawing/2014/main" id="{27893006-C6C0-BC4A-8CFB-289F585A2778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242" y="283220"/>
            <a:ext cx="1225447" cy="358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442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83" r:id="rId3"/>
    <p:sldLayoutId id="2147483678" r:id="rId4"/>
    <p:sldLayoutId id="2147483679" r:id="rId5"/>
    <p:sldLayoutId id="2147483680" r:id="rId6"/>
    <p:sldLayoutId id="2147483677" r:id="rId7"/>
    <p:sldLayoutId id="2147483702" r:id="rId8"/>
    <p:sldLayoutId id="2147483703" r:id="rId9"/>
    <p:sldLayoutId id="2147483704" r:id="rId10"/>
    <p:sldLayoutId id="2147483681" r:id="rId11"/>
    <p:sldLayoutId id="2147483693" r:id="rId12"/>
    <p:sldLayoutId id="2147483706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713" y="2604635"/>
            <a:ext cx="2314575" cy="955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715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4.png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1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1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1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1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1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cwiki.apache.org/confluence/display/Hive/HiveServer2+Clients#HiveServer2Clients-Beeline%E2%80%93NewCommandLineShell" TargetMode="External"/><Relationship Id="rId1" Type="http://schemas.openxmlformats.org/officeDocument/2006/relationships/slideLayout" Target="../slideLayouts/slideLayout11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1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1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1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cwiki.apache.org/confluence/display/Hive/Configuration+Properties" TargetMode="Externa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cwiki.apache.org/confluence/display/Hive/LanguageManual+UDF" TargetMode="External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cwiki.apache.org/confluence/display/Hive/LanguageManual+UDF" TargetMode="External"/><Relationship Id="rId1" Type="http://schemas.openxmlformats.org/officeDocument/2006/relationships/slideLayout" Target="../slideLayouts/slideLayout1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1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1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1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1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1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hyperlink" Target="https://cwiki.apache.org/confluence/display/Hive/LanguageManual+LateralView" TargetMode="External"/><Relationship Id="rId1" Type="http://schemas.openxmlformats.org/officeDocument/2006/relationships/slideLayout" Target="../slideLayouts/slideLayout11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11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1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1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3B16EC87-9B0D-CD4B-997D-0A66FE90B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5400" dirty="0"/>
              <a:t>Hive</a:t>
            </a:r>
            <a:r>
              <a:rPr kumimoji="1" lang="zh-CN" altLang="en-US" sz="5400" dirty="0"/>
              <a:t>参数</a:t>
            </a:r>
            <a:r>
              <a:rPr kumimoji="1" lang="zh-CN" altLang="en-US" sz="5400" dirty="0" smtClean="0"/>
              <a:t>配置与函数、运算符</a:t>
            </a:r>
            <a:r>
              <a:rPr kumimoji="1" lang="zh-CN" altLang="en-US" sz="5400" dirty="0"/>
              <a:t>使用</a:t>
            </a:r>
          </a:p>
        </p:txBody>
      </p:sp>
    </p:spTree>
    <p:extLst>
      <p:ext uri="{BB962C8B-B14F-4D97-AF65-F5344CB8AC3E}">
        <p14:creationId xmlns:p14="http://schemas.microsoft.com/office/powerpoint/2010/main" val="3833974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功能三：启动</a:t>
            </a:r>
            <a:r>
              <a:rPr lang="en-US" altLang="zh-CN" dirty="0" smtClean="0"/>
              <a:t>Hive</a:t>
            </a:r>
            <a:r>
              <a:rPr lang="zh-CN" altLang="en-US" dirty="0" smtClean="0"/>
              <a:t>服务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比如</a:t>
            </a:r>
            <a:r>
              <a:rPr lang="en-US" altLang="zh-CN" dirty="0" smtClean="0"/>
              <a:t>metastore</a:t>
            </a:r>
            <a:r>
              <a:rPr lang="zh-CN" altLang="en-US" dirty="0" smtClean="0"/>
              <a:t>服务和</a:t>
            </a:r>
            <a:r>
              <a:rPr lang="en-US" altLang="zh-CN" dirty="0" smtClean="0"/>
              <a:t>hiveserver2</a:t>
            </a:r>
            <a:r>
              <a:rPr lang="zh-CN" altLang="en-US" dirty="0" smtClean="0"/>
              <a:t>服务的启动。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CLIs and Commands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Hive CLI</a:t>
            </a:r>
            <a:endParaRPr lang="zh-CN" altLang="en-US" dirty="0"/>
          </a:p>
        </p:txBody>
      </p:sp>
      <p:sp>
        <p:nvSpPr>
          <p:cNvPr id="8" name="TextBox 3">
            <a:extLst>
              <a:ext uri="{FF2B5EF4-FFF2-40B4-BE49-F238E27FC236}">
                <a16:creationId xmlns=""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2472637" y="3645867"/>
            <a:ext cx="7226083" cy="1384995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#----------</a:t>
            </a:r>
            <a: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启动服务</a:t>
            </a: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-------------------</a:t>
            </a:r>
            <a:b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#--hiveconf</a:t>
            </a:r>
            <a:b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073BF"/>
                </a:solidFill>
                <a:latin typeface="Arial Unicode MS" panose="020B0604020202020204" pitchFamily="34" charset="-122"/>
                <a:ea typeface="JetBrains Mono"/>
              </a:rPr>
              <a:t>$HIVE_HOME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/bin/hive --hiveconf </a:t>
            </a:r>
            <a:r>
              <a:rPr lang="zh-CN" altLang="zh-CN" sz="12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hive.root.logger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=DEBUG,console</a:t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/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#--service</a:t>
            </a:r>
            <a:b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073BF"/>
                </a:solidFill>
                <a:latin typeface="Arial Unicode MS" panose="020B0604020202020204" pitchFamily="34" charset="-122"/>
                <a:ea typeface="JetBrains Mono"/>
              </a:rPr>
              <a:t>$HIVE_HOME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/bin/hive --service metastore</a:t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073BF"/>
                </a:solidFill>
                <a:latin typeface="Arial Unicode MS" panose="020B0604020202020204" pitchFamily="34" charset="-122"/>
                <a:ea typeface="JetBrains Mono"/>
              </a:rPr>
              <a:t>$HIVE_HOME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/bin/hive --service hiveserver2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7944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cube</a:t>
            </a:r>
            <a:r>
              <a:rPr lang="zh-CN" altLang="en-US" dirty="0"/>
              <a:t>的语法功能指的是：根据</a:t>
            </a:r>
            <a:r>
              <a:rPr lang="en-US" altLang="zh-CN" dirty="0"/>
              <a:t>GROUP BY</a:t>
            </a:r>
            <a:r>
              <a:rPr lang="zh-CN" altLang="en-US" dirty="0"/>
              <a:t>的维度的所有组合进行聚合。</a:t>
            </a:r>
          </a:p>
          <a:p>
            <a:r>
              <a:rPr lang="en-US" altLang="zh-CN" b="1" dirty="0">
                <a:solidFill>
                  <a:srgbClr val="92D050"/>
                </a:solidFill>
              </a:rPr>
              <a:t>rollup</a:t>
            </a:r>
            <a:r>
              <a:rPr lang="zh-CN" altLang="en-US" b="1" dirty="0" smtClean="0">
                <a:solidFill>
                  <a:srgbClr val="92D050"/>
                </a:solidFill>
              </a:rPr>
              <a:t>是</a:t>
            </a:r>
            <a:r>
              <a:rPr lang="en-US" altLang="zh-CN" b="1" dirty="0" smtClean="0">
                <a:solidFill>
                  <a:srgbClr val="92D050"/>
                </a:solidFill>
              </a:rPr>
              <a:t>cube</a:t>
            </a:r>
            <a:r>
              <a:rPr lang="zh-CN" altLang="en-US" b="1" dirty="0">
                <a:solidFill>
                  <a:srgbClr val="92D050"/>
                </a:solidFill>
              </a:rPr>
              <a:t>的子集，以最</a:t>
            </a:r>
            <a:r>
              <a:rPr lang="zh-CN" altLang="en-US" b="1" dirty="0">
                <a:solidFill>
                  <a:srgbClr val="FF0000"/>
                </a:solidFill>
              </a:rPr>
              <a:t>左侧</a:t>
            </a:r>
            <a:r>
              <a:rPr lang="zh-CN" altLang="en-US" b="1" dirty="0">
                <a:solidFill>
                  <a:srgbClr val="92D050"/>
                </a:solidFill>
              </a:rPr>
              <a:t>的维度为主</a:t>
            </a:r>
            <a:r>
              <a:rPr lang="zh-CN" altLang="en-US" dirty="0"/>
              <a:t>，从该维度进行层级聚合。</a:t>
            </a:r>
          </a:p>
          <a:p>
            <a:pPr marL="0" indent="0">
              <a:buNone/>
            </a:pPr>
            <a:r>
              <a:rPr lang="zh-CN" altLang="en-US" dirty="0"/>
              <a:t>比如</a:t>
            </a:r>
            <a:r>
              <a:rPr lang="en-US" altLang="zh-CN" dirty="0"/>
              <a:t>ROLLUP</a:t>
            </a:r>
            <a:r>
              <a:rPr lang="zh-CN" altLang="en-US" dirty="0"/>
              <a:t>有</a:t>
            </a:r>
            <a:r>
              <a:rPr lang="en-US" altLang="zh-CN" dirty="0"/>
              <a:t>a,b,c3</a:t>
            </a:r>
            <a:r>
              <a:rPr lang="zh-CN" altLang="en-US" dirty="0"/>
              <a:t>个维度，则所有组合情况是</a:t>
            </a:r>
            <a:r>
              <a:rPr lang="zh-CN" altLang="en-US" dirty="0" smtClean="0"/>
              <a:t>：</a:t>
            </a:r>
            <a:r>
              <a:rPr lang="en-US" altLang="zh-CN" dirty="0" smtClean="0"/>
              <a:t>(</a:t>
            </a:r>
            <a:r>
              <a:rPr lang="en-US" altLang="zh-CN" dirty="0" err="1"/>
              <a:t>a,b,c</a:t>
            </a:r>
            <a:r>
              <a:rPr lang="en-US" altLang="zh-CN" dirty="0"/>
              <a:t>),(</a:t>
            </a:r>
            <a:r>
              <a:rPr lang="en-US" altLang="zh-CN" dirty="0" err="1"/>
              <a:t>a,b</a:t>
            </a:r>
            <a:r>
              <a:rPr lang="en-US" altLang="zh-CN" dirty="0"/>
              <a:t>),(a</a:t>
            </a:r>
            <a:r>
              <a:rPr lang="en-US" altLang="zh-CN" dirty="0" smtClean="0"/>
              <a:t>),()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Hive Aggregation </a:t>
            </a:r>
            <a:r>
              <a:rPr lang="zh-CN" altLang="en-US" dirty="0" smtClean="0"/>
              <a:t>聚合函数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增强聚合</a:t>
            </a:r>
            <a:r>
              <a:rPr lang="en-US" altLang="zh-CN" dirty="0" smtClean="0"/>
              <a:t>--rollup</a:t>
            </a:r>
            <a:endParaRPr lang="zh-CN" altLang="en-US" dirty="0"/>
          </a:p>
        </p:txBody>
      </p:sp>
      <p:sp>
        <p:nvSpPr>
          <p:cNvPr id="7" name="TextBox 3">
            <a:extLst>
              <a:ext uri="{FF2B5EF4-FFF2-40B4-BE49-F238E27FC236}">
                <a16:creationId xmlns=""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1790630" y="3727490"/>
            <a:ext cx="3587129" cy="1954381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--rollup-------------</a:t>
            </a:r>
            <a:br>
              <a:rPr lang="zh-CN" altLang="zh-CN" sz="11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1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--</a:t>
            </a:r>
            <a:r>
              <a:rPr lang="zh-CN" altLang="zh-CN" sz="11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比如，以</a:t>
            </a:r>
            <a:r>
              <a:rPr lang="zh-CN" altLang="zh-CN" sz="11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month</a:t>
            </a:r>
            <a:r>
              <a:rPr lang="zh-CN" altLang="zh-CN" sz="11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维度进行层级聚合：</a:t>
            </a:r>
            <a:br>
              <a:rPr lang="zh-CN" altLang="zh-CN" sz="11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SELECT</a:t>
            </a:r>
            <a:b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    </a:t>
            </a:r>
            <a:r>
              <a:rPr lang="zh-CN" altLang="zh-CN" sz="11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month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,</a:t>
            </a:r>
            <a:b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    </a:t>
            </a:r>
            <a:r>
              <a:rPr lang="zh-CN" altLang="zh-CN" sz="11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day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,</a:t>
            </a:r>
            <a:b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    </a:t>
            </a:r>
            <a:r>
              <a:rPr lang="zh-CN" altLang="zh-CN" sz="1100" i="1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COUNT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(</a:t>
            </a:r>
            <a: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DISTINCT </a:t>
            </a:r>
            <a:r>
              <a:rPr lang="zh-CN" altLang="zh-CN" sz="11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cookieid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) </a:t>
            </a:r>
            <a: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AS </a:t>
            </a:r>
            <a:r>
              <a:rPr lang="zh-CN" altLang="zh-CN" sz="11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nums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,</a:t>
            </a:r>
            <a:b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    GROUPING__ID</a:t>
            </a:r>
            <a:b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FROM </a:t>
            </a:r>
            <a:r>
              <a:rPr lang="zh-CN" altLang="zh-CN" sz="11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cookie_info</a:t>
            </a:r>
            <a:br>
              <a:rPr lang="zh-CN" altLang="zh-CN" sz="11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GROUP BY </a:t>
            </a:r>
            <a:r>
              <a:rPr lang="zh-CN" altLang="zh-CN" sz="11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month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,</a:t>
            </a:r>
            <a:r>
              <a:rPr lang="zh-CN" altLang="zh-CN" sz="11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day</a:t>
            </a:r>
            <a:br>
              <a:rPr lang="zh-CN" altLang="zh-CN" sz="11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WITH ROLLUP</a:t>
            </a:r>
            <a:b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ORDER BY </a:t>
            </a:r>
            <a:r>
              <a:rPr lang="zh-CN" altLang="zh-CN" sz="11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GROUPING__ID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;</a:t>
            </a:r>
            <a:endParaRPr lang="zh-CN" altLang="zh-CN" sz="1400" dirty="0"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3">
            <a:extLst>
              <a:ext uri="{FF2B5EF4-FFF2-40B4-BE49-F238E27FC236}">
                <a16:creationId xmlns=""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6795687" y="3727491"/>
            <a:ext cx="3587129" cy="1954381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--</a:t>
            </a:r>
            <a:r>
              <a:rPr lang="zh-CN" altLang="zh-CN" sz="11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把</a:t>
            </a:r>
            <a:r>
              <a:rPr lang="zh-CN" altLang="zh-CN" sz="11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month</a:t>
            </a:r>
            <a:r>
              <a:rPr lang="zh-CN" altLang="zh-CN" sz="11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zh-CN" altLang="zh-CN" sz="11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day</a:t>
            </a:r>
            <a:r>
              <a:rPr lang="zh-CN" altLang="zh-CN" sz="11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调换顺序，则以</a:t>
            </a:r>
            <a:r>
              <a:rPr lang="zh-CN" altLang="zh-CN" sz="11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day</a:t>
            </a:r>
            <a:r>
              <a:rPr lang="zh-CN" altLang="zh-CN" sz="11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维度进行层级聚合：</a:t>
            </a:r>
            <a:br>
              <a:rPr lang="zh-CN" altLang="zh-CN" sz="11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SELECT</a:t>
            </a:r>
            <a:b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    </a:t>
            </a:r>
            <a:r>
              <a:rPr lang="zh-CN" altLang="zh-CN" sz="11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day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,</a:t>
            </a:r>
            <a:b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    </a:t>
            </a:r>
            <a:r>
              <a:rPr lang="zh-CN" altLang="zh-CN" sz="11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month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,</a:t>
            </a:r>
            <a:b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    </a:t>
            </a:r>
            <a:r>
              <a:rPr lang="zh-CN" altLang="zh-CN" sz="1100" i="1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COUNT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(</a:t>
            </a:r>
            <a: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DISTINCT </a:t>
            </a:r>
            <a:r>
              <a:rPr lang="zh-CN" altLang="zh-CN" sz="11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cookieid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) </a:t>
            </a:r>
            <a: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AS </a:t>
            </a:r>
            <a:r>
              <a:rPr lang="zh-CN" altLang="zh-CN" sz="11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uv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,</a:t>
            </a:r>
            <a:b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    GROUPING__ID</a:t>
            </a:r>
            <a:b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FROM </a:t>
            </a:r>
            <a:r>
              <a:rPr lang="zh-CN" altLang="zh-CN" sz="11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cookie_info</a:t>
            </a:r>
            <a:br>
              <a:rPr lang="zh-CN" altLang="zh-CN" sz="11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GROUP BY </a:t>
            </a:r>
            <a:r>
              <a:rPr lang="zh-CN" altLang="zh-CN" sz="11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day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,</a:t>
            </a:r>
            <a:r>
              <a:rPr lang="zh-CN" altLang="zh-CN" sz="11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month</a:t>
            </a:r>
            <a:br>
              <a:rPr lang="zh-CN" altLang="zh-CN" sz="11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WITH ROLLUP</a:t>
            </a:r>
            <a:b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ORDER BY </a:t>
            </a:r>
            <a:r>
              <a:rPr lang="zh-CN" altLang="zh-CN" sz="11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GROUPING__ID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;</a:t>
            </a:r>
            <a:endParaRPr lang="zh-CN" altLang="zh-CN" sz="1400" dirty="0">
              <a:latin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4451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=""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UDTF</a:t>
            </a:r>
            <a:r>
              <a:rPr lang="zh-CN" altLang="en-US" dirty="0" smtClean="0">
                <a:solidFill>
                  <a:schemeClr val="tx1"/>
                </a:solidFill>
              </a:rPr>
              <a:t>之</a:t>
            </a:r>
            <a:r>
              <a:rPr lang="en-US" altLang="zh-CN" dirty="0" smtClean="0">
                <a:solidFill>
                  <a:schemeClr val="tx1"/>
                </a:solidFill>
              </a:rPr>
              <a:t>explode</a:t>
            </a:r>
            <a:r>
              <a:rPr lang="zh-CN" altLang="en-US" dirty="0" smtClean="0">
                <a:solidFill>
                  <a:schemeClr val="tx1"/>
                </a:solidFill>
              </a:rPr>
              <a:t>函数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chemeClr val="tx1"/>
                </a:solidFill>
              </a:rPr>
              <a:t>Lateral View</a:t>
            </a:r>
            <a:r>
              <a:rPr lang="zh-CN" altLang="en-US" dirty="0" smtClean="0">
                <a:solidFill>
                  <a:schemeClr val="tx1"/>
                </a:solidFill>
              </a:rPr>
              <a:t>侧视图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chemeClr val="tx1"/>
                </a:solidFill>
              </a:rPr>
              <a:t>Aggregation</a:t>
            </a:r>
            <a:r>
              <a:rPr lang="zh-CN" altLang="en-US" dirty="0" smtClean="0">
                <a:solidFill>
                  <a:schemeClr val="tx1"/>
                </a:solidFill>
              </a:rPr>
              <a:t>聚合函数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rgbClr val="FF0000"/>
                </a:solidFill>
              </a:rPr>
              <a:t>Windows Functions</a:t>
            </a:r>
            <a:r>
              <a:rPr lang="zh-CN" altLang="en-US" dirty="0" smtClean="0">
                <a:solidFill>
                  <a:srgbClr val="FF0000"/>
                </a:solidFill>
              </a:rPr>
              <a:t>窗口函数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>
                <a:solidFill>
                  <a:schemeClr val="tx1"/>
                </a:solidFill>
              </a:rPr>
              <a:t>Sampling</a:t>
            </a:r>
            <a:r>
              <a:rPr lang="zh-CN" altLang="en-US" dirty="0" smtClean="0">
                <a:solidFill>
                  <a:schemeClr val="tx1"/>
                </a:solidFill>
              </a:rPr>
              <a:t>抽样函数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9796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92D050"/>
                </a:solidFill>
              </a:rPr>
              <a:t>窗口函数</a:t>
            </a:r>
            <a:r>
              <a:rPr lang="zh-CN" altLang="en-US" dirty="0"/>
              <a:t>（</a:t>
            </a:r>
            <a:r>
              <a:rPr lang="en-US" altLang="zh-CN" dirty="0"/>
              <a:t>Window functions</a:t>
            </a:r>
            <a:r>
              <a:rPr lang="zh-CN" altLang="en-US" dirty="0" smtClean="0"/>
              <a:t>）也叫做开窗函数、</a:t>
            </a:r>
            <a:r>
              <a:rPr lang="en-US" altLang="zh-CN" dirty="0" smtClean="0"/>
              <a:t>OLAP</a:t>
            </a:r>
            <a:r>
              <a:rPr lang="zh-CN" altLang="en-US" dirty="0"/>
              <a:t>函数，其最大特点是：</a:t>
            </a:r>
            <a:r>
              <a:rPr lang="zh-CN" altLang="en-US" dirty="0">
                <a:solidFill>
                  <a:srgbClr val="92D050"/>
                </a:solidFill>
              </a:rPr>
              <a:t>输入值是从</a:t>
            </a:r>
            <a:r>
              <a:rPr lang="en-US" altLang="zh-CN" dirty="0">
                <a:solidFill>
                  <a:srgbClr val="92D050"/>
                </a:solidFill>
              </a:rPr>
              <a:t>SELECT</a:t>
            </a:r>
            <a:r>
              <a:rPr lang="zh-CN" altLang="en-US" dirty="0">
                <a:solidFill>
                  <a:srgbClr val="92D050"/>
                </a:solidFill>
              </a:rPr>
              <a:t>语句的结果集中的一行或多行的“窗口”中获取的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如果函数</a:t>
            </a:r>
            <a:r>
              <a:rPr lang="zh-CN" altLang="en-US" dirty="0" smtClean="0">
                <a:solidFill>
                  <a:srgbClr val="92D050"/>
                </a:solidFill>
              </a:rPr>
              <a:t>具有</a:t>
            </a:r>
            <a:r>
              <a:rPr lang="en-US" altLang="zh-CN" dirty="0" smtClean="0">
                <a:solidFill>
                  <a:srgbClr val="92D050"/>
                </a:solidFill>
              </a:rPr>
              <a:t>OVER</a:t>
            </a:r>
            <a:r>
              <a:rPr lang="zh-CN" altLang="en-US" dirty="0" smtClean="0">
                <a:solidFill>
                  <a:srgbClr val="92D050"/>
                </a:solidFill>
              </a:rPr>
              <a:t>子句</a:t>
            </a:r>
            <a:r>
              <a:rPr lang="zh-CN" altLang="en-US" dirty="0">
                <a:solidFill>
                  <a:srgbClr val="92D050"/>
                </a:solidFill>
              </a:rPr>
              <a:t>，则它是窗口函数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窗口</a:t>
            </a:r>
            <a:r>
              <a:rPr lang="zh-CN" altLang="en-US" dirty="0"/>
              <a:t>函数</a:t>
            </a:r>
            <a:r>
              <a:rPr lang="zh-CN" altLang="en-US" dirty="0" smtClean="0"/>
              <a:t>可以简单</a:t>
            </a:r>
            <a:r>
              <a:rPr lang="zh-CN" altLang="en-US" dirty="0"/>
              <a:t>地解释为类似于聚合函数的计算函数，但是通过</a:t>
            </a:r>
            <a:r>
              <a:rPr lang="en-US" altLang="zh-CN" dirty="0"/>
              <a:t>GROUP BY</a:t>
            </a:r>
            <a:r>
              <a:rPr lang="zh-CN" altLang="en-US" dirty="0"/>
              <a:t>子句组合的常规聚合会隐藏正在聚合的各个行，最终输出一行，窗口函数聚合后还可以访问当中的各个行，并且可以将这些行中的某些属性添加到结果集中。</a:t>
            </a:r>
          </a:p>
          <a:p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Hive Windows Functions </a:t>
            </a:r>
            <a:r>
              <a:rPr lang="zh-CN" altLang="en-US" dirty="0" smtClean="0"/>
              <a:t>窗口函数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概述</a:t>
            </a:r>
            <a:endParaRPr lang="zh-CN" altLang="en-US" dirty="0"/>
          </a:p>
        </p:txBody>
      </p:sp>
      <p:pic>
        <p:nvPicPr>
          <p:cNvPr id="8" name="图片 7"/>
          <p:cNvPicPr/>
          <p:nvPr/>
        </p:nvPicPr>
        <p:blipFill>
          <a:blip r:embed="rId3"/>
          <a:stretch>
            <a:fillRect/>
          </a:stretch>
        </p:blipFill>
        <p:spPr>
          <a:xfrm>
            <a:off x="2698686" y="3956128"/>
            <a:ext cx="6783215" cy="2399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323571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通过</a:t>
            </a:r>
            <a:r>
              <a:rPr lang="en-US" altLang="zh-CN" dirty="0"/>
              <a:t>sum</a:t>
            </a:r>
            <a:r>
              <a:rPr lang="zh-CN" altLang="en-US" dirty="0"/>
              <a:t>聚合函数进行普通常规聚合和窗口聚合</a:t>
            </a:r>
            <a:r>
              <a:rPr lang="zh-CN" altLang="en-US" dirty="0" smtClean="0"/>
              <a:t>，来直观感受窗口函数的特点。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Hive Windows Functions </a:t>
            </a:r>
            <a:r>
              <a:rPr lang="zh-CN" altLang="en-US" dirty="0" smtClean="0"/>
              <a:t>窗口函数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直观感受</a:t>
            </a:r>
            <a:endParaRPr lang="zh-CN" altLang="en-US" dirty="0"/>
          </a:p>
        </p:txBody>
      </p:sp>
      <p:sp>
        <p:nvSpPr>
          <p:cNvPr id="9" name="TextBox 3">
            <a:extLst>
              <a:ext uri="{FF2B5EF4-FFF2-40B4-BE49-F238E27FC236}">
                <a16:creationId xmlns=""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2934095" y="2632021"/>
            <a:ext cx="6303168" cy="2970044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--</a:t>
            </a:r>
            <a:r>
              <a:rPr lang="zh-CN" altLang="zh-CN" sz="11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建表加载数据</a:t>
            </a:r>
            <a:br>
              <a:rPr lang="zh-CN" altLang="zh-CN" sz="11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CREATE TABLE </a:t>
            </a:r>
            <a:r>
              <a:rPr lang="zh-CN" altLang="zh-CN" sz="11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employee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(</a:t>
            </a:r>
            <a:b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       </a:t>
            </a:r>
            <a:r>
              <a:rPr lang="zh-CN" altLang="zh-CN" sz="11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id </a:t>
            </a:r>
            <a: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int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,</a:t>
            </a:r>
            <a:b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       </a:t>
            </a:r>
            <a:r>
              <a:rPr lang="zh-CN" altLang="zh-CN" sz="11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name </a:t>
            </a:r>
            <a: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string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,</a:t>
            </a:r>
            <a:b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       </a:t>
            </a:r>
            <a:r>
              <a:rPr lang="zh-CN" altLang="zh-CN" sz="11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deg </a:t>
            </a:r>
            <a: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string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,</a:t>
            </a:r>
            <a:b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       </a:t>
            </a:r>
            <a:r>
              <a:rPr lang="zh-CN" altLang="zh-CN" sz="11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salary </a:t>
            </a:r>
            <a: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int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,</a:t>
            </a:r>
            <a:b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       </a:t>
            </a:r>
            <a:r>
              <a:rPr lang="zh-CN" altLang="zh-CN" sz="11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dept </a:t>
            </a:r>
            <a: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string</a:t>
            </a:r>
            <a:b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) </a:t>
            </a:r>
            <a: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row format delimited</a:t>
            </a:r>
            <a:b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    fields terminated by </a:t>
            </a:r>
            <a:r>
              <a:rPr lang="zh-CN" altLang="zh-CN" sz="1100" dirty="0">
                <a:solidFill>
                  <a:srgbClr val="067D17"/>
                </a:solidFill>
                <a:latin typeface="Arial Unicode MS" panose="020B0604020202020204" pitchFamily="34" charset="-122"/>
                <a:ea typeface="JetBrains Mono"/>
              </a:rPr>
              <a:t>','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;</a:t>
            </a:r>
            <a:b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/>
            </a:r>
            <a:b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load data local inpath </a:t>
            </a:r>
            <a:r>
              <a:rPr lang="zh-CN" altLang="zh-CN" sz="1100" dirty="0">
                <a:solidFill>
                  <a:srgbClr val="067D17"/>
                </a:solidFill>
                <a:latin typeface="Arial Unicode MS" panose="020B0604020202020204" pitchFamily="34" charset="-122"/>
                <a:ea typeface="JetBrains Mono"/>
              </a:rPr>
              <a:t>'/root/hivedata/employee.txt' </a:t>
            </a:r>
            <a: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into table </a:t>
            </a:r>
            <a:r>
              <a:rPr lang="zh-CN" altLang="zh-CN" sz="11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employee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;</a:t>
            </a:r>
            <a:b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/>
            </a:r>
            <a:b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1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----sum+group by</a:t>
            </a:r>
            <a:r>
              <a:rPr lang="zh-CN" altLang="zh-CN" sz="11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普通常规聚合操作</a:t>
            </a:r>
            <a:r>
              <a:rPr lang="zh-CN" altLang="zh-CN" sz="11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------------</a:t>
            </a:r>
            <a:br>
              <a:rPr lang="zh-CN" altLang="zh-CN" sz="11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select </a:t>
            </a:r>
            <a:r>
              <a:rPr lang="zh-CN" altLang="zh-CN" sz="1100" i="1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sum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(</a:t>
            </a:r>
            <a:r>
              <a:rPr lang="zh-CN" altLang="zh-CN" sz="11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salary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) </a:t>
            </a:r>
            <a: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as </a:t>
            </a:r>
            <a:r>
              <a:rPr lang="zh-CN" altLang="zh-CN" sz="11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total </a:t>
            </a:r>
            <a: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from </a:t>
            </a:r>
            <a:r>
              <a:rPr lang="zh-CN" altLang="zh-CN" sz="11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employee </a:t>
            </a:r>
            <a: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group by </a:t>
            </a:r>
            <a:r>
              <a:rPr lang="zh-CN" altLang="zh-CN" sz="11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dept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;</a:t>
            </a:r>
            <a:b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/>
            </a:r>
            <a:b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1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----sum+</a:t>
            </a:r>
            <a:r>
              <a:rPr lang="zh-CN" altLang="zh-CN" sz="11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窗口函数聚合操作</a:t>
            </a:r>
            <a:r>
              <a:rPr lang="zh-CN" altLang="zh-CN" sz="11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------------</a:t>
            </a:r>
            <a:br>
              <a:rPr lang="zh-CN" altLang="zh-CN" sz="11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select </a:t>
            </a:r>
            <a:r>
              <a:rPr lang="zh-CN" altLang="zh-CN" sz="11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id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,</a:t>
            </a:r>
            <a:r>
              <a:rPr lang="zh-CN" altLang="zh-CN" sz="11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name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,</a:t>
            </a:r>
            <a:r>
              <a:rPr lang="zh-CN" altLang="zh-CN" sz="11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deg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,</a:t>
            </a:r>
            <a:r>
              <a:rPr lang="zh-CN" altLang="zh-CN" sz="11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salary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,</a:t>
            </a:r>
            <a:r>
              <a:rPr lang="zh-CN" altLang="zh-CN" sz="11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dept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,</a:t>
            </a:r>
            <a:r>
              <a:rPr lang="zh-CN" altLang="zh-CN" sz="1100" i="1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sum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(</a:t>
            </a:r>
            <a:r>
              <a:rPr lang="zh-CN" altLang="zh-CN" sz="11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salary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) </a:t>
            </a:r>
            <a: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over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(</a:t>
            </a:r>
            <a: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partition by </a:t>
            </a:r>
            <a:r>
              <a:rPr lang="zh-CN" altLang="zh-CN" sz="11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dept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) </a:t>
            </a:r>
            <a: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as </a:t>
            </a:r>
            <a:r>
              <a:rPr lang="zh-CN" altLang="zh-CN" sz="11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total </a:t>
            </a:r>
            <a: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from </a:t>
            </a:r>
            <a:r>
              <a:rPr lang="zh-CN" altLang="zh-CN" sz="11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employee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;</a:t>
            </a:r>
            <a:endParaRPr lang="zh-CN" altLang="zh-CN" sz="1400" dirty="0"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3042722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通过</a:t>
            </a:r>
            <a:r>
              <a:rPr lang="en-US" altLang="zh-CN" dirty="0"/>
              <a:t>sum</a:t>
            </a:r>
            <a:r>
              <a:rPr lang="zh-CN" altLang="en-US" dirty="0"/>
              <a:t>聚合函数进行普通常规聚合和窗口聚合</a:t>
            </a:r>
            <a:r>
              <a:rPr lang="zh-CN" altLang="en-US" dirty="0" smtClean="0"/>
              <a:t>，来直观感受窗口函数的特点。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Hive Windows Functions </a:t>
            </a:r>
            <a:r>
              <a:rPr lang="zh-CN" altLang="en-US" dirty="0" smtClean="0"/>
              <a:t>窗口函数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直观感受</a:t>
            </a:r>
            <a:endParaRPr lang="zh-CN" altLang="en-US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" name="图片 10"/>
          <p:cNvPicPr/>
          <p:nvPr/>
        </p:nvPicPr>
        <p:blipFill>
          <a:blip r:embed="rId2"/>
          <a:stretch>
            <a:fillRect/>
          </a:stretch>
        </p:blipFill>
        <p:spPr>
          <a:xfrm>
            <a:off x="184731" y="4251716"/>
            <a:ext cx="5695950" cy="146621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2" name="图片 11"/>
          <p:cNvPicPr/>
          <p:nvPr/>
        </p:nvPicPr>
        <p:blipFill>
          <a:blip r:embed="rId3"/>
          <a:stretch>
            <a:fillRect/>
          </a:stretch>
        </p:blipFill>
        <p:spPr>
          <a:xfrm>
            <a:off x="6242477" y="4206775"/>
            <a:ext cx="5695950" cy="146621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3" name="图片 12"/>
          <p:cNvPicPr/>
          <p:nvPr/>
        </p:nvPicPr>
        <p:blipFill>
          <a:blip r:embed="rId4"/>
          <a:stretch>
            <a:fillRect/>
          </a:stretch>
        </p:blipFill>
        <p:spPr>
          <a:xfrm>
            <a:off x="3237704" y="2137531"/>
            <a:ext cx="5695950" cy="180978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000975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Hive Windows Functions </a:t>
            </a:r>
            <a:r>
              <a:rPr lang="zh-CN" altLang="en-US" dirty="0" smtClean="0"/>
              <a:t>窗口函数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语法规则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601634" y="1979917"/>
            <a:ext cx="10968090" cy="3970318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33B3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Function</a:t>
            </a:r>
            <a:r>
              <a:rPr lang="en-US" altLang="zh-CN" dirty="0">
                <a:solidFill>
                  <a:srgbClr val="080808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(arg1,..., argn) 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OVER</a:t>
            </a:r>
            <a:r>
              <a:rPr lang="en-US" altLang="zh-CN" dirty="0">
                <a:solidFill>
                  <a:srgbClr val="0033B3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rgbClr val="080808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([</a:t>
            </a:r>
            <a:r>
              <a:rPr lang="en-US" altLang="zh-CN" dirty="0">
                <a:solidFill>
                  <a:srgbClr val="0033B3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PARTITION BY </a:t>
            </a:r>
            <a:r>
              <a:rPr lang="en-US" altLang="zh-CN" dirty="0">
                <a:solidFill>
                  <a:srgbClr val="080808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&lt;...&gt;] [</a:t>
            </a:r>
            <a:r>
              <a:rPr lang="en-US" altLang="zh-CN" dirty="0">
                <a:solidFill>
                  <a:srgbClr val="0033B3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ORDER BY </a:t>
            </a:r>
            <a:r>
              <a:rPr lang="en-US" altLang="zh-CN" dirty="0">
                <a:solidFill>
                  <a:srgbClr val="080808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&lt;....&gt;] [&lt;</a:t>
            </a:r>
            <a:r>
              <a:rPr lang="en-US" altLang="zh-CN" dirty="0" err="1">
                <a:solidFill>
                  <a:srgbClr val="080808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window_expression</a:t>
            </a:r>
            <a:r>
              <a:rPr lang="en-US" altLang="zh-CN" dirty="0">
                <a:solidFill>
                  <a:srgbClr val="080808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&gt;])</a:t>
            </a:r>
            <a:br>
              <a:rPr lang="en-US" altLang="zh-CN" dirty="0">
                <a:solidFill>
                  <a:srgbClr val="080808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80808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/>
            </a:r>
            <a:br>
              <a:rPr lang="en-US" altLang="zh-CN" dirty="0">
                <a:solidFill>
                  <a:srgbClr val="080808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i="1" dirty="0">
                <a:solidFill>
                  <a:srgbClr val="999999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--</a:t>
            </a:r>
            <a:r>
              <a:rPr lang="zh-CN" altLang="zh-CN" i="1" dirty="0">
                <a:solidFill>
                  <a:srgbClr val="999999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其中</a:t>
            </a:r>
            <a:r>
              <a:rPr lang="en-US" altLang="zh-CN" i="1" dirty="0">
                <a:solidFill>
                  <a:srgbClr val="999999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Function(arg1,..., argn) </a:t>
            </a:r>
            <a:r>
              <a:rPr lang="zh-CN" altLang="zh-CN" i="1" dirty="0">
                <a:solidFill>
                  <a:srgbClr val="999999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可以是下面分类中的任意一个</a:t>
            </a:r>
            <a:r>
              <a:rPr lang="en-US" altLang="zh-CN" i="1" dirty="0">
                <a:solidFill>
                  <a:srgbClr val="999999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/>
            </a:r>
            <a:br>
              <a:rPr lang="en-US" altLang="zh-CN" i="1" dirty="0">
                <a:solidFill>
                  <a:srgbClr val="999999"/>
                </a:solidFill>
                <a:ea typeface="宋体" panose="02010600030101010101" pitchFamily="2" charset="-122"/>
                <a:cs typeface="Courier New" panose="02070309020205020404" pitchFamily="49" charset="0"/>
              </a:rPr>
            </a:br>
            <a:r>
              <a:rPr lang="en-US" altLang="zh-CN" i="1" dirty="0">
                <a:solidFill>
                  <a:srgbClr val="999999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i="1" dirty="0">
                <a:solidFill>
                  <a:srgbClr val="999999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--</a:t>
            </a:r>
            <a:r>
              <a:rPr lang="zh-CN" altLang="zh-CN" i="1" dirty="0">
                <a:solidFill>
                  <a:srgbClr val="999999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聚合函数：比如</a:t>
            </a:r>
            <a:r>
              <a:rPr lang="en-US" altLang="zh-CN" i="1" dirty="0">
                <a:solidFill>
                  <a:srgbClr val="999999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sum max avg</a:t>
            </a:r>
            <a:r>
              <a:rPr lang="zh-CN" altLang="zh-CN" i="1" dirty="0">
                <a:solidFill>
                  <a:srgbClr val="999999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等</a:t>
            </a:r>
            <a:r>
              <a:rPr lang="en-US" altLang="zh-CN" i="1" dirty="0">
                <a:solidFill>
                  <a:srgbClr val="999999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/>
            </a:r>
            <a:br>
              <a:rPr lang="en-US" altLang="zh-CN" i="1" dirty="0">
                <a:solidFill>
                  <a:srgbClr val="999999"/>
                </a:solidFill>
                <a:ea typeface="宋体" panose="02010600030101010101" pitchFamily="2" charset="-122"/>
                <a:cs typeface="Courier New" panose="02070309020205020404" pitchFamily="49" charset="0"/>
              </a:rPr>
            </a:br>
            <a:r>
              <a:rPr lang="en-US" altLang="zh-CN" i="1" dirty="0">
                <a:solidFill>
                  <a:srgbClr val="999999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i="1" dirty="0">
                <a:solidFill>
                  <a:srgbClr val="999999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--</a:t>
            </a:r>
            <a:r>
              <a:rPr lang="zh-CN" altLang="zh-CN" i="1" dirty="0">
                <a:solidFill>
                  <a:srgbClr val="999999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排序函数：比如</a:t>
            </a:r>
            <a:r>
              <a:rPr lang="en-US" altLang="zh-CN" i="1" dirty="0">
                <a:solidFill>
                  <a:srgbClr val="999999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rank </a:t>
            </a:r>
            <a:r>
              <a:rPr lang="en-US" altLang="zh-CN" i="1" dirty="0" err="1">
                <a:solidFill>
                  <a:srgbClr val="999999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row_number</a:t>
            </a:r>
            <a:r>
              <a:rPr lang="zh-CN" altLang="zh-CN" i="1" dirty="0">
                <a:solidFill>
                  <a:srgbClr val="999999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等</a:t>
            </a:r>
            <a:r>
              <a:rPr lang="en-US" altLang="zh-CN" i="1" dirty="0">
                <a:solidFill>
                  <a:srgbClr val="999999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/>
            </a:r>
            <a:br>
              <a:rPr lang="en-US" altLang="zh-CN" i="1" dirty="0">
                <a:solidFill>
                  <a:srgbClr val="999999"/>
                </a:solidFill>
                <a:ea typeface="宋体" panose="02010600030101010101" pitchFamily="2" charset="-122"/>
                <a:cs typeface="Courier New" panose="02070309020205020404" pitchFamily="49" charset="0"/>
              </a:rPr>
            </a:br>
            <a:r>
              <a:rPr lang="en-US" altLang="zh-CN" i="1" dirty="0">
                <a:solidFill>
                  <a:srgbClr val="999999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i="1" dirty="0">
                <a:solidFill>
                  <a:srgbClr val="999999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--</a:t>
            </a:r>
            <a:r>
              <a:rPr lang="zh-CN" altLang="zh-CN" i="1" dirty="0">
                <a:solidFill>
                  <a:srgbClr val="999999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分析函数：比如</a:t>
            </a:r>
            <a:r>
              <a:rPr lang="en-US" altLang="zh-CN" i="1" dirty="0">
                <a:solidFill>
                  <a:srgbClr val="999999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lead lag </a:t>
            </a:r>
            <a:r>
              <a:rPr lang="en-US" altLang="zh-CN" i="1" dirty="0" err="1">
                <a:solidFill>
                  <a:srgbClr val="999999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first_value</a:t>
            </a:r>
            <a:r>
              <a:rPr lang="zh-CN" altLang="zh-CN" i="1" dirty="0">
                <a:solidFill>
                  <a:srgbClr val="999999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等</a:t>
            </a:r>
            <a:r>
              <a:rPr lang="en-US" altLang="zh-CN" i="1" dirty="0">
                <a:solidFill>
                  <a:srgbClr val="999999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/>
            </a:r>
            <a:br>
              <a:rPr lang="en-US" altLang="zh-CN" i="1" dirty="0">
                <a:solidFill>
                  <a:srgbClr val="999999"/>
                </a:solidFill>
                <a:ea typeface="宋体" panose="02010600030101010101" pitchFamily="2" charset="-122"/>
                <a:cs typeface="Courier New" panose="02070309020205020404" pitchFamily="49" charset="0"/>
              </a:rPr>
            </a:br>
            <a:r>
              <a:rPr lang="en-US" altLang="zh-CN" i="1" dirty="0">
                <a:solidFill>
                  <a:srgbClr val="999999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/>
            </a:r>
            <a:br>
              <a:rPr lang="en-US" altLang="zh-CN" i="1" dirty="0">
                <a:solidFill>
                  <a:srgbClr val="999999"/>
                </a:solidFill>
                <a:ea typeface="宋体" panose="02010600030101010101" pitchFamily="2" charset="-122"/>
                <a:cs typeface="Courier New" panose="02070309020205020404" pitchFamily="49" charset="0"/>
              </a:rPr>
            </a:br>
            <a:r>
              <a:rPr lang="en-US" altLang="zh-CN" i="1" dirty="0">
                <a:solidFill>
                  <a:srgbClr val="999999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--OVER [PARTITION BY &lt;...&gt;] </a:t>
            </a:r>
            <a:r>
              <a:rPr lang="zh-CN" altLang="zh-CN" i="1" dirty="0">
                <a:solidFill>
                  <a:srgbClr val="999999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类似于</a:t>
            </a:r>
            <a:r>
              <a:rPr lang="en-US" altLang="zh-CN" i="1" dirty="0">
                <a:solidFill>
                  <a:srgbClr val="999999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group by </a:t>
            </a:r>
            <a:r>
              <a:rPr lang="zh-CN" altLang="zh-CN" i="1" dirty="0">
                <a:solidFill>
                  <a:srgbClr val="999999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用于指定分组</a:t>
            </a:r>
            <a:r>
              <a:rPr lang="en-US" altLang="zh-CN" i="1" dirty="0">
                <a:solidFill>
                  <a:srgbClr val="999999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  </a:t>
            </a:r>
            <a:r>
              <a:rPr lang="zh-CN" altLang="zh-CN" i="1" dirty="0">
                <a:solidFill>
                  <a:srgbClr val="999999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每个分组你可以把它叫做窗口</a:t>
            </a:r>
            <a:r>
              <a:rPr lang="en-US" altLang="zh-CN" i="1" dirty="0">
                <a:solidFill>
                  <a:srgbClr val="999999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/>
            </a:r>
            <a:br>
              <a:rPr lang="en-US" altLang="zh-CN" i="1" dirty="0">
                <a:solidFill>
                  <a:srgbClr val="999999"/>
                </a:solidFill>
                <a:ea typeface="宋体" panose="02010600030101010101" pitchFamily="2" charset="-122"/>
                <a:cs typeface="Courier New" panose="02070309020205020404" pitchFamily="49" charset="0"/>
              </a:rPr>
            </a:br>
            <a:r>
              <a:rPr lang="en-US" altLang="zh-CN" i="1" dirty="0">
                <a:solidFill>
                  <a:srgbClr val="999999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--</a:t>
            </a:r>
            <a:r>
              <a:rPr lang="zh-CN" altLang="zh-CN" i="1" dirty="0">
                <a:solidFill>
                  <a:srgbClr val="999999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如果没有</a:t>
            </a:r>
            <a:r>
              <a:rPr lang="en-US" altLang="zh-CN" i="1" dirty="0">
                <a:solidFill>
                  <a:srgbClr val="999999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PARTITION BY </a:t>
            </a:r>
            <a:r>
              <a:rPr lang="zh-CN" altLang="zh-CN" i="1" dirty="0">
                <a:solidFill>
                  <a:srgbClr val="999999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那么整张表的所有行就是一组</a:t>
            </a:r>
            <a:r>
              <a:rPr lang="en-US" altLang="zh-CN" i="1" dirty="0">
                <a:solidFill>
                  <a:srgbClr val="999999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/>
            </a:r>
            <a:br>
              <a:rPr lang="en-US" altLang="zh-CN" i="1" dirty="0">
                <a:solidFill>
                  <a:srgbClr val="999999"/>
                </a:solidFill>
                <a:ea typeface="宋体" panose="02010600030101010101" pitchFamily="2" charset="-122"/>
                <a:cs typeface="Courier New" panose="02070309020205020404" pitchFamily="49" charset="0"/>
              </a:rPr>
            </a:br>
            <a:r>
              <a:rPr lang="en-US" altLang="zh-CN" i="1" dirty="0">
                <a:solidFill>
                  <a:srgbClr val="999999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/>
            </a:r>
            <a:br>
              <a:rPr lang="en-US" altLang="zh-CN" i="1" dirty="0">
                <a:solidFill>
                  <a:srgbClr val="999999"/>
                </a:solidFill>
                <a:ea typeface="宋体" panose="02010600030101010101" pitchFamily="2" charset="-122"/>
                <a:cs typeface="Courier New" panose="02070309020205020404" pitchFamily="49" charset="0"/>
              </a:rPr>
            </a:br>
            <a:r>
              <a:rPr lang="en-US" altLang="zh-CN" i="1" dirty="0">
                <a:solidFill>
                  <a:srgbClr val="999999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--[ORDER BY &lt;....&gt;]  </a:t>
            </a:r>
            <a:r>
              <a:rPr lang="zh-CN" altLang="zh-CN" i="1" dirty="0">
                <a:solidFill>
                  <a:srgbClr val="999999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用于指定每个分组内的数据排序规则 支持</a:t>
            </a:r>
            <a:r>
              <a:rPr lang="en-US" altLang="zh-CN" i="1" dirty="0">
                <a:solidFill>
                  <a:srgbClr val="999999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ASC</a:t>
            </a:r>
            <a:r>
              <a:rPr lang="zh-CN" altLang="zh-CN" i="1" dirty="0">
                <a:solidFill>
                  <a:srgbClr val="999999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、</a:t>
            </a:r>
            <a:r>
              <a:rPr lang="en-US" altLang="zh-CN" i="1" dirty="0">
                <a:solidFill>
                  <a:srgbClr val="999999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DESC</a:t>
            </a:r>
            <a:br>
              <a:rPr lang="en-US" altLang="zh-CN" i="1" dirty="0">
                <a:solidFill>
                  <a:srgbClr val="999999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i="1" dirty="0">
                <a:solidFill>
                  <a:srgbClr val="999999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/>
            </a:r>
            <a:br>
              <a:rPr lang="en-US" altLang="zh-CN" i="1" dirty="0">
                <a:solidFill>
                  <a:srgbClr val="999999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i="1" dirty="0">
                <a:solidFill>
                  <a:srgbClr val="999999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--[&lt;</a:t>
            </a:r>
            <a:r>
              <a:rPr lang="en-US" altLang="zh-CN" i="1" dirty="0" err="1">
                <a:solidFill>
                  <a:srgbClr val="999999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window_expression</a:t>
            </a:r>
            <a:r>
              <a:rPr lang="en-US" altLang="zh-CN" i="1" dirty="0">
                <a:solidFill>
                  <a:srgbClr val="999999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&gt;] </a:t>
            </a:r>
            <a:r>
              <a:rPr lang="zh-CN" altLang="zh-CN" i="1" dirty="0">
                <a:solidFill>
                  <a:srgbClr val="999999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用于指定每个窗口中 操作的数据范围 默认是窗口中所有行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5099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Hive Windows Functions </a:t>
            </a:r>
            <a:r>
              <a:rPr lang="zh-CN" altLang="en-US" dirty="0" smtClean="0"/>
              <a:t>窗口函数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网站</a:t>
            </a:r>
            <a:r>
              <a:rPr lang="zh-CN" altLang="en-US" dirty="0"/>
              <a:t>用户页面浏览</a:t>
            </a:r>
            <a:r>
              <a:rPr lang="zh-CN" altLang="en-US" dirty="0" smtClean="0"/>
              <a:t>次数分析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zh-CN" altLang="en-US" dirty="0" smtClean="0"/>
              <a:t>在</a:t>
            </a:r>
            <a:r>
              <a:rPr lang="zh-CN" altLang="en-US" dirty="0"/>
              <a:t>网站访问中，经常使用</a:t>
            </a:r>
            <a:r>
              <a:rPr lang="en-US" altLang="zh-CN" dirty="0"/>
              <a:t>cookie</a:t>
            </a:r>
            <a:r>
              <a:rPr lang="zh-CN" altLang="en-US" dirty="0"/>
              <a:t>来标识不同的用户身份，通过</a:t>
            </a:r>
            <a:r>
              <a:rPr lang="en-US" altLang="zh-CN" dirty="0"/>
              <a:t>cookie</a:t>
            </a:r>
            <a:r>
              <a:rPr lang="zh-CN" altLang="en-US" dirty="0"/>
              <a:t>可以追踪不同用户的页面访问</a:t>
            </a:r>
            <a:r>
              <a:rPr lang="zh-CN" altLang="en-US" dirty="0" smtClean="0"/>
              <a:t>情况。</a:t>
            </a:r>
            <a:endParaRPr lang="en-US" altLang="zh-CN" dirty="0" smtClean="0"/>
          </a:p>
          <a:p>
            <a:r>
              <a:rPr lang="en-US" altLang="zh-CN" dirty="0" smtClean="0"/>
              <a:t>   </a:t>
            </a:r>
            <a:r>
              <a:rPr lang="zh-CN" altLang="en-US" dirty="0" smtClean="0"/>
              <a:t>通过用户在网站的访问数据学习</a:t>
            </a:r>
            <a:r>
              <a:rPr lang="en-US" altLang="zh-CN" dirty="0" smtClean="0"/>
              <a:t>Hive</a:t>
            </a:r>
            <a:r>
              <a:rPr lang="zh-CN" altLang="en-US" dirty="0" smtClean="0"/>
              <a:t>中窗口函数的相关语法知识。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267282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有下面两份数据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Hive Windows Functions </a:t>
            </a:r>
            <a:r>
              <a:rPr lang="zh-CN" altLang="en-US" dirty="0"/>
              <a:t>窗口函数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语法练习环境</a:t>
            </a:r>
            <a:endParaRPr lang="zh-CN" altLang="en-US" dirty="0"/>
          </a:p>
        </p:txBody>
      </p:sp>
      <p:pic>
        <p:nvPicPr>
          <p:cNvPr id="8" name="图片 7"/>
          <p:cNvPicPr/>
          <p:nvPr/>
        </p:nvPicPr>
        <p:blipFill>
          <a:blip r:embed="rId2"/>
          <a:stretch>
            <a:fillRect/>
          </a:stretch>
        </p:blipFill>
        <p:spPr>
          <a:xfrm>
            <a:off x="2268270" y="2666260"/>
            <a:ext cx="1752600" cy="2179320"/>
          </a:xfrm>
          <a:prstGeom prst="rect">
            <a:avLst/>
          </a:prstGeom>
        </p:spPr>
      </p:pic>
      <p:pic>
        <p:nvPicPr>
          <p:cNvPr id="9" name="图片 8"/>
          <p:cNvPicPr/>
          <p:nvPr/>
        </p:nvPicPr>
        <p:blipFill>
          <a:blip r:embed="rId3"/>
          <a:stretch>
            <a:fillRect/>
          </a:stretch>
        </p:blipFill>
        <p:spPr>
          <a:xfrm>
            <a:off x="7522656" y="2276667"/>
            <a:ext cx="2964180" cy="301752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129962" y="5034442"/>
            <a:ext cx="6029215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66700">
              <a:lnSpc>
                <a:spcPct val="150000"/>
              </a:lnSpc>
              <a:spcBef>
                <a:spcPts val="360"/>
              </a:spcBef>
              <a:spcAft>
                <a:spcPts val="360"/>
              </a:spcAft>
            </a:pPr>
            <a:r>
              <a:rPr lang="zh-CN" altLang="zh-CN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字段含义：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cookieid </a:t>
            </a:r>
            <a:r>
              <a:rPr lang="zh-CN" altLang="zh-CN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、访问时间、</a:t>
            </a: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pv</a:t>
            </a:r>
            <a:r>
              <a:rPr lang="zh-CN" altLang="zh-CN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数（页面浏览数）</a:t>
            </a:r>
            <a:endParaRPr lang="zh-CN" altLang="zh-CN" dirty="0">
              <a:effectLst/>
              <a:latin typeface="微软雅黑 Light" panose="020B0502040204020203" pitchFamily="34" charset="-122"/>
              <a:ea typeface="微软雅黑 Light" panose="020B0502040204020203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409096" y="1423631"/>
            <a:ext cx="5051383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66700">
              <a:lnSpc>
                <a:spcPct val="150000"/>
              </a:lnSpc>
              <a:spcBef>
                <a:spcPts val="360"/>
              </a:spcBef>
              <a:spcAft>
                <a:spcPts val="360"/>
              </a:spcAft>
            </a:pPr>
            <a:r>
              <a:rPr lang="zh-CN" altLang="zh-CN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字段含义：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cookieid</a:t>
            </a:r>
            <a:r>
              <a:rPr lang="zh-CN" altLang="zh-CN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、访问时间、访问页面</a:t>
            </a: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url</a:t>
            </a:r>
            <a:endParaRPr lang="zh-CN" altLang="zh-CN" dirty="0">
              <a:effectLst/>
              <a:latin typeface="微软雅黑 Light" panose="020B0502040204020203" pitchFamily="34" charset="-122"/>
              <a:ea typeface="微软雅黑 Light" panose="020B0502040204020203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8120090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建表加载数据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Hive Windows Functions </a:t>
            </a:r>
            <a:r>
              <a:rPr lang="zh-CN" altLang="en-US" dirty="0"/>
              <a:t>窗口函数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语法练习环境</a:t>
            </a:r>
            <a:endParaRPr lang="zh-CN" altLang="en-US" dirty="0"/>
          </a:p>
        </p:txBody>
      </p:sp>
      <p:sp>
        <p:nvSpPr>
          <p:cNvPr id="12" name="TextBox 3">
            <a:extLst>
              <a:ext uri="{FF2B5EF4-FFF2-40B4-BE49-F238E27FC236}">
                <a16:creationId xmlns=""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2934095" y="2218556"/>
            <a:ext cx="6303168" cy="3647152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---</a:t>
            </a:r>
            <a:r>
              <a:rPr lang="zh-CN" altLang="zh-CN" sz="11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建表并且加载数据</a:t>
            </a:r>
            <a:br>
              <a:rPr lang="zh-CN" altLang="zh-CN" sz="11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create table </a:t>
            </a:r>
            <a:r>
              <a:rPr lang="zh-CN" altLang="zh-CN" sz="11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website_pv_info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(</a:t>
            </a:r>
            <a:b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   </a:t>
            </a:r>
            <a:r>
              <a:rPr lang="zh-CN" altLang="zh-CN" sz="11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cookieid </a:t>
            </a:r>
            <a: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string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,</a:t>
            </a:r>
            <a:b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   </a:t>
            </a:r>
            <a:r>
              <a:rPr lang="zh-CN" altLang="zh-CN" sz="11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createtime </a:t>
            </a:r>
            <a: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string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,   </a:t>
            </a:r>
            <a:r>
              <a:rPr lang="zh-CN" altLang="zh-CN" sz="11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--day</a:t>
            </a:r>
            <a:br>
              <a:rPr lang="zh-CN" altLang="zh-CN" sz="11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1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   </a:t>
            </a:r>
            <a:r>
              <a:rPr lang="zh-CN" altLang="zh-CN" sz="11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pv </a:t>
            </a:r>
            <a: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int</a:t>
            </a:r>
            <a:b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) </a:t>
            </a:r>
            <a: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row format delimited</a:t>
            </a:r>
            <a:b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fields terminated by </a:t>
            </a:r>
            <a:r>
              <a:rPr lang="zh-CN" altLang="zh-CN" sz="1100" dirty="0">
                <a:solidFill>
                  <a:srgbClr val="067D17"/>
                </a:solidFill>
                <a:latin typeface="Arial Unicode MS" panose="020B0604020202020204" pitchFamily="34" charset="-122"/>
                <a:ea typeface="JetBrains Mono"/>
              </a:rPr>
              <a:t>','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;</a:t>
            </a:r>
            <a:b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/>
            </a:r>
            <a:b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create table </a:t>
            </a:r>
            <a:r>
              <a:rPr lang="zh-CN" altLang="zh-CN" sz="11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website_url_info 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(</a:t>
            </a:r>
            <a:b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    </a:t>
            </a:r>
            <a:r>
              <a:rPr lang="zh-CN" altLang="zh-CN" sz="11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cookieid </a:t>
            </a:r>
            <a: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string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,</a:t>
            </a:r>
            <a:b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    </a:t>
            </a:r>
            <a:r>
              <a:rPr lang="zh-CN" altLang="zh-CN" sz="11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createtime </a:t>
            </a:r>
            <a: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string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,  </a:t>
            </a:r>
            <a:r>
              <a:rPr lang="zh-CN" altLang="zh-CN" sz="11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--</a:t>
            </a:r>
            <a:r>
              <a:rPr lang="zh-CN" altLang="zh-CN" sz="11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访问时间</a:t>
            </a:r>
            <a:br>
              <a:rPr lang="zh-CN" altLang="zh-CN" sz="11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1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zh-CN" sz="11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url </a:t>
            </a:r>
            <a: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string       </a:t>
            </a:r>
            <a:r>
              <a:rPr lang="zh-CN" altLang="zh-CN" sz="11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--</a:t>
            </a:r>
            <a:r>
              <a:rPr lang="zh-CN" altLang="zh-CN" sz="11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访问页面</a:t>
            </a:r>
            <a:br>
              <a:rPr lang="zh-CN" altLang="zh-CN" sz="11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) </a:t>
            </a:r>
            <a: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row format delimited</a:t>
            </a:r>
            <a:b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fields terminated by </a:t>
            </a:r>
            <a:r>
              <a:rPr lang="zh-CN" altLang="zh-CN" sz="1100" dirty="0">
                <a:solidFill>
                  <a:srgbClr val="067D17"/>
                </a:solidFill>
                <a:latin typeface="Arial Unicode MS" panose="020B0604020202020204" pitchFamily="34" charset="-122"/>
                <a:ea typeface="JetBrains Mono"/>
              </a:rPr>
              <a:t>','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;</a:t>
            </a:r>
            <a:b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/>
            </a:r>
            <a:b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/>
            </a:r>
            <a:b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load data local inpath </a:t>
            </a:r>
            <a:r>
              <a:rPr lang="zh-CN" altLang="zh-CN" sz="1100" dirty="0">
                <a:solidFill>
                  <a:srgbClr val="067D17"/>
                </a:solidFill>
                <a:latin typeface="Arial Unicode MS" panose="020B0604020202020204" pitchFamily="34" charset="-122"/>
                <a:ea typeface="JetBrains Mono"/>
              </a:rPr>
              <a:t>'/root/hivedata/website_pv_info.txt' </a:t>
            </a:r>
            <a: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into table </a:t>
            </a:r>
            <a:r>
              <a:rPr lang="zh-CN" altLang="zh-CN" sz="11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website_pv_info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;</a:t>
            </a:r>
            <a:b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load data local inpath </a:t>
            </a:r>
            <a:r>
              <a:rPr lang="zh-CN" altLang="zh-CN" sz="1100" dirty="0">
                <a:solidFill>
                  <a:srgbClr val="067D17"/>
                </a:solidFill>
                <a:latin typeface="Arial Unicode MS" panose="020B0604020202020204" pitchFamily="34" charset="-122"/>
                <a:ea typeface="JetBrains Mono"/>
              </a:rPr>
              <a:t>'/root/hivedata/website_url_info.txt' </a:t>
            </a:r>
            <a: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into table </a:t>
            </a:r>
            <a:r>
              <a:rPr lang="zh-CN" altLang="zh-CN" sz="11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website_url_info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;</a:t>
            </a:r>
            <a:b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/>
            </a:r>
            <a:b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select </a:t>
            </a:r>
            <a:r>
              <a:rPr lang="zh-CN" altLang="zh-CN" sz="1100" i="1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* </a:t>
            </a:r>
            <a: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from </a:t>
            </a:r>
            <a:r>
              <a:rPr lang="zh-CN" altLang="zh-CN" sz="11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website_pv_info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;</a:t>
            </a:r>
            <a:b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select </a:t>
            </a:r>
            <a:r>
              <a:rPr lang="zh-CN" altLang="zh-CN" sz="1100" i="1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* </a:t>
            </a:r>
            <a: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from </a:t>
            </a:r>
            <a:r>
              <a:rPr lang="zh-CN" altLang="zh-CN" sz="11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website_url_info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;</a:t>
            </a:r>
            <a:endParaRPr lang="zh-CN" altLang="zh-CN" sz="1400" dirty="0"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7896063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所谓窗口聚合函数指的是</a:t>
            </a:r>
            <a:r>
              <a:rPr lang="en-US" altLang="zh-CN" dirty="0" smtClean="0"/>
              <a:t>sum</a:t>
            </a:r>
            <a:r>
              <a:rPr lang="zh-CN" altLang="en-US" dirty="0" smtClean="0"/>
              <a:t>、</a:t>
            </a:r>
            <a:r>
              <a:rPr lang="en-US" altLang="zh-CN" dirty="0" smtClean="0"/>
              <a:t>max</a:t>
            </a:r>
            <a:r>
              <a:rPr lang="zh-CN" altLang="en-US" dirty="0" smtClean="0"/>
              <a:t>、</a:t>
            </a:r>
            <a:r>
              <a:rPr lang="en-US" altLang="zh-CN" dirty="0" smtClean="0"/>
              <a:t>min</a:t>
            </a:r>
            <a:r>
              <a:rPr lang="zh-CN" altLang="en-US" dirty="0" smtClean="0"/>
              <a:t>、</a:t>
            </a:r>
            <a:r>
              <a:rPr lang="en-US" altLang="zh-CN" dirty="0" smtClean="0"/>
              <a:t>avg</a:t>
            </a:r>
            <a:r>
              <a:rPr lang="zh-CN" altLang="en-US" dirty="0" smtClean="0"/>
              <a:t>这样的聚合函数在窗口中的使用；</a:t>
            </a:r>
            <a:endParaRPr lang="en-US" altLang="zh-CN" dirty="0" smtClean="0"/>
          </a:p>
          <a:p>
            <a:r>
              <a:rPr lang="zh-CN" altLang="en-US" dirty="0"/>
              <a:t>这里以</a:t>
            </a:r>
            <a:r>
              <a:rPr lang="en-US" altLang="zh-CN" dirty="0" smtClean="0"/>
              <a:t>sum()</a:t>
            </a:r>
            <a:r>
              <a:rPr lang="zh-CN" altLang="en-US" dirty="0" smtClean="0"/>
              <a:t>函数</a:t>
            </a:r>
            <a:r>
              <a:rPr lang="zh-CN" altLang="en-US" dirty="0"/>
              <a:t>为例，其他聚合函数使用类似。</a:t>
            </a: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Hive Windows Functions </a:t>
            </a:r>
            <a:r>
              <a:rPr lang="zh-CN" altLang="en-US" dirty="0"/>
              <a:t>窗口函数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）窗口聚合函数</a:t>
            </a:r>
            <a:endParaRPr lang="zh-CN" altLang="en-US" dirty="0"/>
          </a:p>
        </p:txBody>
      </p:sp>
      <p:sp>
        <p:nvSpPr>
          <p:cNvPr id="8" name="TextBox 3">
            <a:extLst>
              <a:ext uri="{FF2B5EF4-FFF2-40B4-BE49-F238E27FC236}">
                <a16:creationId xmlns=""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2934095" y="3277811"/>
            <a:ext cx="6303168" cy="1615827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-----</a:t>
            </a:r>
            <a:r>
              <a:rPr lang="zh-CN" altLang="zh-CN" sz="11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窗口聚合函数的使用</a:t>
            </a:r>
            <a:r>
              <a:rPr lang="zh-CN" altLang="zh-CN" sz="11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-----------</a:t>
            </a:r>
            <a:br>
              <a:rPr lang="zh-CN" altLang="zh-CN" sz="11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1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--1</a:t>
            </a:r>
            <a:r>
              <a:rPr lang="zh-CN" altLang="zh-CN" sz="11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、求出每个用户总</a:t>
            </a:r>
            <a:r>
              <a:rPr lang="zh-CN" altLang="zh-CN" sz="11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pv</a:t>
            </a:r>
            <a:r>
              <a:rPr lang="zh-CN" altLang="zh-CN" sz="11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</a:t>
            </a:r>
            <a:r>
              <a:rPr lang="zh-CN" altLang="zh-CN" sz="11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  sum+group by</a:t>
            </a:r>
            <a:r>
              <a:rPr lang="zh-CN" altLang="zh-CN" sz="11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普通常规聚合操作</a:t>
            </a:r>
            <a:br>
              <a:rPr lang="zh-CN" altLang="zh-CN" sz="11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select </a:t>
            </a:r>
            <a:r>
              <a:rPr lang="zh-CN" altLang="zh-CN" sz="11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cookieid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,</a:t>
            </a:r>
            <a:r>
              <a:rPr lang="zh-CN" altLang="zh-CN" sz="1100" i="1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sum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(</a:t>
            </a:r>
            <a:r>
              <a:rPr lang="zh-CN" altLang="zh-CN" sz="11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pv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) </a:t>
            </a:r>
            <a: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as </a:t>
            </a:r>
            <a:r>
              <a:rPr lang="zh-CN" altLang="zh-CN" sz="11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total_pv </a:t>
            </a:r>
            <a: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from </a:t>
            </a:r>
            <a:r>
              <a:rPr lang="zh-CN" altLang="zh-CN" sz="11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website_pv_info </a:t>
            </a:r>
            <a: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group by </a:t>
            </a:r>
            <a:r>
              <a:rPr lang="zh-CN" altLang="zh-CN" sz="11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cookieid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;</a:t>
            </a:r>
            <a:b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/>
            </a:r>
            <a:b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1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--2</a:t>
            </a:r>
            <a:r>
              <a:rPr lang="zh-CN" altLang="zh-CN" sz="11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zh-CN" altLang="zh-CN" sz="11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sum+</a:t>
            </a:r>
            <a:r>
              <a:rPr lang="zh-CN" altLang="zh-CN" sz="11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窗口函数 总共有四种用法 注意是整体聚合 还是累积聚合</a:t>
            </a:r>
            <a:br>
              <a:rPr lang="zh-CN" altLang="zh-CN" sz="11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1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--sum(...) over( )</a:t>
            </a:r>
            <a:r>
              <a:rPr lang="zh-CN" altLang="zh-CN" sz="11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对表所有行求和</a:t>
            </a:r>
            <a:br>
              <a:rPr lang="zh-CN" altLang="zh-CN" sz="11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1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--sum(...) over( order by ... ) </a:t>
            </a:r>
            <a:r>
              <a:rPr lang="zh-CN" altLang="zh-CN" sz="11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连续累积求和</a:t>
            </a:r>
            <a:br>
              <a:rPr lang="zh-CN" altLang="zh-CN" sz="11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1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--sum(...) over( partition by... ) </a:t>
            </a:r>
            <a:r>
              <a:rPr lang="zh-CN" altLang="zh-CN" sz="11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同组内所行求和</a:t>
            </a:r>
            <a:br>
              <a:rPr lang="zh-CN" altLang="zh-CN" sz="11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1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--sum(...) over( partition by... order by ... ) </a:t>
            </a:r>
            <a:r>
              <a:rPr lang="zh-CN" altLang="zh-CN" sz="11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在每个分组内，连续累积求和</a:t>
            </a:r>
            <a:endParaRPr lang="zh-CN" altLang="zh-CN" sz="1400" dirty="0">
              <a:latin typeface="Arial" panose="020B0604020202020204" pitchFamily="34" charset="0"/>
            </a:endParaRP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38585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$HIVE_HOME/bin/beeline</a:t>
            </a:r>
            <a:r>
              <a:rPr lang="zh-CN" altLang="en-US" dirty="0"/>
              <a:t>被称之为</a:t>
            </a:r>
            <a:r>
              <a:rPr lang="zh-CN" altLang="en-US" dirty="0">
                <a:solidFill>
                  <a:srgbClr val="FF0000"/>
                </a:solidFill>
              </a:rPr>
              <a:t>第二代客户端</a:t>
            </a:r>
            <a:r>
              <a:rPr lang="zh-CN" altLang="en-US" dirty="0"/>
              <a:t>或者新客户端，是一个</a:t>
            </a:r>
            <a:r>
              <a:rPr lang="en-US" altLang="zh-CN" dirty="0"/>
              <a:t>JDBC</a:t>
            </a:r>
            <a:r>
              <a:rPr lang="zh-CN" altLang="en-US" dirty="0"/>
              <a:t>客户端，是官方强烈推荐使用的</a:t>
            </a:r>
            <a:r>
              <a:rPr lang="en-US" altLang="zh-CN" dirty="0"/>
              <a:t>Hive</a:t>
            </a:r>
            <a:r>
              <a:rPr lang="zh-CN" altLang="en-US" dirty="0"/>
              <a:t>命令行</a:t>
            </a:r>
            <a:r>
              <a:rPr lang="zh-CN" altLang="en-US" dirty="0" smtClean="0"/>
              <a:t>工具。和</a:t>
            </a:r>
            <a:r>
              <a:rPr lang="zh-CN" altLang="en-US" dirty="0"/>
              <a:t>第一代客户端相比，性能加强安全性提高。</a:t>
            </a:r>
            <a:r>
              <a:rPr lang="en-US" altLang="zh-CN" dirty="0"/>
              <a:t>Beeline</a:t>
            </a:r>
            <a:r>
              <a:rPr lang="zh-CN" altLang="en-US" dirty="0"/>
              <a:t>在嵌入式模式和远程模式下均可工作。</a:t>
            </a:r>
          </a:p>
          <a:p>
            <a:r>
              <a:rPr lang="zh-CN" altLang="en-US" dirty="0"/>
              <a:t>在嵌入式模式下，它运行嵌入式</a:t>
            </a:r>
            <a:r>
              <a:rPr lang="en-US" altLang="zh-CN" dirty="0"/>
              <a:t>Hive(</a:t>
            </a:r>
            <a:r>
              <a:rPr lang="zh-CN" altLang="en-US" dirty="0"/>
              <a:t>类似于</a:t>
            </a:r>
            <a:r>
              <a:rPr lang="en-US" altLang="zh-CN" dirty="0"/>
              <a:t>Hive CLI)</a:t>
            </a:r>
            <a:r>
              <a:rPr lang="zh-CN" altLang="en-US" dirty="0"/>
              <a:t>；</a:t>
            </a:r>
          </a:p>
          <a:p>
            <a:r>
              <a:rPr lang="zh-CN" altLang="en-US" dirty="0">
                <a:solidFill>
                  <a:srgbClr val="92D050"/>
                </a:solidFill>
              </a:rPr>
              <a:t>远程模式下</a:t>
            </a:r>
            <a:r>
              <a:rPr lang="en-US" altLang="zh-CN" dirty="0">
                <a:solidFill>
                  <a:srgbClr val="92D050"/>
                </a:solidFill>
              </a:rPr>
              <a:t>beeline</a:t>
            </a:r>
            <a:r>
              <a:rPr lang="zh-CN" altLang="en-US" dirty="0">
                <a:solidFill>
                  <a:srgbClr val="92D050"/>
                </a:solidFill>
              </a:rPr>
              <a:t>通过</a:t>
            </a:r>
            <a:r>
              <a:rPr lang="en-US" altLang="zh-CN" dirty="0">
                <a:solidFill>
                  <a:srgbClr val="92D050"/>
                </a:solidFill>
              </a:rPr>
              <a:t>Thrift</a:t>
            </a:r>
            <a:r>
              <a:rPr lang="zh-CN" altLang="en-US" dirty="0">
                <a:solidFill>
                  <a:srgbClr val="92D050"/>
                </a:solidFill>
              </a:rPr>
              <a:t>连接到单独的</a:t>
            </a:r>
            <a:r>
              <a:rPr lang="en-US" altLang="zh-CN" dirty="0">
                <a:solidFill>
                  <a:srgbClr val="92D050"/>
                </a:solidFill>
              </a:rPr>
              <a:t>HiveServer2</a:t>
            </a:r>
            <a:r>
              <a:rPr lang="zh-CN" altLang="en-US" dirty="0">
                <a:solidFill>
                  <a:srgbClr val="92D050"/>
                </a:solidFill>
              </a:rPr>
              <a:t>服务上，这也是官方推荐在生产环境中使用的模式</a:t>
            </a:r>
            <a:r>
              <a:rPr lang="zh-CN" altLang="en-US" dirty="0"/>
              <a:t>。</a:t>
            </a:r>
          </a:p>
          <a:p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CLIs and Commands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Beeline CLI</a:t>
            </a:r>
            <a:endParaRPr lang="zh-CN" altLang="en-US" dirty="0"/>
          </a:p>
        </p:txBody>
      </p:sp>
      <p:pic>
        <p:nvPicPr>
          <p:cNvPr id="8" name="图片 7"/>
          <p:cNvPicPr/>
          <p:nvPr/>
        </p:nvPicPr>
        <p:blipFill>
          <a:blip r:embed="rId2"/>
          <a:stretch>
            <a:fillRect/>
          </a:stretch>
        </p:blipFill>
        <p:spPr>
          <a:xfrm>
            <a:off x="2242976" y="3469217"/>
            <a:ext cx="7685405" cy="307445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423848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Hive Windows Functions </a:t>
            </a:r>
            <a:r>
              <a:rPr lang="zh-CN" altLang="en-US" dirty="0"/>
              <a:t>窗口函数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）窗口聚合函数</a:t>
            </a:r>
            <a:endParaRPr lang="zh-CN" altLang="en-US" dirty="0"/>
          </a:p>
        </p:txBody>
      </p:sp>
      <p:sp>
        <p:nvSpPr>
          <p:cNvPr id="8" name="TextBox 3">
            <a:extLst>
              <a:ext uri="{FF2B5EF4-FFF2-40B4-BE49-F238E27FC236}">
                <a16:creationId xmlns=""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2934095" y="2209502"/>
            <a:ext cx="6303168" cy="2970044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--</a:t>
            </a:r>
            <a:r>
              <a:rPr lang="zh-CN" altLang="zh-CN" sz="11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需求：求出网站总的</a:t>
            </a:r>
            <a:r>
              <a:rPr lang="zh-CN" altLang="zh-CN" sz="11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pv</a:t>
            </a:r>
            <a:r>
              <a:rPr lang="zh-CN" altLang="zh-CN" sz="11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 所有用户所有访问加起来</a:t>
            </a:r>
            <a:br>
              <a:rPr lang="zh-CN" altLang="zh-CN" sz="11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1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--sum(...) over( )</a:t>
            </a:r>
            <a:r>
              <a:rPr lang="zh-CN" altLang="zh-CN" sz="11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对表所有行求和</a:t>
            </a:r>
            <a:br>
              <a:rPr lang="zh-CN" altLang="zh-CN" sz="11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select </a:t>
            </a:r>
            <a:r>
              <a:rPr lang="zh-CN" altLang="zh-CN" sz="11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cookieid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,</a:t>
            </a:r>
            <a:r>
              <a:rPr lang="zh-CN" altLang="zh-CN" sz="11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createtime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,</a:t>
            </a:r>
            <a:r>
              <a:rPr lang="zh-CN" altLang="zh-CN" sz="11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pv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,</a:t>
            </a:r>
            <a:b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       </a:t>
            </a:r>
            <a:r>
              <a:rPr lang="zh-CN" altLang="zh-CN" sz="1100" i="1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sum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(</a:t>
            </a:r>
            <a:r>
              <a:rPr lang="zh-CN" altLang="zh-CN" sz="11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pv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) </a:t>
            </a:r>
            <a: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over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() </a:t>
            </a:r>
            <a: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as </a:t>
            </a:r>
            <a:r>
              <a:rPr lang="zh-CN" altLang="zh-CN" sz="11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total_pv</a:t>
            </a:r>
            <a:br>
              <a:rPr lang="zh-CN" altLang="zh-CN" sz="11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from </a:t>
            </a:r>
            <a:r>
              <a:rPr lang="zh-CN" altLang="zh-CN" sz="11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website_pv_info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;</a:t>
            </a:r>
            <a:b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/>
            </a:r>
            <a:b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1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--</a:t>
            </a:r>
            <a:r>
              <a:rPr lang="zh-CN" altLang="zh-CN" sz="11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需求：求出每个用户总</a:t>
            </a:r>
            <a:r>
              <a:rPr lang="zh-CN" altLang="zh-CN" sz="11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pv</a:t>
            </a:r>
            <a:r>
              <a:rPr lang="zh-CN" altLang="zh-CN" sz="11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</a:t>
            </a:r>
            <a:br>
              <a:rPr lang="zh-CN" altLang="zh-CN" sz="11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1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--sum(...) over( partition by... )</a:t>
            </a:r>
            <a:r>
              <a:rPr lang="zh-CN" altLang="zh-CN" sz="11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，同组内所行求和</a:t>
            </a:r>
            <a:br>
              <a:rPr lang="zh-CN" altLang="zh-CN" sz="11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select </a:t>
            </a:r>
            <a:r>
              <a:rPr lang="zh-CN" altLang="zh-CN" sz="11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cookieid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,</a:t>
            </a:r>
            <a:r>
              <a:rPr lang="zh-CN" altLang="zh-CN" sz="11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createtime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,</a:t>
            </a:r>
            <a:r>
              <a:rPr lang="zh-CN" altLang="zh-CN" sz="11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pv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,</a:t>
            </a:r>
            <a:b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       </a:t>
            </a:r>
            <a:r>
              <a:rPr lang="zh-CN" altLang="zh-CN" sz="1100" i="1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sum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(</a:t>
            </a:r>
            <a:r>
              <a:rPr lang="zh-CN" altLang="zh-CN" sz="11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pv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) </a:t>
            </a:r>
            <a: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over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(</a:t>
            </a:r>
            <a: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partition by </a:t>
            </a:r>
            <a:r>
              <a:rPr lang="zh-CN" altLang="zh-CN" sz="11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cookieid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) </a:t>
            </a:r>
            <a: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as </a:t>
            </a:r>
            <a:r>
              <a:rPr lang="zh-CN" altLang="zh-CN" sz="11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total_pv</a:t>
            </a:r>
            <a:br>
              <a:rPr lang="zh-CN" altLang="zh-CN" sz="11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from </a:t>
            </a:r>
            <a:r>
              <a:rPr lang="zh-CN" altLang="zh-CN" sz="11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website_pv_info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;</a:t>
            </a:r>
            <a:b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/>
            </a:r>
            <a:b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1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--</a:t>
            </a:r>
            <a:r>
              <a:rPr lang="zh-CN" altLang="zh-CN" sz="11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需求：求出每个用户截止到当天，累积的总</a:t>
            </a:r>
            <a:r>
              <a:rPr lang="zh-CN" altLang="zh-CN" sz="11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pv</a:t>
            </a:r>
            <a:r>
              <a:rPr lang="zh-CN" altLang="zh-CN" sz="11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</a:t>
            </a:r>
            <a:br>
              <a:rPr lang="zh-CN" altLang="zh-CN" sz="11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1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--sum(...) over( partition by... order by ... )</a:t>
            </a:r>
            <a:r>
              <a:rPr lang="zh-CN" altLang="zh-CN" sz="11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，在每个分组内，连续累积求和</a:t>
            </a:r>
            <a:br>
              <a:rPr lang="zh-CN" altLang="zh-CN" sz="11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select </a:t>
            </a:r>
            <a:r>
              <a:rPr lang="zh-CN" altLang="zh-CN" sz="11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cookieid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,</a:t>
            </a:r>
            <a:r>
              <a:rPr lang="zh-CN" altLang="zh-CN" sz="11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createtime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,</a:t>
            </a:r>
            <a:r>
              <a:rPr lang="zh-CN" altLang="zh-CN" sz="11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pv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,</a:t>
            </a:r>
            <a:b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       </a:t>
            </a:r>
            <a:r>
              <a:rPr lang="zh-CN" altLang="zh-CN" sz="1100" i="1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sum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(</a:t>
            </a:r>
            <a:r>
              <a:rPr lang="zh-CN" altLang="zh-CN" sz="11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pv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) </a:t>
            </a:r>
            <a: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over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(</a:t>
            </a:r>
            <a: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partition by </a:t>
            </a:r>
            <a:r>
              <a:rPr lang="zh-CN" altLang="zh-CN" sz="11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cookieid </a:t>
            </a:r>
            <a: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order by </a:t>
            </a:r>
            <a:r>
              <a:rPr lang="zh-CN" altLang="zh-CN" sz="11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createtime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) </a:t>
            </a:r>
            <a: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as </a:t>
            </a:r>
            <a:r>
              <a:rPr lang="zh-CN" altLang="zh-CN" sz="11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current_total_pv</a:t>
            </a:r>
            <a:br>
              <a:rPr lang="zh-CN" altLang="zh-CN" sz="11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from </a:t>
            </a:r>
            <a:r>
              <a:rPr lang="zh-CN" altLang="zh-CN" sz="11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website_pv_info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;</a:t>
            </a:r>
            <a:endParaRPr lang="zh-CN" altLang="zh-CN" sz="1400" dirty="0">
              <a:latin typeface="Arial" panose="020B0604020202020204" pitchFamily="34" charset="0"/>
            </a:endParaRP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1335279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Hive Windows Functions </a:t>
            </a:r>
            <a:r>
              <a:rPr lang="zh-CN" altLang="en-US" dirty="0"/>
              <a:t>窗口函数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）窗口聚合函数</a:t>
            </a:r>
          </a:p>
        </p:txBody>
      </p:sp>
      <p:pic>
        <p:nvPicPr>
          <p:cNvPr id="8" name="图片 7"/>
          <p:cNvPicPr/>
          <p:nvPr/>
        </p:nvPicPr>
        <p:blipFill>
          <a:blip r:embed="rId2"/>
          <a:stretch>
            <a:fillRect/>
          </a:stretch>
        </p:blipFill>
        <p:spPr>
          <a:xfrm>
            <a:off x="2340353" y="1949669"/>
            <a:ext cx="7490652" cy="381738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82838677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Hive Windows Functions </a:t>
            </a:r>
            <a:r>
              <a:rPr lang="zh-CN" altLang="en-US" dirty="0"/>
              <a:t>窗口函数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）窗口聚合函数</a:t>
            </a:r>
          </a:p>
        </p:txBody>
      </p:sp>
      <p:pic>
        <p:nvPicPr>
          <p:cNvPr id="7" name="图片 6"/>
          <p:cNvPicPr/>
          <p:nvPr/>
        </p:nvPicPr>
        <p:blipFill>
          <a:blip r:embed="rId2"/>
          <a:stretch>
            <a:fillRect/>
          </a:stretch>
        </p:blipFill>
        <p:spPr>
          <a:xfrm>
            <a:off x="2205184" y="1827618"/>
            <a:ext cx="7760989" cy="416577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573407098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在</a:t>
            </a:r>
            <a:r>
              <a:rPr lang="en-US" altLang="zh-CN" dirty="0"/>
              <a:t>sum(...) over( partition by... order by ... )</a:t>
            </a:r>
            <a:r>
              <a:rPr lang="zh-CN" altLang="en-US" dirty="0"/>
              <a:t>语法完整的情况下，</a:t>
            </a:r>
            <a:r>
              <a:rPr lang="zh-CN" altLang="en-US" dirty="0" smtClean="0"/>
              <a:t>进行累积</a:t>
            </a:r>
            <a:r>
              <a:rPr lang="zh-CN" altLang="en-US" dirty="0"/>
              <a:t>聚合操作，默认累积聚合行为是：</a:t>
            </a:r>
            <a:r>
              <a:rPr lang="zh-CN" altLang="en-US" dirty="0">
                <a:solidFill>
                  <a:srgbClr val="92D050"/>
                </a:solidFill>
              </a:rPr>
              <a:t>从第一行聚合到当前行</a:t>
            </a:r>
            <a:r>
              <a:rPr lang="zh-CN" altLang="en-US" dirty="0"/>
              <a:t>。</a:t>
            </a:r>
          </a:p>
          <a:p>
            <a:r>
              <a:rPr lang="en-US" altLang="zh-CN" dirty="0"/>
              <a:t>Window expression</a:t>
            </a:r>
            <a:r>
              <a:rPr lang="zh-CN" altLang="en-US" dirty="0"/>
              <a:t>窗口表达式给我们提供了一种</a:t>
            </a:r>
            <a:r>
              <a:rPr lang="zh-CN" altLang="en-US" b="1" dirty="0">
                <a:solidFill>
                  <a:srgbClr val="92D050"/>
                </a:solidFill>
              </a:rPr>
              <a:t>控制行范围的能力</a:t>
            </a:r>
            <a:r>
              <a:rPr lang="zh-CN" altLang="en-US" dirty="0"/>
              <a:t>，比如向前</a:t>
            </a:r>
            <a:r>
              <a:rPr lang="en-US" altLang="zh-CN" dirty="0"/>
              <a:t>2</a:t>
            </a:r>
            <a:r>
              <a:rPr lang="zh-CN" altLang="en-US" dirty="0"/>
              <a:t>行，向后</a:t>
            </a:r>
            <a:r>
              <a:rPr lang="en-US" altLang="zh-CN" dirty="0"/>
              <a:t>3</a:t>
            </a:r>
            <a:r>
              <a:rPr lang="zh-CN" altLang="en-US" dirty="0"/>
              <a:t>行。</a:t>
            </a:r>
          </a:p>
          <a:p>
            <a:r>
              <a:rPr lang="zh-CN" altLang="en-US" dirty="0"/>
              <a:t>语法如下：</a:t>
            </a:r>
          </a:p>
          <a:p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Hive Windows Functions </a:t>
            </a:r>
            <a:r>
              <a:rPr lang="zh-CN" altLang="en-US" dirty="0"/>
              <a:t>窗口函数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）窗口表达式</a:t>
            </a:r>
            <a:endParaRPr lang="zh-CN" altLang="en-US" dirty="0"/>
          </a:p>
        </p:txBody>
      </p:sp>
      <p:sp>
        <p:nvSpPr>
          <p:cNvPr id="8" name="TextBox 3">
            <a:extLst>
              <a:ext uri="{FF2B5EF4-FFF2-40B4-BE49-F238E27FC236}">
                <a16:creationId xmlns=""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3728271" y="3516347"/>
            <a:ext cx="4714816" cy="2349361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360"/>
              </a:spcBef>
              <a:spcAft>
                <a:spcPts val="360"/>
              </a:spcAft>
            </a:pPr>
            <a:r>
              <a:rPr lang="zh-CN" altLang="zh-CN" sz="11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关键字是</a:t>
            </a:r>
            <a:r>
              <a:rPr lang="en-US" altLang="zh-CN" sz="11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rows between</a:t>
            </a:r>
            <a:r>
              <a:rPr lang="zh-CN" altLang="zh-CN" sz="11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，包括下面这几个选项</a:t>
            </a:r>
          </a:p>
          <a:p>
            <a:pPr>
              <a:lnSpc>
                <a:spcPct val="150000"/>
              </a:lnSpc>
              <a:spcBef>
                <a:spcPts val="360"/>
              </a:spcBef>
              <a:spcAft>
                <a:spcPts val="360"/>
              </a:spcAft>
            </a:pPr>
            <a:r>
              <a:rPr lang="en-US" altLang="zh-CN" sz="11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- preceding</a:t>
            </a:r>
            <a:r>
              <a:rPr lang="zh-CN" altLang="zh-CN" sz="11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：往前</a:t>
            </a:r>
          </a:p>
          <a:p>
            <a:pPr>
              <a:lnSpc>
                <a:spcPct val="150000"/>
              </a:lnSpc>
              <a:spcBef>
                <a:spcPts val="360"/>
              </a:spcBef>
              <a:spcAft>
                <a:spcPts val="360"/>
              </a:spcAft>
            </a:pPr>
            <a:r>
              <a:rPr lang="en-US" altLang="zh-CN" sz="11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- following</a:t>
            </a:r>
            <a:r>
              <a:rPr lang="zh-CN" altLang="zh-CN" sz="11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：往后</a:t>
            </a:r>
          </a:p>
          <a:p>
            <a:pPr>
              <a:lnSpc>
                <a:spcPct val="150000"/>
              </a:lnSpc>
              <a:spcBef>
                <a:spcPts val="360"/>
              </a:spcBef>
              <a:spcAft>
                <a:spcPts val="360"/>
              </a:spcAft>
            </a:pPr>
            <a:r>
              <a:rPr lang="en-US" altLang="zh-CN" sz="11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- current row</a:t>
            </a:r>
            <a:r>
              <a:rPr lang="zh-CN" altLang="zh-CN" sz="11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：当前行</a:t>
            </a:r>
          </a:p>
          <a:p>
            <a:pPr>
              <a:lnSpc>
                <a:spcPct val="150000"/>
              </a:lnSpc>
              <a:spcBef>
                <a:spcPts val="360"/>
              </a:spcBef>
              <a:spcAft>
                <a:spcPts val="360"/>
              </a:spcAft>
            </a:pPr>
            <a:r>
              <a:rPr lang="en-US" altLang="zh-CN" sz="11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- unbounded</a:t>
            </a:r>
            <a:r>
              <a:rPr lang="zh-CN" altLang="zh-CN" sz="11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：边界</a:t>
            </a:r>
          </a:p>
          <a:p>
            <a:pPr>
              <a:lnSpc>
                <a:spcPct val="150000"/>
              </a:lnSpc>
              <a:spcBef>
                <a:spcPts val="360"/>
              </a:spcBef>
              <a:spcAft>
                <a:spcPts val="360"/>
              </a:spcAft>
            </a:pPr>
            <a:r>
              <a:rPr lang="en-US" altLang="zh-CN" sz="11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- unbounded preceding </a:t>
            </a:r>
            <a:r>
              <a:rPr lang="zh-CN" altLang="zh-CN" sz="11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表示从前面的起点</a:t>
            </a:r>
          </a:p>
          <a:p>
            <a:r>
              <a:rPr lang="en-US" altLang="zh-CN" sz="1100" dirty="0">
                <a:latin typeface="微软雅黑 Light" panose="020B0502040204020203" pitchFamily="34" charset="-122"/>
                <a:cs typeface="Times New Roman" panose="02020603050405020304" pitchFamily="18" charset="0"/>
              </a:rPr>
              <a:t>- unbounded following</a:t>
            </a:r>
            <a:r>
              <a:rPr lang="zh-CN" altLang="zh-CN" sz="1100" dirty="0">
                <a:ea typeface="微软雅黑 Light" panose="020B0502040204020203" pitchFamily="34" charset="-122"/>
                <a:cs typeface="Times New Roman" panose="02020603050405020304" pitchFamily="18" charset="0"/>
              </a:rPr>
              <a:t>：表示到后面的终点</a:t>
            </a:r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695471766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Hive Windows Functions </a:t>
            </a:r>
            <a:r>
              <a:rPr lang="zh-CN" altLang="en-US" dirty="0"/>
              <a:t>窗口函数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）窗口表达式</a:t>
            </a:r>
            <a:endParaRPr lang="zh-CN" altLang="en-US" dirty="0"/>
          </a:p>
        </p:txBody>
      </p:sp>
      <p:sp>
        <p:nvSpPr>
          <p:cNvPr id="8" name="TextBox 3">
            <a:extLst>
              <a:ext uri="{FF2B5EF4-FFF2-40B4-BE49-F238E27FC236}">
                <a16:creationId xmlns=""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1951893" y="1732814"/>
            <a:ext cx="8267571" cy="4539704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---</a:t>
            </a:r>
            <a:r>
              <a:rPr lang="zh-CN" altLang="zh-CN" sz="11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窗口表达式</a:t>
            </a:r>
            <a:br>
              <a:rPr lang="zh-CN" altLang="zh-CN" sz="11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1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--</a:t>
            </a:r>
            <a:r>
              <a:rPr lang="zh-CN" altLang="zh-CN" sz="11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第一行到当前行</a:t>
            </a:r>
            <a:br>
              <a:rPr lang="zh-CN" altLang="zh-CN" sz="11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select </a:t>
            </a:r>
            <a:r>
              <a:rPr lang="zh-CN" altLang="zh-CN" sz="11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cookieid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,</a:t>
            </a:r>
            <a:r>
              <a:rPr lang="zh-CN" altLang="zh-CN" sz="11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createtime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,</a:t>
            </a:r>
            <a:r>
              <a:rPr lang="zh-CN" altLang="zh-CN" sz="11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pv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,</a:t>
            </a:r>
            <a:b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       </a:t>
            </a:r>
            <a:r>
              <a:rPr lang="zh-CN" altLang="zh-CN" sz="1100" i="1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sum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(</a:t>
            </a:r>
            <a:r>
              <a:rPr lang="zh-CN" altLang="zh-CN" sz="11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pv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) </a:t>
            </a:r>
            <a: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over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(</a:t>
            </a:r>
            <a: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partition by </a:t>
            </a:r>
            <a:r>
              <a:rPr lang="zh-CN" altLang="zh-CN" sz="11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cookieid </a:t>
            </a:r>
            <a: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order by </a:t>
            </a:r>
            <a:r>
              <a:rPr lang="zh-CN" altLang="zh-CN" sz="11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createtime </a:t>
            </a:r>
            <a: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rows between unbounded preceding and current row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) </a:t>
            </a:r>
            <a: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as </a:t>
            </a:r>
            <a:r>
              <a:rPr lang="zh-CN" altLang="zh-CN" sz="11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pv2</a:t>
            </a:r>
            <a:br>
              <a:rPr lang="zh-CN" altLang="zh-CN" sz="11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from </a:t>
            </a:r>
            <a:r>
              <a:rPr lang="zh-CN" altLang="zh-CN" sz="11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website_pv_info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;</a:t>
            </a:r>
            <a:b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/>
            </a:r>
            <a:b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1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--</a:t>
            </a:r>
            <a:r>
              <a:rPr lang="zh-CN" altLang="zh-CN" sz="11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向前</a:t>
            </a:r>
            <a:r>
              <a:rPr lang="zh-CN" altLang="zh-CN" sz="11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3</a:t>
            </a:r>
            <a:r>
              <a:rPr lang="zh-CN" altLang="zh-CN" sz="11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行至当前行</a:t>
            </a:r>
            <a:br>
              <a:rPr lang="zh-CN" altLang="zh-CN" sz="11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select </a:t>
            </a:r>
            <a:r>
              <a:rPr lang="zh-CN" altLang="zh-CN" sz="11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cookieid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,</a:t>
            </a:r>
            <a:r>
              <a:rPr lang="zh-CN" altLang="zh-CN" sz="11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createtime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,</a:t>
            </a:r>
            <a:r>
              <a:rPr lang="zh-CN" altLang="zh-CN" sz="11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pv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,</a:t>
            </a:r>
            <a:b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       </a:t>
            </a:r>
            <a:r>
              <a:rPr lang="zh-CN" altLang="zh-CN" sz="1100" i="1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sum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(</a:t>
            </a:r>
            <a:r>
              <a:rPr lang="zh-CN" altLang="zh-CN" sz="11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pv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) </a:t>
            </a:r>
            <a: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over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(</a:t>
            </a:r>
            <a: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partition by </a:t>
            </a:r>
            <a:r>
              <a:rPr lang="zh-CN" altLang="zh-CN" sz="11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cookieid </a:t>
            </a:r>
            <a: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order by </a:t>
            </a:r>
            <a:r>
              <a:rPr lang="zh-CN" altLang="zh-CN" sz="11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createtime </a:t>
            </a:r>
            <a: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rows between </a:t>
            </a:r>
            <a:r>
              <a:rPr lang="zh-CN" altLang="zh-CN" sz="1100" dirty="0">
                <a:solidFill>
                  <a:srgbClr val="1750EB"/>
                </a:solidFill>
                <a:latin typeface="Arial Unicode MS" panose="020B0604020202020204" pitchFamily="34" charset="-122"/>
                <a:ea typeface="JetBrains Mono"/>
              </a:rPr>
              <a:t>3 </a:t>
            </a:r>
            <a: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preceding and current row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) </a:t>
            </a:r>
            <a: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as </a:t>
            </a:r>
            <a:r>
              <a:rPr lang="zh-CN" altLang="zh-CN" sz="11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pv4</a:t>
            </a:r>
            <a:br>
              <a:rPr lang="zh-CN" altLang="zh-CN" sz="11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from </a:t>
            </a:r>
            <a:r>
              <a:rPr lang="zh-CN" altLang="zh-CN" sz="11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website_pv_info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;</a:t>
            </a:r>
            <a:b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/>
            </a:r>
            <a:b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1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--</a:t>
            </a:r>
            <a:r>
              <a:rPr lang="zh-CN" altLang="zh-CN" sz="11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向前</a:t>
            </a:r>
            <a:r>
              <a:rPr lang="zh-CN" altLang="zh-CN" sz="11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3</a:t>
            </a:r>
            <a:r>
              <a:rPr lang="zh-CN" altLang="zh-CN" sz="11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行 向后</a:t>
            </a:r>
            <a:r>
              <a:rPr lang="zh-CN" altLang="zh-CN" sz="11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1</a:t>
            </a:r>
            <a:r>
              <a:rPr lang="zh-CN" altLang="zh-CN" sz="11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行</a:t>
            </a:r>
            <a:br>
              <a:rPr lang="zh-CN" altLang="zh-CN" sz="11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select </a:t>
            </a:r>
            <a:r>
              <a:rPr lang="zh-CN" altLang="zh-CN" sz="11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cookieid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,</a:t>
            </a:r>
            <a:r>
              <a:rPr lang="zh-CN" altLang="zh-CN" sz="11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createtime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,</a:t>
            </a:r>
            <a:r>
              <a:rPr lang="zh-CN" altLang="zh-CN" sz="11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pv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,</a:t>
            </a:r>
            <a:b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       </a:t>
            </a:r>
            <a:r>
              <a:rPr lang="zh-CN" altLang="zh-CN" sz="1100" i="1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sum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(</a:t>
            </a:r>
            <a:r>
              <a:rPr lang="zh-CN" altLang="zh-CN" sz="11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pv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) </a:t>
            </a:r>
            <a: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over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(</a:t>
            </a:r>
            <a: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partition by </a:t>
            </a:r>
            <a:r>
              <a:rPr lang="zh-CN" altLang="zh-CN" sz="11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cookieid </a:t>
            </a:r>
            <a: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order by </a:t>
            </a:r>
            <a:r>
              <a:rPr lang="zh-CN" altLang="zh-CN" sz="11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createtime </a:t>
            </a:r>
            <a: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rows between </a:t>
            </a:r>
            <a:r>
              <a:rPr lang="zh-CN" altLang="zh-CN" sz="1100" dirty="0">
                <a:solidFill>
                  <a:srgbClr val="1750EB"/>
                </a:solidFill>
                <a:latin typeface="Arial Unicode MS" panose="020B0604020202020204" pitchFamily="34" charset="-122"/>
                <a:ea typeface="JetBrains Mono"/>
              </a:rPr>
              <a:t>3 </a:t>
            </a:r>
            <a: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preceding and </a:t>
            </a:r>
            <a:r>
              <a:rPr lang="zh-CN" altLang="zh-CN" sz="1100" dirty="0">
                <a:solidFill>
                  <a:srgbClr val="1750EB"/>
                </a:solidFill>
                <a:latin typeface="Arial Unicode MS" panose="020B0604020202020204" pitchFamily="34" charset="-122"/>
                <a:ea typeface="JetBrains Mono"/>
              </a:rPr>
              <a:t>1 </a:t>
            </a:r>
            <a: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following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) </a:t>
            </a:r>
            <a: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as </a:t>
            </a:r>
            <a:r>
              <a:rPr lang="zh-CN" altLang="zh-CN" sz="11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pv5</a:t>
            </a:r>
            <a:br>
              <a:rPr lang="zh-CN" altLang="zh-CN" sz="11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from </a:t>
            </a:r>
            <a:r>
              <a:rPr lang="zh-CN" altLang="zh-CN" sz="11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website_pv_info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;</a:t>
            </a:r>
            <a:b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/>
            </a:r>
            <a:b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1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--</a:t>
            </a:r>
            <a:r>
              <a:rPr lang="zh-CN" altLang="zh-CN" sz="11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当前行至最后一行</a:t>
            </a:r>
            <a:br>
              <a:rPr lang="zh-CN" altLang="zh-CN" sz="11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select </a:t>
            </a:r>
            <a:r>
              <a:rPr lang="zh-CN" altLang="zh-CN" sz="11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cookieid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,</a:t>
            </a:r>
            <a:r>
              <a:rPr lang="zh-CN" altLang="zh-CN" sz="11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createtime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,</a:t>
            </a:r>
            <a:r>
              <a:rPr lang="zh-CN" altLang="zh-CN" sz="11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pv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,</a:t>
            </a:r>
            <a:b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       </a:t>
            </a:r>
            <a:r>
              <a:rPr lang="zh-CN" altLang="zh-CN" sz="1100" i="1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sum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(</a:t>
            </a:r>
            <a:r>
              <a:rPr lang="zh-CN" altLang="zh-CN" sz="11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pv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) </a:t>
            </a:r>
            <a: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over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(</a:t>
            </a:r>
            <a: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partition by </a:t>
            </a:r>
            <a:r>
              <a:rPr lang="zh-CN" altLang="zh-CN" sz="11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cookieid </a:t>
            </a:r>
            <a: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order by </a:t>
            </a:r>
            <a:r>
              <a:rPr lang="zh-CN" altLang="zh-CN" sz="11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createtime </a:t>
            </a:r>
            <a: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rows between current row and unbounded following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) </a:t>
            </a:r>
            <a: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as </a:t>
            </a:r>
            <a:r>
              <a:rPr lang="zh-CN" altLang="zh-CN" sz="11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pv6</a:t>
            </a:r>
            <a:br>
              <a:rPr lang="zh-CN" altLang="zh-CN" sz="11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from </a:t>
            </a:r>
            <a:r>
              <a:rPr lang="zh-CN" altLang="zh-CN" sz="11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website_pv_info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;</a:t>
            </a:r>
            <a:b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/>
            </a:r>
            <a:b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1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--</a:t>
            </a:r>
            <a:r>
              <a:rPr lang="zh-CN" altLang="zh-CN" sz="11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第一行到最后一行 也就是分组内的所有行</a:t>
            </a:r>
            <a:br>
              <a:rPr lang="zh-CN" altLang="zh-CN" sz="11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select </a:t>
            </a:r>
            <a:r>
              <a:rPr lang="zh-CN" altLang="zh-CN" sz="11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cookieid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,</a:t>
            </a:r>
            <a:r>
              <a:rPr lang="zh-CN" altLang="zh-CN" sz="11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createtime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,</a:t>
            </a:r>
            <a:r>
              <a:rPr lang="zh-CN" altLang="zh-CN" sz="11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pv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,</a:t>
            </a:r>
            <a:b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       </a:t>
            </a:r>
            <a:r>
              <a:rPr lang="zh-CN" altLang="zh-CN" sz="1100" i="1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sum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(</a:t>
            </a:r>
            <a:r>
              <a:rPr lang="zh-CN" altLang="zh-CN" sz="11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pv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) </a:t>
            </a:r>
            <a: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over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(</a:t>
            </a:r>
            <a: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partition by </a:t>
            </a:r>
            <a:r>
              <a:rPr lang="zh-CN" altLang="zh-CN" sz="11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cookieid </a:t>
            </a:r>
            <a: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order by </a:t>
            </a:r>
            <a:r>
              <a:rPr lang="zh-CN" altLang="zh-CN" sz="11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createtime </a:t>
            </a:r>
            <a: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rows between unbounded preceding  and unbounded following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) </a:t>
            </a:r>
            <a: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as </a:t>
            </a:r>
            <a:r>
              <a:rPr lang="zh-CN" altLang="zh-CN" sz="11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pv6</a:t>
            </a:r>
            <a:br>
              <a:rPr lang="zh-CN" altLang="zh-CN" sz="11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from </a:t>
            </a:r>
            <a:r>
              <a:rPr lang="zh-CN" altLang="zh-CN" sz="11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website_pv_info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;</a:t>
            </a:r>
            <a:b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endParaRPr lang="zh-CN" altLang="zh-CN" sz="1400" dirty="0"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7136490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用于</a:t>
            </a:r>
            <a:r>
              <a:rPr lang="zh-CN" altLang="en-US" b="1" dirty="0">
                <a:solidFill>
                  <a:srgbClr val="92D050"/>
                </a:solidFill>
              </a:rPr>
              <a:t>给每个分组内的数据打上排序的</a:t>
            </a:r>
            <a:r>
              <a:rPr lang="zh-CN" altLang="en-US" b="1" dirty="0" smtClean="0">
                <a:solidFill>
                  <a:srgbClr val="92D050"/>
                </a:solidFill>
              </a:rPr>
              <a:t>标号</a:t>
            </a:r>
            <a:r>
              <a:rPr lang="zh-CN" altLang="en-US" dirty="0"/>
              <a:t>，</a:t>
            </a:r>
            <a:r>
              <a:rPr lang="zh-CN" altLang="en-US" dirty="0" smtClean="0"/>
              <a:t>注意</a:t>
            </a:r>
            <a:r>
              <a:rPr lang="zh-CN" altLang="en-US" dirty="0">
                <a:solidFill>
                  <a:srgbClr val="92D050"/>
                </a:solidFill>
              </a:rPr>
              <a:t>窗口排序函数不支持窗口</a:t>
            </a:r>
            <a:r>
              <a:rPr lang="zh-CN" altLang="en-US" dirty="0" smtClean="0">
                <a:solidFill>
                  <a:srgbClr val="92D050"/>
                </a:solidFill>
              </a:rPr>
              <a:t>表达式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b="1" dirty="0" smtClean="0">
                <a:solidFill>
                  <a:srgbClr val="92D050"/>
                </a:solidFill>
              </a:rPr>
              <a:t>row_number</a:t>
            </a:r>
            <a:r>
              <a:rPr lang="zh-CN" altLang="en-US" dirty="0"/>
              <a:t>：在每个分组中，为每行分配一个从</a:t>
            </a:r>
            <a:r>
              <a:rPr lang="en-US" altLang="zh-CN" dirty="0"/>
              <a:t>1</a:t>
            </a:r>
            <a:r>
              <a:rPr lang="zh-CN" altLang="en-US" dirty="0"/>
              <a:t>开始的唯一序列号，</a:t>
            </a:r>
            <a:r>
              <a:rPr lang="zh-CN" altLang="en-US" dirty="0">
                <a:solidFill>
                  <a:srgbClr val="FF0000"/>
                </a:solidFill>
              </a:rPr>
              <a:t>递增，不考虑重复</a:t>
            </a:r>
            <a:r>
              <a:rPr lang="zh-CN" altLang="en-US" dirty="0"/>
              <a:t>；</a:t>
            </a:r>
          </a:p>
          <a:p>
            <a:pPr marL="0" indent="0">
              <a:buNone/>
            </a:pPr>
            <a:r>
              <a:rPr lang="en-US" altLang="zh-CN" b="1" dirty="0">
                <a:solidFill>
                  <a:srgbClr val="92D050"/>
                </a:solidFill>
              </a:rPr>
              <a:t>rank</a:t>
            </a:r>
            <a:r>
              <a:rPr lang="en-US" altLang="zh-CN" dirty="0"/>
              <a:t>: </a:t>
            </a:r>
            <a:r>
              <a:rPr lang="zh-CN" altLang="en-US" dirty="0"/>
              <a:t>在每个分组中，为每行分配一个从</a:t>
            </a:r>
            <a:r>
              <a:rPr lang="en-US" altLang="zh-CN" dirty="0"/>
              <a:t>1</a:t>
            </a:r>
            <a:r>
              <a:rPr lang="zh-CN" altLang="en-US" dirty="0"/>
              <a:t>开始的序列号，</a:t>
            </a:r>
            <a:r>
              <a:rPr lang="zh-CN" altLang="en-US" dirty="0">
                <a:solidFill>
                  <a:srgbClr val="FF0000"/>
                </a:solidFill>
              </a:rPr>
              <a:t>考虑重复，挤占后续位置</a:t>
            </a:r>
            <a:r>
              <a:rPr lang="zh-CN" altLang="en-US" dirty="0"/>
              <a:t>；</a:t>
            </a:r>
          </a:p>
          <a:p>
            <a:pPr marL="0" indent="0">
              <a:buNone/>
            </a:pPr>
            <a:r>
              <a:rPr lang="en-US" altLang="zh-CN" b="1" dirty="0" err="1">
                <a:solidFill>
                  <a:srgbClr val="92D050"/>
                </a:solidFill>
              </a:rPr>
              <a:t>dense_rank</a:t>
            </a:r>
            <a:r>
              <a:rPr lang="en-US" altLang="zh-CN" dirty="0"/>
              <a:t>: </a:t>
            </a:r>
            <a:r>
              <a:rPr lang="zh-CN" altLang="en-US" dirty="0"/>
              <a:t>在每个分组中，为每行分配一个从</a:t>
            </a:r>
            <a:r>
              <a:rPr lang="en-US" altLang="zh-CN" dirty="0"/>
              <a:t>1</a:t>
            </a:r>
            <a:r>
              <a:rPr lang="zh-CN" altLang="en-US" dirty="0"/>
              <a:t>开始的序列号，</a:t>
            </a:r>
            <a:r>
              <a:rPr lang="zh-CN" altLang="en-US" dirty="0">
                <a:solidFill>
                  <a:srgbClr val="FF0000"/>
                </a:solidFill>
              </a:rPr>
              <a:t>考虑重复，不挤占后续位置</a:t>
            </a:r>
            <a:r>
              <a:rPr lang="zh-CN" altLang="en-US" dirty="0"/>
              <a:t>；</a:t>
            </a:r>
          </a:p>
          <a:p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Hive Windows Functions </a:t>
            </a:r>
            <a:r>
              <a:rPr lang="zh-CN" altLang="en-US" dirty="0"/>
              <a:t>窗口函数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）窗口排序函数</a:t>
            </a:r>
            <a:r>
              <a:rPr lang="en-US" altLang="zh-CN" dirty="0" smtClean="0"/>
              <a:t>--row_number</a:t>
            </a:r>
            <a:r>
              <a:rPr lang="zh-CN" altLang="en-US" dirty="0" smtClean="0"/>
              <a:t>家族</a:t>
            </a:r>
            <a:endParaRPr lang="zh-CN" altLang="en-US" dirty="0"/>
          </a:p>
        </p:txBody>
      </p:sp>
      <p:sp>
        <p:nvSpPr>
          <p:cNvPr id="8" name="TextBox 3">
            <a:extLst>
              <a:ext uri="{FF2B5EF4-FFF2-40B4-BE49-F238E27FC236}">
                <a16:creationId xmlns=""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3377814" y="3832584"/>
            <a:ext cx="5415729" cy="1785104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-----</a:t>
            </a:r>
            <a:r>
              <a:rPr lang="zh-CN" altLang="zh-CN" sz="11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窗口排序函数</a:t>
            </a:r>
            <a:br>
              <a:rPr lang="zh-CN" altLang="zh-CN" sz="11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SELECT</a:t>
            </a:r>
            <a:b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    </a:t>
            </a:r>
            <a:r>
              <a:rPr lang="zh-CN" altLang="zh-CN" sz="11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cookieid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,</a:t>
            </a:r>
            <a:b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    </a:t>
            </a:r>
            <a:r>
              <a:rPr lang="zh-CN" altLang="zh-CN" sz="11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createtime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,</a:t>
            </a:r>
            <a:b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    </a:t>
            </a:r>
            <a:r>
              <a:rPr lang="zh-CN" altLang="zh-CN" sz="11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pv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,</a:t>
            </a:r>
            <a:b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    </a:t>
            </a:r>
            <a:r>
              <a:rPr lang="zh-CN" altLang="zh-CN" sz="1100" i="1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RANK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() </a:t>
            </a:r>
            <a: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OVER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(</a:t>
            </a:r>
            <a: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PARTITION BY </a:t>
            </a:r>
            <a:r>
              <a:rPr lang="zh-CN" altLang="zh-CN" sz="11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cookieid </a:t>
            </a:r>
            <a: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ORDER BY </a:t>
            </a:r>
            <a:r>
              <a:rPr lang="zh-CN" altLang="zh-CN" sz="11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pv </a:t>
            </a:r>
            <a: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desc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) </a:t>
            </a:r>
            <a: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AS </a:t>
            </a:r>
            <a:r>
              <a:rPr lang="zh-CN" altLang="zh-CN" sz="11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rn1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,</a:t>
            </a:r>
            <a:b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    </a:t>
            </a:r>
            <a:r>
              <a:rPr lang="zh-CN" altLang="zh-CN" sz="1100" i="1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DENSE_RANK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() </a:t>
            </a:r>
            <a: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OVER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(</a:t>
            </a:r>
            <a: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PARTITION BY </a:t>
            </a:r>
            <a:r>
              <a:rPr lang="zh-CN" altLang="zh-CN" sz="11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cookieid </a:t>
            </a:r>
            <a: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ORDER BY </a:t>
            </a:r>
            <a:r>
              <a:rPr lang="zh-CN" altLang="zh-CN" sz="11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pv </a:t>
            </a:r>
            <a: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desc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) </a:t>
            </a:r>
            <a: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AS </a:t>
            </a:r>
            <a:r>
              <a:rPr lang="zh-CN" altLang="zh-CN" sz="11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rn2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,</a:t>
            </a:r>
            <a:b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    </a:t>
            </a:r>
            <a:r>
              <a:rPr lang="zh-CN" altLang="zh-CN" sz="1100" i="1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ROW_NUMBER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() </a:t>
            </a:r>
            <a: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OVER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(</a:t>
            </a:r>
            <a: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PARTITION BY </a:t>
            </a:r>
            <a:r>
              <a:rPr lang="zh-CN" altLang="zh-CN" sz="11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cookieid </a:t>
            </a:r>
            <a: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ORDER BY </a:t>
            </a:r>
            <a:r>
              <a:rPr lang="zh-CN" altLang="zh-CN" sz="11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pv </a:t>
            </a:r>
            <a: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DESC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) </a:t>
            </a:r>
            <a: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AS </a:t>
            </a:r>
            <a:r>
              <a:rPr lang="zh-CN" altLang="zh-CN" sz="11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rn3</a:t>
            </a:r>
            <a:br>
              <a:rPr lang="zh-CN" altLang="zh-CN" sz="11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FROM </a:t>
            </a:r>
            <a:r>
              <a:rPr lang="zh-CN" altLang="zh-CN" sz="11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website_pv_info</a:t>
            </a:r>
            <a:br>
              <a:rPr lang="zh-CN" altLang="zh-CN" sz="11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WHERE </a:t>
            </a:r>
            <a:r>
              <a:rPr lang="zh-CN" altLang="zh-CN" sz="11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cookieid 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= </a:t>
            </a:r>
            <a:r>
              <a:rPr lang="zh-CN" altLang="zh-CN" sz="1100" dirty="0">
                <a:solidFill>
                  <a:srgbClr val="067D17"/>
                </a:solidFill>
                <a:latin typeface="Arial Unicode MS" panose="020B0604020202020204" pitchFamily="34" charset="-122"/>
                <a:ea typeface="JetBrains Mono"/>
              </a:rPr>
              <a:t>'cookie1'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;</a:t>
            </a:r>
            <a:endParaRPr lang="zh-CN" altLang="zh-CN" sz="1400" dirty="0"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8687886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 smtClean="0">
                <a:solidFill>
                  <a:srgbClr val="92D050"/>
                </a:solidFill>
              </a:rPr>
              <a:t>row_number</a:t>
            </a:r>
            <a:r>
              <a:rPr lang="zh-CN" altLang="en-US" dirty="0" smtClean="0"/>
              <a:t>：在每个分组中，为每行分配一个从</a:t>
            </a:r>
            <a:r>
              <a:rPr lang="en-US" altLang="zh-CN" dirty="0" smtClean="0"/>
              <a:t>1</a:t>
            </a:r>
            <a:r>
              <a:rPr lang="zh-CN" altLang="en-US" dirty="0" smtClean="0"/>
              <a:t>开始的唯一序列号，递增，不考虑重复；</a:t>
            </a:r>
          </a:p>
          <a:p>
            <a:pPr marL="0" indent="0">
              <a:buNone/>
            </a:pPr>
            <a:r>
              <a:rPr lang="en-US" altLang="zh-CN" b="1" dirty="0" smtClean="0">
                <a:solidFill>
                  <a:srgbClr val="92D050"/>
                </a:solidFill>
              </a:rPr>
              <a:t>rank</a:t>
            </a:r>
            <a:r>
              <a:rPr lang="en-US" altLang="zh-CN" dirty="0" smtClean="0"/>
              <a:t>: </a:t>
            </a:r>
            <a:r>
              <a:rPr lang="zh-CN" altLang="en-US" dirty="0" smtClean="0"/>
              <a:t>在每个分组中，为每行分配一个从</a:t>
            </a:r>
            <a:r>
              <a:rPr lang="en-US" altLang="zh-CN" dirty="0" smtClean="0"/>
              <a:t>1</a:t>
            </a:r>
            <a:r>
              <a:rPr lang="zh-CN" altLang="en-US" dirty="0" smtClean="0"/>
              <a:t>开始的序列号，考虑重复，挤占后续位置；</a:t>
            </a:r>
          </a:p>
          <a:p>
            <a:pPr marL="0" indent="0">
              <a:buNone/>
            </a:pPr>
            <a:r>
              <a:rPr lang="en-US" altLang="zh-CN" b="1" dirty="0" err="1" smtClean="0">
                <a:solidFill>
                  <a:srgbClr val="92D050"/>
                </a:solidFill>
              </a:rPr>
              <a:t>dense_rank</a:t>
            </a:r>
            <a:r>
              <a:rPr lang="en-US" altLang="zh-CN" dirty="0" smtClean="0"/>
              <a:t>: </a:t>
            </a:r>
            <a:r>
              <a:rPr lang="zh-CN" altLang="en-US" dirty="0" smtClean="0"/>
              <a:t>在每个分组中，为每行分配一个从</a:t>
            </a:r>
            <a:r>
              <a:rPr lang="en-US" altLang="zh-CN" dirty="0" smtClean="0"/>
              <a:t>1</a:t>
            </a:r>
            <a:r>
              <a:rPr lang="zh-CN" altLang="en-US" dirty="0" smtClean="0"/>
              <a:t>开始的序列号，考虑重复，不挤占后续位置；</a:t>
            </a:r>
          </a:p>
          <a:p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Hive Windows Functions </a:t>
            </a:r>
            <a:r>
              <a:rPr lang="zh-CN" altLang="en-US" dirty="0"/>
              <a:t>窗口函数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r>
              <a:rPr lang="zh-CN" altLang="en-US" dirty="0"/>
              <a:t>窗口排序函数</a:t>
            </a:r>
            <a:r>
              <a:rPr lang="en-US" altLang="zh-CN" dirty="0"/>
              <a:t>--row_number</a:t>
            </a:r>
            <a:r>
              <a:rPr lang="zh-CN" altLang="en-US" dirty="0"/>
              <a:t>家族</a:t>
            </a:r>
          </a:p>
        </p:txBody>
      </p:sp>
      <p:sp>
        <p:nvSpPr>
          <p:cNvPr id="8" name="TextBox 3">
            <a:extLst>
              <a:ext uri="{FF2B5EF4-FFF2-40B4-BE49-F238E27FC236}">
                <a16:creationId xmlns=""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184731" y="3859744"/>
            <a:ext cx="5415729" cy="1785104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-----</a:t>
            </a:r>
            <a:r>
              <a:rPr lang="zh-CN" altLang="zh-CN" sz="11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窗口排序函数</a:t>
            </a:r>
            <a:br>
              <a:rPr lang="zh-CN" altLang="zh-CN" sz="11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SELECT</a:t>
            </a:r>
            <a:b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    </a:t>
            </a:r>
            <a:r>
              <a:rPr lang="zh-CN" altLang="zh-CN" sz="11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cookieid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,</a:t>
            </a:r>
            <a:b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    </a:t>
            </a:r>
            <a:r>
              <a:rPr lang="zh-CN" altLang="zh-CN" sz="11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createtime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,</a:t>
            </a:r>
            <a:b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    </a:t>
            </a:r>
            <a:r>
              <a:rPr lang="zh-CN" altLang="zh-CN" sz="11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pv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,</a:t>
            </a:r>
            <a:b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    </a:t>
            </a:r>
            <a:r>
              <a:rPr lang="zh-CN" altLang="zh-CN" sz="1100" i="1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RANK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() </a:t>
            </a:r>
            <a: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OVER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(</a:t>
            </a:r>
            <a: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PARTITION BY </a:t>
            </a:r>
            <a:r>
              <a:rPr lang="zh-CN" altLang="zh-CN" sz="11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cookieid </a:t>
            </a:r>
            <a: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ORDER BY </a:t>
            </a:r>
            <a:r>
              <a:rPr lang="zh-CN" altLang="zh-CN" sz="11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pv </a:t>
            </a:r>
            <a: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desc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) </a:t>
            </a:r>
            <a: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AS </a:t>
            </a:r>
            <a:r>
              <a:rPr lang="zh-CN" altLang="zh-CN" sz="11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rn1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,</a:t>
            </a:r>
            <a:b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    </a:t>
            </a:r>
            <a:r>
              <a:rPr lang="zh-CN" altLang="zh-CN" sz="1100" i="1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DENSE_RANK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() </a:t>
            </a:r>
            <a: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OVER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(</a:t>
            </a:r>
            <a: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PARTITION BY </a:t>
            </a:r>
            <a:r>
              <a:rPr lang="zh-CN" altLang="zh-CN" sz="11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cookieid </a:t>
            </a:r>
            <a: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ORDER BY </a:t>
            </a:r>
            <a:r>
              <a:rPr lang="zh-CN" altLang="zh-CN" sz="11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pv </a:t>
            </a:r>
            <a: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desc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) </a:t>
            </a:r>
            <a: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AS </a:t>
            </a:r>
            <a:r>
              <a:rPr lang="zh-CN" altLang="zh-CN" sz="11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rn2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,</a:t>
            </a:r>
            <a:b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    </a:t>
            </a:r>
            <a:r>
              <a:rPr lang="zh-CN" altLang="zh-CN" sz="1100" i="1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ROW_NUMBER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() </a:t>
            </a:r>
            <a: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OVER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(</a:t>
            </a:r>
            <a: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PARTITION BY </a:t>
            </a:r>
            <a:r>
              <a:rPr lang="zh-CN" altLang="zh-CN" sz="11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cookieid </a:t>
            </a:r>
            <a: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ORDER BY </a:t>
            </a:r>
            <a:r>
              <a:rPr lang="zh-CN" altLang="zh-CN" sz="11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pv </a:t>
            </a:r>
            <a: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DESC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) </a:t>
            </a:r>
            <a: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AS </a:t>
            </a:r>
            <a:r>
              <a:rPr lang="zh-CN" altLang="zh-CN" sz="11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rn3</a:t>
            </a:r>
            <a:br>
              <a:rPr lang="zh-CN" altLang="zh-CN" sz="11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FROM </a:t>
            </a:r>
            <a:r>
              <a:rPr lang="zh-CN" altLang="zh-CN" sz="11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website_pv_info</a:t>
            </a:r>
            <a:br>
              <a:rPr lang="zh-CN" altLang="zh-CN" sz="11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WHERE </a:t>
            </a:r>
            <a:r>
              <a:rPr lang="zh-CN" altLang="zh-CN" sz="11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cookieid 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= </a:t>
            </a:r>
            <a:r>
              <a:rPr lang="zh-CN" altLang="zh-CN" sz="1100" dirty="0">
                <a:solidFill>
                  <a:srgbClr val="067D17"/>
                </a:solidFill>
                <a:latin typeface="Arial Unicode MS" panose="020B0604020202020204" pitchFamily="34" charset="-122"/>
                <a:ea typeface="JetBrains Mono"/>
              </a:rPr>
              <a:t>'cookie1'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;</a:t>
            </a:r>
            <a:endParaRPr lang="zh-CN" altLang="zh-CN" sz="1400" dirty="0"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图片 8"/>
          <p:cNvPicPr/>
          <p:nvPr/>
        </p:nvPicPr>
        <p:blipFill>
          <a:blip r:embed="rId2"/>
          <a:stretch>
            <a:fillRect/>
          </a:stretch>
        </p:blipFill>
        <p:spPr>
          <a:xfrm>
            <a:off x="6055436" y="3802018"/>
            <a:ext cx="5695950" cy="190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614445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 smtClean="0">
                <a:solidFill>
                  <a:srgbClr val="92D050"/>
                </a:solidFill>
              </a:rPr>
              <a:t>row_number</a:t>
            </a:r>
            <a:r>
              <a:rPr lang="zh-CN" altLang="en-US" dirty="0" smtClean="0"/>
              <a:t>：在每个分组中，为每行分配一个从</a:t>
            </a:r>
            <a:r>
              <a:rPr lang="en-US" altLang="zh-CN" dirty="0" smtClean="0"/>
              <a:t>1</a:t>
            </a:r>
            <a:r>
              <a:rPr lang="zh-CN" altLang="en-US" dirty="0" smtClean="0"/>
              <a:t>开始的唯一序列号，递增，不考虑重复；</a:t>
            </a:r>
          </a:p>
          <a:p>
            <a:pPr marL="0" indent="0">
              <a:buNone/>
            </a:pPr>
            <a:r>
              <a:rPr lang="en-US" altLang="zh-CN" b="1" dirty="0" smtClean="0">
                <a:solidFill>
                  <a:srgbClr val="92D050"/>
                </a:solidFill>
              </a:rPr>
              <a:t>rank</a:t>
            </a:r>
            <a:r>
              <a:rPr lang="en-US" altLang="zh-CN" dirty="0" smtClean="0"/>
              <a:t>: </a:t>
            </a:r>
            <a:r>
              <a:rPr lang="zh-CN" altLang="en-US" dirty="0" smtClean="0"/>
              <a:t>在每个分组中，为每行分配一个从</a:t>
            </a:r>
            <a:r>
              <a:rPr lang="en-US" altLang="zh-CN" dirty="0" smtClean="0"/>
              <a:t>1</a:t>
            </a:r>
            <a:r>
              <a:rPr lang="zh-CN" altLang="en-US" dirty="0" smtClean="0"/>
              <a:t>开始的序列号，考虑重复，挤占后续位置；</a:t>
            </a:r>
          </a:p>
          <a:p>
            <a:pPr marL="0" indent="0">
              <a:buNone/>
            </a:pPr>
            <a:r>
              <a:rPr lang="en-US" altLang="zh-CN" b="1" dirty="0" err="1" smtClean="0">
                <a:solidFill>
                  <a:srgbClr val="92D050"/>
                </a:solidFill>
              </a:rPr>
              <a:t>dense_rank</a:t>
            </a:r>
            <a:r>
              <a:rPr lang="en-US" altLang="zh-CN" dirty="0" smtClean="0"/>
              <a:t>: </a:t>
            </a:r>
            <a:r>
              <a:rPr lang="zh-CN" altLang="en-US" dirty="0" smtClean="0"/>
              <a:t>在每个分组中，为每行分配一个从</a:t>
            </a:r>
            <a:r>
              <a:rPr lang="en-US" altLang="zh-CN" dirty="0" smtClean="0"/>
              <a:t>1</a:t>
            </a:r>
            <a:r>
              <a:rPr lang="zh-CN" altLang="en-US" dirty="0" smtClean="0"/>
              <a:t>开始的序列号，考虑重复，不挤占后续位置；</a:t>
            </a:r>
          </a:p>
          <a:p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Hive Windows Functions </a:t>
            </a:r>
            <a:r>
              <a:rPr lang="zh-CN" altLang="en-US" dirty="0"/>
              <a:t>窗口函数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r>
              <a:rPr lang="zh-CN" altLang="en-US" dirty="0"/>
              <a:t>窗口排序函数</a:t>
            </a:r>
            <a:r>
              <a:rPr lang="en-US" altLang="zh-CN" dirty="0"/>
              <a:t>--row_number</a:t>
            </a:r>
            <a:r>
              <a:rPr lang="zh-CN" altLang="en-US" dirty="0"/>
              <a:t>家族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 rot="20150625">
            <a:off x="3600141" y="2095159"/>
            <a:ext cx="584275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适合</a:t>
            </a:r>
            <a:r>
              <a:rPr lang="en-US" altLang="zh-CN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TopN</a:t>
            </a:r>
            <a:r>
              <a:rPr lang="zh-CN" alt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业务分析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6782304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Hive Windows Functions </a:t>
            </a:r>
            <a:r>
              <a:rPr lang="zh-CN" altLang="en-US" dirty="0"/>
              <a:t>窗口函数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r>
              <a:rPr lang="zh-CN" altLang="en-US" dirty="0"/>
              <a:t>窗口排序函数</a:t>
            </a:r>
            <a:r>
              <a:rPr lang="en-US" altLang="zh-CN" dirty="0"/>
              <a:t>--row_number</a:t>
            </a:r>
            <a:r>
              <a:rPr lang="zh-CN" altLang="en-US" dirty="0"/>
              <a:t>家族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3">
            <a:extLst>
              <a:ext uri="{FF2B5EF4-FFF2-40B4-BE49-F238E27FC236}">
                <a16:creationId xmlns=""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3377814" y="1705020"/>
            <a:ext cx="5415729" cy="1446550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--</a:t>
            </a:r>
            <a:r>
              <a:rPr lang="zh-CN" altLang="zh-CN" sz="11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需求：找出每个用户访问</a:t>
            </a:r>
            <a:r>
              <a:rPr lang="zh-CN" altLang="zh-CN" sz="11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pv</a:t>
            </a:r>
            <a:r>
              <a:rPr lang="zh-CN" altLang="zh-CN" sz="11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最多的</a:t>
            </a:r>
            <a:r>
              <a:rPr lang="zh-CN" altLang="zh-CN" sz="11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Top3 </a:t>
            </a:r>
            <a:r>
              <a:rPr lang="zh-CN" altLang="zh-CN" sz="11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重复并列的不考虑</a:t>
            </a:r>
            <a:br>
              <a:rPr lang="zh-CN" altLang="zh-CN" sz="11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SELECT </a:t>
            </a:r>
            <a:r>
              <a:rPr lang="zh-CN" altLang="zh-CN" sz="1100" i="1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* </a:t>
            </a:r>
            <a: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from</a:t>
            </a:r>
            <a:b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(</a:t>
            </a:r>
            <a: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SELECT</a:t>
            </a:r>
            <a:b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    </a:t>
            </a:r>
            <a:r>
              <a:rPr lang="zh-CN" altLang="zh-CN" sz="11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cookieid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,</a:t>
            </a:r>
            <a:b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    </a:t>
            </a:r>
            <a:r>
              <a:rPr lang="zh-CN" altLang="zh-CN" sz="11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createtime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,</a:t>
            </a:r>
            <a:b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    </a:t>
            </a:r>
            <a:r>
              <a:rPr lang="zh-CN" altLang="zh-CN" sz="11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pv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,</a:t>
            </a:r>
            <a:b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    </a:t>
            </a:r>
            <a:r>
              <a:rPr lang="zh-CN" altLang="zh-CN" sz="1100" i="1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ROW_NUMBER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() </a:t>
            </a:r>
            <a: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OVER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(</a:t>
            </a:r>
            <a: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PARTITION BY </a:t>
            </a:r>
            <a:r>
              <a:rPr lang="zh-CN" altLang="zh-CN" sz="11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cookieid </a:t>
            </a:r>
            <a: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ORDER BY </a:t>
            </a:r>
            <a:r>
              <a:rPr lang="zh-CN" altLang="zh-CN" sz="11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pv </a:t>
            </a:r>
            <a: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DESC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) </a:t>
            </a:r>
            <a: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AS </a:t>
            </a:r>
            <a:r>
              <a:rPr lang="zh-CN" altLang="zh-CN" sz="11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seq</a:t>
            </a:r>
            <a:br>
              <a:rPr lang="zh-CN" altLang="zh-CN" sz="11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FROM </a:t>
            </a:r>
            <a:r>
              <a:rPr lang="zh-CN" altLang="zh-CN" sz="11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website_pv_info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) </a:t>
            </a:r>
            <a:r>
              <a:rPr lang="zh-CN" altLang="zh-CN" sz="11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tmp </a:t>
            </a:r>
            <a: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where </a:t>
            </a:r>
            <a:r>
              <a:rPr lang="zh-CN" altLang="zh-CN" sz="11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tmp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.</a:t>
            </a:r>
            <a:r>
              <a:rPr lang="zh-CN" altLang="zh-CN" sz="11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seq 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&lt;</a:t>
            </a:r>
            <a:r>
              <a:rPr lang="zh-CN" altLang="zh-CN" sz="1100" dirty="0">
                <a:solidFill>
                  <a:srgbClr val="1750EB"/>
                </a:solidFill>
                <a:latin typeface="Arial Unicode MS" panose="020B0604020202020204" pitchFamily="34" charset="-122"/>
                <a:ea typeface="JetBrains Mono"/>
              </a:rPr>
              <a:t>4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;</a:t>
            </a:r>
            <a:endParaRPr lang="zh-CN" altLang="zh-CN" sz="1400" dirty="0">
              <a:latin typeface="Arial" panose="020B0604020202020204" pitchFamily="34" charset="0"/>
            </a:endParaRP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图片 9"/>
          <p:cNvPicPr/>
          <p:nvPr/>
        </p:nvPicPr>
        <p:blipFill>
          <a:blip r:embed="rId2"/>
          <a:stretch>
            <a:fillRect/>
          </a:stretch>
        </p:blipFill>
        <p:spPr>
          <a:xfrm>
            <a:off x="3237703" y="4100050"/>
            <a:ext cx="5695950" cy="2369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685071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92D050"/>
                </a:solidFill>
              </a:rPr>
              <a:t>将每个分组内的数据分为指定的若干个桶里</a:t>
            </a:r>
            <a:r>
              <a:rPr lang="zh-CN" altLang="en-US" dirty="0"/>
              <a:t>（分为若干个部分），</a:t>
            </a:r>
            <a:r>
              <a:rPr lang="zh-CN" altLang="en-US" dirty="0">
                <a:solidFill>
                  <a:srgbClr val="92D050"/>
                </a:solidFill>
              </a:rPr>
              <a:t>并且为每一个桶分配一个桶编号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如果不能平均分配，则优先分配较小编号的桶，并且各个桶中能放的行数最多相差</a:t>
            </a:r>
            <a:r>
              <a:rPr lang="en-US" altLang="zh-CN" dirty="0"/>
              <a:t>1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有时会有这样的需求</a:t>
            </a:r>
            <a:r>
              <a:rPr lang="en-US" altLang="zh-CN" dirty="0"/>
              <a:t>:</a:t>
            </a:r>
            <a:r>
              <a:rPr lang="zh-CN" altLang="en-US" dirty="0"/>
              <a:t>如果数据排序后分为三部分，业务人员只关心其中的一部分，如何将这中间的三分之一数据拿出来呢</a:t>
            </a:r>
            <a:r>
              <a:rPr lang="en-US" altLang="zh-CN" dirty="0"/>
              <a:t>?NTILE</a:t>
            </a:r>
            <a:r>
              <a:rPr lang="zh-CN" altLang="en-US" dirty="0"/>
              <a:t>函数即可以满足。</a:t>
            </a:r>
          </a:p>
          <a:p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Hive Windows Functions </a:t>
            </a:r>
            <a:r>
              <a:rPr lang="zh-CN" altLang="en-US" dirty="0"/>
              <a:t>窗口函数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r>
              <a:rPr lang="zh-CN" altLang="en-US" dirty="0"/>
              <a:t>窗口排序函数</a:t>
            </a:r>
            <a:r>
              <a:rPr lang="en-US" altLang="zh-CN" dirty="0" smtClean="0"/>
              <a:t>--ntile</a:t>
            </a:r>
            <a:endParaRPr lang="zh-CN" altLang="en-US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Box 3">
            <a:extLst>
              <a:ext uri="{FF2B5EF4-FFF2-40B4-BE49-F238E27FC236}">
                <a16:creationId xmlns=""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363010" y="4058921"/>
            <a:ext cx="5415729" cy="1446550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--</a:t>
            </a:r>
            <a:r>
              <a:rPr lang="zh-CN" altLang="zh-CN" sz="11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把每个分组内的数据分为</a:t>
            </a:r>
            <a:r>
              <a:rPr lang="zh-CN" altLang="zh-CN" sz="11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3</a:t>
            </a:r>
            <a:r>
              <a:rPr lang="zh-CN" altLang="zh-CN" sz="11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桶</a:t>
            </a:r>
            <a:br>
              <a:rPr lang="zh-CN" altLang="zh-CN" sz="11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SELECT</a:t>
            </a:r>
            <a:b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    </a:t>
            </a:r>
            <a:r>
              <a:rPr lang="zh-CN" altLang="zh-CN" sz="11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cookieid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,</a:t>
            </a:r>
            <a:b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    </a:t>
            </a:r>
            <a:r>
              <a:rPr lang="zh-CN" altLang="zh-CN" sz="11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createtime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,</a:t>
            </a:r>
            <a:b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    </a:t>
            </a:r>
            <a:r>
              <a:rPr lang="zh-CN" altLang="zh-CN" sz="11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pv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,</a:t>
            </a:r>
            <a:b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    </a:t>
            </a:r>
            <a:r>
              <a:rPr lang="zh-CN" altLang="zh-CN" sz="1100" i="1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NTILE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(</a:t>
            </a:r>
            <a:r>
              <a:rPr lang="zh-CN" altLang="zh-CN" sz="1100" dirty="0">
                <a:solidFill>
                  <a:srgbClr val="1750EB"/>
                </a:solidFill>
                <a:latin typeface="Arial Unicode MS" panose="020B0604020202020204" pitchFamily="34" charset="-122"/>
                <a:ea typeface="JetBrains Mono"/>
              </a:rPr>
              <a:t>3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) </a:t>
            </a:r>
            <a: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OVER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(</a:t>
            </a:r>
            <a: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PARTITION BY </a:t>
            </a:r>
            <a:r>
              <a:rPr lang="zh-CN" altLang="zh-CN" sz="11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cookieid </a:t>
            </a:r>
            <a: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ORDER BY </a:t>
            </a:r>
            <a:r>
              <a:rPr lang="zh-CN" altLang="zh-CN" sz="11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createtime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) </a:t>
            </a:r>
            <a: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AS </a:t>
            </a:r>
            <a:r>
              <a:rPr lang="zh-CN" altLang="zh-CN" sz="11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rn2</a:t>
            </a:r>
            <a:br>
              <a:rPr lang="zh-CN" altLang="zh-CN" sz="11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FROM </a:t>
            </a:r>
            <a:r>
              <a:rPr lang="zh-CN" altLang="zh-CN" sz="11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website_pv_info</a:t>
            </a:r>
            <a:br>
              <a:rPr lang="zh-CN" altLang="zh-CN" sz="11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ORDER BY </a:t>
            </a:r>
            <a:r>
              <a:rPr lang="zh-CN" altLang="zh-CN" sz="11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cookieid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,</a:t>
            </a:r>
            <a:r>
              <a:rPr lang="zh-CN" altLang="zh-CN" sz="11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createtime</a:t>
            </a:r>
            <a:r>
              <a:rPr lang="zh-CN" altLang="zh-CN" sz="1100" dirty="0" smtClean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;</a:t>
            </a:r>
            <a:endParaRPr lang="zh-CN" altLang="zh-CN" sz="1400" dirty="0"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" name="图片 11"/>
          <p:cNvPicPr/>
          <p:nvPr/>
        </p:nvPicPr>
        <p:blipFill>
          <a:blip r:embed="rId2"/>
          <a:stretch>
            <a:fillRect/>
          </a:stretch>
        </p:blipFill>
        <p:spPr>
          <a:xfrm>
            <a:off x="6712097" y="3151720"/>
            <a:ext cx="5014772" cy="326095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182388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Beeline</a:t>
            </a:r>
            <a:r>
              <a:rPr lang="zh-CN" altLang="en-US" dirty="0"/>
              <a:t>支持的参数非常多，可以通过官方文档进行查询</a:t>
            </a:r>
          </a:p>
          <a:p>
            <a:pPr marL="0" indent="0">
              <a:buNone/>
            </a:pPr>
            <a:r>
              <a:rPr lang="en-US" altLang="zh-CN" dirty="0">
                <a:hlinkClick r:id="rId2"/>
              </a:rPr>
              <a:t>https://</a:t>
            </a:r>
            <a:r>
              <a:rPr lang="en-US" altLang="zh-CN" dirty="0" smtClean="0">
                <a:hlinkClick r:id="rId2"/>
              </a:rPr>
              <a:t>cwiki.apache.org/confluence/display/Hive/HiveServer2+Clients#HiveServer2Clients-Beeline%E2%80%93NewCommandLineShell</a:t>
            </a:r>
            <a:endParaRPr lang="en-US" altLang="zh-CN" dirty="0" smtClean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CLIs and Commands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Beeline CLI</a:t>
            </a:r>
            <a:r>
              <a:rPr lang="zh-CN" altLang="en-US" dirty="0" smtClean="0"/>
              <a:t>客户端</a:t>
            </a:r>
            <a:endParaRPr lang="zh-CN" altLang="en-US" dirty="0"/>
          </a:p>
        </p:txBody>
      </p:sp>
      <p:pic>
        <p:nvPicPr>
          <p:cNvPr id="9" name="图片 8"/>
          <p:cNvPicPr/>
          <p:nvPr/>
        </p:nvPicPr>
        <p:blipFill>
          <a:blip r:embed="rId3"/>
          <a:stretch>
            <a:fillRect/>
          </a:stretch>
        </p:blipFill>
        <p:spPr>
          <a:xfrm>
            <a:off x="3237704" y="3132300"/>
            <a:ext cx="5695950" cy="292227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686333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Hive Windows Functions </a:t>
            </a:r>
            <a:r>
              <a:rPr lang="zh-CN" altLang="en-US" dirty="0"/>
              <a:t>窗口函数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r>
              <a:rPr lang="zh-CN" altLang="en-US" dirty="0"/>
              <a:t>窗口排序函数</a:t>
            </a:r>
            <a:r>
              <a:rPr lang="en-US" altLang="zh-CN" dirty="0" smtClean="0"/>
              <a:t>--ntile</a:t>
            </a:r>
            <a:endParaRPr lang="zh-CN" altLang="en-US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Box 3">
            <a:extLst>
              <a:ext uri="{FF2B5EF4-FFF2-40B4-BE49-F238E27FC236}">
                <a16:creationId xmlns=""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3377814" y="1976624"/>
            <a:ext cx="5415729" cy="1615827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--</a:t>
            </a:r>
            <a:r>
              <a:rPr lang="zh-CN" altLang="zh-CN" sz="11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需求：统计每个用户</a:t>
            </a:r>
            <a:r>
              <a:rPr lang="zh-CN" altLang="zh-CN" sz="11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pv</a:t>
            </a:r>
            <a:r>
              <a:rPr lang="zh-CN" altLang="zh-CN" sz="11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数最多的前</a:t>
            </a:r>
            <a:r>
              <a:rPr lang="zh-CN" altLang="zh-CN" sz="11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3</a:t>
            </a:r>
            <a:r>
              <a:rPr lang="zh-CN" altLang="zh-CN" sz="11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分之</a:t>
            </a:r>
            <a:r>
              <a:rPr lang="zh-CN" altLang="zh-CN" sz="11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1</a:t>
            </a:r>
            <a:r>
              <a:rPr lang="zh-CN" altLang="zh-CN" sz="11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天。</a:t>
            </a:r>
            <a:br>
              <a:rPr lang="zh-CN" altLang="zh-CN" sz="11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1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--</a:t>
            </a:r>
            <a:r>
              <a:rPr lang="zh-CN" altLang="zh-CN" sz="11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理解：将数据根据</a:t>
            </a:r>
            <a:r>
              <a:rPr lang="zh-CN" altLang="zh-CN" sz="11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cookieid</a:t>
            </a:r>
            <a:r>
              <a:rPr lang="zh-CN" altLang="zh-CN" sz="11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分 根据</a:t>
            </a:r>
            <a:r>
              <a:rPr lang="zh-CN" altLang="zh-CN" sz="11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pv</a:t>
            </a:r>
            <a:r>
              <a:rPr lang="zh-CN" altLang="zh-CN" sz="11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倒序排序 排序之后分为</a:t>
            </a:r>
            <a:r>
              <a:rPr lang="zh-CN" altLang="zh-CN" sz="11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3</a:t>
            </a:r>
            <a:r>
              <a:rPr lang="zh-CN" altLang="zh-CN" sz="11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个部分 取第一部分</a:t>
            </a:r>
            <a:br>
              <a:rPr lang="zh-CN" altLang="zh-CN" sz="11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SELECT </a:t>
            </a:r>
            <a:r>
              <a:rPr lang="zh-CN" altLang="zh-CN" sz="1100" i="1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* </a:t>
            </a:r>
            <a: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from</a:t>
            </a:r>
            <a:b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(</a:t>
            </a:r>
            <a: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SELECT</a:t>
            </a:r>
            <a:b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     </a:t>
            </a:r>
            <a:r>
              <a:rPr lang="zh-CN" altLang="zh-CN" sz="11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cookieid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,</a:t>
            </a:r>
            <a:b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     </a:t>
            </a:r>
            <a:r>
              <a:rPr lang="zh-CN" altLang="zh-CN" sz="11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createtime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,</a:t>
            </a:r>
            <a:b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     </a:t>
            </a:r>
            <a:r>
              <a:rPr lang="zh-CN" altLang="zh-CN" sz="11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pv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,</a:t>
            </a:r>
            <a:b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     </a:t>
            </a:r>
            <a:r>
              <a:rPr lang="zh-CN" altLang="zh-CN" sz="1100" i="1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NTILE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(</a:t>
            </a:r>
            <a:r>
              <a:rPr lang="zh-CN" altLang="zh-CN" sz="1100" dirty="0">
                <a:solidFill>
                  <a:srgbClr val="1750EB"/>
                </a:solidFill>
                <a:latin typeface="Arial Unicode MS" panose="020B0604020202020204" pitchFamily="34" charset="-122"/>
                <a:ea typeface="JetBrains Mono"/>
              </a:rPr>
              <a:t>3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) </a:t>
            </a:r>
            <a: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OVER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(</a:t>
            </a:r>
            <a: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PARTITION BY </a:t>
            </a:r>
            <a:r>
              <a:rPr lang="zh-CN" altLang="zh-CN" sz="11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cookieid </a:t>
            </a:r>
            <a: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ORDER BY </a:t>
            </a:r>
            <a:r>
              <a:rPr lang="zh-CN" altLang="zh-CN" sz="11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pv </a:t>
            </a:r>
            <a: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DESC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) </a:t>
            </a:r>
            <a: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AS </a:t>
            </a:r>
            <a:r>
              <a:rPr lang="zh-CN" altLang="zh-CN" sz="11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rn</a:t>
            </a:r>
            <a:br>
              <a:rPr lang="zh-CN" altLang="zh-CN" sz="11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1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 </a:t>
            </a:r>
            <a: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FROM </a:t>
            </a:r>
            <a:r>
              <a:rPr lang="zh-CN" altLang="zh-CN" sz="11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website_pv_info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) </a:t>
            </a:r>
            <a:r>
              <a:rPr lang="zh-CN" altLang="zh-CN" sz="11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tmp </a:t>
            </a:r>
            <a: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where </a:t>
            </a:r>
            <a:r>
              <a:rPr lang="zh-CN" altLang="zh-CN" sz="11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rn 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=</a:t>
            </a:r>
            <a:r>
              <a:rPr lang="zh-CN" altLang="zh-CN" sz="1100" dirty="0">
                <a:solidFill>
                  <a:srgbClr val="1750EB"/>
                </a:solidFill>
                <a:latin typeface="Arial Unicode MS" panose="020B0604020202020204" pitchFamily="34" charset="-122"/>
                <a:ea typeface="JetBrains Mono"/>
              </a:rPr>
              <a:t>1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;</a:t>
            </a:r>
            <a:endParaRPr lang="zh-CN" altLang="zh-CN" sz="1400" dirty="0"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3" name="图片 12"/>
          <p:cNvPicPr/>
          <p:nvPr/>
        </p:nvPicPr>
        <p:blipFill>
          <a:blip r:embed="rId2"/>
          <a:stretch>
            <a:fillRect/>
          </a:stretch>
        </p:blipFill>
        <p:spPr>
          <a:xfrm>
            <a:off x="3237703" y="4221518"/>
            <a:ext cx="5695950" cy="221742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364844169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srgbClr val="92D050"/>
                </a:solidFill>
              </a:rPr>
              <a:t>LAG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en-US" altLang="zh-CN" dirty="0" err="1">
                <a:solidFill>
                  <a:schemeClr val="tx1"/>
                </a:solidFill>
              </a:rPr>
              <a:t>col,n,DEFAULT</a:t>
            </a:r>
            <a:r>
              <a:rPr lang="en-US" altLang="zh-CN" dirty="0">
                <a:solidFill>
                  <a:schemeClr val="tx1"/>
                </a:solidFill>
              </a:rPr>
              <a:t>) </a:t>
            </a:r>
            <a:r>
              <a:rPr lang="zh-CN" altLang="en-US" dirty="0">
                <a:solidFill>
                  <a:schemeClr val="tx1"/>
                </a:solidFill>
              </a:rPr>
              <a:t>用于统计窗口内往上第</a:t>
            </a:r>
            <a:r>
              <a:rPr lang="en-US" altLang="zh-CN" dirty="0">
                <a:solidFill>
                  <a:schemeClr val="tx1"/>
                </a:solidFill>
              </a:rPr>
              <a:t>n</a:t>
            </a:r>
            <a:r>
              <a:rPr lang="zh-CN" altLang="en-US" dirty="0">
                <a:solidFill>
                  <a:schemeClr val="tx1"/>
                </a:solidFill>
              </a:rPr>
              <a:t>行值</a:t>
            </a:r>
          </a:p>
          <a:p>
            <a:pPr marL="0" indent="0">
              <a:buNone/>
            </a:pPr>
            <a:r>
              <a:rPr lang="en-US" altLang="zh-CN" sz="1400" dirty="0">
                <a:solidFill>
                  <a:schemeClr val="tx1"/>
                </a:solidFill>
              </a:rPr>
              <a:t> </a:t>
            </a:r>
            <a:r>
              <a:rPr lang="en-US" altLang="zh-CN" sz="1400" dirty="0" smtClean="0">
                <a:solidFill>
                  <a:schemeClr val="tx1"/>
                </a:solidFill>
              </a:rPr>
              <a:t>   </a:t>
            </a:r>
            <a:r>
              <a:rPr lang="zh-CN" altLang="en-US" sz="1400" dirty="0" smtClean="0">
                <a:solidFill>
                  <a:schemeClr val="tx1"/>
                </a:solidFill>
              </a:rPr>
              <a:t>第一</a:t>
            </a:r>
            <a:r>
              <a:rPr lang="zh-CN" altLang="en-US" sz="1400" dirty="0">
                <a:solidFill>
                  <a:schemeClr val="tx1"/>
                </a:solidFill>
              </a:rPr>
              <a:t>个参数为列名，第二个参数为往上第</a:t>
            </a:r>
            <a:r>
              <a:rPr lang="en-US" altLang="zh-CN" sz="1400" dirty="0">
                <a:solidFill>
                  <a:schemeClr val="tx1"/>
                </a:solidFill>
              </a:rPr>
              <a:t>n</a:t>
            </a:r>
            <a:r>
              <a:rPr lang="zh-CN" altLang="en-US" sz="1400" dirty="0">
                <a:solidFill>
                  <a:schemeClr val="tx1"/>
                </a:solidFill>
              </a:rPr>
              <a:t>行（可选，默认为</a:t>
            </a:r>
            <a:r>
              <a:rPr lang="en-US" altLang="zh-CN" sz="1400" dirty="0">
                <a:solidFill>
                  <a:schemeClr val="tx1"/>
                </a:solidFill>
              </a:rPr>
              <a:t>1</a:t>
            </a:r>
            <a:r>
              <a:rPr lang="zh-CN" altLang="en-US" sz="1400" dirty="0">
                <a:solidFill>
                  <a:schemeClr val="tx1"/>
                </a:solidFill>
              </a:rPr>
              <a:t>），第三个参数为默认值（当往上第</a:t>
            </a:r>
            <a:r>
              <a:rPr lang="en-US" altLang="zh-CN" sz="1400" dirty="0">
                <a:solidFill>
                  <a:schemeClr val="tx1"/>
                </a:solidFill>
              </a:rPr>
              <a:t>n</a:t>
            </a:r>
            <a:r>
              <a:rPr lang="zh-CN" altLang="en-US" sz="1400" dirty="0">
                <a:solidFill>
                  <a:schemeClr val="tx1"/>
                </a:solidFill>
              </a:rPr>
              <a:t>行为</a:t>
            </a:r>
            <a:r>
              <a:rPr lang="en-US" altLang="zh-CN" sz="1400" dirty="0">
                <a:solidFill>
                  <a:schemeClr val="tx1"/>
                </a:solidFill>
              </a:rPr>
              <a:t>NULL</a:t>
            </a:r>
            <a:r>
              <a:rPr lang="zh-CN" altLang="en-US" sz="1400" dirty="0">
                <a:solidFill>
                  <a:schemeClr val="tx1"/>
                </a:solidFill>
              </a:rPr>
              <a:t>时候，取默认值，如不指定，则为</a:t>
            </a:r>
            <a:r>
              <a:rPr lang="en-US" altLang="zh-CN" sz="1400" dirty="0">
                <a:solidFill>
                  <a:schemeClr val="tx1"/>
                </a:solidFill>
              </a:rPr>
              <a:t>NULL</a:t>
            </a:r>
            <a:r>
              <a:rPr lang="zh-CN" altLang="en-US" sz="1400" dirty="0">
                <a:solidFill>
                  <a:schemeClr val="tx1"/>
                </a:solidFill>
              </a:rPr>
              <a:t>）；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srgbClr val="92D050"/>
                </a:solidFill>
              </a:rPr>
              <a:t>LEAD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en-US" altLang="zh-CN" dirty="0" err="1">
                <a:solidFill>
                  <a:schemeClr val="tx1"/>
                </a:solidFill>
              </a:rPr>
              <a:t>col,n,DEFAULT</a:t>
            </a:r>
            <a:r>
              <a:rPr lang="en-US" altLang="zh-CN" dirty="0">
                <a:solidFill>
                  <a:schemeClr val="tx1"/>
                </a:solidFill>
              </a:rPr>
              <a:t>) </a:t>
            </a:r>
            <a:r>
              <a:rPr lang="zh-CN" altLang="en-US" dirty="0">
                <a:solidFill>
                  <a:schemeClr val="tx1"/>
                </a:solidFill>
              </a:rPr>
              <a:t>用于统计窗口内往下第</a:t>
            </a:r>
            <a:r>
              <a:rPr lang="en-US" altLang="zh-CN" dirty="0">
                <a:solidFill>
                  <a:schemeClr val="tx1"/>
                </a:solidFill>
              </a:rPr>
              <a:t>n</a:t>
            </a:r>
            <a:r>
              <a:rPr lang="zh-CN" altLang="en-US" dirty="0">
                <a:solidFill>
                  <a:schemeClr val="tx1"/>
                </a:solidFill>
              </a:rPr>
              <a:t>行值</a:t>
            </a:r>
          </a:p>
          <a:p>
            <a:pPr marL="0" indent="0">
              <a:buNone/>
            </a:pPr>
            <a:r>
              <a:rPr lang="zh-CN" altLang="en-US" sz="1400" dirty="0" smtClean="0">
                <a:solidFill>
                  <a:schemeClr val="tx1"/>
                </a:solidFill>
              </a:rPr>
              <a:t>    第一</a:t>
            </a:r>
            <a:r>
              <a:rPr lang="zh-CN" altLang="en-US" sz="1400" dirty="0">
                <a:solidFill>
                  <a:schemeClr val="tx1"/>
                </a:solidFill>
              </a:rPr>
              <a:t>个参数为列名，第二个参数为往下第</a:t>
            </a:r>
            <a:r>
              <a:rPr lang="en-US" altLang="zh-CN" sz="1400" dirty="0">
                <a:solidFill>
                  <a:schemeClr val="tx1"/>
                </a:solidFill>
              </a:rPr>
              <a:t>n</a:t>
            </a:r>
            <a:r>
              <a:rPr lang="zh-CN" altLang="en-US" sz="1400" dirty="0">
                <a:solidFill>
                  <a:schemeClr val="tx1"/>
                </a:solidFill>
              </a:rPr>
              <a:t>行（可选，默认为</a:t>
            </a:r>
            <a:r>
              <a:rPr lang="en-US" altLang="zh-CN" sz="1400" dirty="0">
                <a:solidFill>
                  <a:schemeClr val="tx1"/>
                </a:solidFill>
              </a:rPr>
              <a:t>1</a:t>
            </a:r>
            <a:r>
              <a:rPr lang="zh-CN" altLang="en-US" sz="1400" dirty="0">
                <a:solidFill>
                  <a:schemeClr val="tx1"/>
                </a:solidFill>
              </a:rPr>
              <a:t>），第三个参数为默认值（当往下第</a:t>
            </a:r>
            <a:r>
              <a:rPr lang="en-US" altLang="zh-CN" sz="1400" dirty="0">
                <a:solidFill>
                  <a:schemeClr val="tx1"/>
                </a:solidFill>
              </a:rPr>
              <a:t>n</a:t>
            </a:r>
            <a:r>
              <a:rPr lang="zh-CN" altLang="en-US" sz="1400" dirty="0">
                <a:solidFill>
                  <a:schemeClr val="tx1"/>
                </a:solidFill>
              </a:rPr>
              <a:t>行为</a:t>
            </a:r>
            <a:r>
              <a:rPr lang="en-US" altLang="zh-CN" sz="1400" dirty="0">
                <a:solidFill>
                  <a:schemeClr val="tx1"/>
                </a:solidFill>
              </a:rPr>
              <a:t>NULL</a:t>
            </a:r>
            <a:r>
              <a:rPr lang="zh-CN" altLang="en-US" sz="1400" dirty="0">
                <a:solidFill>
                  <a:schemeClr val="tx1"/>
                </a:solidFill>
              </a:rPr>
              <a:t>时候，取默认值，如不指定，则为</a:t>
            </a:r>
            <a:r>
              <a:rPr lang="en-US" altLang="zh-CN" sz="1400" dirty="0">
                <a:solidFill>
                  <a:schemeClr val="tx1"/>
                </a:solidFill>
              </a:rPr>
              <a:t>NULL</a:t>
            </a:r>
            <a:r>
              <a:rPr lang="zh-CN" altLang="en-US" sz="1400" dirty="0">
                <a:solidFill>
                  <a:schemeClr val="tx1"/>
                </a:solidFill>
              </a:rPr>
              <a:t>）；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srgbClr val="92D050"/>
                </a:solidFill>
              </a:rPr>
              <a:t>FIRST_VALUE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取分组内排序后，截止到当前行，第一个</a:t>
            </a:r>
            <a:r>
              <a:rPr lang="zh-CN" altLang="en-US" dirty="0" smtClean="0">
                <a:solidFill>
                  <a:schemeClr val="tx1"/>
                </a:solidFill>
              </a:rPr>
              <a:t>值</a:t>
            </a:r>
            <a:endParaRPr lang="zh-CN" altLang="en-US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srgbClr val="92D050"/>
                </a:solidFill>
              </a:rPr>
              <a:t>LAST_VALUE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取分组内排序后，截止到当前行，最后一个</a:t>
            </a:r>
            <a:r>
              <a:rPr lang="zh-CN" altLang="en-US" dirty="0" smtClean="0">
                <a:solidFill>
                  <a:schemeClr val="tx1"/>
                </a:solidFill>
              </a:rPr>
              <a:t>值</a:t>
            </a:r>
            <a:endParaRPr lang="zh-CN" altLang="en-US" dirty="0">
              <a:solidFill>
                <a:schemeClr val="tx1"/>
              </a:solidFill>
            </a:endParaRPr>
          </a:p>
          <a:p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Hive Windows Functions </a:t>
            </a:r>
            <a:r>
              <a:rPr lang="zh-CN" altLang="en-US" dirty="0"/>
              <a:t>窗口函数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4</a:t>
            </a:r>
            <a:r>
              <a:rPr lang="zh-CN" altLang="en-US" dirty="0" smtClean="0"/>
              <a:t>）窗口分析函数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72619433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Hive Windows Functions </a:t>
            </a:r>
            <a:r>
              <a:rPr lang="zh-CN" altLang="en-US" dirty="0"/>
              <a:t>窗口函数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4</a:t>
            </a:r>
            <a:r>
              <a:rPr lang="zh-CN" altLang="en-US" dirty="0" smtClean="0"/>
              <a:t>）窗口分析函数</a:t>
            </a:r>
            <a:endParaRPr lang="zh-CN" altLang="en-US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3">
            <a:extLst>
              <a:ext uri="{FF2B5EF4-FFF2-40B4-BE49-F238E27FC236}">
                <a16:creationId xmlns=""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2337980" y="2130533"/>
            <a:ext cx="7495398" cy="3477875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-----------</a:t>
            </a:r>
            <a:r>
              <a:rPr lang="zh-CN" altLang="zh-CN" sz="11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窗口分析函数</a:t>
            </a:r>
            <a:r>
              <a:rPr lang="zh-CN" altLang="zh-CN" sz="11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----------</a:t>
            </a:r>
            <a:br>
              <a:rPr lang="zh-CN" altLang="zh-CN" sz="11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1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--LAG</a:t>
            </a:r>
            <a:br>
              <a:rPr lang="zh-CN" altLang="zh-CN" sz="11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SELECT </a:t>
            </a:r>
            <a:r>
              <a:rPr lang="zh-CN" altLang="zh-CN" sz="11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cookieid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,</a:t>
            </a:r>
            <a:b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       </a:t>
            </a:r>
            <a:r>
              <a:rPr lang="zh-CN" altLang="zh-CN" sz="11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createtime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,</a:t>
            </a:r>
            <a:b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       </a:t>
            </a:r>
            <a:r>
              <a:rPr lang="zh-CN" altLang="zh-CN" sz="11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url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,</a:t>
            </a:r>
            <a:b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       </a:t>
            </a:r>
            <a:r>
              <a:rPr lang="zh-CN" altLang="zh-CN" sz="1100" i="1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ROW_NUMBER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() </a:t>
            </a:r>
            <a: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OVER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(</a:t>
            </a:r>
            <a: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PARTITION BY </a:t>
            </a:r>
            <a:r>
              <a:rPr lang="zh-CN" altLang="zh-CN" sz="11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cookieid </a:t>
            </a:r>
            <a: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ORDER BY </a:t>
            </a:r>
            <a:r>
              <a:rPr lang="zh-CN" altLang="zh-CN" sz="11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createtime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) </a:t>
            </a:r>
            <a: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AS </a:t>
            </a:r>
            <a:r>
              <a:rPr lang="zh-CN" altLang="zh-CN" sz="11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rn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,</a:t>
            </a:r>
            <a:b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       </a:t>
            </a:r>
            <a:r>
              <a:rPr lang="zh-CN" altLang="zh-CN" sz="1100" i="1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LAG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(</a:t>
            </a:r>
            <a:r>
              <a:rPr lang="zh-CN" altLang="zh-CN" sz="11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createtime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,</a:t>
            </a:r>
            <a:r>
              <a:rPr lang="zh-CN" altLang="zh-CN" sz="1100" dirty="0">
                <a:solidFill>
                  <a:srgbClr val="1750EB"/>
                </a:solidFill>
                <a:latin typeface="Arial Unicode MS" panose="020B0604020202020204" pitchFamily="34" charset="-122"/>
                <a:ea typeface="JetBrains Mono"/>
              </a:rPr>
              <a:t>1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,</a:t>
            </a:r>
            <a:r>
              <a:rPr lang="zh-CN" altLang="zh-CN" sz="1100" dirty="0">
                <a:solidFill>
                  <a:srgbClr val="067D17"/>
                </a:solidFill>
                <a:latin typeface="Arial Unicode MS" panose="020B0604020202020204" pitchFamily="34" charset="-122"/>
                <a:ea typeface="JetBrains Mono"/>
              </a:rPr>
              <a:t>'1970-01-01 00:00:00'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) </a:t>
            </a:r>
            <a: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OVER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(</a:t>
            </a:r>
            <a: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PARTITION BY </a:t>
            </a:r>
            <a:r>
              <a:rPr lang="zh-CN" altLang="zh-CN" sz="11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cookieid </a:t>
            </a:r>
            <a: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ORDER BY </a:t>
            </a:r>
            <a:r>
              <a:rPr lang="zh-CN" altLang="zh-CN" sz="11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createtime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) </a:t>
            </a:r>
            <a: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AS </a:t>
            </a:r>
            <a:r>
              <a:rPr lang="zh-CN" altLang="zh-CN" sz="11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last_1_time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,</a:t>
            </a:r>
            <a:b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       </a:t>
            </a:r>
            <a:r>
              <a:rPr lang="zh-CN" altLang="zh-CN" sz="1100" i="1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LAG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(</a:t>
            </a:r>
            <a:r>
              <a:rPr lang="zh-CN" altLang="zh-CN" sz="11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createtime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,</a:t>
            </a:r>
            <a:r>
              <a:rPr lang="zh-CN" altLang="zh-CN" sz="1100" dirty="0">
                <a:solidFill>
                  <a:srgbClr val="1750EB"/>
                </a:solidFill>
                <a:latin typeface="Arial Unicode MS" panose="020B0604020202020204" pitchFamily="34" charset="-122"/>
                <a:ea typeface="JetBrains Mono"/>
              </a:rPr>
              <a:t>2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) </a:t>
            </a:r>
            <a: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OVER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(</a:t>
            </a:r>
            <a: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PARTITION BY </a:t>
            </a:r>
            <a:r>
              <a:rPr lang="zh-CN" altLang="zh-CN" sz="11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cookieid </a:t>
            </a:r>
            <a: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ORDER BY </a:t>
            </a:r>
            <a:r>
              <a:rPr lang="zh-CN" altLang="zh-CN" sz="11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createtime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) </a:t>
            </a:r>
            <a: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AS </a:t>
            </a:r>
            <a:r>
              <a:rPr lang="zh-CN" altLang="zh-CN" sz="11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last_2_time</a:t>
            </a:r>
            <a:br>
              <a:rPr lang="zh-CN" altLang="zh-CN" sz="11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FROM </a:t>
            </a:r>
            <a:r>
              <a:rPr lang="zh-CN" altLang="zh-CN" sz="11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website_url_info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;</a:t>
            </a:r>
            <a:b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/>
            </a:r>
            <a:b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/>
            </a:r>
            <a:b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1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--LEAD</a:t>
            </a:r>
            <a:br>
              <a:rPr lang="zh-CN" altLang="zh-CN" sz="11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SELECT </a:t>
            </a:r>
            <a:r>
              <a:rPr lang="zh-CN" altLang="zh-CN" sz="11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cookieid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,</a:t>
            </a:r>
            <a:b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       </a:t>
            </a:r>
            <a:r>
              <a:rPr lang="zh-CN" altLang="zh-CN" sz="11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createtime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,</a:t>
            </a:r>
            <a:b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       </a:t>
            </a:r>
            <a:r>
              <a:rPr lang="zh-CN" altLang="zh-CN" sz="11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url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,</a:t>
            </a:r>
            <a:b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       </a:t>
            </a:r>
            <a:r>
              <a:rPr lang="zh-CN" altLang="zh-CN" sz="1100" i="1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ROW_NUMBER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() </a:t>
            </a:r>
            <a: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OVER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(</a:t>
            </a:r>
            <a: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PARTITION BY </a:t>
            </a:r>
            <a:r>
              <a:rPr lang="zh-CN" altLang="zh-CN" sz="11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cookieid </a:t>
            </a:r>
            <a: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ORDER BY </a:t>
            </a:r>
            <a:r>
              <a:rPr lang="zh-CN" altLang="zh-CN" sz="11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createtime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) </a:t>
            </a:r>
            <a: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AS </a:t>
            </a:r>
            <a:r>
              <a:rPr lang="zh-CN" altLang="zh-CN" sz="11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rn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,</a:t>
            </a:r>
            <a:b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       </a:t>
            </a:r>
            <a:r>
              <a:rPr lang="zh-CN" altLang="zh-CN" sz="1100" i="1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LEAD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(</a:t>
            </a:r>
            <a:r>
              <a:rPr lang="zh-CN" altLang="zh-CN" sz="11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createtime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,</a:t>
            </a:r>
            <a:r>
              <a:rPr lang="zh-CN" altLang="zh-CN" sz="1100" dirty="0">
                <a:solidFill>
                  <a:srgbClr val="1750EB"/>
                </a:solidFill>
                <a:latin typeface="Arial Unicode MS" panose="020B0604020202020204" pitchFamily="34" charset="-122"/>
                <a:ea typeface="JetBrains Mono"/>
              </a:rPr>
              <a:t>1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,</a:t>
            </a:r>
            <a:r>
              <a:rPr lang="zh-CN" altLang="zh-CN" sz="1100" dirty="0">
                <a:solidFill>
                  <a:srgbClr val="067D17"/>
                </a:solidFill>
                <a:latin typeface="Arial Unicode MS" panose="020B0604020202020204" pitchFamily="34" charset="-122"/>
                <a:ea typeface="JetBrains Mono"/>
              </a:rPr>
              <a:t>'1970-01-01 00:00:00'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) </a:t>
            </a:r>
            <a: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OVER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(</a:t>
            </a:r>
            <a: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PARTITION BY </a:t>
            </a:r>
            <a:r>
              <a:rPr lang="zh-CN" altLang="zh-CN" sz="11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cookieid </a:t>
            </a:r>
            <a: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ORDER BY </a:t>
            </a:r>
            <a:r>
              <a:rPr lang="zh-CN" altLang="zh-CN" sz="11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createtime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) </a:t>
            </a:r>
            <a: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AS </a:t>
            </a:r>
            <a:r>
              <a:rPr lang="zh-CN" altLang="zh-CN" sz="11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next_1_time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,</a:t>
            </a:r>
            <a:b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       </a:t>
            </a:r>
            <a:r>
              <a:rPr lang="zh-CN" altLang="zh-CN" sz="1100" i="1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LEAD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(</a:t>
            </a:r>
            <a:r>
              <a:rPr lang="zh-CN" altLang="zh-CN" sz="11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createtime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,</a:t>
            </a:r>
            <a:r>
              <a:rPr lang="zh-CN" altLang="zh-CN" sz="1100" dirty="0">
                <a:solidFill>
                  <a:srgbClr val="1750EB"/>
                </a:solidFill>
                <a:latin typeface="Arial Unicode MS" panose="020B0604020202020204" pitchFamily="34" charset="-122"/>
                <a:ea typeface="JetBrains Mono"/>
              </a:rPr>
              <a:t>2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) </a:t>
            </a:r>
            <a: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OVER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(</a:t>
            </a:r>
            <a: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PARTITION BY </a:t>
            </a:r>
            <a:r>
              <a:rPr lang="zh-CN" altLang="zh-CN" sz="11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cookieid </a:t>
            </a:r>
            <a: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ORDER BY </a:t>
            </a:r>
            <a:r>
              <a:rPr lang="zh-CN" altLang="zh-CN" sz="11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createtime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) </a:t>
            </a:r>
            <a: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AS </a:t>
            </a:r>
            <a:r>
              <a:rPr lang="zh-CN" altLang="zh-CN" sz="11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next_2_time</a:t>
            </a:r>
            <a:br>
              <a:rPr lang="zh-CN" altLang="zh-CN" sz="11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FROM </a:t>
            </a:r>
            <a:r>
              <a:rPr lang="zh-CN" altLang="zh-CN" sz="11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website_url_info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;</a:t>
            </a:r>
            <a:endParaRPr lang="zh-CN" altLang="zh-CN" sz="1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487163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Hive Windows Functions </a:t>
            </a:r>
            <a:r>
              <a:rPr lang="zh-CN" altLang="en-US" dirty="0"/>
              <a:t>窗口函数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4</a:t>
            </a:r>
            <a:r>
              <a:rPr lang="zh-CN" altLang="en-US" dirty="0" smtClean="0"/>
              <a:t>）窗口分析函数</a:t>
            </a:r>
            <a:endParaRPr lang="zh-CN" altLang="en-US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3">
            <a:extLst>
              <a:ext uri="{FF2B5EF4-FFF2-40B4-BE49-F238E27FC236}">
                <a16:creationId xmlns=""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2337980" y="2202961"/>
            <a:ext cx="7495398" cy="2908489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--FIRST_VALUE</a:t>
            </a:r>
            <a:br>
              <a:rPr lang="zh-CN" altLang="zh-CN" sz="11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SELECT </a:t>
            </a:r>
            <a:r>
              <a:rPr lang="zh-CN" altLang="zh-CN" sz="11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cookieid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,</a:t>
            </a:r>
            <a:b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       </a:t>
            </a:r>
            <a:r>
              <a:rPr lang="zh-CN" altLang="zh-CN" sz="11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createtime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,</a:t>
            </a:r>
            <a:b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       </a:t>
            </a:r>
            <a:r>
              <a:rPr lang="zh-CN" altLang="zh-CN" sz="11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url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,</a:t>
            </a:r>
            <a:b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       </a:t>
            </a:r>
            <a:r>
              <a:rPr lang="zh-CN" altLang="zh-CN" sz="1100" i="1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ROW_NUMBER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() </a:t>
            </a:r>
            <a: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OVER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(</a:t>
            </a:r>
            <a: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PARTITION BY </a:t>
            </a:r>
            <a:r>
              <a:rPr lang="zh-CN" altLang="zh-CN" sz="11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cookieid </a:t>
            </a:r>
            <a: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ORDER BY </a:t>
            </a:r>
            <a:r>
              <a:rPr lang="zh-CN" altLang="zh-CN" sz="11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createtime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) </a:t>
            </a:r>
            <a: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AS </a:t>
            </a:r>
            <a:r>
              <a:rPr lang="zh-CN" altLang="zh-CN" sz="11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rn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,</a:t>
            </a:r>
            <a:b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       </a:t>
            </a:r>
            <a:r>
              <a:rPr lang="zh-CN" altLang="zh-CN" sz="1100" i="1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FIRST_VALUE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(</a:t>
            </a:r>
            <a:r>
              <a:rPr lang="zh-CN" altLang="zh-CN" sz="11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url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) </a:t>
            </a:r>
            <a: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OVER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(</a:t>
            </a:r>
            <a: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PARTITION BY </a:t>
            </a:r>
            <a:r>
              <a:rPr lang="zh-CN" altLang="zh-CN" sz="11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cookieid </a:t>
            </a:r>
            <a: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ORDER BY </a:t>
            </a:r>
            <a:r>
              <a:rPr lang="zh-CN" altLang="zh-CN" sz="11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createtime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) </a:t>
            </a:r>
            <a: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AS </a:t>
            </a:r>
            <a:r>
              <a:rPr lang="zh-CN" altLang="zh-CN" sz="11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first1</a:t>
            </a:r>
            <a:br>
              <a:rPr lang="zh-CN" altLang="zh-CN" sz="11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FROM </a:t>
            </a:r>
            <a:r>
              <a:rPr lang="zh-CN" altLang="zh-CN" sz="11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website_url_info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;</a:t>
            </a:r>
            <a:b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/>
            </a:r>
            <a:b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1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--LAST_VALUE</a:t>
            </a:r>
            <a:br>
              <a:rPr lang="zh-CN" altLang="zh-CN" sz="11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SELECT </a:t>
            </a:r>
            <a:r>
              <a:rPr lang="zh-CN" altLang="zh-CN" sz="11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cookieid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,</a:t>
            </a:r>
            <a:b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       </a:t>
            </a:r>
            <a:r>
              <a:rPr lang="zh-CN" altLang="zh-CN" sz="11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createtime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,</a:t>
            </a:r>
            <a:b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       </a:t>
            </a:r>
            <a:r>
              <a:rPr lang="zh-CN" altLang="zh-CN" sz="11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url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,</a:t>
            </a:r>
            <a:b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       </a:t>
            </a:r>
            <a:r>
              <a:rPr lang="zh-CN" altLang="zh-CN" sz="1100" i="1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ROW_NUMBER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() </a:t>
            </a:r>
            <a: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OVER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(</a:t>
            </a:r>
            <a: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PARTITION BY </a:t>
            </a:r>
            <a:r>
              <a:rPr lang="zh-CN" altLang="zh-CN" sz="11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cookieid </a:t>
            </a:r>
            <a: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ORDER BY </a:t>
            </a:r>
            <a:r>
              <a:rPr lang="zh-CN" altLang="zh-CN" sz="11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createtime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) </a:t>
            </a:r>
            <a: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AS </a:t>
            </a:r>
            <a:r>
              <a:rPr lang="zh-CN" altLang="zh-CN" sz="11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rn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,</a:t>
            </a:r>
            <a:b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       </a:t>
            </a:r>
            <a:r>
              <a:rPr lang="zh-CN" altLang="zh-CN" sz="1100" i="1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LAST_VALUE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(</a:t>
            </a:r>
            <a:r>
              <a:rPr lang="zh-CN" altLang="zh-CN" sz="11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url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) </a:t>
            </a:r>
            <a: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OVER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(</a:t>
            </a:r>
            <a: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PARTITION BY </a:t>
            </a:r>
            <a:r>
              <a:rPr lang="zh-CN" altLang="zh-CN" sz="11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cookieid </a:t>
            </a:r>
            <a: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ORDER BY </a:t>
            </a:r>
            <a:r>
              <a:rPr lang="zh-CN" altLang="zh-CN" sz="11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createtime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) </a:t>
            </a:r>
            <a: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AS </a:t>
            </a:r>
            <a:r>
              <a:rPr lang="zh-CN" altLang="zh-CN" sz="11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last1</a:t>
            </a:r>
            <a:br>
              <a:rPr lang="zh-CN" altLang="zh-CN" sz="11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FROM </a:t>
            </a:r>
            <a:r>
              <a:rPr lang="zh-CN" altLang="zh-CN" sz="11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website_url_info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;</a:t>
            </a:r>
            <a:b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endParaRPr lang="zh-CN" altLang="zh-CN" sz="1400" dirty="0"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5578619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=""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UDTF</a:t>
            </a:r>
            <a:r>
              <a:rPr lang="zh-CN" altLang="en-US" dirty="0" smtClean="0">
                <a:solidFill>
                  <a:schemeClr val="tx1"/>
                </a:solidFill>
              </a:rPr>
              <a:t>之</a:t>
            </a:r>
            <a:r>
              <a:rPr lang="en-US" altLang="zh-CN" dirty="0" smtClean="0">
                <a:solidFill>
                  <a:schemeClr val="tx1"/>
                </a:solidFill>
              </a:rPr>
              <a:t>explode</a:t>
            </a:r>
            <a:r>
              <a:rPr lang="zh-CN" altLang="en-US" dirty="0" smtClean="0">
                <a:solidFill>
                  <a:schemeClr val="tx1"/>
                </a:solidFill>
              </a:rPr>
              <a:t>函数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chemeClr val="tx1"/>
                </a:solidFill>
              </a:rPr>
              <a:t>Lateral View</a:t>
            </a:r>
            <a:r>
              <a:rPr lang="zh-CN" altLang="en-US" dirty="0" smtClean="0">
                <a:solidFill>
                  <a:schemeClr val="tx1"/>
                </a:solidFill>
              </a:rPr>
              <a:t>侧视图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chemeClr val="tx1"/>
                </a:solidFill>
              </a:rPr>
              <a:t>Aggregation</a:t>
            </a:r>
            <a:r>
              <a:rPr lang="zh-CN" altLang="en-US" dirty="0" smtClean="0">
                <a:solidFill>
                  <a:schemeClr val="tx1"/>
                </a:solidFill>
              </a:rPr>
              <a:t>聚合函数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chemeClr val="tx1"/>
                </a:solidFill>
              </a:rPr>
              <a:t>Windows Functions</a:t>
            </a:r>
            <a:r>
              <a:rPr lang="zh-CN" altLang="en-US" dirty="0" smtClean="0">
                <a:solidFill>
                  <a:schemeClr val="tx1"/>
                </a:solidFill>
              </a:rPr>
              <a:t>窗口函数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rgbClr val="FF0000"/>
                </a:solidFill>
              </a:rPr>
              <a:t>Sampling</a:t>
            </a:r>
            <a:r>
              <a:rPr lang="zh-CN" altLang="en-US" dirty="0" smtClean="0">
                <a:solidFill>
                  <a:srgbClr val="FF0000"/>
                </a:solidFill>
              </a:rPr>
              <a:t>抽样函数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4464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当数据量过大时，我们可能需要</a:t>
            </a:r>
            <a:r>
              <a:rPr lang="zh-CN" altLang="en-US" dirty="0">
                <a:solidFill>
                  <a:schemeClr val="tx1"/>
                </a:solidFill>
              </a:rPr>
              <a:t>查找数据子集以加快数据处理速度分析</a:t>
            </a:r>
            <a:r>
              <a:rPr lang="zh-CN" altLang="en-US" dirty="0"/>
              <a:t>。 </a:t>
            </a:r>
            <a:endParaRPr lang="en-US" altLang="zh-CN" dirty="0" smtClean="0"/>
          </a:p>
          <a:p>
            <a:r>
              <a:rPr lang="zh-CN" altLang="en-US" dirty="0" smtClean="0"/>
              <a:t>这</a:t>
            </a:r>
            <a:r>
              <a:rPr lang="zh-CN" altLang="en-US" dirty="0"/>
              <a:t>就是</a:t>
            </a:r>
            <a:r>
              <a:rPr lang="zh-CN" altLang="en-US" b="1" dirty="0">
                <a:solidFill>
                  <a:srgbClr val="92D050"/>
                </a:solidFill>
              </a:rPr>
              <a:t>抽样、采样</a:t>
            </a:r>
            <a:r>
              <a:rPr lang="zh-CN" altLang="en-US" dirty="0"/>
              <a:t>，一种用于识别和</a:t>
            </a:r>
            <a:r>
              <a:rPr lang="zh-CN" altLang="en-US" dirty="0">
                <a:solidFill>
                  <a:srgbClr val="92D050"/>
                </a:solidFill>
              </a:rPr>
              <a:t>分析数据中的子集的技术，以发现整个数据集中的模式和趋势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zh-CN" dirty="0"/>
              <a:t>在</a:t>
            </a:r>
            <a:r>
              <a:rPr lang="en-US" altLang="zh-CN" dirty="0"/>
              <a:t>HQL</a:t>
            </a:r>
            <a:r>
              <a:rPr lang="zh-CN" altLang="zh-CN" dirty="0"/>
              <a:t>中，可以通过三种方式采样数据：</a:t>
            </a:r>
            <a:r>
              <a:rPr lang="zh-CN" altLang="zh-CN" dirty="0">
                <a:solidFill>
                  <a:srgbClr val="92D050"/>
                </a:solidFill>
              </a:rPr>
              <a:t>随机采样</a:t>
            </a:r>
            <a:r>
              <a:rPr lang="zh-CN" altLang="zh-CN" dirty="0"/>
              <a:t>，</a:t>
            </a:r>
            <a:r>
              <a:rPr lang="zh-CN" altLang="zh-CN" dirty="0">
                <a:solidFill>
                  <a:srgbClr val="92D050"/>
                </a:solidFill>
              </a:rPr>
              <a:t>存储桶表采样</a:t>
            </a:r>
            <a:r>
              <a:rPr lang="zh-CN" altLang="zh-CN" dirty="0"/>
              <a:t>和</a:t>
            </a:r>
            <a:r>
              <a:rPr lang="zh-CN" altLang="zh-CN" dirty="0">
                <a:solidFill>
                  <a:srgbClr val="92D050"/>
                </a:solidFill>
              </a:rPr>
              <a:t>块采样</a:t>
            </a:r>
            <a:r>
              <a:rPr lang="zh-CN" altLang="zh-CN" dirty="0"/>
              <a:t>。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Hive Sampling </a:t>
            </a:r>
            <a:r>
              <a:rPr lang="zh-CN" altLang="en-US" dirty="0" smtClean="0"/>
              <a:t>抽样函数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概述</a:t>
            </a:r>
          </a:p>
        </p:txBody>
      </p:sp>
      <p:pic>
        <p:nvPicPr>
          <p:cNvPr id="8" name="图片 7"/>
          <p:cNvPicPr/>
          <p:nvPr/>
        </p:nvPicPr>
        <p:blipFill>
          <a:blip r:embed="rId2"/>
          <a:stretch>
            <a:fillRect/>
          </a:stretch>
        </p:blipFill>
        <p:spPr>
          <a:xfrm>
            <a:off x="3094116" y="3168713"/>
            <a:ext cx="5695950" cy="32004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86950637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随机抽样使用</a:t>
            </a:r>
            <a:r>
              <a:rPr lang="en-US" altLang="zh-CN" b="1" dirty="0">
                <a:solidFill>
                  <a:srgbClr val="92D050"/>
                </a:solidFill>
              </a:rPr>
              <a:t>rand</a:t>
            </a:r>
            <a:r>
              <a:rPr lang="zh-CN" altLang="en-US" b="1" dirty="0" smtClean="0">
                <a:solidFill>
                  <a:srgbClr val="92D050"/>
                </a:solidFill>
              </a:rPr>
              <a:t>（）函数</a:t>
            </a:r>
            <a:r>
              <a:rPr lang="zh-CN" altLang="en-US" dirty="0" smtClean="0"/>
              <a:t>来确保随机获取数据，</a:t>
            </a:r>
            <a:r>
              <a:rPr lang="en-US" altLang="zh-CN" dirty="0" smtClean="0"/>
              <a:t>LIMIT</a:t>
            </a:r>
            <a:r>
              <a:rPr lang="zh-CN" altLang="en-US" dirty="0" smtClean="0"/>
              <a:t>来限制抽取的数据个数。 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优点是随机，缺点是速度不快</a:t>
            </a:r>
            <a:r>
              <a:rPr lang="zh-CN" altLang="en-US" dirty="0" smtClean="0"/>
              <a:t>，尤其表数据多的时候。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>
                <a:solidFill>
                  <a:srgbClr val="92D050"/>
                </a:solidFill>
              </a:rPr>
              <a:t>推荐</a:t>
            </a:r>
            <a:r>
              <a:rPr lang="en-US" altLang="zh-CN" dirty="0" smtClean="0">
                <a:solidFill>
                  <a:srgbClr val="92D050"/>
                </a:solidFill>
              </a:rPr>
              <a:t>DISTRIBUTE+SORT</a:t>
            </a:r>
            <a:r>
              <a:rPr lang="zh-CN" altLang="en-US" dirty="0" smtClean="0"/>
              <a:t>，</a:t>
            </a:r>
            <a:r>
              <a:rPr lang="zh-CN" altLang="en-US" dirty="0"/>
              <a:t>可以确保数据也随机分布在</a:t>
            </a:r>
            <a:r>
              <a:rPr lang="en-US" altLang="zh-CN" dirty="0"/>
              <a:t>mapper</a:t>
            </a:r>
            <a:r>
              <a:rPr lang="zh-CN" altLang="en-US" dirty="0"/>
              <a:t>和</a:t>
            </a:r>
            <a:r>
              <a:rPr lang="en-US" altLang="zh-CN" dirty="0"/>
              <a:t>reducer</a:t>
            </a:r>
            <a:r>
              <a:rPr lang="zh-CN" altLang="en-US" dirty="0"/>
              <a:t>之间，使得底层执行有效率。 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ORDER </a:t>
            </a:r>
            <a:r>
              <a:rPr lang="en-US" altLang="zh-CN" dirty="0" smtClean="0"/>
              <a:t>BY</a:t>
            </a:r>
            <a:r>
              <a:rPr lang="zh-CN" altLang="en-US" dirty="0" smtClean="0"/>
              <a:t>语句</a:t>
            </a:r>
            <a:r>
              <a:rPr lang="zh-CN" altLang="en-US" dirty="0"/>
              <a:t>也可以达到相同的目的，但是表现</a:t>
            </a:r>
            <a:r>
              <a:rPr lang="zh-CN" altLang="en-US" dirty="0" smtClean="0"/>
              <a:t>不好，因为</a:t>
            </a:r>
            <a:r>
              <a:rPr lang="en-US" altLang="zh-CN" dirty="0"/>
              <a:t>ORDER BY</a:t>
            </a:r>
            <a:r>
              <a:rPr lang="zh-CN" altLang="en-US" dirty="0"/>
              <a:t>是全局排序，只会启动运行一</a:t>
            </a:r>
            <a:r>
              <a:rPr lang="zh-CN" altLang="en-US" dirty="0" smtClean="0"/>
              <a:t>个</a:t>
            </a:r>
            <a:r>
              <a:rPr lang="en-US" altLang="zh-CN" dirty="0"/>
              <a:t>reducer 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Hive Sampling </a:t>
            </a:r>
            <a:r>
              <a:rPr lang="zh-CN" altLang="en-US" dirty="0" smtClean="0"/>
              <a:t>抽样函数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r>
              <a:rPr lang="en-US" altLang="zh-CN" dirty="0" smtClean="0"/>
              <a:t>Random </a:t>
            </a:r>
            <a:r>
              <a:rPr lang="zh-CN" altLang="en-US" dirty="0" smtClean="0"/>
              <a:t>随机抽样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9235237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Hive Sampling </a:t>
            </a:r>
            <a:r>
              <a:rPr lang="zh-CN" altLang="en-US" dirty="0" smtClean="0"/>
              <a:t>抽样函数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r>
              <a:rPr lang="en-US" altLang="zh-CN" dirty="0" smtClean="0"/>
              <a:t>Random </a:t>
            </a:r>
            <a:r>
              <a:rPr lang="zh-CN" altLang="en-US" dirty="0" smtClean="0"/>
              <a:t>随机抽样</a:t>
            </a:r>
            <a:endParaRPr lang="zh-CN" altLang="en-US" dirty="0"/>
          </a:p>
        </p:txBody>
      </p:sp>
      <p:sp>
        <p:nvSpPr>
          <p:cNvPr id="8" name="TextBox 3">
            <a:extLst>
              <a:ext uri="{FF2B5EF4-FFF2-40B4-BE49-F238E27FC236}">
                <a16:creationId xmlns=""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627640" y="3063040"/>
            <a:ext cx="4468750" cy="1785104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--</a:t>
            </a:r>
            <a:r>
              <a:rPr lang="zh-CN" altLang="zh-CN" sz="11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数据表</a:t>
            </a:r>
            <a:br>
              <a:rPr lang="zh-CN" altLang="zh-CN" sz="11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select </a:t>
            </a:r>
            <a:r>
              <a:rPr lang="zh-CN" altLang="zh-CN" sz="1100" i="1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* </a:t>
            </a:r>
            <a: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from </a:t>
            </a:r>
            <a:r>
              <a:rPr lang="zh-CN" altLang="zh-CN" sz="11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student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;</a:t>
            </a:r>
            <a:b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/>
            </a:r>
            <a:b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1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--</a:t>
            </a:r>
            <a:r>
              <a:rPr lang="zh-CN" altLang="zh-CN" sz="11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需求：随机抽取</a:t>
            </a:r>
            <a:r>
              <a:rPr lang="zh-CN" altLang="zh-CN" sz="11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2</a:t>
            </a:r>
            <a:r>
              <a:rPr lang="zh-CN" altLang="zh-CN" sz="11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个学生的情况进行查看</a:t>
            </a:r>
            <a:br>
              <a:rPr lang="zh-CN" altLang="zh-CN" sz="11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SELECT </a:t>
            </a:r>
            <a:r>
              <a:rPr lang="zh-CN" altLang="zh-CN" sz="1100" i="1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* </a:t>
            </a:r>
            <a: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FROM </a:t>
            </a:r>
            <a:r>
              <a:rPr lang="zh-CN" altLang="zh-CN" sz="11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student</a:t>
            </a:r>
            <a:br>
              <a:rPr lang="zh-CN" altLang="zh-CN" sz="11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DISTRIBUTE BY </a:t>
            </a:r>
            <a:r>
              <a:rPr lang="zh-CN" altLang="zh-CN" sz="1100" i="1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rand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() </a:t>
            </a:r>
            <a: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SORT BY 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rand() </a:t>
            </a:r>
            <a: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LIMIT </a:t>
            </a:r>
            <a:r>
              <a:rPr lang="zh-CN" altLang="zh-CN" sz="1100" dirty="0">
                <a:solidFill>
                  <a:srgbClr val="1750EB"/>
                </a:solidFill>
                <a:latin typeface="Arial Unicode MS" panose="020B0604020202020204" pitchFamily="34" charset="-122"/>
                <a:ea typeface="JetBrains Mono"/>
              </a:rPr>
              <a:t>2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;</a:t>
            </a:r>
            <a:b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/>
            </a:r>
            <a:b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1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--</a:t>
            </a:r>
            <a:r>
              <a:rPr lang="zh-CN" altLang="zh-CN" sz="11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使用</a:t>
            </a:r>
            <a:r>
              <a:rPr lang="zh-CN" altLang="zh-CN" sz="11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order by+rand</a:t>
            </a:r>
            <a:r>
              <a:rPr lang="zh-CN" altLang="zh-CN" sz="11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也可以实现同样的效果 但是效率不高</a:t>
            </a:r>
            <a:br>
              <a:rPr lang="zh-CN" altLang="zh-CN" sz="11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SELECT </a:t>
            </a:r>
            <a:r>
              <a:rPr lang="zh-CN" altLang="zh-CN" sz="1100" i="1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* </a:t>
            </a:r>
            <a: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FROM </a:t>
            </a:r>
            <a:r>
              <a:rPr lang="zh-CN" altLang="zh-CN" sz="11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student</a:t>
            </a:r>
            <a:br>
              <a:rPr lang="zh-CN" altLang="zh-CN" sz="11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1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    </a:t>
            </a:r>
            <a: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ORDER BY </a:t>
            </a:r>
            <a:r>
              <a:rPr lang="zh-CN" altLang="zh-CN" sz="1100" i="1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rand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() </a:t>
            </a:r>
            <a: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LIMIT </a:t>
            </a:r>
            <a:r>
              <a:rPr lang="zh-CN" altLang="zh-CN" sz="1100" dirty="0">
                <a:solidFill>
                  <a:srgbClr val="1750EB"/>
                </a:solidFill>
                <a:latin typeface="Arial Unicode MS" panose="020B0604020202020204" pitchFamily="34" charset="-122"/>
                <a:ea typeface="JetBrains Mono"/>
              </a:rPr>
              <a:t>2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;</a:t>
            </a:r>
            <a:endParaRPr lang="zh-CN" altLang="zh-CN" sz="1400" dirty="0"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图片 8"/>
          <p:cNvPicPr/>
          <p:nvPr/>
        </p:nvPicPr>
        <p:blipFill>
          <a:blip r:embed="rId2"/>
          <a:stretch>
            <a:fillRect/>
          </a:stretch>
        </p:blipFill>
        <p:spPr>
          <a:xfrm>
            <a:off x="5918797" y="1952167"/>
            <a:ext cx="5695950" cy="400685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323898096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Block</a:t>
            </a:r>
            <a:r>
              <a:rPr lang="zh-CN" altLang="en-US" dirty="0"/>
              <a:t>块采样</a:t>
            </a:r>
            <a:r>
              <a:rPr lang="zh-CN" altLang="en-US" dirty="0" smtClean="0"/>
              <a:t>允许</a:t>
            </a:r>
            <a:r>
              <a:rPr lang="zh-CN" altLang="en-US" dirty="0" smtClean="0">
                <a:solidFill>
                  <a:srgbClr val="92D050"/>
                </a:solidFill>
              </a:rPr>
              <a:t>随机</a:t>
            </a:r>
            <a:r>
              <a:rPr lang="zh-CN" altLang="en-US" dirty="0">
                <a:solidFill>
                  <a:srgbClr val="92D050"/>
                </a:solidFill>
              </a:rPr>
              <a:t>获取</a:t>
            </a:r>
            <a:r>
              <a:rPr lang="en-US" altLang="zh-CN" dirty="0">
                <a:solidFill>
                  <a:srgbClr val="92D050"/>
                </a:solidFill>
              </a:rPr>
              <a:t>n</a:t>
            </a:r>
            <a:r>
              <a:rPr lang="zh-CN" altLang="en-US" dirty="0">
                <a:solidFill>
                  <a:srgbClr val="92D050"/>
                </a:solidFill>
              </a:rPr>
              <a:t>行</a:t>
            </a:r>
            <a:r>
              <a:rPr lang="zh-CN" altLang="en-US" dirty="0" smtClean="0">
                <a:solidFill>
                  <a:srgbClr val="92D050"/>
                </a:solidFill>
              </a:rPr>
              <a:t>数据、百分比数据或指定大小的</a:t>
            </a:r>
            <a:r>
              <a:rPr lang="zh-CN" altLang="en-US" dirty="0">
                <a:solidFill>
                  <a:srgbClr val="92D050"/>
                </a:solidFill>
              </a:rPr>
              <a:t>数据</a:t>
            </a:r>
            <a:r>
              <a:rPr lang="zh-CN" altLang="en-US" dirty="0"/>
              <a:t>。 </a:t>
            </a:r>
          </a:p>
          <a:p>
            <a:r>
              <a:rPr lang="zh-CN" altLang="en-US" dirty="0"/>
              <a:t>采样粒度是</a:t>
            </a:r>
            <a:r>
              <a:rPr lang="en-US" altLang="zh-CN" dirty="0">
                <a:solidFill>
                  <a:srgbClr val="92D050"/>
                </a:solidFill>
              </a:rPr>
              <a:t>HDFS</a:t>
            </a:r>
            <a:r>
              <a:rPr lang="zh-CN" altLang="en-US" dirty="0">
                <a:solidFill>
                  <a:srgbClr val="92D050"/>
                </a:solidFill>
              </a:rPr>
              <a:t>块大小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优点是速度快，缺点是不随机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Hive Sampling </a:t>
            </a:r>
            <a:r>
              <a:rPr lang="zh-CN" altLang="en-US" dirty="0" smtClean="0"/>
              <a:t>抽样函数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r>
              <a:rPr lang="en-US" altLang="zh-CN" dirty="0" smtClean="0"/>
              <a:t>Block </a:t>
            </a:r>
            <a:r>
              <a:rPr lang="zh-CN" altLang="en-US" dirty="0" smtClean="0"/>
              <a:t>基于数据块抽样</a:t>
            </a:r>
            <a:endParaRPr lang="zh-CN" altLang="en-US" dirty="0"/>
          </a:p>
        </p:txBody>
      </p:sp>
      <p:sp>
        <p:nvSpPr>
          <p:cNvPr id="8" name="TextBox 3">
            <a:extLst>
              <a:ext uri="{FF2B5EF4-FFF2-40B4-BE49-F238E27FC236}">
                <a16:creationId xmlns=""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3638507" y="3162628"/>
            <a:ext cx="4894344" cy="1785104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---block</a:t>
            </a:r>
            <a:r>
              <a:rPr lang="zh-CN" altLang="zh-CN" sz="11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抽样</a:t>
            </a:r>
            <a:br>
              <a:rPr lang="zh-CN" altLang="zh-CN" sz="11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1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--</a:t>
            </a:r>
            <a:r>
              <a:rPr lang="zh-CN" altLang="zh-CN" sz="11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根据行数抽样</a:t>
            </a:r>
            <a:br>
              <a:rPr lang="zh-CN" altLang="zh-CN" sz="11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SELECT </a:t>
            </a:r>
            <a:r>
              <a:rPr lang="zh-CN" altLang="zh-CN" sz="1100" i="1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* </a:t>
            </a:r>
            <a: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FROM </a:t>
            </a:r>
            <a:r>
              <a:rPr lang="zh-CN" altLang="zh-CN" sz="11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student </a:t>
            </a:r>
            <a: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TABLESAMPLE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(</a:t>
            </a:r>
            <a:r>
              <a:rPr lang="zh-CN" altLang="zh-CN" sz="1100" dirty="0">
                <a:solidFill>
                  <a:srgbClr val="1750EB"/>
                </a:solidFill>
                <a:latin typeface="Arial Unicode MS" panose="020B0604020202020204" pitchFamily="34" charset="-122"/>
                <a:ea typeface="JetBrains Mono"/>
              </a:rPr>
              <a:t>1 </a:t>
            </a:r>
            <a: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ROWS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);</a:t>
            </a:r>
            <a:b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/>
            </a:r>
            <a:b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1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--</a:t>
            </a:r>
            <a:r>
              <a:rPr lang="zh-CN" altLang="zh-CN" sz="11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根据数据大小百分比抽样</a:t>
            </a:r>
            <a:br>
              <a:rPr lang="zh-CN" altLang="zh-CN" sz="11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SELECT </a:t>
            </a:r>
            <a:r>
              <a:rPr lang="zh-CN" altLang="zh-CN" sz="1100" i="1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* </a:t>
            </a:r>
            <a: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FROM </a:t>
            </a:r>
            <a:r>
              <a:rPr lang="zh-CN" altLang="zh-CN" sz="11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student </a:t>
            </a:r>
            <a: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TABLESAMPLE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(</a:t>
            </a:r>
            <a:r>
              <a:rPr lang="zh-CN" altLang="zh-CN" sz="1100" dirty="0">
                <a:solidFill>
                  <a:srgbClr val="1750EB"/>
                </a:solidFill>
                <a:latin typeface="Arial Unicode MS" panose="020B0604020202020204" pitchFamily="34" charset="-122"/>
                <a:ea typeface="JetBrains Mono"/>
              </a:rPr>
              <a:t>50 </a:t>
            </a:r>
            <a: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PERCENT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);</a:t>
            </a:r>
            <a:b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/>
            </a:r>
            <a:b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1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--</a:t>
            </a:r>
            <a:r>
              <a:rPr lang="zh-CN" altLang="zh-CN" sz="11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根据数据大小抽样</a:t>
            </a:r>
            <a:br>
              <a:rPr lang="zh-CN" altLang="zh-CN" sz="11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1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--</a:t>
            </a:r>
            <a:r>
              <a:rPr lang="zh-CN" altLang="zh-CN" sz="11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支持数据单位</a:t>
            </a:r>
            <a:r>
              <a:rPr lang="zh-CN" altLang="zh-CN" sz="11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 b/B, k/K, m/M, g/G</a:t>
            </a:r>
            <a:br>
              <a:rPr lang="zh-CN" altLang="zh-CN" sz="11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SELECT </a:t>
            </a:r>
            <a:r>
              <a:rPr lang="zh-CN" altLang="zh-CN" sz="1100" i="1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* </a:t>
            </a:r>
            <a: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FROM </a:t>
            </a:r>
            <a:r>
              <a:rPr lang="zh-CN" altLang="zh-CN" sz="11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student </a:t>
            </a:r>
            <a: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TABLESAMPLE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(</a:t>
            </a:r>
            <a:r>
              <a:rPr lang="zh-CN" altLang="zh-CN" sz="11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1k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);</a:t>
            </a:r>
            <a:endParaRPr lang="zh-CN" altLang="zh-CN" sz="1400" dirty="0"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273985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这是一种特殊的采样方法，</a:t>
            </a:r>
            <a:r>
              <a:rPr lang="zh-CN" altLang="en-US" dirty="0">
                <a:solidFill>
                  <a:srgbClr val="92D050"/>
                </a:solidFill>
              </a:rPr>
              <a:t>针对分桶表</a:t>
            </a:r>
            <a:r>
              <a:rPr lang="zh-CN" altLang="en-US" dirty="0"/>
              <a:t>进行了优化</a:t>
            </a:r>
            <a:r>
              <a:rPr lang="zh-CN" altLang="en-US" dirty="0" smtClean="0"/>
              <a:t>。</a:t>
            </a:r>
            <a:r>
              <a:rPr lang="zh-CN" altLang="en-US" dirty="0" smtClean="0">
                <a:solidFill>
                  <a:srgbClr val="FF0000"/>
                </a:solidFill>
              </a:rPr>
              <a:t>优点是既随机速度也很快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语法如下：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Hive Sampling </a:t>
            </a:r>
            <a:r>
              <a:rPr lang="zh-CN" altLang="en-US" dirty="0" smtClean="0"/>
              <a:t>抽样函数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r>
              <a:rPr lang="en-US" altLang="zh-CN" dirty="0" smtClean="0"/>
              <a:t>Bucket table </a:t>
            </a:r>
            <a:r>
              <a:rPr lang="zh-CN" altLang="en-US" dirty="0" smtClean="0"/>
              <a:t>基于</a:t>
            </a:r>
            <a:r>
              <a:rPr lang="zh-CN" altLang="en-US" dirty="0"/>
              <a:t>分桶表</a:t>
            </a:r>
            <a:r>
              <a:rPr lang="zh-CN" altLang="en-US" dirty="0" smtClean="0"/>
              <a:t>抽样</a:t>
            </a:r>
            <a:endParaRPr lang="zh-CN" altLang="en-US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606130" y="2746169"/>
            <a:ext cx="5756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TABLESAMPLE (BUCKET x OUT OF y [ON colname])</a:t>
            </a:r>
            <a:endParaRPr lang="zh-CN" altLang="en-US" dirty="0"/>
          </a:p>
        </p:txBody>
      </p:sp>
      <p:sp>
        <p:nvSpPr>
          <p:cNvPr id="9" name="TextBox 3">
            <a:extLst>
              <a:ext uri="{FF2B5EF4-FFF2-40B4-BE49-F238E27FC236}">
                <a16:creationId xmlns=""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1676148" y="3598052"/>
            <a:ext cx="8819062" cy="1785104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--TABLESAMPLE (BUCKET x OUT OF y [ON colname])</a:t>
            </a:r>
            <a:br>
              <a:rPr lang="zh-CN" altLang="zh-CN" sz="11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1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/>
            </a:r>
            <a:br>
              <a:rPr lang="zh-CN" altLang="zh-CN" sz="11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1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--1</a:t>
            </a:r>
            <a:r>
              <a:rPr lang="zh-CN" altLang="zh-CN" sz="11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zh-CN" altLang="zh-CN" sz="11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y</a:t>
            </a:r>
            <a:r>
              <a:rPr lang="zh-CN" altLang="zh-CN" sz="11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必须是</a:t>
            </a:r>
            <a:r>
              <a:rPr lang="zh-CN" altLang="zh-CN" sz="11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table</a:t>
            </a:r>
            <a:r>
              <a:rPr lang="zh-CN" altLang="zh-CN" sz="11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总</a:t>
            </a:r>
            <a:r>
              <a:rPr lang="zh-CN" altLang="zh-CN" sz="11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bucket</a:t>
            </a:r>
            <a:r>
              <a:rPr lang="zh-CN" altLang="zh-CN" sz="11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数的倍数或者因子。</a:t>
            </a:r>
            <a:r>
              <a:rPr lang="zh-CN" altLang="zh-CN" sz="11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hive</a:t>
            </a:r>
            <a:r>
              <a:rPr lang="zh-CN" altLang="zh-CN" sz="11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根据</a:t>
            </a:r>
            <a:r>
              <a:rPr lang="zh-CN" altLang="zh-CN" sz="11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y</a:t>
            </a:r>
            <a:r>
              <a:rPr lang="zh-CN" altLang="zh-CN" sz="11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的大小，决定抽样的比例。</a:t>
            </a:r>
            <a:br>
              <a:rPr lang="zh-CN" altLang="zh-CN" sz="11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1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zh-CN" sz="11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--</a:t>
            </a:r>
            <a:r>
              <a:rPr lang="zh-CN" altLang="zh-CN" sz="11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例如，</a:t>
            </a:r>
            <a:r>
              <a:rPr lang="zh-CN" altLang="zh-CN" sz="11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table</a:t>
            </a:r>
            <a:r>
              <a:rPr lang="zh-CN" altLang="zh-CN" sz="11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总共分了</a:t>
            </a:r>
            <a:r>
              <a:rPr lang="zh-CN" altLang="zh-CN" sz="11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4</a:t>
            </a:r>
            <a:r>
              <a:rPr lang="zh-CN" altLang="zh-CN" sz="11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份（</a:t>
            </a:r>
            <a:r>
              <a:rPr lang="zh-CN" altLang="zh-CN" sz="11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4</a:t>
            </a:r>
            <a:r>
              <a:rPr lang="zh-CN" altLang="zh-CN" sz="11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</a:t>
            </a:r>
            <a:r>
              <a:rPr lang="zh-CN" altLang="zh-CN" sz="11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bucket</a:t>
            </a:r>
            <a:r>
              <a:rPr lang="zh-CN" altLang="zh-CN" sz="11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），当</a:t>
            </a:r>
            <a:r>
              <a:rPr lang="zh-CN" altLang="zh-CN" sz="11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y=2</a:t>
            </a:r>
            <a:r>
              <a:rPr lang="zh-CN" altLang="zh-CN" sz="11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时，抽取</a:t>
            </a:r>
            <a:r>
              <a:rPr lang="zh-CN" altLang="zh-CN" sz="11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(4/2=)2</a:t>
            </a:r>
            <a:r>
              <a:rPr lang="zh-CN" altLang="zh-CN" sz="11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</a:t>
            </a:r>
            <a:r>
              <a:rPr lang="zh-CN" altLang="zh-CN" sz="11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bucket</a:t>
            </a:r>
            <a:r>
              <a:rPr lang="zh-CN" altLang="zh-CN" sz="11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的数据，当</a:t>
            </a:r>
            <a:r>
              <a:rPr lang="zh-CN" altLang="zh-CN" sz="11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y=8</a:t>
            </a:r>
            <a:r>
              <a:rPr lang="zh-CN" altLang="zh-CN" sz="11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时，抽取</a:t>
            </a:r>
            <a:r>
              <a:rPr lang="zh-CN" altLang="zh-CN" sz="11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(4/8=)1/2</a:t>
            </a:r>
            <a:r>
              <a:rPr lang="zh-CN" altLang="zh-CN" sz="11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</a:t>
            </a:r>
            <a:r>
              <a:rPr lang="zh-CN" altLang="zh-CN" sz="11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bucket</a:t>
            </a:r>
            <a:r>
              <a:rPr lang="zh-CN" altLang="zh-CN" sz="11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的数据。</a:t>
            </a:r>
            <a:br>
              <a:rPr lang="zh-CN" altLang="zh-CN" sz="11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1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--2</a:t>
            </a:r>
            <a:r>
              <a:rPr lang="zh-CN" altLang="zh-CN" sz="11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zh-CN" altLang="zh-CN" sz="11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x</a:t>
            </a:r>
            <a:r>
              <a:rPr lang="zh-CN" altLang="zh-CN" sz="11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表示从哪个</a:t>
            </a:r>
            <a:r>
              <a:rPr lang="zh-CN" altLang="zh-CN" sz="11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bucket</a:t>
            </a:r>
            <a:r>
              <a:rPr lang="zh-CN" altLang="zh-CN" sz="11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开始抽取。</a:t>
            </a:r>
            <a:br>
              <a:rPr lang="zh-CN" altLang="zh-CN" sz="11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1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zh-CN" sz="11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--</a:t>
            </a:r>
            <a:r>
              <a:rPr lang="zh-CN" altLang="zh-CN" sz="11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例如，</a:t>
            </a:r>
            <a:r>
              <a:rPr lang="zh-CN" altLang="zh-CN" sz="11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table</a:t>
            </a:r>
            <a:r>
              <a:rPr lang="zh-CN" altLang="zh-CN" sz="11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总</a:t>
            </a:r>
            <a:r>
              <a:rPr lang="zh-CN" altLang="zh-CN" sz="11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bucket</a:t>
            </a:r>
            <a:r>
              <a:rPr lang="zh-CN" altLang="zh-CN" sz="11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数为</a:t>
            </a:r>
            <a:r>
              <a:rPr lang="zh-CN" altLang="zh-CN" sz="11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4</a:t>
            </a:r>
            <a:r>
              <a:rPr lang="zh-CN" altLang="zh-CN" sz="11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zh-CN" altLang="zh-CN" sz="11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tablesample(bucket 4 out of 4)</a:t>
            </a:r>
            <a:r>
              <a:rPr lang="zh-CN" altLang="zh-CN" sz="11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，表示总共抽取（</a:t>
            </a:r>
            <a:r>
              <a:rPr lang="zh-CN" altLang="zh-CN" sz="11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4/4=</a:t>
            </a:r>
            <a:r>
              <a:rPr lang="zh-CN" altLang="zh-CN" sz="11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zh-CN" altLang="zh-CN" sz="11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1</a:t>
            </a:r>
            <a:r>
              <a:rPr lang="zh-CN" altLang="zh-CN" sz="11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</a:t>
            </a:r>
            <a:r>
              <a:rPr lang="zh-CN" altLang="zh-CN" sz="11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bucket</a:t>
            </a:r>
            <a:r>
              <a:rPr lang="zh-CN" altLang="zh-CN" sz="11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的数据，抽取第</a:t>
            </a:r>
            <a:r>
              <a:rPr lang="zh-CN" altLang="zh-CN" sz="11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4</a:t>
            </a:r>
            <a:r>
              <a:rPr lang="zh-CN" altLang="zh-CN" sz="11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</a:t>
            </a:r>
            <a:r>
              <a:rPr lang="zh-CN" altLang="zh-CN" sz="11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bucket</a:t>
            </a:r>
            <a:r>
              <a:rPr lang="zh-CN" altLang="zh-CN" sz="11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的数据。</a:t>
            </a:r>
            <a:br>
              <a:rPr lang="zh-CN" altLang="zh-CN" sz="11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1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zh-CN" sz="11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--</a:t>
            </a:r>
            <a:r>
              <a:rPr lang="zh-CN" altLang="zh-CN" sz="11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注意：</a:t>
            </a:r>
            <a:r>
              <a:rPr lang="zh-CN" altLang="zh-CN" sz="11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x</a:t>
            </a:r>
            <a:r>
              <a:rPr lang="zh-CN" altLang="zh-CN" sz="11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的值必须小于等于</a:t>
            </a:r>
            <a:r>
              <a:rPr lang="zh-CN" altLang="zh-CN" sz="11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y</a:t>
            </a:r>
            <a:r>
              <a:rPr lang="zh-CN" altLang="zh-CN" sz="11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的值，否则</a:t>
            </a:r>
            <a:r>
              <a:rPr lang="zh-CN" altLang="zh-CN" sz="11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FAILED:Numerator should not be bigger than denominator in sample clause for table stu_buck</a:t>
            </a:r>
            <a:br>
              <a:rPr lang="zh-CN" altLang="zh-CN" sz="11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1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--3</a:t>
            </a:r>
            <a:r>
              <a:rPr lang="zh-CN" altLang="zh-CN" sz="11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zh-CN" altLang="zh-CN" sz="11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ON colname</a:t>
            </a:r>
            <a:r>
              <a:rPr lang="zh-CN" altLang="zh-CN" sz="11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表示基于什么抽</a:t>
            </a:r>
            <a:br>
              <a:rPr lang="zh-CN" altLang="zh-CN" sz="11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1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zh-CN" sz="11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--ON rand()</a:t>
            </a:r>
            <a:r>
              <a:rPr lang="zh-CN" altLang="zh-CN" sz="11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表示随机抽</a:t>
            </a:r>
            <a:br>
              <a:rPr lang="zh-CN" altLang="zh-CN" sz="11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1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zh-CN" sz="11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--ON </a:t>
            </a:r>
            <a:r>
              <a:rPr lang="zh-CN" altLang="zh-CN" sz="11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分桶字段 表示基于分桶字段抽样 效率更高 推荐</a:t>
            </a:r>
            <a:endParaRPr lang="zh-CN" altLang="zh-CN" sz="1400" dirty="0">
              <a:latin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9466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常见</a:t>
            </a:r>
            <a:r>
              <a:rPr lang="zh-CN" altLang="en-US" dirty="0"/>
              <a:t>的使用方式如下所</a:t>
            </a:r>
            <a:r>
              <a:rPr lang="zh-CN" altLang="en-US" dirty="0" smtClean="0"/>
              <a:t>示：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>
                <a:solidFill>
                  <a:srgbClr val="92D050"/>
                </a:solidFill>
              </a:rPr>
              <a:t>在</a:t>
            </a:r>
            <a:r>
              <a:rPr lang="zh-CN" altLang="en-US" dirty="0">
                <a:solidFill>
                  <a:srgbClr val="92D050"/>
                </a:solidFill>
              </a:rPr>
              <a:t>启动</a:t>
            </a:r>
            <a:r>
              <a:rPr lang="en-US" altLang="zh-CN" dirty="0">
                <a:solidFill>
                  <a:srgbClr val="92D050"/>
                </a:solidFill>
              </a:rPr>
              <a:t>hiveserver2</a:t>
            </a:r>
            <a:r>
              <a:rPr lang="zh-CN" altLang="en-US" dirty="0">
                <a:solidFill>
                  <a:srgbClr val="92D050"/>
                </a:solidFill>
              </a:rPr>
              <a:t>服务的前提下使用</a:t>
            </a:r>
            <a:r>
              <a:rPr lang="en-US" altLang="zh-CN" dirty="0">
                <a:solidFill>
                  <a:srgbClr val="92D050"/>
                </a:solidFill>
              </a:rPr>
              <a:t>beeline</a:t>
            </a:r>
            <a:r>
              <a:rPr lang="zh-CN" altLang="en-US" dirty="0">
                <a:solidFill>
                  <a:srgbClr val="92D050"/>
                </a:solidFill>
              </a:rPr>
              <a:t>远程</a:t>
            </a:r>
            <a:r>
              <a:rPr lang="zh-CN" altLang="en-US" dirty="0" smtClean="0">
                <a:solidFill>
                  <a:srgbClr val="92D050"/>
                </a:solidFill>
              </a:rPr>
              <a:t>连接</a:t>
            </a:r>
            <a:r>
              <a:rPr lang="en-US" altLang="zh-CN" dirty="0" smtClean="0"/>
              <a:t>HS2</a:t>
            </a:r>
            <a:r>
              <a:rPr lang="zh-CN" altLang="en-US" dirty="0" smtClean="0"/>
              <a:t>服务。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CLIs and Commands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Beeline CLI</a:t>
            </a:r>
            <a:r>
              <a:rPr lang="zh-CN" altLang="en-US" dirty="0" smtClean="0"/>
              <a:t>客户端</a:t>
            </a:r>
            <a:endParaRPr lang="zh-CN" altLang="en-US" dirty="0"/>
          </a:p>
        </p:txBody>
      </p:sp>
      <p:sp>
        <p:nvSpPr>
          <p:cNvPr id="8" name="TextBox 3">
            <a:extLst>
              <a:ext uri="{FF2B5EF4-FFF2-40B4-BE49-F238E27FC236}">
                <a16:creationId xmlns=""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3687031" y="3338686"/>
            <a:ext cx="4797296" cy="1938992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080808"/>
                </a:solidFill>
                <a:latin typeface="微软雅黑" panose="020B0503020204020204" pitchFamily="34" charset="-122"/>
                <a:cs typeface="Courier New" panose="02070309020205020404" pitchFamily="49" charset="0"/>
              </a:rPr>
              <a:t>[root@node3 ~]</a:t>
            </a:r>
            <a:r>
              <a:rPr lang="en-US" altLang="zh-CN" sz="1200" i="1" dirty="0">
                <a:solidFill>
                  <a:srgbClr val="8C8C8C"/>
                </a:solidFill>
                <a:latin typeface="微软雅黑" panose="020B0503020204020204" pitchFamily="34" charset="-122"/>
                <a:cs typeface="Courier New" panose="02070309020205020404" pitchFamily="49" charset="0"/>
              </a:rPr>
              <a:t># /export/server/hive/bin/beeline </a:t>
            </a:r>
            <a:br>
              <a:rPr lang="en-US" altLang="zh-CN" sz="1200" i="1" dirty="0">
                <a:solidFill>
                  <a:srgbClr val="8C8C8C"/>
                </a:solidFill>
                <a:latin typeface="微软雅黑" panose="020B0503020204020204" pitchFamily="34" charset="-122"/>
                <a:cs typeface="Courier New" panose="02070309020205020404" pitchFamily="49" charset="0"/>
              </a:rPr>
            </a:br>
            <a:r>
              <a:rPr lang="en-US" altLang="zh-CN" sz="1200" dirty="0" err="1">
                <a:solidFill>
                  <a:srgbClr val="0073BF"/>
                </a:solidFill>
                <a:latin typeface="微软雅黑" panose="020B0503020204020204" pitchFamily="34" charset="-122"/>
                <a:cs typeface="Courier New" panose="02070309020205020404" pitchFamily="49" charset="0"/>
              </a:rPr>
              <a:t>Beeline</a:t>
            </a:r>
            <a:r>
              <a:rPr lang="en-US" altLang="zh-CN" sz="1200" dirty="0">
                <a:solidFill>
                  <a:srgbClr val="0073BF"/>
                </a:solidFill>
                <a:latin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lang="en-US" altLang="zh-CN" sz="1200" dirty="0">
                <a:solidFill>
                  <a:srgbClr val="080808"/>
                </a:solidFill>
                <a:latin typeface="微软雅黑" panose="020B0503020204020204" pitchFamily="34" charset="-122"/>
                <a:cs typeface="Courier New" panose="02070309020205020404" pitchFamily="49" charset="0"/>
              </a:rPr>
              <a:t>version 3.1.2 by Apache Hive</a:t>
            </a:r>
            <a:br>
              <a:rPr lang="en-US" altLang="zh-CN" sz="1200" dirty="0">
                <a:solidFill>
                  <a:srgbClr val="080808"/>
                </a:solidFill>
                <a:latin typeface="微软雅黑" panose="020B0503020204020204" pitchFamily="34" charset="-122"/>
                <a:cs typeface="Courier New" panose="02070309020205020404" pitchFamily="49" charset="0"/>
              </a:rPr>
            </a:br>
            <a:r>
              <a:rPr lang="en-US" altLang="zh-CN" sz="1200" dirty="0">
                <a:solidFill>
                  <a:srgbClr val="0073BF"/>
                </a:solidFill>
                <a:latin typeface="微软雅黑" panose="020B0503020204020204" pitchFamily="34" charset="-122"/>
                <a:cs typeface="Courier New" panose="02070309020205020404" pitchFamily="49" charset="0"/>
              </a:rPr>
              <a:t>beeline</a:t>
            </a:r>
            <a:r>
              <a:rPr lang="en-US" altLang="zh-CN" sz="1200" dirty="0">
                <a:solidFill>
                  <a:srgbClr val="0033B3"/>
                </a:solidFill>
                <a:latin typeface="微软雅黑" panose="020B0503020204020204" pitchFamily="34" charset="-122"/>
                <a:cs typeface="Courier New" panose="02070309020205020404" pitchFamily="49" charset="0"/>
              </a:rPr>
              <a:t>&gt; 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cs typeface="Courier New" panose="02070309020205020404" pitchFamily="49" charset="0"/>
              </a:rPr>
              <a:t>! connect jdbc:hive2://node1:10000</a:t>
            </a:r>
            <a:r>
              <a:rPr lang="en-US" altLang="zh-CN" sz="1200" dirty="0">
                <a:solidFill>
                  <a:srgbClr val="080808"/>
                </a:solidFill>
                <a:latin typeface="微软雅黑" panose="020B0503020204020204" pitchFamily="34" charset="-122"/>
                <a:cs typeface="Courier New" panose="02070309020205020404" pitchFamily="49" charset="0"/>
              </a:rPr>
              <a:t/>
            </a:r>
            <a:br>
              <a:rPr lang="en-US" altLang="zh-CN" sz="1200" dirty="0">
                <a:solidFill>
                  <a:srgbClr val="080808"/>
                </a:solidFill>
                <a:latin typeface="微软雅黑" panose="020B0503020204020204" pitchFamily="34" charset="-122"/>
                <a:cs typeface="Courier New" panose="02070309020205020404" pitchFamily="49" charset="0"/>
              </a:rPr>
            </a:br>
            <a:r>
              <a:rPr lang="en-US" altLang="zh-CN" sz="1200" dirty="0">
                <a:solidFill>
                  <a:srgbClr val="0073BF"/>
                </a:solidFill>
                <a:latin typeface="微软雅黑" panose="020B0503020204020204" pitchFamily="34" charset="-122"/>
                <a:cs typeface="Courier New" panose="02070309020205020404" pitchFamily="49" charset="0"/>
              </a:rPr>
              <a:t>Connecting </a:t>
            </a:r>
            <a:r>
              <a:rPr lang="en-US" altLang="zh-CN" sz="1200" dirty="0">
                <a:solidFill>
                  <a:srgbClr val="080808"/>
                </a:solidFill>
                <a:latin typeface="微软雅黑" panose="020B0503020204020204" pitchFamily="34" charset="-122"/>
                <a:cs typeface="Courier New" panose="02070309020205020404" pitchFamily="49" charset="0"/>
              </a:rPr>
              <a:t>to jdbc:hive2://node1:10000</a:t>
            </a:r>
            <a:br>
              <a:rPr lang="en-US" altLang="zh-CN" sz="1200" dirty="0">
                <a:solidFill>
                  <a:srgbClr val="080808"/>
                </a:solidFill>
                <a:latin typeface="微软雅黑" panose="020B0503020204020204" pitchFamily="34" charset="-122"/>
                <a:cs typeface="Courier New" panose="02070309020205020404" pitchFamily="49" charset="0"/>
              </a:rPr>
            </a:br>
            <a:r>
              <a:rPr lang="en-US" altLang="zh-CN" sz="1200" dirty="0">
                <a:solidFill>
                  <a:srgbClr val="0073BF"/>
                </a:solidFill>
                <a:latin typeface="微软雅黑" panose="020B0503020204020204" pitchFamily="34" charset="-122"/>
                <a:cs typeface="Courier New" panose="02070309020205020404" pitchFamily="49" charset="0"/>
              </a:rPr>
              <a:t>Enter </a:t>
            </a:r>
            <a:r>
              <a:rPr lang="en-US" altLang="zh-CN" sz="1200" dirty="0">
                <a:solidFill>
                  <a:srgbClr val="080808"/>
                </a:solidFill>
                <a:latin typeface="微软雅黑" panose="020B0503020204020204" pitchFamily="34" charset="-122"/>
                <a:cs typeface="Courier New" panose="02070309020205020404" pitchFamily="49" charset="0"/>
              </a:rPr>
              <a:t>username </a:t>
            </a:r>
            <a:r>
              <a:rPr lang="en-US" altLang="zh-CN" sz="1200" dirty="0">
                <a:solidFill>
                  <a:srgbClr val="0033B3"/>
                </a:solidFill>
                <a:latin typeface="微软雅黑" panose="020B0503020204020204" pitchFamily="34" charset="-122"/>
                <a:cs typeface="Courier New" panose="02070309020205020404" pitchFamily="49" charset="0"/>
              </a:rPr>
              <a:t>for </a:t>
            </a:r>
            <a:r>
              <a:rPr lang="en-US" altLang="zh-CN" sz="1200" dirty="0">
                <a:solidFill>
                  <a:srgbClr val="080808"/>
                </a:solidFill>
                <a:latin typeface="微软雅黑" panose="020B0503020204020204" pitchFamily="34" charset="-122"/>
                <a:cs typeface="Courier New" panose="02070309020205020404" pitchFamily="49" charset="0"/>
              </a:rPr>
              <a:t>jdbc:hive2://node1:10000: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cs typeface="Courier New" panose="02070309020205020404" pitchFamily="49" charset="0"/>
              </a:rPr>
              <a:t> root</a:t>
            </a:r>
            <a:r>
              <a:rPr lang="en-US" altLang="zh-CN" sz="1200" dirty="0">
                <a:solidFill>
                  <a:srgbClr val="080808"/>
                </a:solidFill>
                <a:latin typeface="微软雅黑" panose="020B0503020204020204" pitchFamily="34" charset="-122"/>
                <a:cs typeface="Courier New" panose="02070309020205020404" pitchFamily="49" charset="0"/>
              </a:rPr>
              <a:t/>
            </a:r>
            <a:br>
              <a:rPr lang="en-US" altLang="zh-CN" sz="1200" dirty="0">
                <a:solidFill>
                  <a:srgbClr val="080808"/>
                </a:solidFill>
                <a:latin typeface="微软雅黑" panose="020B0503020204020204" pitchFamily="34" charset="-122"/>
                <a:cs typeface="Courier New" panose="02070309020205020404" pitchFamily="49" charset="0"/>
              </a:rPr>
            </a:br>
            <a:r>
              <a:rPr lang="en-US" altLang="zh-CN" sz="1200" dirty="0">
                <a:solidFill>
                  <a:srgbClr val="0073BF"/>
                </a:solidFill>
                <a:latin typeface="微软雅黑" panose="020B0503020204020204" pitchFamily="34" charset="-122"/>
                <a:cs typeface="Courier New" panose="02070309020205020404" pitchFamily="49" charset="0"/>
              </a:rPr>
              <a:t>Enter </a:t>
            </a:r>
            <a:r>
              <a:rPr lang="en-US" altLang="zh-CN" sz="1200" dirty="0">
                <a:solidFill>
                  <a:srgbClr val="080808"/>
                </a:solidFill>
                <a:latin typeface="微软雅黑" panose="020B0503020204020204" pitchFamily="34" charset="-122"/>
                <a:cs typeface="Courier New" panose="02070309020205020404" pitchFamily="49" charset="0"/>
              </a:rPr>
              <a:t>password </a:t>
            </a:r>
            <a:r>
              <a:rPr lang="en-US" altLang="zh-CN" sz="1200" dirty="0">
                <a:solidFill>
                  <a:srgbClr val="0033B3"/>
                </a:solidFill>
                <a:latin typeface="微软雅黑" panose="020B0503020204020204" pitchFamily="34" charset="-122"/>
                <a:cs typeface="Courier New" panose="02070309020205020404" pitchFamily="49" charset="0"/>
              </a:rPr>
              <a:t>for </a:t>
            </a:r>
            <a:r>
              <a:rPr lang="en-US" altLang="zh-CN" sz="1200" dirty="0">
                <a:solidFill>
                  <a:srgbClr val="080808"/>
                </a:solidFill>
                <a:latin typeface="微软雅黑" panose="020B0503020204020204" pitchFamily="34" charset="-122"/>
                <a:cs typeface="Courier New" panose="02070309020205020404" pitchFamily="49" charset="0"/>
              </a:rPr>
              <a:t>jdbc:hive2://node1:10000: </a:t>
            </a:r>
            <a:br>
              <a:rPr lang="en-US" altLang="zh-CN" sz="1200" dirty="0">
                <a:solidFill>
                  <a:srgbClr val="080808"/>
                </a:solidFill>
                <a:latin typeface="微软雅黑" panose="020B0503020204020204" pitchFamily="34" charset="-122"/>
                <a:cs typeface="Courier New" panose="02070309020205020404" pitchFamily="49" charset="0"/>
              </a:rPr>
            </a:br>
            <a:r>
              <a:rPr lang="en-US" altLang="zh-CN" sz="1200" dirty="0">
                <a:solidFill>
                  <a:srgbClr val="0073BF"/>
                </a:solidFill>
                <a:latin typeface="微软雅黑" panose="020B0503020204020204" pitchFamily="34" charset="-122"/>
                <a:cs typeface="Courier New" panose="02070309020205020404" pitchFamily="49" charset="0"/>
              </a:rPr>
              <a:t>Connected </a:t>
            </a:r>
            <a:r>
              <a:rPr lang="en-US" altLang="zh-CN" sz="1200" dirty="0">
                <a:solidFill>
                  <a:srgbClr val="080808"/>
                </a:solidFill>
                <a:latin typeface="微软雅黑" panose="020B0503020204020204" pitchFamily="34" charset="-122"/>
                <a:cs typeface="Courier New" panose="02070309020205020404" pitchFamily="49" charset="0"/>
              </a:rPr>
              <a:t>to: Apache Hive </a:t>
            </a:r>
            <a:r>
              <a:rPr lang="en-US" altLang="zh-CN" sz="1200" dirty="0">
                <a:solidFill>
                  <a:srgbClr val="0073BF"/>
                </a:solidFill>
                <a:latin typeface="微软雅黑" panose="020B0503020204020204" pitchFamily="34" charset="-122"/>
                <a:cs typeface="Courier New" panose="02070309020205020404" pitchFamily="49" charset="0"/>
              </a:rPr>
              <a:t>(version </a:t>
            </a:r>
            <a:r>
              <a:rPr lang="en-US" altLang="zh-CN" sz="1200" dirty="0">
                <a:solidFill>
                  <a:srgbClr val="080808"/>
                </a:solidFill>
                <a:latin typeface="微软雅黑" panose="020B0503020204020204" pitchFamily="34" charset="-122"/>
                <a:cs typeface="Courier New" panose="02070309020205020404" pitchFamily="49" charset="0"/>
              </a:rPr>
              <a:t>3.1.2</a:t>
            </a:r>
            <a:r>
              <a:rPr lang="en-US" altLang="zh-CN" sz="1200" dirty="0">
                <a:solidFill>
                  <a:srgbClr val="0073BF"/>
                </a:solidFill>
                <a:latin typeface="微软雅黑" panose="020B0503020204020204" pitchFamily="34" charset="-122"/>
                <a:cs typeface="Courier New" panose="02070309020205020404" pitchFamily="49" charset="0"/>
              </a:rPr>
              <a:t>)</a:t>
            </a:r>
            <a:br>
              <a:rPr lang="en-US" altLang="zh-CN" sz="1200" dirty="0">
                <a:solidFill>
                  <a:srgbClr val="0073BF"/>
                </a:solidFill>
                <a:latin typeface="微软雅黑" panose="020B0503020204020204" pitchFamily="34" charset="-122"/>
                <a:cs typeface="Courier New" panose="02070309020205020404" pitchFamily="49" charset="0"/>
              </a:rPr>
            </a:br>
            <a:r>
              <a:rPr lang="en-US" altLang="zh-CN" sz="1200" dirty="0">
                <a:solidFill>
                  <a:srgbClr val="0073BF"/>
                </a:solidFill>
                <a:latin typeface="微软雅黑" panose="020B0503020204020204" pitchFamily="34" charset="-122"/>
                <a:cs typeface="Courier New" panose="02070309020205020404" pitchFamily="49" charset="0"/>
              </a:rPr>
              <a:t>Driver: </a:t>
            </a:r>
            <a:r>
              <a:rPr lang="en-US" altLang="zh-CN" sz="1200" dirty="0">
                <a:solidFill>
                  <a:srgbClr val="080808"/>
                </a:solidFill>
                <a:latin typeface="微软雅黑" panose="020B0503020204020204" pitchFamily="34" charset="-122"/>
                <a:cs typeface="Courier New" panose="02070309020205020404" pitchFamily="49" charset="0"/>
              </a:rPr>
              <a:t>Hive JDBC </a:t>
            </a:r>
            <a:r>
              <a:rPr lang="en-US" altLang="zh-CN" sz="1200" dirty="0">
                <a:solidFill>
                  <a:srgbClr val="0073BF"/>
                </a:solidFill>
                <a:latin typeface="微软雅黑" panose="020B0503020204020204" pitchFamily="34" charset="-122"/>
                <a:cs typeface="Courier New" panose="02070309020205020404" pitchFamily="49" charset="0"/>
              </a:rPr>
              <a:t>(version </a:t>
            </a:r>
            <a:r>
              <a:rPr lang="en-US" altLang="zh-CN" sz="1200" dirty="0">
                <a:solidFill>
                  <a:srgbClr val="080808"/>
                </a:solidFill>
                <a:latin typeface="微软雅黑" panose="020B0503020204020204" pitchFamily="34" charset="-122"/>
                <a:cs typeface="Courier New" panose="02070309020205020404" pitchFamily="49" charset="0"/>
              </a:rPr>
              <a:t>3.1.2</a:t>
            </a:r>
            <a:r>
              <a:rPr lang="en-US" altLang="zh-CN" sz="1200" dirty="0">
                <a:solidFill>
                  <a:srgbClr val="0073BF"/>
                </a:solidFill>
                <a:latin typeface="微软雅黑" panose="020B0503020204020204" pitchFamily="34" charset="-122"/>
                <a:cs typeface="Courier New" panose="02070309020205020404" pitchFamily="49" charset="0"/>
              </a:rPr>
              <a:t>)</a:t>
            </a:r>
            <a:br>
              <a:rPr lang="en-US" altLang="zh-CN" sz="1200" dirty="0">
                <a:solidFill>
                  <a:srgbClr val="0073BF"/>
                </a:solidFill>
                <a:latin typeface="微软雅黑" panose="020B0503020204020204" pitchFamily="34" charset="-122"/>
                <a:cs typeface="Courier New" panose="02070309020205020404" pitchFamily="49" charset="0"/>
              </a:rPr>
            </a:br>
            <a:r>
              <a:rPr lang="en-US" altLang="zh-CN" sz="1200" dirty="0">
                <a:solidFill>
                  <a:srgbClr val="0073BF"/>
                </a:solidFill>
                <a:latin typeface="微软雅黑" panose="020B0503020204020204" pitchFamily="34" charset="-122"/>
                <a:cs typeface="Courier New" panose="02070309020205020404" pitchFamily="49" charset="0"/>
              </a:rPr>
              <a:t>Transaction </a:t>
            </a:r>
            <a:r>
              <a:rPr lang="en-US" altLang="zh-CN" sz="1200" dirty="0">
                <a:solidFill>
                  <a:srgbClr val="080808"/>
                </a:solidFill>
                <a:latin typeface="微软雅黑" panose="020B0503020204020204" pitchFamily="34" charset="-122"/>
                <a:cs typeface="Courier New" panose="02070309020205020404" pitchFamily="49" charset="0"/>
              </a:rPr>
              <a:t>isolation: TRANSACTION_REPEATABLE_READ</a:t>
            </a:r>
            <a:br>
              <a:rPr lang="en-US" altLang="zh-CN" sz="1200" dirty="0">
                <a:solidFill>
                  <a:srgbClr val="080808"/>
                </a:solidFill>
                <a:latin typeface="微软雅黑" panose="020B0503020204020204" pitchFamily="34" charset="-122"/>
                <a:cs typeface="Courier New" panose="02070309020205020404" pitchFamily="49" charset="0"/>
              </a:rPr>
            </a:br>
            <a:r>
              <a:rPr lang="en-US" altLang="zh-CN" sz="1200" dirty="0">
                <a:solidFill>
                  <a:srgbClr val="0073BF"/>
                </a:solidFill>
                <a:latin typeface="微软雅黑" panose="020B0503020204020204" pitchFamily="34" charset="-122"/>
                <a:cs typeface="Courier New" panose="02070309020205020404" pitchFamily="49" charset="0"/>
              </a:rPr>
              <a:t>0: </a:t>
            </a:r>
            <a:r>
              <a:rPr lang="en-US" altLang="zh-CN" sz="1200" dirty="0">
                <a:solidFill>
                  <a:srgbClr val="080808"/>
                </a:solidFill>
                <a:latin typeface="微软雅黑" panose="020B0503020204020204" pitchFamily="34" charset="-122"/>
                <a:cs typeface="Courier New" panose="02070309020205020404" pitchFamily="49" charset="0"/>
              </a:rPr>
              <a:t>jdbc:hive2://node1:10000</a:t>
            </a:r>
            <a:r>
              <a:rPr lang="en-US" altLang="zh-CN" sz="1200" dirty="0">
                <a:solidFill>
                  <a:srgbClr val="0033B3"/>
                </a:solidFill>
                <a:latin typeface="微软雅黑" panose="020B0503020204020204" pitchFamily="34" charset="-122"/>
                <a:cs typeface="Courier New" panose="02070309020205020404" pitchFamily="49" charset="0"/>
              </a:rPr>
              <a:t>&gt;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127928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Hive Sampling </a:t>
            </a:r>
            <a:r>
              <a:rPr lang="zh-CN" altLang="en-US" dirty="0" smtClean="0"/>
              <a:t>抽样函数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r>
              <a:rPr lang="en-US" altLang="zh-CN" dirty="0" smtClean="0"/>
              <a:t>Bucket table </a:t>
            </a:r>
            <a:r>
              <a:rPr lang="zh-CN" altLang="en-US" dirty="0" smtClean="0"/>
              <a:t>基于</a:t>
            </a:r>
            <a:r>
              <a:rPr lang="zh-CN" altLang="en-US" dirty="0"/>
              <a:t>分桶表</a:t>
            </a:r>
            <a:r>
              <a:rPr lang="zh-CN" altLang="en-US" dirty="0" smtClean="0"/>
              <a:t>抽样</a:t>
            </a:r>
            <a:endParaRPr lang="zh-CN" altLang="en-US" dirty="0"/>
          </a:p>
        </p:txBody>
      </p:sp>
      <p:sp>
        <p:nvSpPr>
          <p:cNvPr id="8" name="TextBox 3">
            <a:extLst>
              <a:ext uri="{FF2B5EF4-FFF2-40B4-BE49-F238E27FC236}">
                <a16:creationId xmlns=""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2970794" y="2565100"/>
            <a:ext cx="6229770" cy="1277273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---bucket table</a:t>
            </a:r>
            <a:r>
              <a:rPr lang="zh-CN" altLang="zh-CN" sz="11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抽样</a:t>
            </a:r>
            <a:br>
              <a:rPr lang="zh-CN" altLang="zh-CN" sz="11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1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--</a:t>
            </a:r>
            <a:r>
              <a:rPr lang="zh-CN" altLang="zh-CN" sz="11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根据整行数据进行抽样</a:t>
            </a:r>
            <a:br>
              <a:rPr lang="zh-CN" altLang="zh-CN" sz="11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SELECT </a:t>
            </a:r>
            <a:r>
              <a:rPr lang="zh-CN" altLang="zh-CN" sz="1100" i="1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* </a:t>
            </a:r>
            <a: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FROM </a:t>
            </a:r>
            <a:r>
              <a:rPr lang="zh-CN" altLang="zh-CN" sz="11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t_usa_covid19_bucket </a:t>
            </a:r>
            <a: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TABLESAMPLE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(</a:t>
            </a:r>
            <a: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BUCKET </a:t>
            </a:r>
            <a:r>
              <a:rPr lang="zh-CN" altLang="zh-CN" sz="1100" dirty="0">
                <a:solidFill>
                  <a:srgbClr val="1750EB"/>
                </a:solidFill>
                <a:latin typeface="Arial Unicode MS" panose="020B0604020202020204" pitchFamily="34" charset="-122"/>
                <a:ea typeface="JetBrains Mono"/>
              </a:rPr>
              <a:t>1 </a:t>
            </a:r>
            <a: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OUT OF </a:t>
            </a:r>
            <a:r>
              <a:rPr lang="zh-CN" altLang="zh-CN" sz="1100" dirty="0">
                <a:solidFill>
                  <a:srgbClr val="1750EB"/>
                </a:solidFill>
                <a:latin typeface="Arial Unicode MS" panose="020B0604020202020204" pitchFamily="34" charset="-122"/>
                <a:ea typeface="JetBrains Mono"/>
              </a:rPr>
              <a:t>2 </a:t>
            </a:r>
            <a: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ON </a:t>
            </a:r>
            <a:r>
              <a:rPr lang="zh-CN" altLang="zh-CN" sz="1100" i="1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rand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());</a:t>
            </a:r>
            <a:b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/>
            </a:r>
            <a:b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1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--</a:t>
            </a:r>
            <a:r>
              <a:rPr lang="zh-CN" altLang="zh-CN" sz="11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根据分桶字段进行抽样 效率更高</a:t>
            </a:r>
            <a:br>
              <a:rPr lang="zh-CN" altLang="zh-CN" sz="11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describe formatted </a:t>
            </a:r>
            <a:r>
              <a:rPr lang="zh-CN" altLang="zh-CN" sz="11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t_usa_covid19_bucket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;</a:t>
            </a:r>
            <a:b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SELECT </a:t>
            </a:r>
            <a:r>
              <a:rPr lang="zh-CN" altLang="zh-CN" sz="1100" i="1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* </a:t>
            </a:r>
            <a: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FROM </a:t>
            </a:r>
            <a:r>
              <a:rPr lang="zh-CN" altLang="zh-CN" sz="11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t_usa_covid19_bucket </a:t>
            </a:r>
            <a: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TABLESAMPLE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(</a:t>
            </a:r>
            <a: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BUCKET </a:t>
            </a:r>
            <a:r>
              <a:rPr lang="zh-CN" altLang="zh-CN" sz="1100" dirty="0">
                <a:solidFill>
                  <a:srgbClr val="1750EB"/>
                </a:solidFill>
                <a:latin typeface="Arial Unicode MS" panose="020B0604020202020204" pitchFamily="34" charset="-122"/>
                <a:ea typeface="JetBrains Mono"/>
              </a:rPr>
              <a:t>1 </a:t>
            </a:r>
            <a: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OUT OF </a:t>
            </a:r>
            <a:r>
              <a:rPr lang="zh-CN" altLang="zh-CN" sz="1100" dirty="0">
                <a:solidFill>
                  <a:srgbClr val="1750EB"/>
                </a:solidFill>
                <a:latin typeface="Arial Unicode MS" panose="020B0604020202020204" pitchFamily="34" charset="-122"/>
                <a:ea typeface="JetBrains Mono"/>
              </a:rPr>
              <a:t>2 </a:t>
            </a:r>
            <a: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ON 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state);</a:t>
            </a:r>
            <a:endParaRPr lang="zh-CN" altLang="zh-CN" sz="1400" dirty="0"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9050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="" xmlns:a16="http://schemas.microsoft.com/office/drawing/2014/main" id="{4A7A685B-F94D-194F-BA07-9413F6ABF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Hive </a:t>
            </a:r>
            <a:r>
              <a:rPr lang="zh-CN" altLang="en-US" dirty="0"/>
              <a:t>客户端与属性配置</a:t>
            </a:r>
            <a:endParaRPr lang="en-US" altLang="zh-CN" dirty="0"/>
          </a:p>
          <a:p>
            <a:r>
              <a:rPr lang="en-US" altLang="zh-CN" dirty="0"/>
              <a:t>Hive </a:t>
            </a:r>
            <a:r>
              <a:rPr lang="zh-CN" altLang="en-US" dirty="0"/>
              <a:t>内置运算符</a:t>
            </a:r>
            <a:endParaRPr lang="en-US" altLang="zh-CN" dirty="0"/>
          </a:p>
          <a:p>
            <a:r>
              <a:rPr lang="en-US" altLang="zh-CN" dirty="0"/>
              <a:t>Hive </a:t>
            </a:r>
            <a:r>
              <a:rPr lang="zh-CN" altLang="en-US" dirty="0"/>
              <a:t>函数入门</a:t>
            </a:r>
            <a:endParaRPr lang="en-US" altLang="zh-CN" dirty="0"/>
          </a:p>
          <a:p>
            <a:r>
              <a:rPr lang="en-US" altLang="zh-CN" dirty="0"/>
              <a:t>Hive </a:t>
            </a:r>
            <a:r>
              <a:rPr lang="zh-CN" altLang="en-US" dirty="0"/>
              <a:t>函数高阶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标题 3">
            <a:extLst>
              <a:ext uri="{FF2B5EF4-FFF2-40B4-BE49-F238E27FC236}">
                <a16:creationId xmlns="" xmlns:a16="http://schemas.microsoft.com/office/drawing/2014/main" id="{A9F82B00-895D-5847-806D-43DBD7865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0" dirty="0"/>
              <a:t>Hive</a:t>
            </a:r>
            <a:r>
              <a:rPr kumimoji="1" lang="zh-CN" altLang="en-US" b="0" dirty="0"/>
              <a:t>参数配置与函数、运算符使用</a:t>
            </a:r>
            <a:endParaRPr lang="zh-CN" altLang="en-US" b="0" dirty="0"/>
          </a:p>
        </p:txBody>
      </p:sp>
    </p:spTree>
    <p:extLst>
      <p:ext uri="{BB962C8B-B14F-4D97-AF65-F5344CB8AC3E}">
        <p14:creationId xmlns:p14="http://schemas.microsoft.com/office/powerpoint/2010/main" val="1920213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="" xmlns:a16="http://schemas.microsoft.com/office/drawing/2014/main" id="{B5EC2059-C43B-E74C-9676-118DAF47C6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掌握</a:t>
            </a:r>
            <a:r>
              <a:rPr kumimoji="1" lang="en-US" altLang="zh-CN" dirty="0"/>
              <a:t>Hive</a:t>
            </a:r>
            <a:r>
              <a:rPr kumimoji="1" lang="zh-CN" altLang="en-US" dirty="0"/>
              <a:t>命令行及参数配置方式</a:t>
            </a:r>
            <a:endParaRPr kumimoji="1" lang="en-US" altLang="zh-CN" dirty="0"/>
          </a:p>
          <a:p>
            <a:r>
              <a:rPr lang="zh-CN" altLang="en-US" dirty="0"/>
              <a:t>理解</a:t>
            </a:r>
            <a:r>
              <a:rPr lang="en-US" altLang="zh-CN" dirty="0"/>
              <a:t>Hive</a:t>
            </a:r>
            <a:r>
              <a:rPr lang="zh-CN" altLang="en-US" dirty="0"/>
              <a:t>内置运算符的使用</a:t>
            </a:r>
            <a:endParaRPr lang="en-US" altLang="zh-CN" dirty="0"/>
          </a:p>
          <a:p>
            <a:r>
              <a:rPr lang="zh-CN" altLang="en-US" dirty="0"/>
              <a:t>掌握</a:t>
            </a:r>
            <a:r>
              <a:rPr lang="en-US" altLang="zh-CN" dirty="0"/>
              <a:t>Hive</a:t>
            </a:r>
            <a:r>
              <a:rPr lang="zh-CN" altLang="en-US" dirty="0"/>
              <a:t>常见的内置函数使用</a:t>
            </a:r>
            <a:endParaRPr lang="en-US" altLang="zh-CN" dirty="0"/>
          </a:p>
          <a:p>
            <a:r>
              <a:rPr lang="zh-CN" altLang="en-US" dirty="0"/>
              <a:t>掌握用户自定义函数</a:t>
            </a:r>
            <a:r>
              <a:rPr lang="en-US" altLang="zh-CN" dirty="0"/>
              <a:t>UDF</a:t>
            </a:r>
            <a:r>
              <a:rPr lang="zh-CN" altLang="en-US" dirty="0"/>
              <a:t>开发</a:t>
            </a:r>
            <a:endParaRPr lang="en-US" altLang="zh-CN" dirty="0"/>
          </a:p>
          <a:p>
            <a:r>
              <a:rPr lang="zh-CN" altLang="en-US" dirty="0"/>
              <a:t>理解</a:t>
            </a:r>
            <a:r>
              <a:rPr lang="en-US" altLang="zh-CN" dirty="0"/>
              <a:t>UDTF</a:t>
            </a:r>
            <a:r>
              <a:rPr lang="zh-CN" altLang="en-US" dirty="0"/>
              <a:t>函数、</a:t>
            </a:r>
            <a:r>
              <a:rPr lang="en-US" altLang="zh-CN" dirty="0"/>
              <a:t>Lateral View</a:t>
            </a:r>
            <a:r>
              <a:rPr lang="zh-CN" altLang="en-US" dirty="0"/>
              <a:t>侧视图</a:t>
            </a:r>
            <a:endParaRPr lang="en-US" altLang="zh-CN" dirty="0"/>
          </a:p>
          <a:p>
            <a:r>
              <a:rPr lang="zh-CN" altLang="en-US" dirty="0"/>
              <a:t>掌握</a:t>
            </a:r>
            <a:r>
              <a:rPr lang="en-US" altLang="zh-CN" dirty="0"/>
              <a:t>Hive</a:t>
            </a:r>
            <a:r>
              <a:rPr lang="zh-CN" altLang="en-US" dirty="0"/>
              <a:t>中基础聚合、理解增强聚合</a:t>
            </a:r>
            <a:endParaRPr lang="en-US" altLang="zh-CN" dirty="0"/>
          </a:p>
          <a:p>
            <a:r>
              <a:rPr lang="zh-CN" altLang="en-US" dirty="0"/>
              <a:t>掌握</a:t>
            </a:r>
            <a:r>
              <a:rPr lang="en-US" altLang="zh-CN" dirty="0"/>
              <a:t>Hive</a:t>
            </a:r>
            <a:r>
              <a:rPr lang="zh-CN" altLang="en-US" dirty="0"/>
              <a:t>中的窗口函数使用</a:t>
            </a:r>
            <a:endParaRPr lang="en-US" altLang="zh-CN" dirty="0"/>
          </a:p>
          <a:p>
            <a:r>
              <a:rPr lang="zh-CN" altLang="en-US" dirty="0"/>
              <a:t>了解</a:t>
            </a:r>
            <a:r>
              <a:rPr lang="en-US" altLang="zh-CN" dirty="0"/>
              <a:t>Hive Sampling</a:t>
            </a:r>
            <a:r>
              <a:rPr lang="zh-CN" altLang="en-US" dirty="0"/>
              <a:t>抽样函数</a:t>
            </a:r>
          </a:p>
          <a:p>
            <a:endParaRPr lang="zh-CN" altLang="en-US" dirty="0"/>
          </a:p>
        </p:txBody>
      </p:sp>
      <p:sp>
        <p:nvSpPr>
          <p:cNvPr id="4" name="标题 3">
            <a:extLst>
              <a:ext uri="{FF2B5EF4-FFF2-40B4-BE49-F238E27FC236}">
                <a16:creationId xmlns="" xmlns:a16="http://schemas.microsoft.com/office/drawing/2014/main" id="{F29EDBEC-5E42-F040-B63A-408C1ED4A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>
                <a:solidFill>
                  <a:srgbClr val="595959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Hive</a:t>
            </a:r>
            <a:r>
              <a:rPr lang="zh-CN" altLang="en-US" b="0" dirty="0">
                <a:solidFill>
                  <a:srgbClr val="595959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参数配置与函数、运算符使用</a:t>
            </a:r>
            <a:endParaRPr lang="zh-CN" altLang="en-US" b="0" dirty="0"/>
          </a:p>
        </p:txBody>
      </p:sp>
    </p:spTree>
    <p:extLst>
      <p:ext uri="{BB962C8B-B14F-4D97-AF65-F5344CB8AC3E}">
        <p14:creationId xmlns:p14="http://schemas.microsoft.com/office/powerpoint/2010/main" val="2892822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5645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=""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CLIs </a:t>
            </a:r>
            <a:r>
              <a:rPr lang="en-US" altLang="zh-CN" dirty="0">
                <a:solidFill>
                  <a:schemeClr val="tx1"/>
                </a:solidFill>
              </a:rPr>
              <a:t>and Commands</a:t>
            </a:r>
            <a:r>
              <a:rPr lang="zh-CN" altLang="en-US" dirty="0">
                <a:solidFill>
                  <a:schemeClr val="tx1"/>
                </a:solidFill>
              </a:rPr>
              <a:t>客户端和</a:t>
            </a:r>
            <a:r>
              <a:rPr lang="zh-CN" altLang="en-US" dirty="0" smtClean="0">
                <a:solidFill>
                  <a:schemeClr val="tx1"/>
                </a:solidFill>
              </a:rPr>
              <a:t>命令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kumimoji="1" lang="en-US" altLang="zh-CN" dirty="0" smtClean="0">
                <a:solidFill>
                  <a:srgbClr val="FF0000"/>
                </a:solidFill>
              </a:rPr>
              <a:t>Configuration Properties</a:t>
            </a:r>
            <a:r>
              <a:rPr kumimoji="1" lang="zh-CN" altLang="en-US" dirty="0" smtClean="0">
                <a:solidFill>
                  <a:srgbClr val="FF0000"/>
                </a:solidFill>
              </a:rPr>
              <a:t>属性配置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9274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Hive</a:t>
            </a:r>
            <a:r>
              <a:rPr lang="zh-CN" altLang="en-US" dirty="0" smtClean="0"/>
              <a:t>除了默认</a:t>
            </a:r>
            <a:r>
              <a:rPr lang="zh-CN" altLang="en-US" dirty="0"/>
              <a:t>的</a:t>
            </a:r>
            <a:r>
              <a:rPr lang="zh-CN" altLang="en-US" dirty="0" smtClean="0"/>
              <a:t>属性配置之外</a:t>
            </a:r>
            <a:r>
              <a:rPr lang="zh-CN" altLang="en-US" dirty="0"/>
              <a:t>，还支持</a:t>
            </a:r>
            <a:r>
              <a:rPr lang="zh-CN" altLang="en-US" dirty="0" smtClean="0"/>
              <a:t>用户使用时修改配置；</a:t>
            </a:r>
            <a:endParaRPr lang="en-US" altLang="zh-CN" dirty="0" smtClean="0"/>
          </a:p>
          <a:p>
            <a:r>
              <a:rPr lang="zh-CN" altLang="en-US" dirty="0" smtClean="0"/>
              <a:t>修改</a:t>
            </a:r>
            <a:r>
              <a:rPr lang="en-US" altLang="zh-CN" dirty="0" smtClean="0"/>
              <a:t>Hive</a:t>
            </a:r>
            <a:r>
              <a:rPr lang="zh-CN" altLang="en-US" dirty="0" smtClean="0"/>
              <a:t>配置之前，作为用户需要</a:t>
            </a:r>
            <a:r>
              <a:rPr lang="zh-CN" altLang="en-US" dirty="0"/>
              <a:t>掌握两件事：</a:t>
            </a:r>
          </a:p>
          <a:p>
            <a:pPr>
              <a:buFont typeface="+mj-lt"/>
              <a:buAutoNum type="arabicPeriod"/>
            </a:pPr>
            <a:r>
              <a:rPr lang="zh-CN" altLang="en-US" dirty="0" smtClean="0">
                <a:solidFill>
                  <a:srgbClr val="92D050"/>
                </a:solidFill>
              </a:rPr>
              <a:t>有</a:t>
            </a:r>
            <a:r>
              <a:rPr lang="zh-CN" altLang="en-US" dirty="0">
                <a:solidFill>
                  <a:srgbClr val="92D050"/>
                </a:solidFill>
              </a:rPr>
              <a:t>哪些</a:t>
            </a:r>
            <a:r>
              <a:rPr lang="zh-CN" altLang="en-US" dirty="0" smtClean="0">
                <a:solidFill>
                  <a:srgbClr val="92D050"/>
                </a:solidFill>
              </a:rPr>
              <a:t>属性支持用户修改，属性的功能、作用是什么</a:t>
            </a:r>
            <a:r>
              <a:rPr lang="zh-CN" altLang="en-US" dirty="0" smtClean="0"/>
              <a:t>；</a:t>
            </a:r>
            <a:endParaRPr lang="zh-CN" altLang="en-US" dirty="0"/>
          </a:p>
          <a:p>
            <a:pPr>
              <a:buFont typeface="+mj-lt"/>
              <a:buAutoNum type="arabicPeriod"/>
            </a:pPr>
            <a:r>
              <a:rPr lang="zh-CN" altLang="en-US" dirty="0" smtClean="0">
                <a:solidFill>
                  <a:srgbClr val="92D050"/>
                </a:solidFill>
              </a:rPr>
              <a:t>支持</a:t>
            </a:r>
            <a:r>
              <a:rPr lang="zh-CN" altLang="en-US" dirty="0">
                <a:solidFill>
                  <a:srgbClr val="92D050"/>
                </a:solidFill>
              </a:rPr>
              <a:t>哪种方式进行修改</a:t>
            </a:r>
            <a:r>
              <a:rPr lang="zh-CN" altLang="en-US" dirty="0" smtClean="0"/>
              <a:t>，是</a:t>
            </a:r>
            <a:r>
              <a:rPr lang="zh-CN" altLang="en-US" dirty="0"/>
              <a:t>临时生效还是永久生效的。</a:t>
            </a:r>
          </a:p>
          <a:p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Hive Configuration Properties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概述</a:t>
            </a:r>
          </a:p>
        </p:txBody>
      </p:sp>
    </p:spTree>
    <p:extLst>
      <p:ext uri="{BB962C8B-B14F-4D97-AF65-F5344CB8AC3E}">
        <p14:creationId xmlns:p14="http://schemas.microsoft.com/office/powerpoint/2010/main" val="1023675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Hive</a:t>
            </a:r>
            <a:r>
              <a:rPr lang="zh-CN" altLang="en-US" dirty="0"/>
              <a:t>配置</a:t>
            </a:r>
            <a:r>
              <a:rPr lang="zh-CN" altLang="en-US" dirty="0" smtClean="0"/>
              <a:t>属性是</a:t>
            </a:r>
            <a:r>
              <a:rPr lang="zh-CN" altLang="en-US" dirty="0"/>
              <a:t>在</a:t>
            </a:r>
            <a:r>
              <a:rPr lang="en-US" altLang="zh-CN" b="1" dirty="0">
                <a:solidFill>
                  <a:srgbClr val="92D050"/>
                </a:solidFill>
              </a:rPr>
              <a:t>HiveConf.Java</a:t>
            </a:r>
            <a:r>
              <a:rPr lang="zh-CN" altLang="en-US" dirty="0"/>
              <a:t>类中管理的</a:t>
            </a:r>
            <a:r>
              <a:rPr lang="zh-CN" altLang="en-US" dirty="0" smtClean="0"/>
              <a:t>，可以参考文件以获取当前使用版</a:t>
            </a:r>
            <a:r>
              <a:rPr lang="zh-CN" altLang="en-US" dirty="0"/>
              <a:t>中可用的配置</a:t>
            </a:r>
            <a:r>
              <a:rPr lang="zh-CN" altLang="en-US" dirty="0" smtClean="0"/>
              <a:t>属性列表</a:t>
            </a:r>
            <a:r>
              <a:rPr lang="zh-CN" altLang="en-US" dirty="0"/>
              <a:t>；</a:t>
            </a:r>
            <a:endParaRPr lang="en-US" altLang="zh-CN" dirty="0" smtClean="0"/>
          </a:p>
          <a:p>
            <a:r>
              <a:rPr lang="zh-CN" altLang="en-US" dirty="0" smtClean="0"/>
              <a:t>从</a:t>
            </a:r>
            <a:r>
              <a:rPr lang="en-US" altLang="zh-CN" dirty="0"/>
              <a:t>Hive 0.14.0</a:t>
            </a:r>
            <a:r>
              <a:rPr lang="zh-CN" altLang="en-US" dirty="0"/>
              <a:t>开始，会从</a:t>
            </a:r>
            <a:r>
              <a:rPr lang="en-US" altLang="zh-CN" dirty="0"/>
              <a:t>HiveConf.java</a:t>
            </a:r>
            <a:r>
              <a:rPr lang="zh-CN" altLang="en-US" dirty="0"/>
              <a:t>类中直接生成配置模板文件</a:t>
            </a:r>
            <a:r>
              <a:rPr lang="en-US" altLang="zh-CN" b="1" dirty="0" smtClean="0">
                <a:solidFill>
                  <a:srgbClr val="92D050"/>
                </a:solidFill>
              </a:rPr>
              <a:t>hive-</a:t>
            </a:r>
            <a:r>
              <a:rPr lang="en-US" altLang="zh-CN" b="1" dirty="0" err="1" smtClean="0">
                <a:solidFill>
                  <a:srgbClr val="92D050"/>
                </a:solidFill>
              </a:rPr>
              <a:t>default.xml.template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zh-CN" altLang="en-US" dirty="0" smtClean="0"/>
              <a:t>详细</a:t>
            </a:r>
            <a:r>
              <a:rPr lang="zh-CN" altLang="en-US" dirty="0"/>
              <a:t>的配置参数大全可以参考</a:t>
            </a:r>
            <a:r>
              <a:rPr lang="en-US" altLang="zh-CN" dirty="0"/>
              <a:t>Hive</a:t>
            </a:r>
            <a:r>
              <a:rPr lang="zh-CN" altLang="en-US" dirty="0"/>
              <a:t>官网配置参数，在页面使用</a:t>
            </a:r>
            <a:r>
              <a:rPr lang="en-US" altLang="zh-CN" dirty="0" err="1"/>
              <a:t>ctrl+f</a:t>
            </a:r>
            <a:r>
              <a:rPr lang="zh-CN" altLang="en-US" dirty="0"/>
              <a:t>进行搜索。</a:t>
            </a:r>
          </a:p>
          <a:p>
            <a:pPr marL="0" indent="0">
              <a:buNone/>
            </a:pPr>
            <a:r>
              <a:rPr lang="en-US" altLang="zh-CN" dirty="0">
                <a:hlinkClick r:id="rId2"/>
              </a:rPr>
              <a:t>https://cwiki.apache.org/confluence/display/Hive/Configuration+Properties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Hive Configuration Properties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概述</a:t>
            </a:r>
            <a:endParaRPr lang="zh-CN" altLang="en-US" dirty="0"/>
          </a:p>
        </p:txBody>
      </p:sp>
      <p:pic>
        <p:nvPicPr>
          <p:cNvPr id="8" name="图片 7"/>
          <p:cNvPicPr/>
          <p:nvPr/>
        </p:nvPicPr>
        <p:blipFill>
          <a:blip r:embed="rId3"/>
          <a:stretch>
            <a:fillRect/>
          </a:stretch>
        </p:blipFill>
        <p:spPr>
          <a:xfrm>
            <a:off x="2611956" y="4260063"/>
            <a:ext cx="6947445" cy="214978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826500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>
                <a:solidFill>
                  <a:srgbClr val="92D050"/>
                </a:solidFill>
              </a:rPr>
              <a:t>$HIVE_HOME/</a:t>
            </a:r>
            <a:r>
              <a:rPr lang="en-US" altLang="zh-CN" dirty="0" err="1">
                <a:solidFill>
                  <a:srgbClr val="92D050"/>
                </a:solidFill>
              </a:rPr>
              <a:t>conf</a:t>
            </a:r>
            <a:r>
              <a:rPr lang="zh-CN" altLang="en-US" dirty="0">
                <a:solidFill>
                  <a:srgbClr val="92D050"/>
                </a:solidFill>
              </a:rPr>
              <a:t>路径下，可以添加一个</a:t>
            </a:r>
            <a:r>
              <a:rPr lang="en-US" altLang="zh-CN" dirty="0">
                <a:solidFill>
                  <a:srgbClr val="92D050"/>
                </a:solidFill>
              </a:rPr>
              <a:t>hive-site.xml</a:t>
            </a:r>
            <a:r>
              <a:rPr lang="zh-CN" altLang="en-US" dirty="0">
                <a:solidFill>
                  <a:srgbClr val="92D050"/>
                </a:solidFill>
              </a:rPr>
              <a:t>文件</a:t>
            </a:r>
            <a:r>
              <a:rPr lang="zh-CN" altLang="en-US" dirty="0"/>
              <a:t>，把需要定义修改的配置属性添加进去，这个配置文件会</a:t>
            </a:r>
            <a:r>
              <a:rPr lang="zh-CN" altLang="en-US" dirty="0">
                <a:solidFill>
                  <a:srgbClr val="FF0000"/>
                </a:solidFill>
              </a:rPr>
              <a:t>影响</a:t>
            </a:r>
            <a:r>
              <a:rPr lang="zh-CN" altLang="en-US" dirty="0" smtClean="0">
                <a:solidFill>
                  <a:srgbClr val="FF0000"/>
                </a:solidFill>
              </a:rPr>
              <a:t>到基于这个</a:t>
            </a:r>
            <a:r>
              <a:rPr lang="en-US" altLang="zh-CN" dirty="0">
                <a:solidFill>
                  <a:srgbClr val="FF0000"/>
                </a:solidFill>
              </a:rPr>
              <a:t>Hive</a:t>
            </a:r>
            <a:r>
              <a:rPr lang="zh-CN" altLang="en-US" dirty="0">
                <a:solidFill>
                  <a:srgbClr val="FF0000"/>
                </a:solidFill>
              </a:rPr>
              <a:t>安装包的任何一种服务启动、客户端使用</a:t>
            </a:r>
            <a:r>
              <a:rPr lang="zh-CN" altLang="en-US" dirty="0" smtClean="0">
                <a:solidFill>
                  <a:srgbClr val="FF0000"/>
                </a:solidFill>
              </a:rPr>
              <a:t>方式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 smtClean="0"/>
              <a:t>比如使用</a:t>
            </a:r>
            <a:r>
              <a:rPr lang="en-US" altLang="zh-CN" dirty="0"/>
              <a:t>MySQL</a:t>
            </a:r>
            <a:r>
              <a:rPr lang="zh-CN" altLang="en-US" dirty="0" smtClean="0"/>
              <a:t>作为元数据</a:t>
            </a:r>
            <a:r>
              <a:rPr lang="zh-CN" altLang="en-US" dirty="0"/>
              <a:t>的存储介质</a:t>
            </a:r>
            <a:r>
              <a:rPr lang="zh-CN" altLang="en-US" dirty="0" smtClean="0"/>
              <a:t>，把连接</a:t>
            </a:r>
            <a:r>
              <a:rPr lang="en-US" altLang="zh-CN" dirty="0"/>
              <a:t>MySQL</a:t>
            </a:r>
            <a:r>
              <a:rPr lang="zh-CN" altLang="en-US" dirty="0"/>
              <a:t>的相关属性配置在</a:t>
            </a:r>
            <a:r>
              <a:rPr lang="en-US" altLang="zh-CN" dirty="0"/>
              <a:t>hive-site.xml</a:t>
            </a:r>
            <a:r>
              <a:rPr lang="zh-CN" altLang="en-US" dirty="0"/>
              <a:t>文件中，这样不管是本地模式还是远程模式启动，不管客户端本地连接还是远程连接，都将访问同一个元数据存储</a:t>
            </a:r>
            <a:r>
              <a:rPr lang="zh-CN" altLang="en-US" dirty="0" smtClean="0"/>
              <a:t>介质。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Hive Configuration Properties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方式一：</a:t>
            </a:r>
            <a:r>
              <a:rPr lang="en-US" altLang="zh-CN" dirty="0" smtClean="0"/>
              <a:t>hive-site.xml</a:t>
            </a:r>
            <a:endParaRPr lang="zh-CN" altLang="en-US" dirty="0"/>
          </a:p>
        </p:txBody>
      </p:sp>
      <p:sp>
        <p:nvSpPr>
          <p:cNvPr id="8" name="TextBox 3">
            <a:extLst>
              <a:ext uri="{FF2B5EF4-FFF2-40B4-BE49-F238E27FC236}">
                <a16:creationId xmlns=""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2203290" y="3755920"/>
            <a:ext cx="7785420" cy="2677656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080808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&lt;</a:t>
            </a:r>
            <a:r>
              <a:rPr lang="en-US" altLang="zh-CN" sz="1200" dirty="0">
                <a:solidFill>
                  <a:srgbClr val="0033B3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configuration</a:t>
            </a:r>
            <a:r>
              <a:rPr lang="en-US" altLang="zh-CN" sz="1200" dirty="0">
                <a:solidFill>
                  <a:srgbClr val="080808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&gt;</a:t>
            </a:r>
            <a:br>
              <a:rPr lang="en-US" altLang="zh-CN" sz="1200" dirty="0">
                <a:solidFill>
                  <a:srgbClr val="080808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sz="1200" dirty="0">
                <a:solidFill>
                  <a:srgbClr val="080808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</a:t>
            </a:r>
            <a:r>
              <a:rPr lang="en-US" altLang="zh-CN" sz="1200" i="1" dirty="0">
                <a:solidFill>
                  <a:srgbClr val="999999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&lt;!-- </a:t>
            </a:r>
            <a:r>
              <a:rPr lang="zh-CN" altLang="zh-CN" sz="1200" i="1" dirty="0">
                <a:solidFill>
                  <a:srgbClr val="999999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存储元数据</a:t>
            </a:r>
            <a:r>
              <a:rPr lang="en-US" altLang="zh-CN" sz="1200" i="1" dirty="0" err="1">
                <a:solidFill>
                  <a:srgbClr val="999999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mysql</a:t>
            </a:r>
            <a:r>
              <a:rPr lang="zh-CN" altLang="zh-CN" sz="1200" i="1" dirty="0">
                <a:solidFill>
                  <a:srgbClr val="999999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相关配置 </a:t>
            </a:r>
            <a:r>
              <a:rPr lang="en-US" altLang="zh-CN" sz="1200" i="1" dirty="0">
                <a:solidFill>
                  <a:srgbClr val="999999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--&gt;</a:t>
            </a:r>
            <a:br>
              <a:rPr lang="en-US" altLang="zh-CN" sz="1200" i="1" dirty="0">
                <a:solidFill>
                  <a:srgbClr val="999999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sz="1200" i="1" dirty="0">
                <a:solidFill>
                  <a:srgbClr val="999999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</a:t>
            </a:r>
            <a:r>
              <a:rPr lang="en-US" altLang="zh-CN" sz="1200" dirty="0">
                <a:solidFill>
                  <a:srgbClr val="080808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&lt;</a:t>
            </a:r>
            <a:r>
              <a:rPr lang="en-US" altLang="zh-CN" sz="1200" dirty="0">
                <a:solidFill>
                  <a:srgbClr val="0033B3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property</a:t>
            </a:r>
            <a:r>
              <a:rPr lang="en-US" altLang="zh-CN" sz="1200" dirty="0">
                <a:solidFill>
                  <a:srgbClr val="080808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&gt;</a:t>
            </a:r>
            <a:br>
              <a:rPr lang="en-US" altLang="zh-CN" sz="1200" dirty="0">
                <a:solidFill>
                  <a:srgbClr val="080808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sz="1200" dirty="0">
                <a:solidFill>
                  <a:srgbClr val="080808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    &lt;</a:t>
            </a:r>
            <a:r>
              <a:rPr lang="en-US" altLang="zh-CN" sz="1200" dirty="0">
                <a:solidFill>
                  <a:srgbClr val="0033B3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name</a:t>
            </a:r>
            <a:r>
              <a:rPr lang="en-US" altLang="zh-CN" sz="1200" dirty="0">
                <a:solidFill>
                  <a:srgbClr val="080808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&gt;</a:t>
            </a:r>
            <a:r>
              <a:rPr lang="en-US" altLang="zh-CN" sz="1200" dirty="0" err="1">
                <a:solidFill>
                  <a:srgbClr val="080808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javax.jdo.option.ConnectionURL</a:t>
            </a:r>
            <a:r>
              <a:rPr lang="en-US" altLang="zh-CN" sz="1200" dirty="0">
                <a:solidFill>
                  <a:srgbClr val="080808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&lt;/</a:t>
            </a:r>
            <a:r>
              <a:rPr lang="en-US" altLang="zh-CN" sz="1200" dirty="0">
                <a:solidFill>
                  <a:srgbClr val="0033B3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name</a:t>
            </a:r>
            <a:r>
              <a:rPr lang="en-US" altLang="zh-CN" sz="1200" dirty="0">
                <a:solidFill>
                  <a:srgbClr val="080808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&gt;</a:t>
            </a:r>
            <a:br>
              <a:rPr lang="en-US" altLang="zh-CN" sz="1200" dirty="0">
                <a:solidFill>
                  <a:srgbClr val="080808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sz="1200" dirty="0">
                <a:solidFill>
                  <a:srgbClr val="080808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    &lt;</a:t>
            </a:r>
            <a:r>
              <a:rPr lang="en-US" altLang="zh-CN" sz="1200" dirty="0">
                <a:solidFill>
                  <a:srgbClr val="0033B3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value</a:t>
            </a:r>
            <a:r>
              <a:rPr lang="en-US" altLang="zh-CN" sz="1200" dirty="0">
                <a:solidFill>
                  <a:srgbClr val="080808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&gt; </a:t>
            </a:r>
            <a:r>
              <a:rPr lang="en-US" altLang="zh-CN" sz="1200" dirty="0" err="1">
                <a:solidFill>
                  <a:srgbClr val="080808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jdbc:mysql</a:t>
            </a:r>
            <a:r>
              <a:rPr lang="en-US" altLang="zh-CN" sz="1200" dirty="0">
                <a:solidFill>
                  <a:srgbClr val="080808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://node1:3306/</a:t>
            </a:r>
            <a:r>
              <a:rPr lang="en-US" altLang="zh-CN" sz="1200" dirty="0" err="1">
                <a:solidFill>
                  <a:srgbClr val="080808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hive?createDatabaseIfNotExist</a:t>
            </a:r>
            <a:r>
              <a:rPr lang="en-US" altLang="zh-CN" sz="1200" dirty="0">
                <a:solidFill>
                  <a:srgbClr val="080808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=</a:t>
            </a:r>
            <a:r>
              <a:rPr lang="en-US" altLang="zh-CN" sz="1200" dirty="0" err="1">
                <a:solidFill>
                  <a:srgbClr val="080808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true</a:t>
            </a:r>
            <a:r>
              <a:rPr lang="en-US" altLang="zh-CN" sz="1200" dirty="0" err="1">
                <a:solidFill>
                  <a:srgbClr val="174BE6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&amp;amp;</a:t>
            </a:r>
            <a:r>
              <a:rPr lang="en-US" altLang="zh-CN" sz="1200" dirty="0" err="1">
                <a:solidFill>
                  <a:srgbClr val="080808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useSSL</a:t>
            </a:r>
            <a:r>
              <a:rPr lang="en-US" altLang="zh-CN" sz="1200" dirty="0">
                <a:solidFill>
                  <a:srgbClr val="080808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=</a:t>
            </a:r>
            <a:r>
              <a:rPr lang="en-US" altLang="zh-CN" sz="1200" dirty="0" err="1">
                <a:solidFill>
                  <a:srgbClr val="080808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false</a:t>
            </a:r>
            <a:r>
              <a:rPr lang="en-US" altLang="zh-CN" sz="1200" dirty="0" err="1">
                <a:solidFill>
                  <a:srgbClr val="174BE6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&amp;amp;</a:t>
            </a:r>
            <a:r>
              <a:rPr lang="en-US" altLang="zh-CN" sz="1200" dirty="0" err="1">
                <a:solidFill>
                  <a:srgbClr val="080808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useUnicode</a:t>
            </a:r>
            <a:r>
              <a:rPr lang="en-US" altLang="zh-CN" sz="1200" dirty="0">
                <a:solidFill>
                  <a:srgbClr val="080808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=</a:t>
            </a:r>
            <a:r>
              <a:rPr lang="en-US" altLang="zh-CN" sz="1200" dirty="0" err="1">
                <a:solidFill>
                  <a:srgbClr val="080808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true</a:t>
            </a:r>
            <a:r>
              <a:rPr lang="en-US" altLang="zh-CN" sz="1200" dirty="0" err="1">
                <a:solidFill>
                  <a:srgbClr val="174BE6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&amp;amp;</a:t>
            </a:r>
            <a:r>
              <a:rPr lang="en-US" altLang="zh-CN" sz="1200" dirty="0" err="1">
                <a:solidFill>
                  <a:srgbClr val="080808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characterEncoding</a:t>
            </a:r>
            <a:r>
              <a:rPr lang="en-US" altLang="zh-CN" sz="1200" dirty="0">
                <a:solidFill>
                  <a:srgbClr val="080808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=UTF-8&lt;/</a:t>
            </a:r>
            <a:r>
              <a:rPr lang="en-US" altLang="zh-CN" sz="1200" dirty="0">
                <a:solidFill>
                  <a:srgbClr val="0033B3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value</a:t>
            </a:r>
            <a:r>
              <a:rPr lang="en-US" altLang="zh-CN" sz="1200" dirty="0">
                <a:solidFill>
                  <a:srgbClr val="080808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&gt;</a:t>
            </a:r>
            <a:br>
              <a:rPr lang="en-US" altLang="zh-CN" sz="1200" dirty="0">
                <a:solidFill>
                  <a:srgbClr val="080808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sz="1200" dirty="0">
                <a:solidFill>
                  <a:srgbClr val="080808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&lt;/</a:t>
            </a:r>
            <a:r>
              <a:rPr lang="en-US" altLang="zh-CN" sz="1200" dirty="0">
                <a:solidFill>
                  <a:srgbClr val="0033B3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property</a:t>
            </a:r>
            <a:r>
              <a:rPr lang="en-US" altLang="zh-CN" sz="1200" dirty="0">
                <a:solidFill>
                  <a:srgbClr val="080808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&gt;</a:t>
            </a:r>
            <a:br>
              <a:rPr lang="en-US" altLang="zh-CN" sz="1200" dirty="0">
                <a:solidFill>
                  <a:srgbClr val="080808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sz="1200" dirty="0">
                <a:solidFill>
                  <a:srgbClr val="080808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/>
            </a:r>
            <a:br>
              <a:rPr lang="en-US" altLang="zh-CN" sz="1200" dirty="0">
                <a:solidFill>
                  <a:srgbClr val="080808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sz="1200" dirty="0">
                <a:solidFill>
                  <a:srgbClr val="080808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&lt;</a:t>
            </a:r>
            <a:r>
              <a:rPr lang="en-US" altLang="zh-CN" sz="1200" dirty="0">
                <a:solidFill>
                  <a:srgbClr val="0033B3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property</a:t>
            </a:r>
            <a:r>
              <a:rPr lang="en-US" altLang="zh-CN" sz="1200" dirty="0">
                <a:solidFill>
                  <a:srgbClr val="080808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&gt;</a:t>
            </a:r>
            <a:br>
              <a:rPr lang="en-US" altLang="zh-CN" sz="1200" dirty="0">
                <a:solidFill>
                  <a:srgbClr val="080808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sz="1200" dirty="0">
                <a:solidFill>
                  <a:srgbClr val="080808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    &lt;</a:t>
            </a:r>
            <a:r>
              <a:rPr lang="en-US" altLang="zh-CN" sz="1200" dirty="0">
                <a:solidFill>
                  <a:srgbClr val="0033B3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name</a:t>
            </a:r>
            <a:r>
              <a:rPr lang="en-US" altLang="zh-CN" sz="1200" dirty="0">
                <a:solidFill>
                  <a:srgbClr val="080808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&gt;</a:t>
            </a:r>
            <a:r>
              <a:rPr lang="en-US" altLang="zh-CN" sz="1200" dirty="0" err="1">
                <a:solidFill>
                  <a:srgbClr val="080808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javax.jdo.option.ConnectionDriverName</a:t>
            </a:r>
            <a:r>
              <a:rPr lang="en-US" altLang="zh-CN" sz="1200" dirty="0">
                <a:solidFill>
                  <a:srgbClr val="080808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&lt;/</a:t>
            </a:r>
            <a:r>
              <a:rPr lang="en-US" altLang="zh-CN" sz="1200" dirty="0">
                <a:solidFill>
                  <a:srgbClr val="0033B3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name</a:t>
            </a:r>
            <a:r>
              <a:rPr lang="en-US" altLang="zh-CN" sz="1200" dirty="0">
                <a:solidFill>
                  <a:srgbClr val="080808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&gt;</a:t>
            </a:r>
            <a:br>
              <a:rPr lang="en-US" altLang="zh-CN" sz="1200" dirty="0">
                <a:solidFill>
                  <a:srgbClr val="080808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sz="1200" dirty="0">
                <a:solidFill>
                  <a:srgbClr val="080808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    &lt;</a:t>
            </a:r>
            <a:r>
              <a:rPr lang="en-US" altLang="zh-CN" sz="1200" dirty="0">
                <a:solidFill>
                  <a:srgbClr val="0033B3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value</a:t>
            </a:r>
            <a:r>
              <a:rPr lang="en-US" altLang="zh-CN" sz="1200" dirty="0">
                <a:solidFill>
                  <a:srgbClr val="080808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&gt;</a:t>
            </a:r>
            <a:r>
              <a:rPr lang="en-US" altLang="zh-CN" sz="1200" dirty="0" err="1">
                <a:solidFill>
                  <a:srgbClr val="080808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com.mysql.jdbc.Driver</a:t>
            </a:r>
            <a:r>
              <a:rPr lang="en-US" altLang="zh-CN" sz="1200" dirty="0">
                <a:solidFill>
                  <a:srgbClr val="080808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&lt;/</a:t>
            </a:r>
            <a:r>
              <a:rPr lang="en-US" altLang="zh-CN" sz="1200" dirty="0">
                <a:solidFill>
                  <a:srgbClr val="0033B3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value</a:t>
            </a:r>
            <a:r>
              <a:rPr lang="en-US" altLang="zh-CN" sz="1200" dirty="0">
                <a:solidFill>
                  <a:srgbClr val="080808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&gt;</a:t>
            </a:r>
            <a:br>
              <a:rPr lang="en-US" altLang="zh-CN" sz="1200" dirty="0">
                <a:solidFill>
                  <a:srgbClr val="080808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sz="1200" dirty="0">
                <a:solidFill>
                  <a:srgbClr val="080808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&lt;/</a:t>
            </a:r>
            <a:r>
              <a:rPr lang="en-US" altLang="zh-CN" sz="1200" dirty="0">
                <a:solidFill>
                  <a:srgbClr val="0033B3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property</a:t>
            </a:r>
            <a:r>
              <a:rPr lang="en-US" altLang="zh-CN" sz="1200" dirty="0" smtClean="0">
                <a:solidFill>
                  <a:srgbClr val="080808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&gt;</a:t>
            </a:r>
            <a:r>
              <a:rPr lang="en-US" altLang="zh-CN" sz="1200" dirty="0">
                <a:solidFill>
                  <a:srgbClr val="080808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/>
            </a:r>
            <a:br>
              <a:rPr lang="en-US" altLang="zh-CN" sz="1200" dirty="0">
                <a:solidFill>
                  <a:srgbClr val="080808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sz="1200" dirty="0">
                <a:solidFill>
                  <a:srgbClr val="080808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&lt;/</a:t>
            </a:r>
            <a:r>
              <a:rPr lang="en-US" altLang="zh-CN" sz="1200" dirty="0">
                <a:solidFill>
                  <a:srgbClr val="0033B3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configuration</a:t>
            </a:r>
            <a:r>
              <a:rPr lang="en-US" altLang="zh-CN" sz="1200" dirty="0">
                <a:solidFill>
                  <a:srgbClr val="080808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&gt;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391702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92D050"/>
                </a:solidFill>
              </a:rPr>
              <a:t>hiveconf</a:t>
            </a:r>
            <a:r>
              <a:rPr lang="zh-CN" altLang="en-US" dirty="0">
                <a:solidFill>
                  <a:srgbClr val="92D050"/>
                </a:solidFill>
              </a:rPr>
              <a:t>是一个命令行的参数</a:t>
            </a:r>
            <a:r>
              <a:rPr lang="zh-CN" altLang="en-US" dirty="0"/>
              <a:t>，用于在使用</a:t>
            </a:r>
            <a:r>
              <a:rPr lang="en-US" altLang="zh-CN" dirty="0"/>
              <a:t>Hive CLI</a:t>
            </a:r>
            <a:r>
              <a:rPr lang="zh-CN" altLang="en-US" dirty="0"/>
              <a:t>或者</a:t>
            </a:r>
            <a:r>
              <a:rPr lang="en-US" altLang="zh-CN" dirty="0"/>
              <a:t>Beeline CLI</a:t>
            </a:r>
            <a:r>
              <a:rPr lang="zh-CN" altLang="en-US" dirty="0"/>
              <a:t>的时候指定配置参数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这种</a:t>
            </a:r>
            <a:r>
              <a:rPr lang="zh-CN" altLang="en-US" dirty="0"/>
              <a:t>方式的配置在整个的</a:t>
            </a:r>
            <a:r>
              <a:rPr lang="zh-CN" altLang="en-US" dirty="0">
                <a:solidFill>
                  <a:srgbClr val="92D050"/>
                </a:solidFill>
              </a:rPr>
              <a:t>会话</a:t>
            </a:r>
            <a:r>
              <a:rPr lang="en-US" altLang="zh-CN" dirty="0">
                <a:solidFill>
                  <a:srgbClr val="92D050"/>
                </a:solidFill>
              </a:rPr>
              <a:t>session</a:t>
            </a:r>
            <a:r>
              <a:rPr lang="zh-CN" altLang="en-US" dirty="0">
                <a:solidFill>
                  <a:srgbClr val="92D050"/>
                </a:solidFill>
              </a:rPr>
              <a:t>中有效，会话结束，失效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比如在启动</a:t>
            </a:r>
            <a:r>
              <a:rPr lang="en-US" altLang="zh-CN" dirty="0"/>
              <a:t>hive</a:t>
            </a:r>
            <a:r>
              <a:rPr lang="zh-CN" altLang="en-US" dirty="0"/>
              <a:t>服务的时候，为了更好的查看启动详情，可以通过</a:t>
            </a:r>
            <a:r>
              <a:rPr lang="en-US" altLang="zh-CN" dirty="0"/>
              <a:t>hiveconf</a:t>
            </a:r>
            <a:r>
              <a:rPr lang="zh-CN" altLang="en-US" dirty="0"/>
              <a:t>参数修改日志级别：</a:t>
            </a:r>
          </a:p>
          <a:p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Hive Configuration Properties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方式二：</a:t>
            </a:r>
            <a:r>
              <a:rPr lang="en-US" altLang="zh-CN" dirty="0" smtClean="0"/>
              <a:t>--hiveconf</a:t>
            </a:r>
            <a:r>
              <a:rPr lang="zh-CN" altLang="en-US" dirty="0"/>
              <a:t>命令行参数</a:t>
            </a:r>
          </a:p>
        </p:txBody>
      </p:sp>
      <p:sp>
        <p:nvSpPr>
          <p:cNvPr id="8" name="TextBox 3">
            <a:extLst>
              <a:ext uri="{FF2B5EF4-FFF2-40B4-BE49-F238E27FC236}">
                <a16:creationId xmlns=""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2192969" y="3664029"/>
            <a:ext cx="7785420" cy="276999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0073B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$HIVE_HOME</a:t>
            </a:r>
            <a:r>
              <a:rPr lang="en-US" altLang="zh-CN" sz="1200" dirty="0">
                <a:solidFill>
                  <a:srgbClr val="080808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/bin/hive --hiveconf </a:t>
            </a:r>
            <a:r>
              <a:rPr lang="en-US" altLang="zh-CN" sz="120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hive.root.logger</a:t>
            </a:r>
            <a:r>
              <a:rPr lang="en-US" altLang="zh-CN" sz="1200" dirty="0">
                <a:solidFill>
                  <a:srgbClr val="080808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=</a:t>
            </a:r>
            <a:r>
              <a:rPr lang="en-US" altLang="zh-CN" sz="1200" dirty="0" err="1">
                <a:solidFill>
                  <a:srgbClr val="080808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DEBUG,console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702039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>
                <a:solidFill>
                  <a:srgbClr val="92D050"/>
                </a:solidFill>
              </a:rPr>
              <a:t>Hive CLI</a:t>
            </a:r>
            <a:r>
              <a:rPr lang="zh-CN" altLang="en-US" dirty="0">
                <a:solidFill>
                  <a:srgbClr val="92D050"/>
                </a:solidFill>
              </a:rPr>
              <a:t>或</a:t>
            </a:r>
            <a:r>
              <a:rPr lang="en-US" altLang="zh-CN" dirty="0">
                <a:solidFill>
                  <a:srgbClr val="92D050"/>
                </a:solidFill>
              </a:rPr>
              <a:t>Beeline</a:t>
            </a:r>
            <a:r>
              <a:rPr lang="zh-CN" altLang="en-US" dirty="0">
                <a:solidFill>
                  <a:srgbClr val="92D050"/>
                </a:solidFill>
              </a:rPr>
              <a:t>中使用</a:t>
            </a:r>
            <a:r>
              <a:rPr lang="en-US" altLang="zh-CN" dirty="0">
                <a:solidFill>
                  <a:srgbClr val="92D050"/>
                </a:solidFill>
              </a:rPr>
              <a:t>set</a:t>
            </a:r>
            <a:r>
              <a:rPr lang="zh-CN" altLang="en-US" dirty="0">
                <a:solidFill>
                  <a:srgbClr val="92D050"/>
                </a:solidFill>
              </a:rPr>
              <a:t>命令</a:t>
            </a:r>
            <a:r>
              <a:rPr lang="zh-CN" altLang="en-US" dirty="0"/>
              <a:t>为</a:t>
            </a:r>
            <a:r>
              <a:rPr lang="en-US" altLang="zh-CN" dirty="0"/>
              <a:t>set</a:t>
            </a:r>
            <a:r>
              <a:rPr lang="zh-CN" altLang="en-US" dirty="0"/>
              <a:t>命令</a:t>
            </a:r>
            <a:r>
              <a:rPr lang="zh-CN" altLang="en-US" dirty="0">
                <a:solidFill>
                  <a:srgbClr val="92D050"/>
                </a:solidFill>
              </a:rPr>
              <a:t>之后的所有</a:t>
            </a:r>
            <a:r>
              <a:rPr lang="en-US" altLang="zh-CN" dirty="0">
                <a:solidFill>
                  <a:srgbClr val="92D050"/>
                </a:solidFill>
              </a:rPr>
              <a:t>SQL</a:t>
            </a:r>
            <a:r>
              <a:rPr lang="zh-CN" altLang="en-US" dirty="0">
                <a:solidFill>
                  <a:srgbClr val="92D050"/>
                </a:solidFill>
              </a:rPr>
              <a:t>语句设置配置参数</a:t>
            </a:r>
            <a:r>
              <a:rPr lang="zh-CN" altLang="en-US" dirty="0"/>
              <a:t>，这个也是会话级别的。</a:t>
            </a:r>
          </a:p>
          <a:p>
            <a:r>
              <a:rPr lang="zh-CN" altLang="en-US" dirty="0"/>
              <a:t>这种方式也是用户日常开发中使用最多的一种配置参数方式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因为</a:t>
            </a:r>
            <a:r>
              <a:rPr lang="en-US" altLang="zh-CN" dirty="0"/>
              <a:t>Hive</a:t>
            </a:r>
            <a:r>
              <a:rPr lang="zh-CN" altLang="en-US" dirty="0"/>
              <a:t>倡导一种：</a:t>
            </a:r>
            <a:r>
              <a:rPr lang="zh-CN" altLang="en-US" dirty="0">
                <a:solidFill>
                  <a:srgbClr val="FF0000"/>
                </a:solidFill>
              </a:rPr>
              <a:t>谁需要、谁配置、谁使用</a:t>
            </a:r>
            <a:r>
              <a:rPr lang="zh-CN" altLang="en-US" dirty="0"/>
              <a:t>的一种思想，避免你的属性修改影响其他用户的修改。</a:t>
            </a:r>
          </a:p>
          <a:p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Hive Configuration Properties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方式三：</a:t>
            </a:r>
            <a:r>
              <a:rPr lang="en-US" altLang="zh-CN" dirty="0"/>
              <a:t>set</a:t>
            </a:r>
            <a:r>
              <a:rPr lang="zh-CN" altLang="en-US" dirty="0"/>
              <a:t>命令</a:t>
            </a:r>
          </a:p>
        </p:txBody>
      </p:sp>
      <p:sp>
        <p:nvSpPr>
          <p:cNvPr id="8" name="TextBox 3">
            <a:extLst>
              <a:ext uri="{FF2B5EF4-FFF2-40B4-BE49-F238E27FC236}">
                <a16:creationId xmlns=""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3218735" y="3734540"/>
            <a:ext cx="5754529" cy="646331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200" i="1" dirty="0">
                <a:solidFill>
                  <a:srgbClr val="999999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#</a:t>
            </a:r>
            <a:r>
              <a:rPr lang="zh-CN" altLang="zh-CN" sz="1200" i="1" dirty="0">
                <a:solidFill>
                  <a:srgbClr val="999999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启用</a:t>
            </a:r>
            <a:r>
              <a:rPr lang="en-US" altLang="zh-CN" sz="1200" i="1" dirty="0">
                <a:solidFill>
                  <a:srgbClr val="999999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hive</a:t>
            </a:r>
            <a:r>
              <a:rPr lang="zh-CN" altLang="zh-CN" sz="1200" i="1" dirty="0">
                <a:solidFill>
                  <a:srgbClr val="999999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动态分区，需要在</a:t>
            </a:r>
            <a:r>
              <a:rPr lang="en-US" altLang="zh-CN" sz="1200" i="1" dirty="0">
                <a:solidFill>
                  <a:srgbClr val="999999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hive</a:t>
            </a:r>
            <a:r>
              <a:rPr lang="zh-CN" altLang="zh-CN" sz="1200" i="1" dirty="0">
                <a:solidFill>
                  <a:srgbClr val="999999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会话中设置两个参数：</a:t>
            </a:r>
            <a:r>
              <a:rPr lang="en-US" altLang="zh-CN" sz="1200" i="1" dirty="0">
                <a:solidFill>
                  <a:srgbClr val="999999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/>
            </a:r>
            <a:br>
              <a:rPr lang="en-US" altLang="zh-CN" sz="1200" i="1" dirty="0">
                <a:solidFill>
                  <a:srgbClr val="999999"/>
                </a:solidFill>
                <a:ea typeface="宋体" panose="02010600030101010101" pitchFamily="2" charset="-122"/>
                <a:cs typeface="Courier New" panose="02070309020205020404" pitchFamily="49" charset="0"/>
              </a:rPr>
            </a:br>
            <a:r>
              <a:rPr lang="en-US" altLang="zh-CN" sz="1200" dirty="0">
                <a:solidFill>
                  <a:srgbClr val="0073B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set </a:t>
            </a:r>
            <a:r>
              <a:rPr lang="en-US" altLang="zh-CN" sz="120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hive.exec.dynamic.partition</a:t>
            </a:r>
            <a:r>
              <a:rPr lang="en-US" altLang="zh-CN" sz="1200" dirty="0">
                <a:solidFill>
                  <a:srgbClr val="080808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=true;</a:t>
            </a:r>
            <a:br>
              <a:rPr lang="en-US" altLang="zh-CN" sz="1200" dirty="0">
                <a:solidFill>
                  <a:srgbClr val="080808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sz="1200" dirty="0">
                <a:solidFill>
                  <a:srgbClr val="0073B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set </a:t>
            </a:r>
            <a:r>
              <a:rPr lang="en-US" altLang="zh-CN" sz="120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hive.exec.dynamic.partition.mode</a:t>
            </a:r>
            <a:r>
              <a:rPr lang="en-US" altLang="zh-CN" sz="1200" dirty="0">
                <a:solidFill>
                  <a:srgbClr val="080808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=</a:t>
            </a:r>
            <a:r>
              <a:rPr lang="en-US" altLang="zh-CN" sz="1200" dirty="0" err="1">
                <a:solidFill>
                  <a:srgbClr val="080808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nonstrict</a:t>
            </a:r>
            <a:r>
              <a:rPr lang="en-US" altLang="zh-CN" sz="1200" dirty="0">
                <a:solidFill>
                  <a:srgbClr val="080808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;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389081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=""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Hive </a:t>
            </a:r>
            <a:r>
              <a:rPr lang="zh-CN" altLang="en-US" dirty="0" smtClean="0">
                <a:solidFill>
                  <a:schemeClr val="tx1"/>
                </a:solidFill>
              </a:rPr>
              <a:t>客户端与属性配置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chemeClr val="tx1"/>
                </a:solidFill>
              </a:rPr>
              <a:t>Hive </a:t>
            </a:r>
            <a:r>
              <a:rPr lang="zh-CN" altLang="en-US" dirty="0" smtClean="0">
                <a:solidFill>
                  <a:schemeClr val="tx1"/>
                </a:solidFill>
              </a:rPr>
              <a:t>内置运算符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chemeClr val="tx1"/>
                </a:solidFill>
              </a:rPr>
              <a:t>Hive </a:t>
            </a:r>
            <a:r>
              <a:rPr lang="zh-CN" altLang="en-US" dirty="0" smtClean="0">
                <a:solidFill>
                  <a:schemeClr val="tx1"/>
                </a:solidFill>
              </a:rPr>
              <a:t>函数入门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chemeClr val="tx1"/>
                </a:solidFill>
              </a:rPr>
              <a:t>Hive </a:t>
            </a:r>
            <a:r>
              <a:rPr lang="zh-CN" altLang="en-US" dirty="0" smtClean="0">
                <a:solidFill>
                  <a:schemeClr val="tx1"/>
                </a:solidFill>
              </a:rPr>
              <a:t>函数高阶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0185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 smtClean="0">
                <a:solidFill>
                  <a:srgbClr val="92D050"/>
                </a:solidFill>
              </a:rPr>
              <a:t>hivemetastore-site.xml</a:t>
            </a:r>
            <a:r>
              <a:rPr lang="zh-CN" altLang="en-US" dirty="0" smtClean="0"/>
              <a:t>、</a:t>
            </a:r>
            <a:r>
              <a:rPr lang="en-US" altLang="zh-CN" b="1" dirty="0" smtClean="0">
                <a:solidFill>
                  <a:srgbClr val="92D050"/>
                </a:solidFill>
              </a:rPr>
              <a:t>hiveserver2-site.xml</a:t>
            </a:r>
            <a:endParaRPr lang="zh-CN" altLang="en-US" dirty="0"/>
          </a:p>
          <a:p>
            <a:r>
              <a:rPr lang="en-US" altLang="zh-CN" dirty="0"/>
              <a:t>Hive </a:t>
            </a:r>
            <a:r>
              <a:rPr lang="en-US" altLang="zh-CN" dirty="0" smtClean="0"/>
              <a:t>Metastore</a:t>
            </a:r>
            <a:r>
              <a:rPr lang="zh-CN" altLang="en-US" dirty="0" smtClean="0"/>
              <a:t>会加载可用</a:t>
            </a:r>
            <a:r>
              <a:rPr lang="zh-CN" altLang="en-US" dirty="0"/>
              <a:t>的</a:t>
            </a:r>
            <a:r>
              <a:rPr lang="en-US" altLang="zh-CN" dirty="0"/>
              <a:t>hive-site.xml</a:t>
            </a:r>
            <a:r>
              <a:rPr lang="zh-CN" altLang="en-US" dirty="0"/>
              <a:t>以及</a:t>
            </a:r>
            <a:r>
              <a:rPr lang="en-US" altLang="zh-CN" dirty="0"/>
              <a:t>hivemetastore-site.xml</a:t>
            </a:r>
            <a:r>
              <a:rPr lang="zh-CN" altLang="en-US" dirty="0"/>
              <a:t>配置文件。</a:t>
            </a:r>
          </a:p>
          <a:p>
            <a:r>
              <a:rPr lang="en-US" altLang="zh-CN" dirty="0" smtClean="0"/>
              <a:t>HiveServer2</a:t>
            </a:r>
            <a:r>
              <a:rPr lang="zh-CN" altLang="en-US" dirty="0" smtClean="0"/>
              <a:t>会加载可用</a:t>
            </a:r>
            <a:r>
              <a:rPr lang="zh-CN" altLang="en-US" dirty="0"/>
              <a:t>的</a:t>
            </a:r>
            <a:r>
              <a:rPr lang="en-US" altLang="zh-CN" dirty="0"/>
              <a:t>hive-site.xml</a:t>
            </a:r>
            <a:r>
              <a:rPr lang="zh-CN" altLang="en-US" dirty="0"/>
              <a:t>以及</a:t>
            </a:r>
            <a:r>
              <a:rPr lang="en-US" altLang="zh-CN" dirty="0"/>
              <a:t>hiveserver2-site.xml</a:t>
            </a:r>
            <a:r>
              <a:rPr lang="zh-CN" altLang="en-US" dirty="0"/>
              <a:t>。</a:t>
            </a:r>
          </a:p>
          <a:p>
            <a:pPr marL="0" indent="0">
              <a:buNone/>
            </a:pPr>
            <a:r>
              <a:rPr lang="zh-CN" altLang="en-US" dirty="0"/>
              <a:t>如果</a:t>
            </a:r>
            <a:r>
              <a:rPr lang="en-US" altLang="zh-CN" dirty="0"/>
              <a:t>HiveServer2</a:t>
            </a:r>
            <a:r>
              <a:rPr lang="zh-CN" altLang="en-US" dirty="0"/>
              <a:t>以嵌入式模式使用元存储，则还将加载</a:t>
            </a:r>
            <a:r>
              <a:rPr lang="en-US" altLang="zh-CN" dirty="0"/>
              <a:t>hivemetastore-site.xml</a:t>
            </a:r>
            <a:r>
              <a:rPr lang="zh-CN" altLang="en-US" dirty="0"/>
              <a:t>。</a:t>
            </a:r>
          </a:p>
          <a:p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Hive Configuration Properties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方式四：服务特定配置文件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716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配置方式优先级</a:t>
            </a:r>
            <a:endParaRPr lang="zh-CN" alt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tx1"/>
                </a:solidFill>
              </a:rPr>
              <a:t>	</a:t>
            </a:r>
            <a:r>
              <a:rPr lang="en-US" altLang="zh-CN" dirty="0" smtClean="0">
                <a:solidFill>
                  <a:srgbClr val="92D050"/>
                </a:solidFill>
              </a:rPr>
              <a:t>set</a:t>
            </a:r>
            <a:r>
              <a:rPr lang="zh-CN" altLang="en-US" dirty="0" smtClean="0">
                <a:solidFill>
                  <a:srgbClr val="92D050"/>
                </a:solidFill>
              </a:rPr>
              <a:t>设置 </a:t>
            </a:r>
            <a:r>
              <a:rPr lang="en-US" altLang="zh-CN" dirty="0" smtClean="0">
                <a:solidFill>
                  <a:srgbClr val="92D050"/>
                </a:solidFill>
              </a:rPr>
              <a:t>&gt; hiveconf</a:t>
            </a:r>
            <a:r>
              <a:rPr lang="zh-CN" altLang="en-US" dirty="0" smtClean="0">
                <a:solidFill>
                  <a:srgbClr val="92D050"/>
                </a:solidFill>
              </a:rPr>
              <a:t>参数 </a:t>
            </a:r>
            <a:r>
              <a:rPr lang="en-US" altLang="zh-CN" dirty="0" smtClean="0">
                <a:solidFill>
                  <a:srgbClr val="92D050"/>
                </a:solidFill>
              </a:rPr>
              <a:t>&gt; hive-site.xml</a:t>
            </a:r>
            <a:r>
              <a:rPr lang="zh-CN" altLang="en-US" dirty="0">
                <a:solidFill>
                  <a:srgbClr val="92D050"/>
                </a:solidFill>
              </a:rPr>
              <a:t>配置文件</a:t>
            </a:r>
          </a:p>
          <a:p>
            <a:r>
              <a:rPr lang="en-US" altLang="zh-CN" dirty="0" smtClean="0">
                <a:solidFill>
                  <a:schemeClr val="tx1"/>
                </a:solidFill>
              </a:rPr>
              <a:t>set</a:t>
            </a:r>
            <a:r>
              <a:rPr lang="zh-CN" altLang="en-US" dirty="0">
                <a:solidFill>
                  <a:schemeClr val="tx1"/>
                </a:solidFill>
              </a:rPr>
              <a:t>参数</a:t>
            </a:r>
            <a:r>
              <a:rPr lang="zh-CN" altLang="en-US" dirty="0" smtClean="0">
                <a:solidFill>
                  <a:schemeClr val="tx1"/>
                </a:solidFill>
              </a:rPr>
              <a:t>声明会覆盖</a:t>
            </a:r>
            <a:r>
              <a:rPr lang="zh-CN" altLang="en-US" dirty="0">
                <a:solidFill>
                  <a:schemeClr val="tx1"/>
                </a:solidFill>
              </a:rPr>
              <a:t>命令行参数</a:t>
            </a:r>
            <a:r>
              <a:rPr lang="en-US" altLang="zh-CN" dirty="0">
                <a:solidFill>
                  <a:schemeClr val="tx1"/>
                </a:solidFill>
              </a:rPr>
              <a:t>hiveconf</a:t>
            </a:r>
            <a:r>
              <a:rPr lang="zh-CN" altLang="en-US" dirty="0">
                <a:solidFill>
                  <a:schemeClr val="tx1"/>
                </a:solidFill>
              </a:rPr>
              <a:t>，命令行</a:t>
            </a:r>
            <a:r>
              <a:rPr lang="zh-CN" altLang="en-US" dirty="0" smtClean="0">
                <a:solidFill>
                  <a:schemeClr val="tx1"/>
                </a:solidFill>
              </a:rPr>
              <a:t>参数会覆盖</a:t>
            </a:r>
            <a:r>
              <a:rPr lang="zh-CN" altLang="en-US" dirty="0">
                <a:solidFill>
                  <a:schemeClr val="tx1"/>
                </a:solidFill>
              </a:rPr>
              <a:t>配置文件</a:t>
            </a:r>
            <a:r>
              <a:rPr lang="en-US" altLang="zh-CN" dirty="0">
                <a:solidFill>
                  <a:schemeClr val="tx1"/>
                </a:solidFill>
              </a:rPr>
              <a:t>hive-site.xml</a:t>
            </a:r>
            <a:r>
              <a:rPr lang="zh-CN" altLang="en-US" dirty="0">
                <a:solidFill>
                  <a:schemeClr val="tx1"/>
                </a:solidFill>
              </a:rPr>
              <a:t>设定</a:t>
            </a:r>
          </a:p>
          <a:p>
            <a:r>
              <a:rPr lang="zh-CN" altLang="en-US" dirty="0" smtClean="0">
                <a:solidFill>
                  <a:schemeClr val="tx1"/>
                </a:solidFill>
              </a:rPr>
              <a:t>日常开发</a:t>
            </a:r>
            <a:r>
              <a:rPr lang="zh-CN" altLang="en-US" dirty="0">
                <a:solidFill>
                  <a:schemeClr val="tx1"/>
                </a:solidFill>
              </a:rPr>
              <a:t>使用中，</a:t>
            </a:r>
            <a:r>
              <a:rPr lang="zh-CN" altLang="en-US" dirty="0">
                <a:solidFill>
                  <a:srgbClr val="FF0000"/>
                </a:solidFill>
              </a:rPr>
              <a:t>如果不是核心的需要全局修改的参数属性，</a:t>
            </a:r>
            <a:r>
              <a:rPr lang="zh-CN" altLang="en-US" dirty="0" smtClean="0">
                <a:solidFill>
                  <a:srgbClr val="FF0000"/>
                </a:solidFill>
              </a:rPr>
              <a:t>建议使用</a:t>
            </a:r>
            <a:r>
              <a:rPr lang="en-US" altLang="zh-CN" dirty="0">
                <a:solidFill>
                  <a:srgbClr val="FF0000"/>
                </a:solidFill>
              </a:rPr>
              <a:t>set</a:t>
            </a:r>
            <a:r>
              <a:rPr lang="zh-CN" altLang="en-US" dirty="0">
                <a:solidFill>
                  <a:srgbClr val="FF0000"/>
                </a:solidFill>
              </a:rPr>
              <a:t>命令进行</a:t>
            </a:r>
            <a:r>
              <a:rPr lang="zh-CN" altLang="en-US" dirty="0" smtClean="0">
                <a:solidFill>
                  <a:srgbClr val="FF0000"/>
                </a:solidFill>
              </a:rPr>
              <a:t>设置</a:t>
            </a:r>
            <a:endParaRPr lang="zh-CN" altLang="en-US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另外，</a:t>
            </a:r>
            <a:r>
              <a:rPr lang="en-US" altLang="zh-CN" dirty="0">
                <a:solidFill>
                  <a:schemeClr val="tx1"/>
                </a:solidFill>
              </a:rPr>
              <a:t>Hive</a:t>
            </a:r>
            <a:r>
              <a:rPr lang="zh-CN" altLang="en-US" dirty="0">
                <a:solidFill>
                  <a:schemeClr val="tx1"/>
                </a:solidFill>
              </a:rPr>
              <a:t>也会读入</a:t>
            </a:r>
            <a:r>
              <a:rPr lang="en-US" altLang="zh-CN" dirty="0">
                <a:solidFill>
                  <a:schemeClr val="tx1"/>
                </a:solidFill>
              </a:rPr>
              <a:t>Hadoop</a:t>
            </a:r>
            <a:r>
              <a:rPr lang="zh-CN" altLang="en-US" dirty="0">
                <a:solidFill>
                  <a:schemeClr val="tx1"/>
                </a:solidFill>
              </a:rPr>
              <a:t>的配置，因为</a:t>
            </a:r>
            <a:r>
              <a:rPr lang="en-US" altLang="zh-CN" dirty="0">
                <a:solidFill>
                  <a:schemeClr val="tx1"/>
                </a:solidFill>
              </a:rPr>
              <a:t>Hive</a:t>
            </a:r>
            <a:r>
              <a:rPr lang="zh-CN" altLang="en-US" dirty="0">
                <a:solidFill>
                  <a:schemeClr val="tx1"/>
                </a:solidFill>
              </a:rPr>
              <a:t>是作为</a:t>
            </a:r>
            <a:r>
              <a:rPr lang="en-US" altLang="zh-CN" dirty="0">
                <a:solidFill>
                  <a:schemeClr val="tx1"/>
                </a:solidFill>
              </a:rPr>
              <a:t>Hadoop</a:t>
            </a:r>
            <a:r>
              <a:rPr lang="zh-CN" altLang="en-US" dirty="0">
                <a:solidFill>
                  <a:schemeClr val="tx1"/>
                </a:solidFill>
              </a:rPr>
              <a:t>的客户端启动的，</a:t>
            </a:r>
            <a:r>
              <a:rPr lang="en-US" altLang="zh-CN" dirty="0">
                <a:solidFill>
                  <a:schemeClr val="tx1"/>
                </a:solidFill>
              </a:rPr>
              <a:t>Hive</a:t>
            </a:r>
            <a:r>
              <a:rPr lang="zh-CN" altLang="en-US" dirty="0">
                <a:solidFill>
                  <a:schemeClr val="tx1"/>
                </a:solidFill>
              </a:rPr>
              <a:t>的配置会覆盖</a:t>
            </a:r>
            <a:r>
              <a:rPr lang="en-US" altLang="zh-CN" dirty="0">
                <a:solidFill>
                  <a:schemeClr val="tx1"/>
                </a:solidFill>
              </a:rPr>
              <a:t>Hadoop</a:t>
            </a:r>
            <a:r>
              <a:rPr lang="zh-CN" altLang="en-US" dirty="0">
                <a:solidFill>
                  <a:schemeClr val="tx1"/>
                </a:solidFill>
              </a:rPr>
              <a:t>的</a:t>
            </a:r>
            <a:r>
              <a:rPr lang="zh-CN" altLang="en-US" dirty="0" smtClean="0">
                <a:solidFill>
                  <a:schemeClr val="tx1"/>
                </a:solidFill>
              </a:rPr>
              <a:t>配置</a:t>
            </a:r>
            <a:endParaRPr lang="zh-CN" alt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Hive Configuration Properties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总结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0892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16DC7A42-DEB9-4846-9885-EF1F65B29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Hive </a:t>
            </a:r>
            <a:r>
              <a:rPr lang="zh-CN" altLang="en-US" dirty="0">
                <a:solidFill>
                  <a:schemeClr val="tx1"/>
                </a:solidFill>
              </a:rPr>
              <a:t>内置运算符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DC0D98B5-82FB-804B-8565-7E31DD4B40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02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8746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整体上，</a:t>
            </a:r>
            <a:r>
              <a:rPr lang="en-US" altLang="zh-CN" dirty="0" smtClean="0"/>
              <a:t>Hive</a:t>
            </a:r>
            <a:r>
              <a:rPr lang="zh-CN" altLang="en-US" dirty="0" smtClean="0"/>
              <a:t>支持的运算符可以分为三大类：</a:t>
            </a:r>
            <a:r>
              <a:rPr lang="zh-CN" altLang="en-US" dirty="0" smtClean="0">
                <a:solidFill>
                  <a:srgbClr val="92D050"/>
                </a:solidFill>
              </a:rPr>
              <a:t>关系运算</a:t>
            </a:r>
            <a:r>
              <a:rPr lang="zh-CN" altLang="en-US" dirty="0" smtClean="0"/>
              <a:t>、</a:t>
            </a:r>
            <a:r>
              <a:rPr lang="zh-CN" altLang="en-US" dirty="0" smtClean="0">
                <a:solidFill>
                  <a:srgbClr val="92D050"/>
                </a:solidFill>
              </a:rPr>
              <a:t>算术运算</a:t>
            </a:r>
            <a:r>
              <a:rPr lang="zh-CN" altLang="en-US" dirty="0" smtClean="0"/>
              <a:t>、</a:t>
            </a:r>
            <a:r>
              <a:rPr lang="zh-CN" altLang="en-US" dirty="0" smtClean="0">
                <a:solidFill>
                  <a:srgbClr val="92D050"/>
                </a:solidFill>
              </a:rPr>
              <a:t>逻辑运算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官方参考文档：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u="sng" dirty="0">
                <a:hlinkClick r:id="rId2"/>
              </a:rPr>
              <a:t>https://cwiki.apache.org/confluence/display/Hive/LanguageManual+UDF</a:t>
            </a:r>
            <a:endParaRPr lang="en-US" altLang="zh-CN" dirty="0"/>
          </a:p>
          <a:p>
            <a:r>
              <a:rPr lang="zh-CN" altLang="en-US" dirty="0" smtClean="0"/>
              <a:t>也可以使用下述方式查看运算符的使用方式。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Hive </a:t>
            </a:r>
            <a:r>
              <a:rPr lang="zh-CN" altLang="en-US" dirty="0"/>
              <a:t>内置运算符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概述</a:t>
            </a:r>
          </a:p>
        </p:txBody>
      </p:sp>
      <p:sp>
        <p:nvSpPr>
          <p:cNvPr id="8" name="TextBox 3">
            <a:extLst>
              <a:ext uri="{FF2B5EF4-FFF2-40B4-BE49-F238E27FC236}">
                <a16:creationId xmlns=""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3470242" y="3959422"/>
            <a:ext cx="5230873" cy="1200329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--</a:t>
            </a:r>
            <a: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显示所有的函数和运算符</a:t>
            </a:r>
            <a:b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show functions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;</a:t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--</a:t>
            </a:r>
            <a: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查看运算符或者函数的使用说明</a:t>
            </a:r>
            <a:b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describe function </a:t>
            </a:r>
            <a:r>
              <a:rPr lang="zh-CN" altLang="zh-CN" sz="1200" i="1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count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;</a:t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--</a:t>
            </a:r>
            <a: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使用</a:t>
            </a: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extended </a:t>
            </a:r>
            <a: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可以查看更加详细的使用说明</a:t>
            </a:r>
            <a:b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describe function extended </a:t>
            </a:r>
            <a:r>
              <a:rPr lang="zh-CN" altLang="zh-CN" sz="1200" i="1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count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;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7422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Hive</a:t>
            </a:r>
            <a:r>
              <a:rPr lang="zh-CN" altLang="en-US" dirty="0" smtClean="0"/>
              <a:t>中创建一个空表</a:t>
            </a:r>
            <a:r>
              <a:rPr lang="en-US" altLang="zh-CN" dirty="0" smtClean="0"/>
              <a:t>dual</a:t>
            </a:r>
            <a:r>
              <a:rPr lang="zh-CN" altLang="en-US" dirty="0" smtClean="0"/>
              <a:t>，用于测试各种运算符的功能。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Hive </a:t>
            </a:r>
            <a:r>
              <a:rPr lang="zh-CN" altLang="en-US" dirty="0"/>
              <a:t>内置运算符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测试环境准备</a:t>
            </a:r>
            <a:endParaRPr lang="zh-CN" altLang="en-US" dirty="0"/>
          </a:p>
        </p:txBody>
      </p:sp>
      <p:sp>
        <p:nvSpPr>
          <p:cNvPr id="8" name="TextBox 3">
            <a:extLst>
              <a:ext uri="{FF2B5EF4-FFF2-40B4-BE49-F238E27FC236}">
                <a16:creationId xmlns=""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3470242" y="3298519"/>
            <a:ext cx="5230873" cy="1815882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--1</a:t>
            </a:r>
            <a: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、创建表</a:t>
            </a: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dual</a:t>
            </a:r>
            <a:b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create table </a:t>
            </a:r>
            <a:r>
              <a:rPr lang="zh-CN" altLang="zh-CN" sz="12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dual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(</a:t>
            </a:r>
            <a:r>
              <a:rPr lang="zh-CN" altLang="zh-CN" sz="12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id 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string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)</a:t>
            </a:r>
            <a:r>
              <a:rPr lang="zh-CN" altLang="zh-CN" sz="1200" dirty="0" smtClean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;</a:t>
            </a:r>
            <a:endParaRPr lang="en-US" altLang="zh-CN" sz="1200" dirty="0" smtClean="0">
              <a:solidFill>
                <a:srgbClr val="080808"/>
              </a:solidFill>
              <a:latin typeface="Arial Unicode MS" panose="020B0604020202020204" pitchFamily="34" charset="-122"/>
              <a:ea typeface="JetBrains Mon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/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--2</a:t>
            </a:r>
            <a: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、加载一个文件</a:t>
            </a: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dual.txt</a:t>
            </a:r>
            <a: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到</a:t>
            </a: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dual</a:t>
            </a:r>
            <a: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表中</a:t>
            </a:r>
            <a:b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--dual.txt</a:t>
            </a:r>
            <a: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只有一行内容：内容为一个空格</a:t>
            </a:r>
            <a:b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endParaRPr lang="en-US" altLang="zh-CN" sz="1200" i="1" dirty="0" smtClean="0">
              <a:solidFill>
                <a:srgbClr val="999999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200" i="1" dirty="0" smtClean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--</a:t>
            </a: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3</a:t>
            </a:r>
            <a: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、在</a:t>
            </a: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select</a:t>
            </a:r>
            <a: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查询语句中使用</a:t>
            </a: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dual</a:t>
            </a:r>
            <a: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表完成运算符、函数功能测试</a:t>
            </a:r>
            <a:b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select </a:t>
            </a:r>
            <a:r>
              <a:rPr lang="zh-CN" altLang="zh-CN" sz="1200" dirty="0">
                <a:solidFill>
                  <a:srgbClr val="1750EB"/>
                </a:solidFill>
                <a:latin typeface="Arial Unicode MS" panose="020B0604020202020204" pitchFamily="34" charset="-122"/>
                <a:ea typeface="JetBrains Mono"/>
              </a:rPr>
              <a:t>1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+</a:t>
            </a:r>
            <a:r>
              <a:rPr lang="zh-CN" altLang="zh-CN" sz="1200" dirty="0">
                <a:solidFill>
                  <a:srgbClr val="1750EB"/>
                </a:solidFill>
                <a:latin typeface="Arial Unicode MS" panose="020B0604020202020204" pitchFamily="34" charset="-122"/>
                <a:ea typeface="JetBrains Mono"/>
              </a:rPr>
              <a:t>1 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from </a:t>
            </a:r>
            <a:r>
              <a:rPr lang="zh-CN" altLang="zh-CN" sz="12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dual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;</a:t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endParaRPr lang="zh-CN" altLang="zh-CN" sz="1600" dirty="0">
              <a:latin typeface="Arial" panose="020B0604020202020204" pitchFamily="34" charset="0"/>
            </a:endParaRP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7418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=""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关系运算符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算术运算符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逻辑运算符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1814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zh-CN" b="1" dirty="0">
                <a:solidFill>
                  <a:srgbClr val="FF0000"/>
                </a:solidFill>
              </a:rPr>
              <a:t>关系运算符</a:t>
            </a:r>
            <a:r>
              <a:rPr lang="zh-CN" altLang="zh-CN" dirty="0"/>
              <a:t>是二元运算符，执行的是</a:t>
            </a:r>
            <a:r>
              <a:rPr lang="zh-CN" altLang="zh-CN" dirty="0">
                <a:solidFill>
                  <a:srgbClr val="92D050"/>
                </a:solidFill>
              </a:rPr>
              <a:t>两个操作数的比较运算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 smtClean="0"/>
              <a:t>每个</a:t>
            </a:r>
            <a:r>
              <a:rPr lang="zh-CN" altLang="zh-CN" dirty="0"/>
              <a:t>关系运算符都返回</a:t>
            </a:r>
            <a:r>
              <a:rPr lang="en-US" altLang="zh-CN" dirty="0"/>
              <a:t>boolean</a:t>
            </a:r>
            <a:r>
              <a:rPr lang="zh-CN" altLang="zh-CN" dirty="0"/>
              <a:t>类型结果（</a:t>
            </a:r>
            <a:r>
              <a:rPr lang="en-US" altLang="zh-CN" dirty="0"/>
              <a:t>TRUE</a:t>
            </a:r>
            <a:r>
              <a:rPr lang="zh-CN" altLang="zh-CN" dirty="0"/>
              <a:t>或</a:t>
            </a:r>
            <a:r>
              <a:rPr lang="en-US" altLang="zh-CN" dirty="0"/>
              <a:t>FALSE</a:t>
            </a:r>
            <a:r>
              <a:rPr lang="zh-CN" altLang="zh-CN" dirty="0"/>
              <a:t>）。</a:t>
            </a:r>
          </a:p>
          <a:p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Hive </a:t>
            </a:r>
            <a:r>
              <a:rPr lang="zh-CN" altLang="en-US" dirty="0"/>
              <a:t>内置运算符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关系</a:t>
            </a:r>
            <a:r>
              <a:rPr lang="zh-CN" altLang="en-US" dirty="0" smtClean="0"/>
              <a:t>运算符</a:t>
            </a:r>
            <a:endParaRPr lang="zh-CN" altLang="en-US" dirty="0"/>
          </a:p>
        </p:txBody>
      </p:sp>
      <p:sp>
        <p:nvSpPr>
          <p:cNvPr id="8" name="TextBox 3">
            <a:extLst>
              <a:ext uri="{FF2B5EF4-FFF2-40B4-BE49-F238E27FC236}">
                <a16:creationId xmlns=""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3470242" y="2863953"/>
            <a:ext cx="5230873" cy="3190617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360"/>
              </a:spcBef>
              <a:spcAft>
                <a:spcPts val="360"/>
              </a:spcAft>
            </a:pPr>
            <a:r>
              <a:rPr lang="zh-CN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•等值比较</a:t>
            </a:r>
            <a:r>
              <a:rPr lang="en-US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: = </a:t>
            </a:r>
            <a:r>
              <a:rPr lang="zh-CN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==</a:t>
            </a:r>
            <a:endParaRPr lang="zh-CN" altLang="zh-CN" sz="1200" dirty="0">
              <a:latin typeface="微软雅黑 Light" panose="020B0502040204020203" pitchFamily="34" charset="-122"/>
              <a:ea typeface="微软雅黑 Light" panose="020B0502040204020203" pitchFamily="34" charset="-122"/>
              <a:cs typeface="Times New Roman" panose="02020603050405020304" pitchFamily="18" charset="0"/>
            </a:endParaRPr>
          </a:p>
          <a:p>
            <a:pPr>
              <a:spcBef>
                <a:spcPts val="360"/>
              </a:spcBef>
              <a:spcAft>
                <a:spcPts val="360"/>
              </a:spcAft>
            </a:pPr>
            <a:r>
              <a:rPr lang="zh-CN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•不等值比较</a:t>
            </a:r>
            <a:r>
              <a:rPr lang="en-US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: &lt;&gt; </a:t>
            </a:r>
            <a:r>
              <a:rPr lang="zh-CN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!=</a:t>
            </a:r>
            <a:endParaRPr lang="zh-CN" altLang="zh-CN" sz="1200" dirty="0">
              <a:latin typeface="微软雅黑 Light" panose="020B0502040204020203" pitchFamily="34" charset="-122"/>
              <a:ea typeface="微软雅黑 Light" panose="020B0502040204020203" pitchFamily="34" charset="-122"/>
              <a:cs typeface="Times New Roman" panose="02020603050405020304" pitchFamily="18" charset="0"/>
            </a:endParaRPr>
          </a:p>
          <a:p>
            <a:pPr>
              <a:spcBef>
                <a:spcPts val="360"/>
              </a:spcBef>
              <a:spcAft>
                <a:spcPts val="360"/>
              </a:spcAft>
            </a:pPr>
            <a:r>
              <a:rPr lang="zh-CN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•小于比较</a:t>
            </a:r>
            <a:r>
              <a:rPr lang="en-US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: &lt;</a:t>
            </a:r>
            <a:endParaRPr lang="zh-CN" altLang="zh-CN" sz="1200" dirty="0">
              <a:latin typeface="微软雅黑 Light" panose="020B0502040204020203" pitchFamily="34" charset="-122"/>
              <a:ea typeface="微软雅黑 Light" panose="020B0502040204020203" pitchFamily="34" charset="-122"/>
              <a:cs typeface="Times New Roman" panose="02020603050405020304" pitchFamily="18" charset="0"/>
            </a:endParaRPr>
          </a:p>
          <a:p>
            <a:pPr>
              <a:spcBef>
                <a:spcPts val="360"/>
              </a:spcBef>
              <a:spcAft>
                <a:spcPts val="360"/>
              </a:spcAft>
            </a:pPr>
            <a:r>
              <a:rPr lang="zh-CN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•小于等于比较</a:t>
            </a:r>
            <a:r>
              <a:rPr lang="en-US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: &lt;=</a:t>
            </a:r>
            <a:endParaRPr lang="zh-CN" altLang="zh-CN" sz="1200" dirty="0">
              <a:latin typeface="微软雅黑 Light" panose="020B0502040204020203" pitchFamily="34" charset="-122"/>
              <a:ea typeface="微软雅黑 Light" panose="020B0502040204020203" pitchFamily="34" charset="-122"/>
              <a:cs typeface="Times New Roman" panose="02020603050405020304" pitchFamily="18" charset="0"/>
            </a:endParaRPr>
          </a:p>
          <a:p>
            <a:pPr>
              <a:spcBef>
                <a:spcPts val="360"/>
              </a:spcBef>
              <a:spcAft>
                <a:spcPts val="360"/>
              </a:spcAft>
            </a:pPr>
            <a:r>
              <a:rPr lang="zh-CN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•大于比较</a:t>
            </a:r>
            <a:r>
              <a:rPr lang="en-US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: &gt;</a:t>
            </a:r>
            <a:endParaRPr lang="zh-CN" altLang="zh-CN" sz="1200" dirty="0">
              <a:latin typeface="微软雅黑 Light" panose="020B0502040204020203" pitchFamily="34" charset="-122"/>
              <a:ea typeface="微软雅黑 Light" panose="020B0502040204020203" pitchFamily="34" charset="-122"/>
              <a:cs typeface="Times New Roman" panose="02020603050405020304" pitchFamily="18" charset="0"/>
            </a:endParaRPr>
          </a:p>
          <a:p>
            <a:pPr>
              <a:spcBef>
                <a:spcPts val="360"/>
              </a:spcBef>
              <a:spcAft>
                <a:spcPts val="360"/>
              </a:spcAft>
            </a:pPr>
            <a:r>
              <a:rPr lang="zh-CN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•大于等于比较</a:t>
            </a:r>
            <a:r>
              <a:rPr lang="en-US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: &gt;=</a:t>
            </a:r>
            <a:endParaRPr lang="zh-CN" altLang="zh-CN" sz="1200" dirty="0">
              <a:latin typeface="微软雅黑 Light" panose="020B0502040204020203" pitchFamily="34" charset="-122"/>
              <a:ea typeface="微软雅黑 Light" panose="020B0502040204020203" pitchFamily="34" charset="-122"/>
              <a:cs typeface="Times New Roman" panose="02020603050405020304" pitchFamily="18" charset="0"/>
            </a:endParaRPr>
          </a:p>
          <a:p>
            <a:pPr>
              <a:spcBef>
                <a:spcPts val="360"/>
              </a:spcBef>
              <a:spcAft>
                <a:spcPts val="360"/>
              </a:spcAft>
            </a:pPr>
            <a:r>
              <a:rPr lang="zh-CN" altLang="zh-CN" sz="1200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•空值判断</a:t>
            </a:r>
            <a:r>
              <a:rPr lang="en-US" altLang="zh-CN" sz="1200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: IS NULL </a:t>
            </a:r>
            <a:endParaRPr lang="zh-CN" altLang="zh-CN" sz="1200" dirty="0">
              <a:latin typeface="微软雅黑 Light" panose="020B0502040204020203" pitchFamily="34" charset="-122"/>
              <a:ea typeface="微软雅黑 Light" panose="020B0502040204020203" pitchFamily="34" charset="-122"/>
              <a:cs typeface="Times New Roman" panose="02020603050405020304" pitchFamily="18" charset="0"/>
            </a:endParaRPr>
          </a:p>
          <a:p>
            <a:pPr>
              <a:spcBef>
                <a:spcPts val="360"/>
              </a:spcBef>
              <a:spcAft>
                <a:spcPts val="360"/>
              </a:spcAft>
            </a:pPr>
            <a:r>
              <a:rPr lang="zh-CN" altLang="zh-CN" sz="1200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•非空判断</a:t>
            </a:r>
            <a:r>
              <a:rPr lang="en-US" altLang="zh-CN" sz="1200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: IS NOT NULL</a:t>
            </a:r>
            <a:endParaRPr lang="zh-CN" altLang="zh-CN" sz="1200" dirty="0">
              <a:latin typeface="微软雅黑 Light" panose="020B0502040204020203" pitchFamily="34" charset="-122"/>
              <a:ea typeface="微软雅黑 Light" panose="020B0502040204020203" pitchFamily="34" charset="-122"/>
              <a:cs typeface="Times New Roman" panose="02020603050405020304" pitchFamily="18" charset="0"/>
            </a:endParaRPr>
          </a:p>
          <a:p>
            <a:pPr>
              <a:spcBef>
                <a:spcPts val="360"/>
              </a:spcBef>
              <a:spcAft>
                <a:spcPts val="360"/>
              </a:spcAft>
            </a:pPr>
            <a:r>
              <a:rPr lang="zh-CN" altLang="zh-CN" sz="1200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•</a:t>
            </a:r>
            <a:r>
              <a:rPr lang="en-US" altLang="zh-CN" sz="1200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LIKE</a:t>
            </a:r>
            <a:r>
              <a:rPr lang="zh-CN" altLang="zh-CN" sz="1200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比较</a:t>
            </a:r>
            <a:r>
              <a:rPr lang="en-US" altLang="zh-CN" sz="1200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: LIKE</a:t>
            </a:r>
            <a:endParaRPr lang="zh-CN" altLang="zh-CN" sz="1200" dirty="0">
              <a:latin typeface="微软雅黑 Light" panose="020B0502040204020203" pitchFamily="34" charset="-122"/>
              <a:ea typeface="微软雅黑 Light" panose="020B0502040204020203" pitchFamily="34" charset="-122"/>
              <a:cs typeface="Times New Roman" panose="02020603050405020304" pitchFamily="18" charset="0"/>
            </a:endParaRPr>
          </a:p>
          <a:p>
            <a:pPr>
              <a:spcBef>
                <a:spcPts val="360"/>
              </a:spcBef>
              <a:spcAft>
                <a:spcPts val="360"/>
              </a:spcAft>
            </a:pPr>
            <a:r>
              <a:rPr lang="zh-CN" altLang="zh-CN" sz="1200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•</a:t>
            </a:r>
            <a:r>
              <a:rPr lang="en-US" altLang="zh-CN" sz="1200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JAVA</a:t>
            </a:r>
            <a:r>
              <a:rPr lang="zh-CN" altLang="zh-CN" sz="1200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的</a:t>
            </a:r>
            <a:r>
              <a:rPr lang="en-US" altLang="zh-CN" sz="1200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LIKE</a:t>
            </a:r>
            <a:r>
              <a:rPr lang="zh-CN" altLang="zh-CN" sz="1200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操作</a:t>
            </a:r>
            <a:r>
              <a:rPr lang="en-US" altLang="zh-CN" sz="1200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: RLIKE</a:t>
            </a:r>
            <a:endParaRPr lang="zh-CN" altLang="zh-CN" sz="1200" dirty="0">
              <a:latin typeface="微软雅黑 Light" panose="020B0502040204020203" pitchFamily="34" charset="-122"/>
              <a:ea typeface="微软雅黑 Light" panose="020B0502040204020203" pitchFamily="34" charset="-122"/>
              <a:cs typeface="Times New Roman" panose="02020603050405020304" pitchFamily="18" charset="0"/>
            </a:endParaRPr>
          </a:p>
          <a:p>
            <a:r>
              <a:rPr lang="zh-CN" altLang="zh-CN" sz="1200" dirty="0">
                <a:ea typeface="微软雅黑 Light" panose="020B0502040204020203" pitchFamily="34" charset="-122"/>
                <a:cs typeface="Times New Roman" panose="02020603050405020304" pitchFamily="18" charset="0"/>
              </a:rPr>
              <a:t>•</a:t>
            </a:r>
            <a:r>
              <a:rPr lang="en-US" altLang="zh-CN" sz="1200" dirty="0">
                <a:ea typeface="微软雅黑 Light" panose="020B0502040204020203" pitchFamily="34" charset="-122"/>
                <a:cs typeface="Times New Roman" panose="02020603050405020304" pitchFamily="18" charset="0"/>
              </a:rPr>
              <a:t>REGEXP</a:t>
            </a:r>
            <a:r>
              <a:rPr lang="zh-CN" altLang="zh-CN" sz="1200" dirty="0">
                <a:ea typeface="微软雅黑 Light" panose="020B0502040204020203" pitchFamily="34" charset="-122"/>
                <a:cs typeface="Times New Roman" panose="02020603050405020304" pitchFamily="18" charset="0"/>
              </a:rPr>
              <a:t>操作</a:t>
            </a:r>
            <a:r>
              <a:rPr lang="en-US" altLang="zh-CN" sz="1200" dirty="0">
                <a:ea typeface="微软雅黑 Light" panose="020B0502040204020203" pitchFamily="34" charset="-122"/>
                <a:cs typeface="Times New Roman" panose="02020603050405020304" pitchFamily="18" charset="0"/>
              </a:rPr>
              <a:t>: REGEXP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23075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Hive </a:t>
            </a:r>
            <a:r>
              <a:rPr lang="zh-CN" altLang="en-US" dirty="0"/>
              <a:t>内置运算符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关系</a:t>
            </a:r>
            <a:r>
              <a:rPr lang="zh-CN" altLang="en-US" dirty="0" smtClean="0"/>
              <a:t>运算符</a:t>
            </a:r>
            <a:endParaRPr lang="zh-CN" altLang="en-US" dirty="0"/>
          </a:p>
        </p:txBody>
      </p:sp>
      <p:sp>
        <p:nvSpPr>
          <p:cNvPr id="8" name="TextBox 3">
            <a:extLst>
              <a:ext uri="{FF2B5EF4-FFF2-40B4-BE49-F238E27FC236}">
                <a16:creationId xmlns=""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3470242" y="2112516"/>
            <a:ext cx="5230873" cy="3785652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--1</a:t>
            </a:r>
            <a: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Hive</a:t>
            </a:r>
            <a: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中关系运算符</a:t>
            </a:r>
            <a:b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--is null</a:t>
            </a:r>
            <a: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空值判断</a:t>
            </a:r>
            <a:b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select </a:t>
            </a:r>
            <a:r>
              <a:rPr lang="zh-CN" altLang="zh-CN" sz="1200" dirty="0">
                <a:solidFill>
                  <a:srgbClr val="1750EB"/>
                </a:solidFill>
                <a:latin typeface="Arial Unicode MS" panose="020B0604020202020204" pitchFamily="34" charset="-122"/>
                <a:ea typeface="JetBrains Mono"/>
              </a:rPr>
              <a:t>1 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from </a:t>
            </a:r>
            <a:r>
              <a:rPr lang="zh-CN" altLang="zh-CN" sz="12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dual 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where </a:t>
            </a:r>
            <a:r>
              <a:rPr lang="zh-CN" altLang="zh-CN" sz="1200" dirty="0">
                <a:solidFill>
                  <a:srgbClr val="067D17"/>
                </a:solidFill>
                <a:latin typeface="Arial Unicode MS" panose="020B0604020202020204" pitchFamily="34" charset="-122"/>
                <a:ea typeface="JetBrains Mono"/>
              </a:rPr>
              <a:t>'itcast' 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is null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;</a:t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/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--is not null </a:t>
            </a:r>
            <a: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非空值判断</a:t>
            </a:r>
            <a:b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select </a:t>
            </a:r>
            <a:r>
              <a:rPr lang="zh-CN" altLang="zh-CN" sz="1200" dirty="0">
                <a:solidFill>
                  <a:srgbClr val="1750EB"/>
                </a:solidFill>
                <a:latin typeface="Arial Unicode MS" panose="020B0604020202020204" pitchFamily="34" charset="-122"/>
                <a:ea typeface="JetBrains Mono"/>
              </a:rPr>
              <a:t>1 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from </a:t>
            </a:r>
            <a:r>
              <a:rPr lang="zh-CN" altLang="zh-CN" sz="12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dual 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where </a:t>
            </a:r>
            <a:r>
              <a:rPr lang="zh-CN" altLang="zh-CN" sz="1200" dirty="0">
                <a:solidFill>
                  <a:srgbClr val="067D17"/>
                </a:solidFill>
                <a:latin typeface="Arial Unicode MS" panose="020B0604020202020204" pitchFamily="34" charset="-122"/>
                <a:ea typeface="JetBrains Mono"/>
              </a:rPr>
              <a:t>'itcast' 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is not null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;</a:t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/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--like</a:t>
            </a:r>
            <a: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比较：</a:t>
            </a: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 _</a:t>
            </a:r>
            <a: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表示任意单个字符</a:t>
            </a: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 %</a:t>
            </a:r>
            <a: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表示任意数量字符</a:t>
            </a:r>
            <a:b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--</a:t>
            </a:r>
            <a: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否定比较：</a:t>
            </a: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 NOT A like B</a:t>
            </a:r>
            <a:b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select </a:t>
            </a:r>
            <a:r>
              <a:rPr lang="zh-CN" altLang="zh-CN" sz="1200" dirty="0">
                <a:solidFill>
                  <a:srgbClr val="1750EB"/>
                </a:solidFill>
                <a:latin typeface="Arial Unicode MS" panose="020B0604020202020204" pitchFamily="34" charset="-122"/>
                <a:ea typeface="JetBrains Mono"/>
              </a:rPr>
              <a:t>1 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from </a:t>
            </a:r>
            <a:r>
              <a:rPr lang="zh-CN" altLang="zh-CN" sz="12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dual 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where </a:t>
            </a:r>
            <a:r>
              <a:rPr lang="zh-CN" altLang="zh-CN" sz="1200" dirty="0">
                <a:solidFill>
                  <a:srgbClr val="067D17"/>
                </a:solidFill>
                <a:latin typeface="Arial Unicode MS" panose="020B0604020202020204" pitchFamily="34" charset="-122"/>
                <a:ea typeface="JetBrains Mono"/>
              </a:rPr>
              <a:t>'itcast' 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like </a:t>
            </a:r>
            <a:r>
              <a:rPr lang="zh-CN" altLang="zh-CN" sz="1200" dirty="0">
                <a:solidFill>
                  <a:srgbClr val="067D17"/>
                </a:solidFill>
                <a:latin typeface="Arial Unicode MS" panose="020B0604020202020204" pitchFamily="34" charset="-122"/>
                <a:ea typeface="JetBrains Mono"/>
              </a:rPr>
              <a:t>'it_'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;</a:t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select </a:t>
            </a:r>
            <a:r>
              <a:rPr lang="zh-CN" altLang="zh-CN" sz="1200" dirty="0">
                <a:solidFill>
                  <a:srgbClr val="1750EB"/>
                </a:solidFill>
                <a:latin typeface="Arial Unicode MS" panose="020B0604020202020204" pitchFamily="34" charset="-122"/>
                <a:ea typeface="JetBrains Mono"/>
              </a:rPr>
              <a:t>1 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from </a:t>
            </a:r>
            <a:r>
              <a:rPr lang="zh-CN" altLang="zh-CN" sz="12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dual 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where </a:t>
            </a:r>
            <a:r>
              <a:rPr lang="zh-CN" altLang="zh-CN" sz="1200" dirty="0">
                <a:solidFill>
                  <a:srgbClr val="067D17"/>
                </a:solidFill>
                <a:latin typeface="Arial Unicode MS" panose="020B0604020202020204" pitchFamily="34" charset="-122"/>
                <a:ea typeface="JetBrains Mono"/>
              </a:rPr>
              <a:t>'itcast' 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like </a:t>
            </a:r>
            <a:r>
              <a:rPr lang="zh-CN" altLang="zh-CN" sz="1200" dirty="0">
                <a:solidFill>
                  <a:srgbClr val="067D17"/>
                </a:solidFill>
                <a:latin typeface="Arial Unicode MS" panose="020B0604020202020204" pitchFamily="34" charset="-122"/>
                <a:ea typeface="JetBrains Mono"/>
              </a:rPr>
              <a:t>'it%'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;</a:t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select </a:t>
            </a:r>
            <a:r>
              <a:rPr lang="zh-CN" altLang="zh-CN" sz="1200" dirty="0">
                <a:solidFill>
                  <a:srgbClr val="1750EB"/>
                </a:solidFill>
                <a:latin typeface="Arial Unicode MS" panose="020B0604020202020204" pitchFamily="34" charset="-122"/>
                <a:ea typeface="JetBrains Mono"/>
              </a:rPr>
              <a:t>1 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from </a:t>
            </a:r>
            <a:r>
              <a:rPr lang="zh-CN" altLang="zh-CN" sz="12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dual 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where not </a:t>
            </a:r>
            <a:r>
              <a:rPr lang="zh-CN" altLang="zh-CN" sz="1200" dirty="0">
                <a:solidFill>
                  <a:srgbClr val="067D17"/>
                </a:solidFill>
                <a:latin typeface="Arial Unicode MS" panose="020B0604020202020204" pitchFamily="34" charset="-122"/>
                <a:ea typeface="JetBrains Mono"/>
              </a:rPr>
              <a:t>'itcast' 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like </a:t>
            </a:r>
            <a:r>
              <a:rPr lang="zh-CN" altLang="zh-CN" sz="1200" dirty="0">
                <a:solidFill>
                  <a:srgbClr val="067D17"/>
                </a:solidFill>
                <a:latin typeface="Arial Unicode MS" panose="020B0604020202020204" pitchFamily="34" charset="-122"/>
                <a:ea typeface="JetBrains Mono"/>
              </a:rPr>
              <a:t>'hadoo_'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;</a:t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/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--rlike</a:t>
            </a:r>
            <a: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：确定字符串是否匹配正则表达式，是</a:t>
            </a: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REGEXP_LIKE()</a:t>
            </a:r>
            <a: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的同义词。</a:t>
            </a:r>
            <a:b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select </a:t>
            </a:r>
            <a:r>
              <a:rPr lang="zh-CN" altLang="zh-CN" sz="1200" dirty="0">
                <a:solidFill>
                  <a:srgbClr val="1750EB"/>
                </a:solidFill>
                <a:latin typeface="Arial Unicode MS" panose="020B0604020202020204" pitchFamily="34" charset="-122"/>
                <a:ea typeface="JetBrains Mono"/>
              </a:rPr>
              <a:t>1 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from </a:t>
            </a:r>
            <a:r>
              <a:rPr lang="zh-CN" altLang="zh-CN" sz="12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dual 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where </a:t>
            </a:r>
            <a:r>
              <a:rPr lang="zh-CN" altLang="zh-CN" sz="1200" dirty="0">
                <a:solidFill>
                  <a:srgbClr val="067D17"/>
                </a:solidFill>
                <a:latin typeface="Arial Unicode MS" panose="020B0604020202020204" pitchFamily="34" charset="-122"/>
                <a:ea typeface="JetBrains Mono"/>
              </a:rPr>
              <a:t>'itcast' 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rlike </a:t>
            </a:r>
            <a:r>
              <a:rPr lang="zh-CN" altLang="zh-CN" sz="1200" dirty="0">
                <a:solidFill>
                  <a:srgbClr val="067D17"/>
                </a:solidFill>
                <a:latin typeface="Arial Unicode MS" panose="020B0604020202020204" pitchFamily="34" charset="-122"/>
                <a:ea typeface="JetBrains Mono"/>
              </a:rPr>
              <a:t>'^i.*t$'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;</a:t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select </a:t>
            </a:r>
            <a:r>
              <a:rPr lang="zh-CN" altLang="zh-CN" sz="1200" dirty="0">
                <a:solidFill>
                  <a:srgbClr val="1750EB"/>
                </a:solidFill>
                <a:latin typeface="Arial Unicode MS" panose="020B0604020202020204" pitchFamily="34" charset="-122"/>
                <a:ea typeface="JetBrains Mono"/>
              </a:rPr>
              <a:t>1 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from </a:t>
            </a:r>
            <a:r>
              <a:rPr lang="zh-CN" altLang="zh-CN" sz="12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dual 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where </a:t>
            </a:r>
            <a:r>
              <a:rPr lang="zh-CN" altLang="zh-CN" sz="1200" dirty="0">
                <a:solidFill>
                  <a:srgbClr val="067D17"/>
                </a:solidFill>
                <a:latin typeface="Arial Unicode MS" panose="020B0604020202020204" pitchFamily="34" charset="-122"/>
                <a:ea typeface="JetBrains Mono"/>
              </a:rPr>
              <a:t>'123456' 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rlike </a:t>
            </a:r>
            <a:r>
              <a:rPr lang="zh-CN" altLang="zh-CN" sz="1200" dirty="0">
                <a:solidFill>
                  <a:srgbClr val="067D17"/>
                </a:solidFill>
                <a:latin typeface="Arial Unicode MS" panose="020B0604020202020204" pitchFamily="34" charset="-122"/>
                <a:ea typeface="JetBrains Mono"/>
              </a:rPr>
              <a:t>'^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\\</a:t>
            </a:r>
            <a:r>
              <a:rPr lang="zh-CN" altLang="zh-CN" sz="1200" dirty="0">
                <a:solidFill>
                  <a:srgbClr val="067D17"/>
                </a:solidFill>
                <a:latin typeface="Arial Unicode MS" panose="020B0604020202020204" pitchFamily="34" charset="-122"/>
                <a:ea typeface="JetBrains Mono"/>
              </a:rPr>
              <a:t>d+$'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;  </a:t>
            </a: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--</a:t>
            </a:r>
            <a: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判断是否全为数字</a:t>
            </a:r>
            <a:b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select </a:t>
            </a:r>
            <a:r>
              <a:rPr lang="zh-CN" altLang="zh-CN" sz="1200" dirty="0">
                <a:solidFill>
                  <a:srgbClr val="1750EB"/>
                </a:solidFill>
                <a:latin typeface="Arial Unicode MS" panose="020B0604020202020204" pitchFamily="34" charset="-122"/>
                <a:ea typeface="JetBrains Mono"/>
              </a:rPr>
              <a:t>1 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from </a:t>
            </a:r>
            <a:r>
              <a:rPr lang="zh-CN" altLang="zh-CN" sz="12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dual 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where </a:t>
            </a:r>
            <a:r>
              <a:rPr lang="zh-CN" altLang="zh-CN" sz="1200" dirty="0">
                <a:solidFill>
                  <a:srgbClr val="067D17"/>
                </a:solidFill>
                <a:latin typeface="Arial Unicode MS" panose="020B0604020202020204" pitchFamily="34" charset="-122"/>
                <a:ea typeface="JetBrains Mono"/>
              </a:rPr>
              <a:t>'123456aa' 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rlike </a:t>
            </a:r>
            <a:r>
              <a:rPr lang="zh-CN" altLang="zh-CN" sz="1200" dirty="0">
                <a:solidFill>
                  <a:srgbClr val="067D17"/>
                </a:solidFill>
                <a:latin typeface="Arial Unicode MS" panose="020B0604020202020204" pitchFamily="34" charset="-122"/>
                <a:ea typeface="JetBrains Mono"/>
              </a:rPr>
              <a:t>'^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\\</a:t>
            </a:r>
            <a:r>
              <a:rPr lang="zh-CN" altLang="zh-CN" sz="1200" dirty="0">
                <a:solidFill>
                  <a:srgbClr val="067D17"/>
                </a:solidFill>
                <a:latin typeface="Arial Unicode MS" panose="020B0604020202020204" pitchFamily="34" charset="-122"/>
                <a:ea typeface="JetBrains Mono"/>
              </a:rPr>
              <a:t>d+$'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;</a:t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/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--regexp</a:t>
            </a:r>
            <a: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：功能与</a:t>
            </a: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rlike</a:t>
            </a:r>
            <a: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相同 用于判断字符串是否匹配正则表达式</a:t>
            </a:r>
            <a:b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select </a:t>
            </a:r>
            <a:r>
              <a:rPr lang="zh-CN" altLang="zh-CN" sz="1200" dirty="0">
                <a:solidFill>
                  <a:srgbClr val="1750EB"/>
                </a:solidFill>
                <a:latin typeface="Arial Unicode MS" panose="020B0604020202020204" pitchFamily="34" charset="-122"/>
                <a:ea typeface="JetBrains Mono"/>
              </a:rPr>
              <a:t>1 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from </a:t>
            </a:r>
            <a:r>
              <a:rPr lang="zh-CN" altLang="zh-CN" sz="12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dual 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where </a:t>
            </a:r>
            <a:r>
              <a:rPr lang="zh-CN" altLang="zh-CN" sz="1200" dirty="0">
                <a:solidFill>
                  <a:srgbClr val="067D17"/>
                </a:solidFill>
                <a:latin typeface="Arial Unicode MS" panose="020B0604020202020204" pitchFamily="34" charset="-122"/>
                <a:ea typeface="JetBrains Mono"/>
              </a:rPr>
              <a:t>'itcast' 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regexp </a:t>
            </a:r>
            <a:r>
              <a:rPr lang="zh-CN" altLang="zh-CN" sz="1200" dirty="0">
                <a:solidFill>
                  <a:srgbClr val="067D17"/>
                </a:solidFill>
                <a:latin typeface="Arial Unicode MS" panose="020B0604020202020204" pitchFamily="34" charset="-122"/>
                <a:ea typeface="JetBrains Mono"/>
              </a:rPr>
              <a:t>'^i.*t$'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;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3636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=""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关系运算符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算术运算符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逻辑运算符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4825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算术运算符</a:t>
            </a:r>
            <a:r>
              <a:rPr lang="zh-CN" altLang="en-US" dirty="0">
                <a:solidFill>
                  <a:srgbClr val="92D050"/>
                </a:solidFill>
              </a:rPr>
              <a:t>操作数必须是数值类型</a:t>
            </a:r>
            <a:r>
              <a:rPr lang="zh-CN" altLang="en-US" dirty="0"/>
              <a:t>。 </a:t>
            </a:r>
            <a:r>
              <a:rPr lang="zh-CN" altLang="en-US" dirty="0" smtClean="0"/>
              <a:t>分为</a:t>
            </a:r>
            <a:r>
              <a:rPr lang="zh-CN" altLang="en-US" dirty="0"/>
              <a:t>一元运算符和二元运算</a:t>
            </a:r>
            <a:r>
              <a:rPr lang="zh-CN" altLang="en-US" dirty="0" smtClean="0"/>
              <a:t>符：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</a:t>
            </a:r>
            <a:r>
              <a:rPr lang="zh-CN" altLang="en-US" dirty="0"/>
              <a:t>一元运算符</a:t>
            </a:r>
            <a:r>
              <a:rPr lang="en-US" altLang="zh-CN" dirty="0"/>
              <a:t>,</a:t>
            </a:r>
            <a:r>
              <a:rPr lang="zh-CN" altLang="en-US" dirty="0"/>
              <a:t>只有一个操作数</a:t>
            </a:r>
            <a:r>
              <a:rPr lang="en-US" altLang="zh-CN" dirty="0"/>
              <a:t>; </a:t>
            </a:r>
            <a:r>
              <a:rPr lang="zh-CN" altLang="en-US" dirty="0"/>
              <a:t>二元运算符有两个操作数</a:t>
            </a:r>
            <a:r>
              <a:rPr lang="en-US" altLang="zh-CN" dirty="0"/>
              <a:t>,</a:t>
            </a:r>
            <a:r>
              <a:rPr lang="zh-CN" altLang="en-US" dirty="0"/>
              <a:t>运算符在两个操作数之间。</a:t>
            </a: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Hive </a:t>
            </a:r>
            <a:r>
              <a:rPr lang="zh-CN" altLang="en-US" dirty="0"/>
              <a:t>内置运算符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算术运算符</a:t>
            </a:r>
            <a:endParaRPr lang="zh-CN" altLang="en-US" dirty="0"/>
          </a:p>
        </p:txBody>
      </p:sp>
      <p:sp>
        <p:nvSpPr>
          <p:cNvPr id="8" name="TextBox 3">
            <a:extLst>
              <a:ext uri="{FF2B5EF4-FFF2-40B4-BE49-F238E27FC236}">
                <a16:creationId xmlns=""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3480563" y="3243544"/>
            <a:ext cx="5230873" cy="2811026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360"/>
              </a:spcBef>
              <a:spcAft>
                <a:spcPts val="360"/>
              </a:spcAft>
            </a:pPr>
            <a:r>
              <a:rPr lang="zh-CN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•加法操作</a:t>
            </a:r>
            <a:r>
              <a:rPr lang="en-US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: +</a:t>
            </a:r>
            <a:endParaRPr lang="zh-CN" altLang="zh-CN" sz="1200" dirty="0">
              <a:latin typeface="微软雅黑 Light" panose="020B0502040204020203" pitchFamily="34" charset="-122"/>
              <a:ea typeface="微软雅黑 Light" panose="020B0502040204020203" pitchFamily="34" charset="-122"/>
              <a:cs typeface="Times New Roman" panose="02020603050405020304" pitchFamily="18" charset="0"/>
            </a:endParaRPr>
          </a:p>
          <a:p>
            <a:pPr>
              <a:spcBef>
                <a:spcPts val="360"/>
              </a:spcBef>
              <a:spcAft>
                <a:spcPts val="360"/>
              </a:spcAft>
            </a:pPr>
            <a:r>
              <a:rPr lang="zh-CN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•减法操作</a:t>
            </a:r>
            <a:r>
              <a:rPr lang="en-US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: -</a:t>
            </a:r>
            <a:endParaRPr lang="zh-CN" altLang="zh-CN" sz="1200" dirty="0">
              <a:latin typeface="微软雅黑 Light" panose="020B0502040204020203" pitchFamily="34" charset="-122"/>
              <a:ea typeface="微软雅黑 Light" panose="020B0502040204020203" pitchFamily="34" charset="-122"/>
              <a:cs typeface="Times New Roman" panose="02020603050405020304" pitchFamily="18" charset="0"/>
            </a:endParaRPr>
          </a:p>
          <a:p>
            <a:pPr>
              <a:spcBef>
                <a:spcPts val="360"/>
              </a:spcBef>
              <a:spcAft>
                <a:spcPts val="360"/>
              </a:spcAft>
            </a:pPr>
            <a:r>
              <a:rPr lang="zh-CN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•乘法操作</a:t>
            </a:r>
            <a:r>
              <a:rPr lang="en-US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: *</a:t>
            </a:r>
            <a:endParaRPr lang="zh-CN" altLang="zh-CN" sz="1200" dirty="0">
              <a:latin typeface="微软雅黑 Light" panose="020B0502040204020203" pitchFamily="34" charset="-122"/>
              <a:ea typeface="微软雅黑 Light" panose="020B0502040204020203" pitchFamily="34" charset="-122"/>
              <a:cs typeface="Times New Roman" panose="02020603050405020304" pitchFamily="18" charset="0"/>
            </a:endParaRPr>
          </a:p>
          <a:p>
            <a:pPr>
              <a:spcBef>
                <a:spcPts val="360"/>
              </a:spcBef>
              <a:spcAft>
                <a:spcPts val="360"/>
              </a:spcAft>
            </a:pPr>
            <a:r>
              <a:rPr lang="zh-CN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•除法操作</a:t>
            </a:r>
            <a:r>
              <a:rPr lang="en-US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: /</a:t>
            </a:r>
            <a:endParaRPr lang="zh-CN" altLang="zh-CN" sz="1200" dirty="0">
              <a:latin typeface="微软雅黑 Light" panose="020B0502040204020203" pitchFamily="34" charset="-122"/>
              <a:ea typeface="微软雅黑 Light" panose="020B0502040204020203" pitchFamily="34" charset="-122"/>
              <a:cs typeface="Times New Roman" panose="02020603050405020304" pitchFamily="18" charset="0"/>
            </a:endParaRPr>
          </a:p>
          <a:p>
            <a:pPr>
              <a:spcBef>
                <a:spcPts val="360"/>
              </a:spcBef>
              <a:spcAft>
                <a:spcPts val="360"/>
              </a:spcAft>
            </a:pPr>
            <a:r>
              <a:rPr lang="zh-CN" altLang="zh-CN" sz="1200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•取整操作</a:t>
            </a:r>
            <a:r>
              <a:rPr lang="en-US" altLang="zh-CN" sz="1200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: div</a:t>
            </a:r>
            <a:endParaRPr lang="zh-CN" altLang="zh-CN" sz="1200" dirty="0">
              <a:latin typeface="微软雅黑 Light" panose="020B0502040204020203" pitchFamily="34" charset="-122"/>
              <a:ea typeface="微软雅黑 Light" panose="020B0502040204020203" pitchFamily="34" charset="-122"/>
              <a:cs typeface="Times New Roman" panose="02020603050405020304" pitchFamily="18" charset="0"/>
            </a:endParaRPr>
          </a:p>
          <a:p>
            <a:pPr>
              <a:spcBef>
                <a:spcPts val="360"/>
              </a:spcBef>
              <a:spcAft>
                <a:spcPts val="360"/>
              </a:spcAft>
            </a:pPr>
            <a:r>
              <a:rPr lang="zh-CN" altLang="zh-CN" sz="1200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•取余操作</a:t>
            </a:r>
            <a:r>
              <a:rPr lang="en-US" altLang="zh-CN" sz="1200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: %</a:t>
            </a:r>
            <a:endParaRPr lang="zh-CN" altLang="zh-CN" sz="1200" dirty="0">
              <a:latin typeface="微软雅黑 Light" panose="020B0502040204020203" pitchFamily="34" charset="-122"/>
              <a:ea typeface="微软雅黑 Light" panose="020B0502040204020203" pitchFamily="34" charset="-122"/>
              <a:cs typeface="Times New Roman" panose="02020603050405020304" pitchFamily="18" charset="0"/>
            </a:endParaRPr>
          </a:p>
          <a:p>
            <a:pPr>
              <a:spcBef>
                <a:spcPts val="360"/>
              </a:spcBef>
              <a:spcAft>
                <a:spcPts val="360"/>
              </a:spcAft>
            </a:pPr>
            <a:r>
              <a:rPr lang="zh-CN" altLang="zh-CN" sz="1200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•位与操作</a:t>
            </a:r>
            <a:r>
              <a:rPr lang="en-US" altLang="zh-CN" sz="1200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: &amp;</a:t>
            </a:r>
            <a:endParaRPr lang="zh-CN" altLang="zh-CN" sz="1200" dirty="0">
              <a:latin typeface="微软雅黑 Light" panose="020B0502040204020203" pitchFamily="34" charset="-122"/>
              <a:ea typeface="微软雅黑 Light" panose="020B0502040204020203" pitchFamily="34" charset="-122"/>
              <a:cs typeface="Times New Roman" panose="02020603050405020304" pitchFamily="18" charset="0"/>
            </a:endParaRPr>
          </a:p>
          <a:p>
            <a:pPr>
              <a:spcBef>
                <a:spcPts val="360"/>
              </a:spcBef>
              <a:spcAft>
                <a:spcPts val="360"/>
              </a:spcAft>
            </a:pPr>
            <a:r>
              <a:rPr lang="zh-CN" altLang="zh-CN" sz="1200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•位或操作</a:t>
            </a:r>
            <a:r>
              <a:rPr lang="en-US" altLang="zh-CN" sz="1200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: |</a:t>
            </a:r>
            <a:endParaRPr lang="zh-CN" altLang="zh-CN" sz="1200" dirty="0">
              <a:latin typeface="微软雅黑 Light" panose="020B0502040204020203" pitchFamily="34" charset="-122"/>
              <a:ea typeface="微软雅黑 Light" panose="020B0502040204020203" pitchFamily="34" charset="-122"/>
              <a:cs typeface="Times New Roman" panose="02020603050405020304" pitchFamily="18" charset="0"/>
            </a:endParaRPr>
          </a:p>
          <a:p>
            <a:pPr>
              <a:spcBef>
                <a:spcPts val="360"/>
              </a:spcBef>
              <a:spcAft>
                <a:spcPts val="360"/>
              </a:spcAft>
            </a:pPr>
            <a:r>
              <a:rPr lang="zh-CN" altLang="zh-CN" sz="1200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•位异或操作</a:t>
            </a:r>
            <a:r>
              <a:rPr lang="en-US" altLang="zh-CN" sz="1200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: ^</a:t>
            </a:r>
            <a:endParaRPr lang="zh-CN" altLang="zh-CN" sz="1200" dirty="0">
              <a:latin typeface="微软雅黑 Light" panose="020B0502040204020203" pitchFamily="34" charset="-122"/>
              <a:ea typeface="微软雅黑 Light" panose="020B0502040204020203" pitchFamily="34" charset="-122"/>
              <a:cs typeface="Times New Roman" panose="02020603050405020304" pitchFamily="18" charset="0"/>
            </a:endParaRPr>
          </a:p>
          <a:p>
            <a:r>
              <a:rPr lang="zh-CN" altLang="zh-CN" sz="1200" dirty="0">
                <a:ea typeface="微软雅黑 Light" panose="020B0502040204020203" pitchFamily="34" charset="-122"/>
                <a:cs typeface="Times New Roman" panose="02020603050405020304" pitchFamily="18" charset="0"/>
              </a:rPr>
              <a:t>•位取反操作</a:t>
            </a:r>
            <a:r>
              <a:rPr lang="en-US" altLang="zh-CN" sz="1200" dirty="0">
                <a:ea typeface="微软雅黑 Light" panose="020B0502040204020203" pitchFamily="34" charset="-122"/>
                <a:cs typeface="Times New Roman" panose="02020603050405020304" pitchFamily="18" charset="0"/>
              </a:rPr>
              <a:t>: ~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75760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8F5F2403-DAC9-454A-9779-7331986EC4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 smtClean="0"/>
              <a:t>掌握</a:t>
            </a:r>
            <a:r>
              <a:rPr kumimoji="1" lang="en-US" altLang="zh-CN" dirty="0" smtClean="0"/>
              <a:t>Hive</a:t>
            </a:r>
            <a:r>
              <a:rPr kumimoji="1" lang="zh-CN" altLang="en-US" dirty="0" smtClean="0"/>
              <a:t>命令行及参数配置方式</a:t>
            </a:r>
            <a:endParaRPr kumimoji="1" lang="en-US" altLang="zh-CN" dirty="0" smtClean="0"/>
          </a:p>
          <a:p>
            <a:r>
              <a:rPr lang="zh-CN" altLang="en-US" dirty="0" smtClean="0"/>
              <a:t>理解</a:t>
            </a:r>
            <a:r>
              <a:rPr lang="en-US" altLang="zh-CN" dirty="0" smtClean="0"/>
              <a:t>Hive</a:t>
            </a:r>
            <a:r>
              <a:rPr lang="zh-CN" altLang="en-US" dirty="0" smtClean="0"/>
              <a:t>内置运算符的使用</a:t>
            </a:r>
            <a:endParaRPr lang="en-US" altLang="zh-CN" dirty="0" smtClean="0"/>
          </a:p>
          <a:p>
            <a:r>
              <a:rPr lang="zh-CN" altLang="en-US" dirty="0" smtClean="0"/>
              <a:t>掌握</a:t>
            </a:r>
            <a:r>
              <a:rPr lang="en-US" altLang="zh-CN" dirty="0" smtClean="0"/>
              <a:t>Hive</a:t>
            </a:r>
            <a:r>
              <a:rPr lang="zh-CN" altLang="en-US" dirty="0" smtClean="0"/>
              <a:t>常见的内置函数使用</a:t>
            </a:r>
            <a:endParaRPr lang="en-US" altLang="zh-CN" dirty="0" smtClean="0"/>
          </a:p>
          <a:p>
            <a:r>
              <a:rPr lang="zh-CN" altLang="en-US" dirty="0" smtClean="0"/>
              <a:t>掌握用户自定义函数</a:t>
            </a:r>
            <a:r>
              <a:rPr lang="en-US" altLang="zh-CN" dirty="0"/>
              <a:t>UDF</a:t>
            </a:r>
            <a:r>
              <a:rPr lang="zh-CN" altLang="en-US" dirty="0" smtClean="0"/>
              <a:t>开发</a:t>
            </a:r>
            <a:endParaRPr lang="en-US" altLang="zh-CN" dirty="0" smtClean="0"/>
          </a:p>
          <a:p>
            <a:r>
              <a:rPr lang="zh-CN" altLang="en-US" dirty="0" smtClean="0"/>
              <a:t>理解</a:t>
            </a:r>
            <a:r>
              <a:rPr lang="en-US" altLang="zh-CN" dirty="0" smtClean="0"/>
              <a:t>UDTF</a:t>
            </a:r>
            <a:r>
              <a:rPr lang="zh-CN" altLang="en-US" dirty="0" smtClean="0"/>
              <a:t>函数、</a:t>
            </a:r>
            <a:r>
              <a:rPr lang="en-US" altLang="zh-CN" dirty="0" smtClean="0"/>
              <a:t>Lateral View</a:t>
            </a:r>
            <a:r>
              <a:rPr lang="zh-CN" altLang="en-US" dirty="0" smtClean="0"/>
              <a:t>侧视图</a:t>
            </a:r>
            <a:endParaRPr lang="en-US" altLang="zh-CN" dirty="0" smtClean="0"/>
          </a:p>
          <a:p>
            <a:r>
              <a:rPr lang="zh-CN" altLang="en-US" dirty="0" smtClean="0"/>
              <a:t>掌握</a:t>
            </a:r>
            <a:r>
              <a:rPr lang="en-US" altLang="zh-CN" dirty="0" smtClean="0"/>
              <a:t>Hive</a:t>
            </a:r>
            <a:r>
              <a:rPr lang="zh-CN" altLang="en-US" dirty="0" smtClean="0"/>
              <a:t>中基础聚合、理解增强聚合</a:t>
            </a:r>
            <a:endParaRPr lang="en-US" altLang="zh-CN" dirty="0" smtClean="0"/>
          </a:p>
          <a:p>
            <a:r>
              <a:rPr lang="zh-CN" altLang="en-US" dirty="0" smtClean="0"/>
              <a:t>掌握</a:t>
            </a:r>
            <a:r>
              <a:rPr lang="en-US" altLang="zh-CN" dirty="0" smtClean="0"/>
              <a:t>Hive</a:t>
            </a:r>
            <a:r>
              <a:rPr lang="zh-CN" altLang="en-US" dirty="0" smtClean="0"/>
              <a:t>中的窗口函数使用</a:t>
            </a:r>
            <a:endParaRPr lang="en-US" altLang="zh-CN" dirty="0" smtClean="0"/>
          </a:p>
          <a:p>
            <a:r>
              <a:rPr lang="zh-CN" altLang="en-US" dirty="0" smtClean="0"/>
              <a:t>了解</a:t>
            </a:r>
            <a:r>
              <a:rPr lang="en-US" altLang="zh-CN" dirty="0" smtClean="0"/>
              <a:t>Hive Sampling</a:t>
            </a:r>
            <a:r>
              <a:rPr lang="zh-CN" altLang="en-US" dirty="0" smtClean="0"/>
              <a:t>抽样函数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6209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Hive </a:t>
            </a:r>
            <a:r>
              <a:rPr lang="zh-CN" altLang="en-US" dirty="0"/>
              <a:t>内置运算符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算术运算符</a:t>
            </a:r>
            <a:endParaRPr lang="zh-CN" altLang="en-US" dirty="0"/>
          </a:p>
        </p:txBody>
      </p:sp>
      <p:sp>
        <p:nvSpPr>
          <p:cNvPr id="8" name="TextBox 3">
            <a:extLst>
              <a:ext uri="{FF2B5EF4-FFF2-40B4-BE49-F238E27FC236}">
                <a16:creationId xmlns=""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3275960" y="2220502"/>
            <a:ext cx="5619437" cy="3416320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--2</a:t>
            </a:r>
            <a: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Hive</a:t>
            </a:r>
            <a: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中算术运算符</a:t>
            </a:r>
            <a:b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--</a:t>
            </a:r>
            <a: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取整操作</a:t>
            </a: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: div  </a:t>
            </a:r>
            <a: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给出将</a:t>
            </a: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A</a:t>
            </a:r>
            <a: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除以</a:t>
            </a: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B</a:t>
            </a:r>
            <a: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所得的整数部分。例如</a:t>
            </a: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17 div 3</a:t>
            </a:r>
            <a: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得出</a:t>
            </a: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5</a:t>
            </a:r>
            <a: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b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select </a:t>
            </a:r>
            <a:r>
              <a:rPr lang="zh-CN" altLang="zh-CN" sz="1200" dirty="0">
                <a:solidFill>
                  <a:srgbClr val="1750EB"/>
                </a:solidFill>
                <a:latin typeface="Arial Unicode MS" panose="020B0604020202020204" pitchFamily="34" charset="-122"/>
                <a:ea typeface="JetBrains Mono"/>
              </a:rPr>
              <a:t>17 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div </a:t>
            </a:r>
            <a:r>
              <a:rPr lang="zh-CN" altLang="zh-CN" sz="1200" dirty="0">
                <a:solidFill>
                  <a:srgbClr val="1750EB"/>
                </a:solidFill>
                <a:latin typeface="Arial Unicode MS" panose="020B0604020202020204" pitchFamily="34" charset="-122"/>
                <a:ea typeface="JetBrains Mono"/>
              </a:rPr>
              <a:t>3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;</a:t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/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--</a:t>
            </a:r>
            <a: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取余操作</a:t>
            </a: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: %  </a:t>
            </a:r>
            <a: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也叫做取模</a:t>
            </a: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  A</a:t>
            </a:r>
            <a: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除以</a:t>
            </a: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B</a:t>
            </a:r>
            <a: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所得的余数部分</a:t>
            </a:r>
            <a:b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select </a:t>
            </a:r>
            <a:r>
              <a:rPr lang="zh-CN" altLang="zh-CN" sz="1200" dirty="0">
                <a:solidFill>
                  <a:srgbClr val="1750EB"/>
                </a:solidFill>
                <a:latin typeface="Arial Unicode MS" panose="020B0604020202020204" pitchFamily="34" charset="-122"/>
                <a:ea typeface="JetBrains Mono"/>
              </a:rPr>
              <a:t>17 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% </a:t>
            </a:r>
            <a:r>
              <a:rPr lang="zh-CN" altLang="zh-CN" sz="1200" dirty="0">
                <a:solidFill>
                  <a:srgbClr val="1750EB"/>
                </a:solidFill>
                <a:latin typeface="Arial Unicode MS" panose="020B0604020202020204" pitchFamily="34" charset="-122"/>
                <a:ea typeface="JetBrains Mono"/>
              </a:rPr>
              <a:t>3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;</a:t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/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--</a:t>
            </a:r>
            <a: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位与操作</a:t>
            </a: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: &amp;  A</a:t>
            </a:r>
            <a: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B</a:t>
            </a:r>
            <a: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按位进行与操作的结果。 与表示两个都为</a:t>
            </a: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1</a:t>
            </a:r>
            <a: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则结果为</a:t>
            </a: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1</a:t>
            </a:r>
            <a:b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select </a:t>
            </a:r>
            <a:r>
              <a:rPr lang="zh-CN" altLang="zh-CN" sz="1200" dirty="0">
                <a:solidFill>
                  <a:srgbClr val="1750EB"/>
                </a:solidFill>
                <a:latin typeface="Arial Unicode MS" panose="020B0604020202020204" pitchFamily="34" charset="-122"/>
                <a:ea typeface="JetBrains Mono"/>
              </a:rPr>
              <a:t>4 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&amp; </a:t>
            </a:r>
            <a:r>
              <a:rPr lang="zh-CN" altLang="zh-CN" sz="1200" dirty="0">
                <a:solidFill>
                  <a:srgbClr val="1750EB"/>
                </a:solidFill>
                <a:latin typeface="Arial Unicode MS" panose="020B0604020202020204" pitchFamily="34" charset="-122"/>
                <a:ea typeface="JetBrains Mono"/>
              </a:rPr>
              <a:t>8 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from </a:t>
            </a:r>
            <a:r>
              <a:rPr lang="zh-CN" altLang="zh-CN" sz="12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dual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;  </a:t>
            </a: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--4</a:t>
            </a:r>
            <a: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转换二进制：</a:t>
            </a: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0100 8</a:t>
            </a:r>
            <a: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转换二进制：</a:t>
            </a: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1000</a:t>
            </a:r>
            <a:b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select </a:t>
            </a:r>
            <a:r>
              <a:rPr lang="zh-CN" altLang="zh-CN" sz="1200" dirty="0">
                <a:solidFill>
                  <a:srgbClr val="1750EB"/>
                </a:solidFill>
                <a:latin typeface="Arial Unicode MS" panose="020B0604020202020204" pitchFamily="34" charset="-122"/>
                <a:ea typeface="JetBrains Mono"/>
              </a:rPr>
              <a:t>6 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&amp; </a:t>
            </a:r>
            <a:r>
              <a:rPr lang="zh-CN" altLang="zh-CN" sz="1200" dirty="0">
                <a:solidFill>
                  <a:srgbClr val="1750EB"/>
                </a:solidFill>
                <a:latin typeface="Arial Unicode MS" panose="020B0604020202020204" pitchFamily="34" charset="-122"/>
                <a:ea typeface="JetBrains Mono"/>
              </a:rPr>
              <a:t>4 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from </a:t>
            </a:r>
            <a:r>
              <a:rPr lang="zh-CN" altLang="zh-CN" sz="12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dual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;  </a:t>
            </a: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--4</a:t>
            </a:r>
            <a: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转换二进制：</a:t>
            </a: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0100 6</a:t>
            </a:r>
            <a: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转换二进制：</a:t>
            </a: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0110</a:t>
            </a:r>
            <a:b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/>
            </a:r>
            <a:b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--</a:t>
            </a:r>
            <a: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位或操作</a:t>
            </a: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: |  A</a:t>
            </a:r>
            <a: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B</a:t>
            </a:r>
            <a: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按位进行或操作的结果  或表示有一个为</a:t>
            </a: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1</a:t>
            </a:r>
            <a: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则结果为</a:t>
            </a: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1</a:t>
            </a:r>
            <a:b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select </a:t>
            </a:r>
            <a:r>
              <a:rPr lang="zh-CN" altLang="zh-CN" sz="1200" dirty="0">
                <a:solidFill>
                  <a:srgbClr val="1750EB"/>
                </a:solidFill>
                <a:latin typeface="Arial Unicode MS" panose="020B0604020202020204" pitchFamily="34" charset="-122"/>
                <a:ea typeface="JetBrains Mono"/>
              </a:rPr>
              <a:t>4 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| </a:t>
            </a:r>
            <a:r>
              <a:rPr lang="zh-CN" altLang="zh-CN" sz="1200" dirty="0">
                <a:solidFill>
                  <a:srgbClr val="1750EB"/>
                </a:solidFill>
                <a:latin typeface="Arial Unicode MS" panose="020B0604020202020204" pitchFamily="34" charset="-122"/>
                <a:ea typeface="JetBrains Mono"/>
              </a:rPr>
              <a:t>8 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from </a:t>
            </a:r>
            <a:r>
              <a:rPr lang="zh-CN" altLang="zh-CN" sz="12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dual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;</a:t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select </a:t>
            </a:r>
            <a:r>
              <a:rPr lang="zh-CN" altLang="zh-CN" sz="1200" dirty="0">
                <a:solidFill>
                  <a:srgbClr val="1750EB"/>
                </a:solidFill>
                <a:latin typeface="Arial Unicode MS" panose="020B0604020202020204" pitchFamily="34" charset="-122"/>
                <a:ea typeface="JetBrains Mono"/>
              </a:rPr>
              <a:t>6 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| </a:t>
            </a:r>
            <a:r>
              <a:rPr lang="zh-CN" altLang="zh-CN" sz="1200" dirty="0">
                <a:solidFill>
                  <a:srgbClr val="1750EB"/>
                </a:solidFill>
                <a:latin typeface="Arial Unicode MS" panose="020B0604020202020204" pitchFamily="34" charset="-122"/>
                <a:ea typeface="JetBrains Mono"/>
              </a:rPr>
              <a:t>4 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from </a:t>
            </a:r>
            <a:r>
              <a:rPr lang="zh-CN" altLang="zh-CN" sz="12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dual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;</a:t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/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--</a:t>
            </a:r>
            <a: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位异或操作</a:t>
            </a: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: ^ A</a:t>
            </a:r>
            <a: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B</a:t>
            </a:r>
            <a: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按位进行异或操作的结果 异或表示两个不同则结果为</a:t>
            </a: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1</a:t>
            </a:r>
            <a:b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select </a:t>
            </a:r>
            <a:r>
              <a:rPr lang="zh-CN" altLang="zh-CN" sz="1200" dirty="0">
                <a:solidFill>
                  <a:srgbClr val="1750EB"/>
                </a:solidFill>
                <a:latin typeface="Arial Unicode MS" panose="020B0604020202020204" pitchFamily="34" charset="-122"/>
                <a:ea typeface="JetBrains Mono"/>
              </a:rPr>
              <a:t>4 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^ </a:t>
            </a:r>
            <a:r>
              <a:rPr lang="zh-CN" altLang="zh-CN" sz="1200" dirty="0">
                <a:solidFill>
                  <a:srgbClr val="1750EB"/>
                </a:solidFill>
                <a:latin typeface="Arial Unicode MS" panose="020B0604020202020204" pitchFamily="34" charset="-122"/>
                <a:ea typeface="JetBrains Mono"/>
              </a:rPr>
              <a:t>8 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from </a:t>
            </a:r>
            <a:r>
              <a:rPr lang="zh-CN" altLang="zh-CN" sz="12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dual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;</a:t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select </a:t>
            </a:r>
            <a:r>
              <a:rPr lang="zh-CN" altLang="zh-CN" sz="1200" dirty="0">
                <a:solidFill>
                  <a:srgbClr val="1750EB"/>
                </a:solidFill>
                <a:latin typeface="Arial Unicode MS" panose="020B0604020202020204" pitchFamily="34" charset="-122"/>
                <a:ea typeface="JetBrains Mono"/>
              </a:rPr>
              <a:t>6 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^ </a:t>
            </a:r>
            <a:r>
              <a:rPr lang="zh-CN" altLang="zh-CN" sz="1200" dirty="0">
                <a:solidFill>
                  <a:srgbClr val="1750EB"/>
                </a:solidFill>
                <a:latin typeface="Arial Unicode MS" panose="020B0604020202020204" pitchFamily="34" charset="-122"/>
                <a:ea typeface="JetBrains Mono"/>
              </a:rPr>
              <a:t>4 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from </a:t>
            </a:r>
            <a:r>
              <a:rPr lang="zh-CN" altLang="zh-CN" sz="12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dual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;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7389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=""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关系运算符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算术运算符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逻辑运算符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385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Hive </a:t>
            </a:r>
            <a:r>
              <a:rPr lang="zh-CN" altLang="en-US" dirty="0"/>
              <a:t>内置运算符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逻辑运算符</a:t>
            </a:r>
            <a:endParaRPr lang="zh-CN" altLang="en-US" dirty="0"/>
          </a:p>
        </p:txBody>
      </p:sp>
      <p:sp>
        <p:nvSpPr>
          <p:cNvPr id="8" name="TextBox 3">
            <a:extLst>
              <a:ext uri="{FF2B5EF4-FFF2-40B4-BE49-F238E27FC236}">
                <a16:creationId xmlns=""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831524" y="2953832"/>
            <a:ext cx="3586567" cy="1661993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360"/>
              </a:spcBef>
              <a:spcAft>
                <a:spcPts val="360"/>
              </a:spcAft>
            </a:pPr>
            <a:r>
              <a:rPr lang="zh-CN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•与操作</a:t>
            </a:r>
            <a:r>
              <a:rPr lang="en-US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: A AND B</a:t>
            </a:r>
            <a:endParaRPr lang="zh-CN" altLang="zh-CN" sz="1200" dirty="0">
              <a:latin typeface="微软雅黑 Light" panose="020B0502040204020203" pitchFamily="34" charset="-122"/>
              <a:ea typeface="微软雅黑 Light" panose="020B0502040204020203" pitchFamily="34" charset="-122"/>
              <a:cs typeface="Times New Roman" panose="02020603050405020304" pitchFamily="18" charset="0"/>
            </a:endParaRPr>
          </a:p>
          <a:p>
            <a:pPr>
              <a:spcBef>
                <a:spcPts val="360"/>
              </a:spcBef>
              <a:spcAft>
                <a:spcPts val="360"/>
              </a:spcAft>
            </a:pPr>
            <a:r>
              <a:rPr lang="zh-CN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•或操作</a:t>
            </a:r>
            <a:r>
              <a:rPr lang="en-US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: A OR B</a:t>
            </a:r>
            <a:endParaRPr lang="zh-CN" altLang="zh-CN" sz="1200" dirty="0">
              <a:latin typeface="微软雅黑 Light" panose="020B0502040204020203" pitchFamily="34" charset="-122"/>
              <a:ea typeface="微软雅黑 Light" panose="020B0502040204020203" pitchFamily="34" charset="-122"/>
              <a:cs typeface="Times New Roman" panose="02020603050405020304" pitchFamily="18" charset="0"/>
            </a:endParaRPr>
          </a:p>
          <a:p>
            <a:pPr>
              <a:spcBef>
                <a:spcPts val="360"/>
              </a:spcBef>
              <a:spcAft>
                <a:spcPts val="360"/>
              </a:spcAft>
            </a:pPr>
            <a:r>
              <a:rPr lang="zh-CN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•非操作</a:t>
            </a:r>
            <a:r>
              <a:rPr lang="en-US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: NOT A </a:t>
            </a:r>
            <a:r>
              <a:rPr lang="zh-CN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!A</a:t>
            </a:r>
            <a:endParaRPr lang="zh-CN" altLang="zh-CN" sz="1200" dirty="0">
              <a:latin typeface="微软雅黑 Light" panose="020B0502040204020203" pitchFamily="34" charset="-122"/>
              <a:ea typeface="微软雅黑 Light" panose="020B0502040204020203" pitchFamily="34" charset="-122"/>
              <a:cs typeface="Times New Roman" panose="02020603050405020304" pitchFamily="18" charset="0"/>
            </a:endParaRPr>
          </a:p>
          <a:p>
            <a:pPr>
              <a:spcBef>
                <a:spcPts val="360"/>
              </a:spcBef>
              <a:spcAft>
                <a:spcPts val="360"/>
              </a:spcAft>
            </a:pPr>
            <a:r>
              <a:rPr lang="zh-CN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•在</a:t>
            </a:r>
            <a:r>
              <a:rPr lang="en-US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:A IN (val1, val2, ...)</a:t>
            </a:r>
            <a:endParaRPr lang="zh-CN" altLang="zh-CN" sz="1200" dirty="0">
              <a:latin typeface="微软雅黑 Light" panose="020B0502040204020203" pitchFamily="34" charset="-122"/>
              <a:ea typeface="微软雅黑 Light" panose="020B0502040204020203" pitchFamily="34" charset="-122"/>
              <a:cs typeface="Times New Roman" panose="02020603050405020304" pitchFamily="18" charset="0"/>
            </a:endParaRPr>
          </a:p>
          <a:p>
            <a:pPr>
              <a:spcBef>
                <a:spcPts val="360"/>
              </a:spcBef>
              <a:spcAft>
                <a:spcPts val="360"/>
              </a:spcAft>
            </a:pPr>
            <a:r>
              <a:rPr lang="zh-CN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•不在</a:t>
            </a:r>
            <a:r>
              <a:rPr lang="en-US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:A NOT IN (val1, val2, ...)</a:t>
            </a:r>
            <a:endParaRPr lang="zh-CN" altLang="zh-CN" sz="1200" dirty="0">
              <a:latin typeface="微软雅黑 Light" panose="020B0502040204020203" pitchFamily="34" charset="-122"/>
              <a:ea typeface="微软雅黑 Light" panose="020B0502040204020203" pitchFamily="34" charset="-122"/>
              <a:cs typeface="Times New Roman" panose="02020603050405020304" pitchFamily="18" charset="0"/>
            </a:endParaRPr>
          </a:p>
          <a:p>
            <a:r>
              <a:rPr lang="zh-CN" altLang="zh-CN" sz="1200" dirty="0">
                <a:ea typeface="微软雅黑 Light" panose="020B0502040204020203" pitchFamily="34" charset="-122"/>
                <a:cs typeface="Times New Roman" panose="02020603050405020304" pitchFamily="18" charset="0"/>
              </a:rPr>
              <a:t>•逻辑是否存在</a:t>
            </a:r>
            <a:r>
              <a:rPr lang="en-US" altLang="zh-CN" sz="1200" dirty="0">
                <a:ea typeface="微软雅黑 Light" panose="020B0502040204020203" pitchFamily="34" charset="-122"/>
                <a:cs typeface="Times New Roman" panose="02020603050405020304" pitchFamily="18" charset="0"/>
              </a:rPr>
              <a:t>: [NOT] EXISTS (subquery)</a:t>
            </a:r>
            <a:endParaRPr lang="zh-CN" altLang="en-US" sz="1200" dirty="0"/>
          </a:p>
        </p:txBody>
      </p:sp>
      <p:sp>
        <p:nvSpPr>
          <p:cNvPr id="10" name="TextBox 3">
            <a:extLst>
              <a:ext uri="{FF2B5EF4-FFF2-40B4-BE49-F238E27FC236}">
                <a16:creationId xmlns=""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5506835" y="2446000"/>
            <a:ext cx="5715640" cy="2677656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--3</a:t>
            </a:r>
            <a: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Hive</a:t>
            </a:r>
            <a: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逻辑运算符</a:t>
            </a:r>
            <a:b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--</a:t>
            </a:r>
            <a: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与操作</a:t>
            </a: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: A AND B   </a:t>
            </a:r>
            <a: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如果</a:t>
            </a: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A</a:t>
            </a:r>
            <a: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B</a:t>
            </a:r>
            <a: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均为</a:t>
            </a: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TRUE</a:t>
            </a:r>
            <a: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，则为</a:t>
            </a: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TRUE</a:t>
            </a:r>
            <a: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，否则为</a:t>
            </a: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FALSE</a:t>
            </a:r>
            <a: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。如果</a:t>
            </a: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A</a:t>
            </a:r>
            <a: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或</a:t>
            </a: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B</a:t>
            </a:r>
            <a: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为</a:t>
            </a: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NULL</a:t>
            </a:r>
            <a: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，则为</a:t>
            </a: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NULL</a:t>
            </a:r>
            <a: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b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select </a:t>
            </a:r>
            <a:r>
              <a:rPr lang="zh-CN" altLang="zh-CN" sz="1200" dirty="0">
                <a:solidFill>
                  <a:srgbClr val="1750EB"/>
                </a:solidFill>
                <a:latin typeface="Arial Unicode MS" panose="020B0604020202020204" pitchFamily="34" charset="-122"/>
                <a:ea typeface="JetBrains Mono"/>
              </a:rPr>
              <a:t>1 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from </a:t>
            </a:r>
            <a:r>
              <a:rPr lang="zh-CN" altLang="zh-CN" sz="12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dual 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where </a:t>
            </a:r>
            <a:r>
              <a:rPr lang="zh-CN" altLang="zh-CN" sz="1200" dirty="0">
                <a:solidFill>
                  <a:srgbClr val="1750EB"/>
                </a:solidFill>
                <a:latin typeface="Arial Unicode MS" panose="020B0604020202020204" pitchFamily="34" charset="-122"/>
                <a:ea typeface="JetBrains Mono"/>
              </a:rPr>
              <a:t>3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&gt;</a:t>
            </a:r>
            <a:r>
              <a:rPr lang="zh-CN" altLang="zh-CN" sz="1200" dirty="0">
                <a:solidFill>
                  <a:srgbClr val="1750EB"/>
                </a:solidFill>
                <a:latin typeface="Arial Unicode MS" panose="020B0604020202020204" pitchFamily="34" charset="-122"/>
                <a:ea typeface="JetBrains Mono"/>
              </a:rPr>
              <a:t>1 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and </a:t>
            </a:r>
            <a:r>
              <a:rPr lang="zh-CN" altLang="zh-CN" sz="1200" dirty="0">
                <a:solidFill>
                  <a:srgbClr val="1750EB"/>
                </a:solidFill>
                <a:latin typeface="Arial Unicode MS" panose="020B0604020202020204" pitchFamily="34" charset="-122"/>
                <a:ea typeface="JetBrains Mono"/>
              </a:rPr>
              <a:t>2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&gt;</a:t>
            </a:r>
            <a:r>
              <a:rPr lang="zh-CN" altLang="zh-CN" sz="1200" dirty="0">
                <a:solidFill>
                  <a:srgbClr val="1750EB"/>
                </a:solidFill>
                <a:latin typeface="Arial Unicode MS" panose="020B0604020202020204" pitchFamily="34" charset="-122"/>
                <a:ea typeface="JetBrains Mono"/>
              </a:rPr>
              <a:t>1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;</a:t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--</a:t>
            </a:r>
            <a: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或操作</a:t>
            </a: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: A OR B   </a:t>
            </a:r>
            <a: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如果</a:t>
            </a: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A</a:t>
            </a:r>
            <a: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或</a:t>
            </a: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B</a:t>
            </a:r>
            <a: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或两者均为</a:t>
            </a: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TRUE</a:t>
            </a:r>
            <a: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，则为</a:t>
            </a: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TRUE</a:t>
            </a:r>
            <a: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，否则为</a:t>
            </a: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FALSE</a:t>
            </a:r>
            <a: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b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select </a:t>
            </a:r>
            <a:r>
              <a:rPr lang="zh-CN" altLang="zh-CN" sz="1200" dirty="0">
                <a:solidFill>
                  <a:srgbClr val="1750EB"/>
                </a:solidFill>
                <a:latin typeface="Arial Unicode MS" panose="020B0604020202020204" pitchFamily="34" charset="-122"/>
                <a:ea typeface="JetBrains Mono"/>
              </a:rPr>
              <a:t>1 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from </a:t>
            </a:r>
            <a:r>
              <a:rPr lang="zh-CN" altLang="zh-CN" sz="12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dual 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where </a:t>
            </a:r>
            <a:r>
              <a:rPr lang="zh-CN" altLang="zh-CN" sz="1200" dirty="0">
                <a:solidFill>
                  <a:srgbClr val="1750EB"/>
                </a:solidFill>
                <a:latin typeface="Arial Unicode MS" panose="020B0604020202020204" pitchFamily="34" charset="-122"/>
                <a:ea typeface="JetBrains Mono"/>
              </a:rPr>
              <a:t>3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&gt;</a:t>
            </a:r>
            <a:r>
              <a:rPr lang="zh-CN" altLang="zh-CN" sz="1200" dirty="0">
                <a:solidFill>
                  <a:srgbClr val="1750EB"/>
                </a:solidFill>
                <a:latin typeface="Arial Unicode MS" panose="020B0604020202020204" pitchFamily="34" charset="-122"/>
                <a:ea typeface="JetBrains Mono"/>
              </a:rPr>
              <a:t>1 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or </a:t>
            </a:r>
            <a:r>
              <a:rPr lang="zh-CN" altLang="zh-CN" sz="1200" dirty="0">
                <a:solidFill>
                  <a:srgbClr val="1750EB"/>
                </a:solidFill>
                <a:latin typeface="Arial Unicode MS" panose="020B0604020202020204" pitchFamily="34" charset="-122"/>
                <a:ea typeface="JetBrains Mono"/>
              </a:rPr>
              <a:t>2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!=</a:t>
            </a:r>
            <a:r>
              <a:rPr lang="zh-CN" altLang="zh-CN" sz="1200" dirty="0">
                <a:solidFill>
                  <a:srgbClr val="1750EB"/>
                </a:solidFill>
                <a:latin typeface="Arial Unicode MS" panose="020B0604020202020204" pitchFamily="34" charset="-122"/>
                <a:ea typeface="JetBrains Mono"/>
              </a:rPr>
              <a:t>2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;</a:t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--</a:t>
            </a:r>
            <a: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非操作</a:t>
            </a: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: NOT A </a:t>
            </a:r>
            <a: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!A   </a:t>
            </a:r>
            <a: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如果</a:t>
            </a: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A</a:t>
            </a:r>
            <a: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为</a:t>
            </a: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FALSE</a:t>
            </a:r>
            <a: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，则为</a:t>
            </a: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TRUE</a:t>
            </a:r>
            <a: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；如果</a:t>
            </a: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A</a:t>
            </a:r>
            <a: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为</a:t>
            </a: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NULL</a:t>
            </a:r>
            <a: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，则为</a:t>
            </a: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NULL</a:t>
            </a:r>
            <a: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。否则为</a:t>
            </a: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FALSE</a:t>
            </a:r>
            <a: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b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select </a:t>
            </a:r>
            <a:r>
              <a:rPr lang="zh-CN" altLang="zh-CN" sz="1200" dirty="0">
                <a:solidFill>
                  <a:srgbClr val="1750EB"/>
                </a:solidFill>
                <a:latin typeface="Arial Unicode MS" panose="020B0604020202020204" pitchFamily="34" charset="-122"/>
                <a:ea typeface="JetBrains Mono"/>
              </a:rPr>
              <a:t>1 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from </a:t>
            </a:r>
            <a:r>
              <a:rPr lang="zh-CN" altLang="zh-CN" sz="12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dual 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where not </a:t>
            </a:r>
            <a:r>
              <a:rPr lang="zh-CN" altLang="zh-CN" sz="1200" dirty="0">
                <a:solidFill>
                  <a:srgbClr val="1750EB"/>
                </a:solidFill>
                <a:latin typeface="Arial Unicode MS" panose="020B0604020202020204" pitchFamily="34" charset="-122"/>
                <a:ea typeface="JetBrains Mono"/>
              </a:rPr>
              <a:t>2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&gt;</a:t>
            </a:r>
            <a:r>
              <a:rPr lang="zh-CN" altLang="zh-CN" sz="1200" dirty="0">
                <a:solidFill>
                  <a:srgbClr val="1750EB"/>
                </a:solidFill>
                <a:latin typeface="Arial Unicode MS" panose="020B0604020202020204" pitchFamily="34" charset="-122"/>
                <a:ea typeface="JetBrains Mono"/>
              </a:rPr>
              <a:t>1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;</a:t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select </a:t>
            </a:r>
            <a:r>
              <a:rPr lang="zh-CN" altLang="zh-CN" sz="1200" dirty="0">
                <a:solidFill>
                  <a:srgbClr val="1750EB"/>
                </a:solidFill>
                <a:latin typeface="Arial Unicode MS" panose="020B0604020202020204" pitchFamily="34" charset="-122"/>
                <a:ea typeface="JetBrains Mono"/>
              </a:rPr>
              <a:t>1 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from </a:t>
            </a:r>
            <a:r>
              <a:rPr lang="zh-CN" altLang="zh-CN" sz="12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dual 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where 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!</a:t>
            </a:r>
            <a:r>
              <a:rPr lang="zh-CN" altLang="zh-CN" sz="1200" dirty="0">
                <a:solidFill>
                  <a:srgbClr val="1750EB"/>
                </a:solidFill>
                <a:latin typeface="Arial Unicode MS" panose="020B0604020202020204" pitchFamily="34" charset="-122"/>
                <a:ea typeface="JetBrains Mono"/>
              </a:rPr>
              <a:t>2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=</a:t>
            </a:r>
            <a:r>
              <a:rPr lang="zh-CN" altLang="zh-CN" sz="1200" dirty="0">
                <a:solidFill>
                  <a:srgbClr val="1750EB"/>
                </a:solidFill>
                <a:latin typeface="Arial Unicode MS" panose="020B0604020202020204" pitchFamily="34" charset="-122"/>
                <a:ea typeface="JetBrains Mono"/>
              </a:rPr>
              <a:t>1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;</a:t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--</a:t>
            </a:r>
            <a: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在</a:t>
            </a: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:A IN (val1, val2, ...)  </a:t>
            </a:r>
            <a: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如果</a:t>
            </a: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A</a:t>
            </a:r>
            <a: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等于任何值，则为</a:t>
            </a: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TRUE</a:t>
            </a:r>
            <a: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b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select </a:t>
            </a:r>
            <a:r>
              <a:rPr lang="zh-CN" altLang="zh-CN" sz="1200" dirty="0">
                <a:solidFill>
                  <a:srgbClr val="1750EB"/>
                </a:solidFill>
                <a:latin typeface="Arial Unicode MS" panose="020B0604020202020204" pitchFamily="34" charset="-122"/>
                <a:ea typeface="JetBrains Mono"/>
              </a:rPr>
              <a:t>1 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from </a:t>
            </a:r>
            <a:r>
              <a:rPr lang="zh-CN" altLang="zh-CN" sz="12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dual 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where </a:t>
            </a:r>
            <a:r>
              <a:rPr lang="zh-CN" altLang="zh-CN" sz="1200" dirty="0">
                <a:solidFill>
                  <a:srgbClr val="1750EB"/>
                </a:solidFill>
                <a:latin typeface="Arial Unicode MS" panose="020B0604020202020204" pitchFamily="34" charset="-122"/>
                <a:ea typeface="JetBrains Mono"/>
              </a:rPr>
              <a:t>11 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in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(</a:t>
            </a:r>
            <a:r>
              <a:rPr lang="zh-CN" altLang="zh-CN" sz="1200" dirty="0">
                <a:solidFill>
                  <a:srgbClr val="1750EB"/>
                </a:solidFill>
                <a:latin typeface="Arial Unicode MS" panose="020B0604020202020204" pitchFamily="34" charset="-122"/>
                <a:ea typeface="JetBrains Mono"/>
              </a:rPr>
              <a:t>11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,</a:t>
            </a:r>
            <a:r>
              <a:rPr lang="zh-CN" altLang="zh-CN" sz="1200" dirty="0">
                <a:solidFill>
                  <a:srgbClr val="1750EB"/>
                </a:solidFill>
                <a:latin typeface="Arial Unicode MS" panose="020B0604020202020204" pitchFamily="34" charset="-122"/>
                <a:ea typeface="JetBrains Mono"/>
              </a:rPr>
              <a:t>22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,</a:t>
            </a:r>
            <a:r>
              <a:rPr lang="zh-CN" altLang="zh-CN" sz="1200" dirty="0">
                <a:solidFill>
                  <a:srgbClr val="1750EB"/>
                </a:solidFill>
                <a:latin typeface="Arial Unicode MS" panose="020B0604020202020204" pitchFamily="34" charset="-122"/>
                <a:ea typeface="JetBrains Mono"/>
              </a:rPr>
              <a:t>33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);</a:t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--</a:t>
            </a:r>
            <a: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不在</a:t>
            </a: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:A NOT IN (val1, val2, ...) </a:t>
            </a:r>
            <a: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如果</a:t>
            </a: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A</a:t>
            </a:r>
            <a: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不等于任何值，则为</a:t>
            </a: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TRUE</a:t>
            </a:r>
            <a:b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select </a:t>
            </a:r>
            <a:r>
              <a:rPr lang="zh-CN" altLang="zh-CN" sz="1200" dirty="0">
                <a:solidFill>
                  <a:srgbClr val="1750EB"/>
                </a:solidFill>
                <a:latin typeface="Arial Unicode MS" panose="020B0604020202020204" pitchFamily="34" charset="-122"/>
                <a:ea typeface="JetBrains Mono"/>
              </a:rPr>
              <a:t>1 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from </a:t>
            </a:r>
            <a:r>
              <a:rPr lang="zh-CN" altLang="zh-CN" sz="12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dual 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where </a:t>
            </a:r>
            <a:r>
              <a:rPr lang="zh-CN" altLang="zh-CN" sz="1200" dirty="0">
                <a:solidFill>
                  <a:srgbClr val="1750EB"/>
                </a:solidFill>
                <a:latin typeface="Arial Unicode MS" panose="020B0604020202020204" pitchFamily="34" charset="-122"/>
                <a:ea typeface="JetBrains Mono"/>
              </a:rPr>
              <a:t>11 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not in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(</a:t>
            </a:r>
            <a:r>
              <a:rPr lang="zh-CN" altLang="zh-CN" sz="1200" dirty="0">
                <a:solidFill>
                  <a:srgbClr val="1750EB"/>
                </a:solidFill>
                <a:latin typeface="Arial Unicode MS" panose="020B0604020202020204" pitchFamily="34" charset="-122"/>
                <a:ea typeface="JetBrains Mono"/>
              </a:rPr>
              <a:t>22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,</a:t>
            </a:r>
            <a:r>
              <a:rPr lang="zh-CN" altLang="zh-CN" sz="1200" dirty="0">
                <a:solidFill>
                  <a:srgbClr val="1750EB"/>
                </a:solidFill>
                <a:latin typeface="Arial Unicode MS" panose="020B0604020202020204" pitchFamily="34" charset="-122"/>
                <a:ea typeface="JetBrains Mono"/>
              </a:rPr>
              <a:t>33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,</a:t>
            </a:r>
            <a:r>
              <a:rPr lang="zh-CN" altLang="zh-CN" sz="1200" dirty="0">
                <a:solidFill>
                  <a:srgbClr val="1750EB"/>
                </a:solidFill>
                <a:latin typeface="Arial Unicode MS" panose="020B0604020202020204" pitchFamily="34" charset="-122"/>
                <a:ea typeface="JetBrains Mono"/>
              </a:rPr>
              <a:t>44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)</a:t>
            </a:r>
            <a:r>
              <a:rPr lang="zh-CN" altLang="zh-CN" sz="1200" dirty="0" smtClean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;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4753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[NOT] EXISTS </a:t>
            </a:r>
            <a:endParaRPr lang="en-US" altLang="zh-CN" dirty="0" smtClean="0"/>
          </a:p>
          <a:p>
            <a:r>
              <a:rPr lang="zh-CN" altLang="en-US" dirty="0" smtClean="0"/>
              <a:t>语法：</a:t>
            </a:r>
            <a:r>
              <a:rPr lang="en-US" altLang="zh-CN" dirty="0" smtClean="0"/>
              <a:t>SELECT </a:t>
            </a:r>
            <a:r>
              <a:rPr lang="en-US" altLang="zh-CN" dirty="0"/>
              <a:t>… FROM table </a:t>
            </a:r>
            <a:r>
              <a:rPr lang="en-US" altLang="zh-CN" dirty="0" smtClean="0"/>
              <a:t>WHERE [NOT] EXISTS </a:t>
            </a:r>
            <a:r>
              <a:rPr lang="en-US" altLang="zh-CN" dirty="0"/>
              <a:t>(subquery</a:t>
            </a:r>
            <a:r>
              <a:rPr lang="en-US" altLang="zh-CN" dirty="0" smtClean="0"/>
              <a:t>)</a:t>
            </a:r>
          </a:p>
          <a:p>
            <a:r>
              <a:rPr lang="zh-CN" altLang="en-US" dirty="0"/>
              <a:t>功能：将主查询的数据，放到子查询中做条件验证，根据验证结果（</a:t>
            </a:r>
            <a:r>
              <a:rPr lang="en-US" altLang="zh-CN" dirty="0"/>
              <a:t>TRUE </a:t>
            </a:r>
            <a:r>
              <a:rPr lang="zh-CN" altLang="en-US" dirty="0"/>
              <a:t>或 </a:t>
            </a:r>
            <a:r>
              <a:rPr lang="en-US" altLang="zh-CN" dirty="0"/>
              <a:t>FALSE</a:t>
            </a:r>
            <a:r>
              <a:rPr lang="zh-CN" altLang="en-US" dirty="0"/>
              <a:t>）来决定主查询的数据结果是否得以保留。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Hive </a:t>
            </a:r>
            <a:r>
              <a:rPr lang="zh-CN" altLang="en-US" dirty="0"/>
              <a:t>内置运算符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逻辑运算</a:t>
            </a:r>
            <a:r>
              <a:rPr lang="zh-CN" altLang="en-US" dirty="0" smtClean="0"/>
              <a:t>符</a:t>
            </a:r>
            <a:endParaRPr lang="zh-CN" altLang="en-US" dirty="0"/>
          </a:p>
        </p:txBody>
      </p:sp>
      <p:sp>
        <p:nvSpPr>
          <p:cNvPr id="6" name="TextBox 3">
            <a:extLst>
              <a:ext uri="{FF2B5EF4-FFF2-40B4-BE49-F238E27FC236}">
                <a16:creationId xmlns=""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3227859" y="3831180"/>
            <a:ext cx="5715640" cy="1015663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--</a:t>
            </a:r>
            <a: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逻辑是否存在</a:t>
            </a: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: [NOT] EXISTS (subquery)</a:t>
            </a:r>
            <a:b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--</a:t>
            </a:r>
            <a: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将主查询的数据，放到子查询中做条件验证，根据验证结果（</a:t>
            </a: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TRUE </a:t>
            </a:r>
            <a: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或</a:t>
            </a: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 FALSE</a:t>
            </a:r>
            <a: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）来决定主查询的数据结果是否得以保留。</a:t>
            </a:r>
            <a:b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select 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A.* 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from 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A</a:t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where exists 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(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select 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B.id 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from 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B 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where 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A.id = B.id);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4678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16DC7A42-DEB9-4846-9885-EF1F65B29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Hive </a:t>
            </a:r>
            <a:r>
              <a:rPr lang="en-US" altLang="zh-CN" dirty="0" smtClean="0">
                <a:solidFill>
                  <a:schemeClr val="tx1"/>
                </a:solidFill>
              </a:rPr>
              <a:t>Functions</a:t>
            </a:r>
            <a:r>
              <a:rPr lang="zh-CN" altLang="en-US" dirty="0" smtClean="0">
                <a:solidFill>
                  <a:schemeClr val="tx1"/>
                </a:solidFill>
              </a:rPr>
              <a:t>函数</a:t>
            </a:r>
            <a:r>
              <a:rPr lang="zh-CN" altLang="en-US" dirty="0">
                <a:solidFill>
                  <a:schemeClr val="tx1"/>
                </a:solidFill>
              </a:rPr>
              <a:t>入门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DC0D98B5-82FB-804B-8565-7E31DD4B40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03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07283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=""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Hive </a:t>
            </a:r>
            <a:r>
              <a:rPr lang="zh-CN" altLang="en-US" dirty="0">
                <a:solidFill>
                  <a:srgbClr val="FF0000"/>
                </a:solidFill>
              </a:rPr>
              <a:t>函数概述及分类标准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Hive </a:t>
            </a:r>
            <a:r>
              <a:rPr lang="zh-CN" altLang="en-US" dirty="0">
                <a:solidFill>
                  <a:schemeClr val="tx1"/>
                </a:solidFill>
              </a:rPr>
              <a:t>内置函数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Hive </a:t>
            </a:r>
            <a:r>
              <a:rPr lang="zh-CN" altLang="en-US" dirty="0">
                <a:solidFill>
                  <a:schemeClr val="tx1"/>
                </a:solidFill>
              </a:rPr>
              <a:t>用户自定义函数（</a:t>
            </a:r>
            <a:r>
              <a:rPr lang="en-US" altLang="zh-CN" dirty="0">
                <a:solidFill>
                  <a:schemeClr val="tx1"/>
                </a:solidFill>
              </a:rPr>
              <a:t>UDF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</a:rPr>
              <a:t>UDTF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</a:rPr>
              <a:t>UDAF</a:t>
            </a:r>
            <a:r>
              <a:rPr lang="zh-CN" altLang="en-US" dirty="0">
                <a:solidFill>
                  <a:schemeClr val="tx1"/>
                </a:solidFill>
              </a:rPr>
              <a:t>）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案例：</a:t>
            </a:r>
            <a:r>
              <a:rPr lang="en-US" altLang="zh-CN" dirty="0">
                <a:solidFill>
                  <a:schemeClr val="tx1"/>
                </a:solidFill>
              </a:rPr>
              <a:t>UDF</a:t>
            </a:r>
            <a:r>
              <a:rPr lang="zh-CN" altLang="en-US" dirty="0">
                <a:solidFill>
                  <a:schemeClr val="tx1"/>
                </a:solidFill>
              </a:rPr>
              <a:t>实现手机号****加密</a:t>
            </a:r>
          </a:p>
        </p:txBody>
      </p:sp>
    </p:spTree>
    <p:extLst>
      <p:ext uri="{BB962C8B-B14F-4D97-AF65-F5344CB8AC3E}">
        <p14:creationId xmlns:p14="http://schemas.microsoft.com/office/powerpoint/2010/main" val="3403816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Hive</a:t>
            </a:r>
            <a:r>
              <a:rPr lang="zh-CN" altLang="en-US" dirty="0" smtClean="0"/>
              <a:t>内</a:t>
            </a:r>
            <a:r>
              <a:rPr lang="zh-CN" altLang="en-US" dirty="0"/>
              <a:t>建了不少函数</a:t>
            </a:r>
            <a:r>
              <a:rPr lang="zh-CN" altLang="en-US" dirty="0" smtClean="0"/>
              <a:t>，</a:t>
            </a:r>
            <a:r>
              <a:rPr lang="zh-CN" altLang="en-US" dirty="0"/>
              <a:t>用于</a:t>
            </a:r>
            <a:r>
              <a:rPr lang="zh-CN" altLang="en-US" dirty="0" smtClean="0"/>
              <a:t>满足用户不同使用需求</a:t>
            </a:r>
            <a:r>
              <a:rPr lang="zh-CN" altLang="en-US" dirty="0"/>
              <a:t>，</a:t>
            </a:r>
            <a:r>
              <a:rPr lang="zh-CN" altLang="en-US" dirty="0" smtClean="0"/>
              <a:t>提高</a:t>
            </a:r>
            <a:r>
              <a:rPr lang="en-US" altLang="zh-CN" dirty="0" smtClean="0"/>
              <a:t>SQL</a:t>
            </a:r>
            <a:r>
              <a:rPr lang="zh-CN" altLang="en-US" dirty="0" smtClean="0"/>
              <a:t>编写效率</a:t>
            </a:r>
            <a:r>
              <a:rPr lang="zh-CN" altLang="en-US" dirty="0"/>
              <a:t>：</a:t>
            </a:r>
          </a:p>
          <a:p>
            <a:pPr>
              <a:buFont typeface="+mj-lt"/>
              <a:buAutoNum type="arabicPeriod"/>
            </a:pPr>
            <a:r>
              <a:rPr lang="zh-CN" altLang="en-US" dirty="0" smtClean="0"/>
              <a:t>使用</a:t>
            </a:r>
            <a:r>
              <a:rPr lang="en-US" altLang="zh-CN" b="1" dirty="0">
                <a:solidFill>
                  <a:srgbClr val="FF0000"/>
                </a:solidFill>
              </a:rPr>
              <a:t>show functions</a:t>
            </a:r>
            <a:r>
              <a:rPr lang="zh-CN" altLang="en-US" dirty="0"/>
              <a:t>查看</a:t>
            </a:r>
            <a:r>
              <a:rPr lang="zh-CN" altLang="en-US" dirty="0" smtClean="0"/>
              <a:t>当下可用的所有函数；</a:t>
            </a:r>
            <a:endParaRPr lang="en-US" altLang="zh-CN" dirty="0" smtClean="0"/>
          </a:p>
          <a:p>
            <a:pPr>
              <a:buFont typeface="+mj-lt"/>
              <a:buAutoNum type="arabicPeriod"/>
            </a:pPr>
            <a:r>
              <a:rPr lang="zh-CN" altLang="en-US" dirty="0" smtClean="0"/>
              <a:t>通过</a:t>
            </a:r>
            <a:r>
              <a:rPr lang="en-US" altLang="zh-CN" b="1" dirty="0">
                <a:solidFill>
                  <a:srgbClr val="FF0000"/>
                </a:solidFill>
              </a:rPr>
              <a:t>describe function extended funcname</a:t>
            </a:r>
            <a:r>
              <a:rPr lang="zh-CN" altLang="en-US" dirty="0"/>
              <a:t>来查看函数的使用</a:t>
            </a:r>
            <a:r>
              <a:rPr lang="zh-CN" altLang="en-US" dirty="0" smtClean="0"/>
              <a:t>方式。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Hive Functions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概述</a:t>
            </a:r>
            <a:endParaRPr lang="zh-CN" altLang="en-US" dirty="0"/>
          </a:p>
        </p:txBody>
      </p:sp>
      <p:pic>
        <p:nvPicPr>
          <p:cNvPr id="8" name="图片 7"/>
          <p:cNvPicPr/>
          <p:nvPr/>
        </p:nvPicPr>
        <p:blipFill>
          <a:blip r:embed="rId2"/>
          <a:stretch>
            <a:fillRect/>
          </a:stretch>
        </p:blipFill>
        <p:spPr>
          <a:xfrm>
            <a:off x="2779446" y="3405548"/>
            <a:ext cx="6612466" cy="288660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030590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Hive</a:t>
            </a:r>
            <a:r>
              <a:rPr lang="zh-CN" altLang="en-US" dirty="0">
                <a:solidFill>
                  <a:schemeClr val="tx1"/>
                </a:solidFill>
              </a:rPr>
              <a:t>的</a:t>
            </a:r>
            <a:r>
              <a:rPr lang="zh-CN" altLang="en-US" dirty="0" smtClean="0">
                <a:solidFill>
                  <a:schemeClr val="tx1"/>
                </a:solidFill>
              </a:rPr>
              <a:t>函数分为两大类：</a:t>
            </a:r>
            <a:r>
              <a:rPr lang="zh-CN" altLang="en-US" b="1" dirty="0" smtClean="0">
                <a:solidFill>
                  <a:srgbClr val="FF0000"/>
                </a:solidFill>
              </a:rPr>
              <a:t>内置函数</a:t>
            </a:r>
            <a:r>
              <a:rPr lang="zh-CN" altLang="en-US" dirty="0" smtClean="0">
                <a:solidFill>
                  <a:schemeClr val="tx1"/>
                </a:solidFill>
              </a:rPr>
              <a:t>（</a:t>
            </a:r>
            <a:r>
              <a:rPr lang="en-US" altLang="zh-CN" dirty="0">
                <a:solidFill>
                  <a:schemeClr val="tx1"/>
                </a:solidFill>
              </a:rPr>
              <a:t>Built-in Functions</a:t>
            </a:r>
            <a:r>
              <a:rPr lang="zh-CN" altLang="en-US" dirty="0" smtClean="0">
                <a:solidFill>
                  <a:schemeClr val="tx1"/>
                </a:solidFill>
              </a:rPr>
              <a:t>）、</a:t>
            </a:r>
            <a:r>
              <a:rPr lang="zh-CN" altLang="en-US" b="1" dirty="0" smtClean="0">
                <a:solidFill>
                  <a:srgbClr val="FF0000"/>
                </a:solidFill>
              </a:rPr>
              <a:t>用户定义函数</a:t>
            </a:r>
            <a:r>
              <a:rPr lang="en-US" altLang="zh-CN" b="1" dirty="0" smtClean="0">
                <a:solidFill>
                  <a:srgbClr val="FF0000"/>
                </a:solidFill>
              </a:rPr>
              <a:t>UDF</a:t>
            </a:r>
            <a:r>
              <a:rPr lang="zh-CN" altLang="en-US" dirty="0" smtClean="0">
                <a:solidFill>
                  <a:schemeClr val="tx1"/>
                </a:solidFill>
              </a:rPr>
              <a:t>（</a:t>
            </a:r>
            <a:r>
              <a:rPr lang="en-US" altLang="zh-CN" dirty="0" smtClean="0">
                <a:solidFill>
                  <a:schemeClr val="tx1"/>
                </a:solidFill>
              </a:rPr>
              <a:t>User-Defined Functions</a:t>
            </a:r>
            <a:r>
              <a:rPr lang="zh-CN" altLang="en-US" dirty="0" smtClean="0">
                <a:solidFill>
                  <a:schemeClr val="tx1"/>
                </a:solidFill>
              </a:rPr>
              <a:t>）：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/>
                </a:solidFill>
              </a:rPr>
              <a:t>内置函数可分为：</a:t>
            </a:r>
            <a:r>
              <a:rPr lang="zh-CN" altLang="en-US" dirty="0">
                <a:solidFill>
                  <a:schemeClr val="tx1"/>
                </a:solidFill>
              </a:rPr>
              <a:t>数值类型函数、日期类型函数、字符串类型函数、集合函数、条件函数等；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/>
                </a:solidFill>
              </a:rPr>
              <a:t>用户定义函数根据输入输出的行数可分为</a:t>
            </a:r>
            <a:r>
              <a:rPr lang="en-US" altLang="zh-CN" dirty="0" smtClean="0">
                <a:solidFill>
                  <a:schemeClr val="tx1"/>
                </a:solidFill>
              </a:rPr>
              <a:t>3</a:t>
            </a:r>
            <a:r>
              <a:rPr lang="zh-CN" altLang="en-US" dirty="0" smtClean="0">
                <a:solidFill>
                  <a:schemeClr val="tx1"/>
                </a:solidFill>
              </a:rPr>
              <a:t>类：</a:t>
            </a:r>
            <a:r>
              <a:rPr lang="en-US" altLang="zh-CN" dirty="0">
                <a:solidFill>
                  <a:schemeClr val="tx1"/>
                </a:solidFill>
              </a:rPr>
              <a:t>UDF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</a:rPr>
              <a:t>UDAF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</a:rPr>
              <a:t>UDTF</a:t>
            </a:r>
            <a:r>
              <a:rPr lang="zh-CN" altLang="en-US" dirty="0">
                <a:solidFill>
                  <a:schemeClr val="tx1"/>
                </a:solidFill>
              </a:rPr>
              <a:t>。</a:t>
            </a:r>
          </a:p>
          <a:p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Hive Functions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分类</a:t>
            </a:r>
            <a:r>
              <a:rPr lang="zh-CN" altLang="en-US" dirty="0"/>
              <a:t>标准</a:t>
            </a:r>
          </a:p>
        </p:txBody>
      </p:sp>
      <p:pic>
        <p:nvPicPr>
          <p:cNvPr id="9" name="图片 8"/>
          <p:cNvPicPr/>
          <p:nvPr/>
        </p:nvPicPr>
        <p:blipFill>
          <a:blip r:embed="rId2"/>
          <a:stretch>
            <a:fillRect/>
          </a:stretch>
        </p:blipFill>
        <p:spPr>
          <a:xfrm>
            <a:off x="3237704" y="3547692"/>
            <a:ext cx="5695950" cy="2810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060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根据</a:t>
            </a:r>
            <a:r>
              <a:rPr lang="zh-CN" altLang="en-US" dirty="0">
                <a:solidFill>
                  <a:srgbClr val="FF0000"/>
                </a:solidFill>
              </a:rPr>
              <a:t>函数输入输出的行</a:t>
            </a:r>
            <a:r>
              <a:rPr lang="zh-CN" altLang="en-US" dirty="0" smtClean="0">
                <a:solidFill>
                  <a:srgbClr val="FF0000"/>
                </a:solidFill>
              </a:rPr>
              <a:t>数</a:t>
            </a:r>
            <a:r>
              <a:rPr lang="zh-CN" altLang="en-US" dirty="0" smtClean="0"/>
              <a:t>：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sz="1400" b="1" dirty="0">
                <a:solidFill>
                  <a:srgbClr val="92D050"/>
                </a:solidFill>
              </a:rPr>
              <a:t>UDF</a:t>
            </a:r>
            <a:r>
              <a:rPr lang="zh-CN" altLang="en-US" sz="1400" dirty="0"/>
              <a:t>（</a:t>
            </a:r>
            <a:r>
              <a:rPr lang="en-US" altLang="zh-CN" sz="1400" dirty="0"/>
              <a:t>User-Defined-Function</a:t>
            </a:r>
            <a:r>
              <a:rPr lang="zh-CN" altLang="en-US" sz="1400" dirty="0"/>
              <a:t>）普通函数，一进一出</a:t>
            </a:r>
          </a:p>
          <a:p>
            <a:pPr marL="0" indent="0">
              <a:buNone/>
            </a:pPr>
            <a:r>
              <a:rPr lang="en-US" altLang="zh-CN" sz="1400" b="1" dirty="0">
                <a:solidFill>
                  <a:srgbClr val="92D050"/>
                </a:solidFill>
              </a:rPr>
              <a:t>UDAF</a:t>
            </a:r>
            <a:r>
              <a:rPr lang="zh-CN" altLang="en-US" sz="1400" dirty="0"/>
              <a:t>（</a:t>
            </a:r>
            <a:r>
              <a:rPr lang="en-US" altLang="zh-CN" sz="1400" dirty="0"/>
              <a:t>User-Defined Aggregation Function</a:t>
            </a:r>
            <a:r>
              <a:rPr lang="zh-CN" altLang="en-US" sz="1400" dirty="0"/>
              <a:t>）聚合函数，多进一出</a:t>
            </a:r>
          </a:p>
          <a:p>
            <a:pPr marL="0" indent="0">
              <a:buNone/>
            </a:pPr>
            <a:r>
              <a:rPr lang="en-US" altLang="zh-CN" sz="1400" b="1" dirty="0">
                <a:solidFill>
                  <a:srgbClr val="92D050"/>
                </a:solidFill>
              </a:rPr>
              <a:t>UDTF</a:t>
            </a:r>
            <a:r>
              <a:rPr lang="zh-CN" altLang="en-US" sz="1400" dirty="0"/>
              <a:t>（</a:t>
            </a:r>
            <a:r>
              <a:rPr lang="en-US" altLang="zh-CN" sz="1400" dirty="0"/>
              <a:t>User-Defined Table-Generating Functions</a:t>
            </a:r>
            <a:r>
              <a:rPr lang="zh-CN" altLang="en-US" sz="1400" dirty="0"/>
              <a:t>）表生成函数，一进多出</a:t>
            </a:r>
          </a:p>
          <a:p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Hive Functions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用户定义</a:t>
            </a:r>
            <a:r>
              <a:rPr lang="zh-CN" altLang="en-US" dirty="0" smtClean="0"/>
              <a:t>函数</a:t>
            </a:r>
            <a:r>
              <a:rPr lang="en-US" altLang="zh-CN" dirty="0" smtClean="0"/>
              <a:t>UDF</a:t>
            </a:r>
            <a:r>
              <a:rPr lang="zh-CN" altLang="en-US" dirty="0" smtClean="0"/>
              <a:t>分类</a:t>
            </a:r>
            <a:r>
              <a:rPr lang="zh-CN" altLang="en-US" dirty="0"/>
              <a:t>标准</a:t>
            </a:r>
          </a:p>
        </p:txBody>
      </p:sp>
      <p:sp>
        <p:nvSpPr>
          <p:cNvPr id="2" name="圆角矩形 1"/>
          <p:cNvSpPr/>
          <p:nvPr/>
        </p:nvSpPr>
        <p:spPr>
          <a:xfrm>
            <a:off x="1446744" y="4354717"/>
            <a:ext cx="905346" cy="151099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UDF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5426348" y="4354717"/>
            <a:ext cx="905346" cy="151099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UDAF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9332392" y="4354717"/>
            <a:ext cx="905346" cy="151099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UDTF</a:t>
            </a:r>
            <a:endParaRPr lang="zh-CN" altLang="en-US" dirty="0"/>
          </a:p>
        </p:txBody>
      </p:sp>
      <p:sp>
        <p:nvSpPr>
          <p:cNvPr id="3" name="右箭头 2"/>
          <p:cNvSpPr/>
          <p:nvPr/>
        </p:nvSpPr>
        <p:spPr>
          <a:xfrm>
            <a:off x="518613" y="4893214"/>
            <a:ext cx="778598" cy="289711"/>
          </a:xfrm>
          <a:prstGeom prst="rightArrow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右箭头 9"/>
          <p:cNvSpPr/>
          <p:nvPr/>
        </p:nvSpPr>
        <p:spPr>
          <a:xfrm>
            <a:off x="2501623" y="4893214"/>
            <a:ext cx="778598" cy="289711"/>
          </a:xfrm>
          <a:prstGeom prst="rightArrow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右箭头 10"/>
          <p:cNvSpPr/>
          <p:nvPr/>
        </p:nvSpPr>
        <p:spPr>
          <a:xfrm>
            <a:off x="4498217" y="4562008"/>
            <a:ext cx="778598" cy="289711"/>
          </a:xfrm>
          <a:prstGeom prst="rightArrow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右箭头 11"/>
          <p:cNvSpPr/>
          <p:nvPr/>
        </p:nvSpPr>
        <p:spPr>
          <a:xfrm>
            <a:off x="4498217" y="5013458"/>
            <a:ext cx="778598" cy="289711"/>
          </a:xfrm>
          <a:prstGeom prst="rightArrow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右箭头 12"/>
          <p:cNvSpPr/>
          <p:nvPr/>
        </p:nvSpPr>
        <p:spPr>
          <a:xfrm>
            <a:off x="4498217" y="5458302"/>
            <a:ext cx="778598" cy="289711"/>
          </a:xfrm>
          <a:prstGeom prst="rightArrow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右箭头 13"/>
          <p:cNvSpPr/>
          <p:nvPr/>
        </p:nvSpPr>
        <p:spPr>
          <a:xfrm>
            <a:off x="6534415" y="4965356"/>
            <a:ext cx="778598" cy="289711"/>
          </a:xfrm>
          <a:prstGeom prst="rightArrow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右箭头 14"/>
          <p:cNvSpPr/>
          <p:nvPr/>
        </p:nvSpPr>
        <p:spPr>
          <a:xfrm>
            <a:off x="8351073" y="4875106"/>
            <a:ext cx="778598" cy="289711"/>
          </a:xfrm>
          <a:prstGeom prst="rightArrow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右箭头 16"/>
          <p:cNvSpPr/>
          <p:nvPr/>
        </p:nvSpPr>
        <p:spPr>
          <a:xfrm>
            <a:off x="10514774" y="4475816"/>
            <a:ext cx="778598" cy="289711"/>
          </a:xfrm>
          <a:prstGeom prst="rightArrow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右箭头 17"/>
          <p:cNvSpPr/>
          <p:nvPr/>
        </p:nvSpPr>
        <p:spPr>
          <a:xfrm>
            <a:off x="10514774" y="4927266"/>
            <a:ext cx="778598" cy="289711"/>
          </a:xfrm>
          <a:prstGeom prst="rightArrow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右箭头 18"/>
          <p:cNvSpPr/>
          <p:nvPr/>
        </p:nvSpPr>
        <p:spPr>
          <a:xfrm>
            <a:off x="10514774" y="5372110"/>
            <a:ext cx="778598" cy="289711"/>
          </a:xfrm>
          <a:prstGeom prst="rightArrow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6912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UDF</a:t>
            </a:r>
            <a:r>
              <a:rPr lang="zh-CN" altLang="en-US" dirty="0" smtClean="0"/>
              <a:t>分类标准本来针对</a:t>
            </a:r>
            <a:r>
              <a:rPr lang="zh-CN" altLang="en-US" dirty="0"/>
              <a:t>的是</a:t>
            </a:r>
            <a:r>
              <a:rPr lang="zh-CN" altLang="en-US" dirty="0" smtClean="0"/>
              <a:t>用户自己编写开发实现的</a:t>
            </a:r>
            <a:r>
              <a:rPr lang="zh-CN" altLang="en-US" dirty="0"/>
              <a:t>函数</a:t>
            </a:r>
            <a:r>
              <a:rPr lang="zh-CN" altLang="en-US" dirty="0" smtClean="0"/>
              <a:t>。</a:t>
            </a:r>
            <a:r>
              <a:rPr lang="en-US" altLang="zh-CN" dirty="0" smtClean="0">
                <a:solidFill>
                  <a:srgbClr val="92D050"/>
                </a:solidFill>
              </a:rPr>
              <a:t>UDF</a:t>
            </a:r>
            <a:r>
              <a:rPr lang="zh-CN" altLang="en-US" dirty="0">
                <a:solidFill>
                  <a:srgbClr val="92D050"/>
                </a:solidFill>
              </a:rPr>
              <a:t>分类标准可以扩大到</a:t>
            </a:r>
            <a:r>
              <a:rPr lang="en-US" altLang="zh-CN" dirty="0">
                <a:solidFill>
                  <a:srgbClr val="92D050"/>
                </a:solidFill>
              </a:rPr>
              <a:t>Hive</a:t>
            </a:r>
            <a:r>
              <a:rPr lang="zh-CN" altLang="en-US" dirty="0">
                <a:solidFill>
                  <a:srgbClr val="92D050"/>
                </a:solidFill>
              </a:rPr>
              <a:t>的所有函数中：包括内置函数</a:t>
            </a:r>
            <a:r>
              <a:rPr lang="zh-CN" altLang="en-US" dirty="0" smtClean="0">
                <a:solidFill>
                  <a:srgbClr val="92D050"/>
                </a:solidFill>
              </a:rPr>
              <a:t>和用户自定义</a:t>
            </a:r>
            <a:r>
              <a:rPr lang="zh-CN" altLang="en-US" dirty="0">
                <a:solidFill>
                  <a:srgbClr val="92D050"/>
                </a:solidFill>
              </a:rPr>
              <a:t>函数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sz="1400" dirty="0" smtClean="0"/>
              <a:t>因为</a:t>
            </a:r>
            <a:r>
              <a:rPr lang="zh-CN" altLang="en-US" sz="1400" dirty="0"/>
              <a:t>不管是什么类型</a:t>
            </a:r>
            <a:r>
              <a:rPr lang="zh-CN" altLang="en-US" sz="1400" dirty="0" smtClean="0"/>
              <a:t>的函数，</a:t>
            </a:r>
            <a:r>
              <a:rPr lang="zh-CN" altLang="en-US" sz="1400" dirty="0"/>
              <a:t>一定满足于输入输出的要求，那么从输入几行和输出几行上来划分没有</a:t>
            </a:r>
            <a:r>
              <a:rPr lang="zh-CN" altLang="en-US" sz="1400" dirty="0" smtClean="0"/>
              <a:t>任何问题。</a:t>
            </a:r>
            <a:endParaRPr lang="en-US" altLang="zh-CN" sz="1400" dirty="0" smtClean="0"/>
          </a:p>
          <a:p>
            <a:pPr marL="0" indent="0">
              <a:buNone/>
            </a:pPr>
            <a:r>
              <a:rPr lang="zh-CN" altLang="en-US" sz="1400" dirty="0" smtClean="0"/>
              <a:t>千万</a:t>
            </a:r>
            <a:r>
              <a:rPr lang="zh-CN" altLang="en-US" sz="1400" dirty="0"/>
              <a:t>不要被</a:t>
            </a:r>
            <a:r>
              <a:rPr lang="en-US" altLang="zh-CN" sz="1400" dirty="0"/>
              <a:t>UD</a:t>
            </a:r>
            <a:r>
              <a:rPr lang="zh-CN" altLang="en-US" sz="1400" dirty="0"/>
              <a:t>（</a:t>
            </a:r>
            <a:r>
              <a:rPr lang="en-US" altLang="zh-CN" sz="1400" dirty="0"/>
              <a:t>User-Defined</a:t>
            </a:r>
            <a:r>
              <a:rPr lang="zh-CN" altLang="en-US" sz="1400" dirty="0"/>
              <a:t>）这两个字母所迷惑，照成视野的狭隘。</a:t>
            </a:r>
          </a:p>
          <a:p>
            <a:r>
              <a:rPr lang="zh-CN" altLang="en-US" dirty="0"/>
              <a:t>比如</a:t>
            </a:r>
            <a:r>
              <a:rPr lang="en-US" altLang="zh-CN" dirty="0"/>
              <a:t>Hive</a:t>
            </a:r>
            <a:r>
              <a:rPr lang="zh-CN" altLang="en-US" dirty="0"/>
              <a:t>官方文档中，针对聚合函数的标准就是内置的</a:t>
            </a:r>
            <a:r>
              <a:rPr lang="en-US" altLang="zh-CN" dirty="0"/>
              <a:t>UDAF</a:t>
            </a:r>
            <a:r>
              <a:rPr lang="zh-CN" altLang="en-US" dirty="0"/>
              <a:t>类型。</a:t>
            </a:r>
          </a:p>
          <a:p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Hive Functions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UDF</a:t>
            </a:r>
            <a:r>
              <a:rPr lang="zh-CN" altLang="en-US" dirty="0" smtClean="0"/>
              <a:t>分类标准</a:t>
            </a:r>
            <a:r>
              <a:rPr lang="zh-CN" altLang="en-US" dirty="0"/>
              <a:t>扩大化</a:t>
            </a:r>
          </a:p>
        </p:txBody>
      </p:sp>
      <p:pic>
        <p:nvPicPr>
          <p:cNvPr id="8" name="图片 7"/>
          <p:cNvPicPr/>
          <p:nvPr/>
        </p:nvPicPr>
        <p:blipFill>
          <a:blip r:embed="rId2"/>
          <a:stretch>
            <a:fillRect/>
          </a:stretch>
        </p:blipFill>
        <p:spPr>
          <a:xfrm>
            <a:off x="3237704" y="3755920"/>
            <a:ext cx="5695950" cy="296227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282562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16DC7A42-DEB9-4846-9885-EF1F65B29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Hive </a:t>
            </a:r>
            <a:r>
              <a:rPr lang="zh-CN" altLang="en-US" dirty="0" smtClean="0">
                <a:solidFill>
                  <a:schemeClr val="tx1"/>
                </a:solidFill>
              </a:rPr>
              <a:t>客户端与属性配置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DC0D98B5-82FB-804B-8565-7E31DD4B40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335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=""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Hive </a:t>
            </a:r>
            <a:r>
              <a:rPr lang="zh-CN" altLang="en-US" dirty="0">
                <a:solidFill>
                  <a:schemeClr val="tx1"/>
                </a:solidFill>
              </a:rPr>
              <a:t>函数概述及分类标准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Hive </a:t>
            </a:r>
            <a:r>
              <a:rPr lang="zh-CN" altLang="en-US" dirty="0">
                <a:solidFill>
                  <a:srgbClr val="FF0000"/>
                </a:solidFill>
              </a:rPr>
              <a:t>内置函数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Hive </a:t>
            </a:r>
            <a:r>
              <a:rPr lang="zh-CN" altLang="en-US" dirty="0">
                <a:solidFill>
                  <a:schemeClr val="tx1"/>
                </a:solidFill>
              </a:rPr>
              <a:t>用户自定义函数（</a:t>
            </a:r>
            <a:r>
              <a:rPr lang="en-US" altLang="zh-CN" dirty="0">
                <a:solidFill>
                  <a:schemeClr val="tx1"/>
                </a:solidFill>
              </a:rPr>
              <a:t>UDF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</a:rPr>
              <a:t>UDTF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</a:rPr>
              <a:t>UDAF</a:t>
            </a:r>
            <a:r>
              <a:rPr lang="zh-CN" altLang="en-US" dirty="0">
                <a:solidFill>
                  <a:schemeClr val="tx1"/>
                </a:solidFill>
              </a:rPr>
              <a:t>）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案例：</a:t>
            </a:r>
            <a:r>
              <a:rPr lang="en-US" altLang="zh-CN" dirty="0">
                <a:solidFill>
                  <a:schemeClr val="tx1"/>
                </a:solidFill>
              </a:rPr>
              <a:t>UDF</a:t>
            </a:r>
            <a:r>
              <a:rPr lang="zh-CN" altLang="en-US" dirty="0">
                <a:solidFill>
                  <a:schemeClr val="tx1"/>
                </a:solidFill>
              </a:rPr>
              <a:t>实现手机号****加密</a:t>
            </a:r>
          </a:p>
        </p:txBody>
      </p:sp>
    </p:spTree>
    <p:extLst>
      <p:ext uri="{BB962C8B-B14F-4D97-AF65-F5344CB8AC3E}">
        <p14:creationId xmlns:p14="http://schemas.microsoft.com/office/powerpoint/2010/main" val="3018659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zh-CN" b="1" dirty="0" smtClean="0">
                <a:solidFill>
                  <a:srgbClr val="FF0000"/>
                </a:solidFill>
              </a:rPr>
              <a:t>内置</a:t>
            </a:r>
            <a:r>
              <a:rPr lang="zh-CN" altLang="zh-CN" b="1" dirty="0">
                <a:solidFill>
                  <a:srgbClr val="FF0000"/>
                </a:solidFill>
              </a:rPr>
              <a:t>函数（</a:t>
            </a:r>
            <a:r>
              <a:rPr lang="en-US" altLang="zh-CN" b="1" dirty="0" smtClean="0">
                <a:solidFill>
                  <a:srgbClr val="FF0000"/>
                </a:solidFill>
              </a:rPr>
              <a:t>build-in</a:t>
            </a:r>
            <a:r>
              <a:rPr lang="zh-CN" altLang="zh-CN" b="1" dirty="0">
                <a:solidFill>
                  <a:srgbClr val="FF0000"/>
                </a:solidFill>
              </a:rPr>
              <a:t>）</a:t>
            </a:r>
            <a:r>
              <a:rPr lang="zh-CN" altLang="zh-CN" dirty="0"/>
              <a:t>指的是</a:t>
            </a:r>
            <a:r>
              <a:rPr lang="en-US" altLang="zh-CN" dirty="0"/>
              <a:t>Hive</a:t>
            </a:r>
            <a:r>
              <a:rPr lang="zh-CN" altLang="zh-CN" dirty="0"/>
              <a:t>开发实现好，直接可以使用的函数</a:t>
            </a:r>
            <a:r>
              <a:rPr lang="en-US" altLang="zh-CN" dirty="0"/>
              <a:t>,</a:t>
            </a:r>
            <a:r>
              <a:rPr lang="zh-CN" altLang="zh-CN" dirty="0"/>
              <a:t>也叫做内建函数。</a:t>
            </a:r>
          </a:p>
          <a:p>
            <a:r>
              <a:rPr lang="zh-CN" altLang="zh-CN" dirty="0"/>
              <a:t>官方文档地址：</a:t>
            </a:r>
            <a:r>
              <a:rPr lang="en-US" altLang="zh-CN" u="sng" dirty="0">
                <a:hlinkClick r:id="rId2"/>
              </a:rPr>
              <a:t>https://cwiki.apache.org/confluence/display/Hive/LanguageManual+UDF</a:t>
            </a:r>
            <a:endParaRPr lang="zh-CN" altLang="zh-CN" dirty="0"/>
          </a:p>
          <a:p>
            <a:r>
              <a:rPr lang="zh-CN" altLang="zh-CN" dirty="0"/>
              <a:t>内置函数根据应用归类整体可以</a:t>
            </a:r>
            <a:r>
              <a:rPr lang="zh-CN" altLang="zh-CN" dirty="0" smtClean="0"/>
              <a:t>分为</a:t>
            </a:r>
            <a:r>
              <a:rPr lang="en-US" altLang="zh-CN" dirty="0" smtClean="0"/>
              <a:t>8</a:t>
            </a:r>
            <a:r>
              <a:rPr lang="zh-CN" altLang="zh-CN" dirty="0"/>
              <a:t>大种类型，我们将对其中重要的，使用频率高的函数使用进行详细讲解。</a:t>
            </a:r>
          </a:p>
          <a:p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Hive </a:t>
            </a:r>
            <a:r>
              <a:rPr lang="zh-CN" altLang="en-US" dirty="0"/>
              <a:t>内置</a:t>
            </a:r>
            <a:r>
              <a:rPr lang="zh-CN" altLang="en-US" dirty="0" smtClean="0"/>
              <a:t>函数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概述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3147547" y="3755920"/>
            <a:ext cx="3340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ea typeface="Alibaba PuHuiTi B"/>
            </a:endParaRPr>
          </a:p>
        </p:txBody>
      </p:sp>
      <p:sp>
        <p:nvSpPr>
          <p:cNvPr id="9" name="矩形 8"/>
          <p:cNvSpPr/>
          <p:nvPr/>
        </p:nvSpPr>
        <p:spPr>
          <a:xfrm rot="1629613">
            <a:off x="1780640" y="4450700"/>
            <a:ext cx="223651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200" b="0" cap="none" spc="0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字符串函数</a:t>
            </a:r>
            <a:endParaRPr lang="zh-CN" altLang="en-US" sz="32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10" name="矩形 9"/>
          <p:cNvSpPr/>
          <p:nvPr/>
        </p:nvSpPr>
        <p:spPr>
          <a:xfrm rot="20686169">
            <a:off x="3258399" y="3534404"/>
            <a:ext cx="182614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200" b="0" cap="none" spc="0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日期函数</a:t>
            </a:r>
            <a:endParaRPr lang="zh-CN" altLang="en-US" sz="32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575204" y="3800702"/>
            <a:ext cx="182614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2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数学</a:t>
            </a:r>
            <a:r>
              <a:rPr lang="zh-CN" altLang="en-US" sz="3200" b="0" cap="none" spc="0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函数</a:t>
            </a:r>
            <a:endParaRPr lang="zh-CN" altLang="en-US" sz="32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12" name="矩形 11"/>
          <p:cNvSpPr/>
          <p:nvPr/>
        </p:nvSpPr>
        <p:spPr>
          <a:xfrm rot="20057187">
            <a:off x="7967896" y="3582729"/>
            <a:ext cx="182614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200" b="0" cap="none" spc="0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条件函数</a:t>
            </a:r>
            <a:endParaRPr lang="zh-CN" altLang="en-US" sz="32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302791" y="5627841"/>
            <a:ext cx="264687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200" b="0" cap="none" spc="0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类型转换函数</a:t>
            </a:r>
            <a:endParaRPr lang="zh-CN" altLang="en-US" sz="32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166322" y="4730353"/>
            <a:ext cx="264687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200" b="0" cap="none" spc="0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数据脱敏函数</a:t>
            </a:r>
            <a:endParaRPr lang="zh-CN" altLang="en-US" sz="32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15" name="矩形 14"/>
          <p:cNvSpPr/>
          <p:nvPr/>
        </p:nvSpPr>
        <p:spPr>
          <a:xfrm rot="3669598">
            <a:off x="6596686" y="5391560"/>
            <a:ext cx="182614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200" b="0" cap="none" spc="0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集合函数</a:t>
            </a:r>
            <a:endParaRPr lang="zh-CN" altLang="en-US" sz="32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931454" y="5014977"/>
            <a:ext cx="264687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200" b="0" cap="none" spc="0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其他杂项函数</a:t>
            </a:r>
            <a:endParaRPr lang="zh-CN" altLang="en-US" sz="32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72022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Hive </a:t>
            </a:r>
            <a:r>
              <a:rPr lang="zh-CN" altLang="en-US" dirty="0"/>
              <a:t>内置</a:t>
            </a:r>
            <a:r>
              <a:rPr lang="zh-CN" altLang="en-US" dirty="0" smtClean="0"/>
              <a:t>函数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1/8</a:t>
            </a:r>
            <a:r>
              <a:rPr lang="zh-CN" altLang="en-US" dirty="0" smtClean="0"/>
              <a:t>）</a:t>
            </a:r>
            <a:r>
              <a:rPr lang="en-US" altLang="zh-CN" dirty="0" smtClean="0"/>
              <a:t>String </a:t>
            </a:r>
            <a:r>
              <a:rPr lang="en-US" altLang="zh-CN" dirty="0"/>
              <a:t>Functions </a:t>
            </a:r>
            <a:r>
              <a:rPr lang="zh-CN" altLang="en-US" dirty="0"/>
              <a:t>字符串函数</a:t>
            </a:r>
          </a:p>
        </p:txBody>
      </p:sp>
      <p:sp>
        <p:nvSpPr>
          <p:cNvPr id="8" name="TextBox 3">
            <a:extLst>
              <a:ext uri="{FF2B5EF4-FFF2-40B4-BE49-F238E27FC236}">
                <a16:creationId xmlns=""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6813148" y="1998207"/>
            <a:ext cx="3960476" cy="3098284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360"/>
              </a:spcBef>
              <a:spcAft>
                <a:spcPts val="360"/>
              </a:spcAft>
            </a:pPr>
            <a:r>
              <a:rPr lang="zh-CN" altLang="zh-CN" sz="1200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•</a:t>
            </a:r>
            <a:r>
              <a:rPr lang="zh-CN" altLang="zh-CN" sz="1200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正则表达式替换函数：</a:t>
            </a:r>
            <a:r>
              <a:rPr lang="en-US" altLang="zh-CN" sz="1200" dirty="0" err="1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regexp_replace</a:t>
            </a:r>
            <a:endParaRPr lang="zh-CN" altLang="zh-CN" sz="1600" dirty="0">
              <a:solidFill>
                <a:srgbClr val="FF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Times New Roman" panose="02020603050405020304" pitchFamily="18" charset="0"/>
            </a:endParaRPr>
          </a:p>
          <a:p>
            <a:pPr>
              <a:spcBef>
                <a:spcPts val="360"/>
              </a:spcBef>
              <a:spcAft>
                <a:spcPts val="360"/>
              </a:spcAft>
            </a:pPr>
            <a:r>
              <a:rPr lang="zh-CN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•正则表达式解析函数：</a:t>
            </a:r>
            <a:r>
              <a:rPr lang="en-US" altLang="zh-CN" sz="1200" dirty="0" err="1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regexp_extract</a:t>
            </a:r>
            <a:endParaRPr lang="zh-CN" altLang="zh-CN" sz="1600" dirty="0">
              <a:latin typeface="微软雅黑 Light" panose="020B0502040204020203" pitchFamily="34" charset="-122"/>
              <a:ea typeface="微软雅黑 Light" panose="020B0502040204020203" pitchFamily="34" charset="-122"/>
              <a:cs typeface="Times New Roman" panose="02020603050405020304" pitchFamily="18" charset="0"/>
            </a:endParaRPr>
          </a:p>
          <a:p>
            <a:pPr>
              <a:spcBef>
                <a:spcPts val="360"/>
              </a:spcBef>
              <a:spcAft>
                <a:spcPts val="360"/>
              </a:spcAft>
            </a:pPr>
            <a:r>
              <a:rPr lang="zh-CN" altLang="zh-CN" sz="1200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•</a:t>
            </a:r>
            <a:r>
              <a:rPr lang="en-US" altLang="zh-CN" sz="1200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URL</a:t>
            </a:r>
            <a:r>
              <a:rPr lang="zh-CN" altLang="zh-CN" sz="1200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解析函数：</a:t>
            </a:r>
            <a:r>
              <a:rPr lang="en-US" altLang="zh-CN" sz="1200" dirty="0" err="1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parse_url</a:t>
            </a:r>
            <a:endParaRPr lang="zh-CN" altLang="zh-CN" sz="1600" dirty="0">
              <a:solidFill>
                <a:srgbClr val="FF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Times New Roman" panose="02020603050405020304" pitchFamily="18" charset="0"/>
            </a:endParaRPr>
          </a:p>
          <a:p>
            <a:pPr>
              <a:spcBef>
                <a:spcPts val="360"/>
              </a:spcBef>
              <a:spcAft>
                <a:spcPts val="360"/>
              </a:spcAft>
            </a:pPr>
            <a:r>
              <a:rPr lang="zh-CN" altLang="zh-CN" sz="1200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•</a:t>
            </a:r>
            <a:r>
              <a:rPr lang="en-US" altLang="zh-CN" sz="1200" dirty="0" err="1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json</a:t>
            </a:r>
            <a:r>
              <a:rPr lang="zh-CN" altLang="zh-CN" sz="1200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解析函数：</a:t>
            </a:r>
            <a:r>
              <a:rPr lang="en-US" altLang="zh-CN" sz="1200" dirty="0" err="1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get_json_object</a:t>
            </a:r>
            <a:endParaRPr lang="zh-CN" altLang="zh-CN" sz="1600" dirty="0">
              <a:solidFill>
                <a:srgbClr val="FF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Times New Roman" panose="02020603050405020304" pitchFamily="18" charset="0"/>
            </a:endParaRPr>
          </a:p>
          <a:p>
            <a:pPr>
              <a:spcBef>
                <a:spcPts val="360"/>
              </a:spcBef>
              <a:spcAft>
                <a:spcPts val="360"/>
              </a:spcAft>
            </a:pPr>
            <a:r>
              <a:rPr lang="zh-CN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•空格字符串函数：</a:t>
            </a:r>
            <a:r>
              <a:rPr lang="en-US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space</a:t>
            </a:r>
            <a:endParaRPr lang="zh-CN" altLang="zh-CN" sz="1600" dirty="0">
              <a:latin typeface="微软雅黑 Light" panose="020B0502040204020203" pitchFamily="34" charset="-122"/>
              <a:ea typeface="微软雅黑 Light" panose="020B0502040204020203" pitchFamily="34" charset="-122"/>
              <a:cs typeface="Times New Roman" panose="02020603050405020304" pitchFamily="18" charset="0"/>
            </a:endParaRPr>
          </a:p>
          <a:p>
            <a:pPr>
              <a:spcBef>
                <a:spcPts val="360"/>
              </a:spcBef>
              <a:spcAft>
                <a:spcPts val="360"/>
              </a:spcAft>
            </a:pPr>
            <a:r>
              <a:rPr lang="zh-CN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•重复字符串函数：</a:t>
            </a:r>
            <a:r>
              <a:rPr lang="en-US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repeat</a:t>
            </a:r>
            <a:endParaRPr lang="zh-CN" altLang="zh-CN" sz="1600" dirty="0">
              <a:latin typeface="微软雅黑 Light" panose="020B0502040204020203" pitchFamily="34" charset="-122"/>
              <a:ea typeface="微软雅黑 Light" panose="020B0502040204020203" pitchFamily="34" charset="-122"/>
              <a:cs typeface="Times New Roman" panose="02020603050405020304" pitchFamily="18" charset="0"/>
            </a:endParaRPr>
          </a:p>
          <a:p>
            <a:pPr>
              <a:spcBef>
                <a:spcPts val="360"/>
              </a:spcBef>
              <a:spcAft>
                <a:spcPts val="360"/>
              </a:spcAft>
            </a:pPr>
            <a:r>
              <a:rPr lang="zh-CN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•首字符</a:t>
            </a:r>
            <a:r>
              <a:rPr lang="en-US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ascii</a:t>
            </a:r>
            <a:r>
              <a:rPr lang="zh-CN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函数：</a:t>
            </a:r>
            <a:r>
              <a:rPr lang="en-US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ascii</a:t>
            </a:r>
            <a:endParaRPr lang="zh-CN" altLang="zh-CN" sz="1600" dirty="0">
              <a:latin typeface="微软雅黑 Light" panose="020B0502040204020203" pitchFamily="34" charset="-122"/>
              <a:ea typeface="微软雅黑 Light" panose="020B0502040204020203" pitchFamily="34" charset="-122"/>
              <a:cs typeface="Times New Roman" panose="02020603050405020304" pitchFamily="18" charset="0"/>
            </a:endParaRPr>
          </a:p>
          <a:p>
            <a:pPr>
              <a:spcBef>
                <a:spcPts val="360"/>
              </a:spcBef>
              <a:spcAft>
                <a:spcPts val="360"/>
              </a:spcAft>
            </a:pPr>
            <a:r>
              <a:rPr lang="zh-CN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•左补足函数：</a:t>
            </a:r>
            <a:r>
              <a:rPr lang="en-US" altLang="zh-CN" sz="1200" dirty="0" err="1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lpad</a:t>
            </a:r>
            <a:endParaRPr lang="zh-CN" altLang="zh-CN" sz="1600" dirty="0">
              <a:latin typeface="微软雅黑 Light" panose="020B0502040204020203" pitchFamily="34" charset="-122"/>
              <a:ea typeface="微软雅黑 Light" panose="020B0502040204020203" pitchFamily="34" charset="-122"/>
              <a:cs typeface="Times New Roman" panose="02020603050405020304" pitchFamily="18" charset="0"/>
            </a:endParaRPr>
          </a:p>
          <a:p>
            <a:pPr>
              <a:spcBef>
                <a:spcPts val="360"/>
              </a:spcBef>
              <a:spcAft>
                <a:spcPts val="360"/>
              </a:spcAft>
            </a:pPr>
            <a:r>
              <a:rPr lang="zh-CN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•右补足函数：</a:t>
            </a:r>
            <a:r>
              <a:rPr lang="en-US" altLang="zh-CN" sz="1200" dirty="0" err="1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rpad</a:t>
            </a:r>
            <a:endParaRPr lang="zh-CN" altLang="zh-CN" sz="1600" dirty="0">
              <a:latin typeface="微软雅黑 Light" panose="020B0502040204020203" pitchFamily="34" charset="-122"/>
              <a:ea typeface="微软雅黑 Light" panose="020B0502040204020203" pitchFamily="34" charset="-122"/>
              <a:cs typeface="Times New Roman" panose="02020603050405020304" pitchFamily="18" charset="0"/>
            </a:endParaRPr>
          </a:p>
          <a:p>
            <a:pPr>
              <a:spcBef>
                <a:spcPts val="360"/>
              </a:spcBef>
              <a:spcAft>
                <a:spcPts val="360"/>
              </a:spcAft>
            </a:pPr>
            <a:r>
              <a:rPr lang="zh-CN" altLang="zh-CN" sz="1200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•分割字符串函数</a:t>
            </a:r>
            <a:r>
              <a:rPr lang="en-US" altLang="zh-CN" sz="1200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: split</a:t>
            </a:r>
            <a:endParaRPr lang="zh-CN" altLang="zh-CN" sz="1600" dirty="0">
              <a:solidFill>
                <a:srgbClr val="FF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Times New Roman" panose="02020603050405020304" pitchFamily="18" charset="0"/>
            </a:endParaRPr>
          </a:p>
          <a:p>
            <a:r>
              <a:rPr lang="zh-CN" altLang="zh-CN" sz="1200" dirty="0">
                <a:ea typeface="微软雅黑 Light" panose="020B0502040204020203" pitchFamily="34" charset="-122"/>
                <a:cs typeface="Times New Roman" panose="02020603050405020304" pitchFamily="18" charset="0"/>
              </a:rPr>
              <a:t>•集合查找函数</a:t>
            </a:r>
            <a:r>
              <a:rPr lang="en-US" altLang="zh-CN" sz="1200" dirty="0">
                <a:ea typeface="微软雅黑 Light" panose="020B0502040204020203" pitchFamily="34" charset="-122"/>
                <a:cs typeface="Times New Roman" panose="02020603050405020304" pitchFamily="18" charset="0"/>
              </a:rPr>
              <a:t>: </a:t>
            </a:r>
            <a:r>
              <a:rPr lang="en-US" altLang="zh-CN" sz="1200" dirty="0" err="1">
                <a:ea typeface="微软雅黑 Light" panose="020B0502040204020203" pitchFamily="34" charset="-122"/>
                <a:cs typeface="Times New Roman" panose="02020603050405020304" pitchFamily="18" charset="0"/>
              </a:rPr>
              <a:t>find_in_set</a:t>
            </a:r>
            <a:endParaRPr lang="zh-CN" altLang="en-US" sz="1200" dirty="0"/>
          </a:p>
        </p:txBody>
      </p:sp>
      <p:sp>
        <p:nvSpPr>
          <p:cNvPr id="7" name="TextBox 3">
            <a:extLst>
              <a:ext uri="{FF2B5EF4-FFF2-40B4-BE49-F238E27FC236}">
                <a16:creationId xmlns=""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1516638" y="2116188"/>
            <a:ext cx="3498981" cy="2862322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360"/>
              </a:spcBef>
              <a:spcAft>
                <a:spcPts val="360"/>
              </a:spcAft>
            </a:pPr>
            <a:r>
              <a:rPr lang="zh-CN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•字符串长度函数：</a:t>
            </a:r>
            <a:r>
              <a:rPr lang="en-US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length</a:t>
            </a:r>
            <a:endParaRPr lang="zh-CN" altLang="zh-CN" sz="1600" dirty="0">
              <a:latin typeface="微软雅黑 Light" panose="020B0502040204020203" pitchFamily="34" charset="-122"/>
              <a:ea typeface="微软雅黑 Light" panose="020B0502040204020203" pitchFamily="34" charset="-122"/>
              <a:cs typeface="Times New Roman" panose="02020603050405020304" pitchFamily="18" charset="0"/>
            </a:endParaRPr>
          </a:p>
          <a:p>
            <a:pPr>
              <a:spcBef>
                <a:spcPts val="360"/>
              </a:spcBef>
              <a:spcAft>
                <a:spcPts val="360"/>
              </a:spcAft>
            </a:pPr>
            <a:r>
              <a:rPr lang="zh-CN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•字符串反转函数：</a:t>
            </a:r>
            <a:r>
              <a:rPr lang="en-US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reverse</a:t>
            </a:r>
            <a:endParaRPr lang="zh-CN" altLang="zh-CN" sz="1600" dirty="0">
              <a:latin typeface="微软雅黑 Light" panose="020B0502040204020203" pitchFamily="34" charset="-122"/>
              <a:ea typeface="微软雅黑 Light" panose="020B0502040204020203" pitchFamily="34" charset="-122"/>
              <a:cs typeface="Times New Roman" panose="02020603050405020304" pitchFamily="18" charset="0"/>
            </a:endParaRPr>
          </a:p>
          <a:p>
            <a:pPr>
              <a:spcBef>
                <a:spcPts val="360"/>
              </a:spcBef>
              <a:spcAft>
                <a:spcPts val="360"/>
              </a:spcAft>
            </a:pPr>
            <a:r>
              <a:rPr lang="zh-CN" altLang="zh-CN" sz="1200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•字符串连接函数：</a:t>
            </a:r>
            <a:r>
              <a:rPr lang="en-US" altLang="zh-CN" sz="1200" dirty="0" err="1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concat</a:t>
            </a:r>
            <a:endParaRPr lang="zh-CN" altLang="zh-CN" sz="1600" dirty="0">
              <a:solidFill>
                <a:srgbClr val="FF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Times New Roman" panose="02020603050405020304" pitchFamily="18" charset="0"/>
            </a:endParaRPr>
          </a:p>
          <a:p>
            <a:pPr>
              <a:spcBef>
                <a:spcPts val="360"/>
              </a:spcBef>
              <a:spcAft>
                <a:spcPts val="360"/>
              </a:spcAft>
            </a:pPr>
            <a:r>
              <a:rPr lang="zh-CN" altLang="zh-CN" sz="1200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•带分隔符字符串连接函数：</a:t>
            </a:r>
            <a:r>
              <a:rPr lang="en-US" altLang="zh-CN" sz="1200" dirty="0" err="1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concat_ws</a:t>
            </a:r>
            <a:endParaRPr lang="zh-CN" altLang="zh-CN" sz="1600" dirty="0">
              <a:solidFill>
                <a:srgbClr val="FF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Times New Roman" panose="02020603050405020304" pitchFamily="18" charset="0"/>
            </a:endParaRPr>
          </a:p>
          <a:p>
            <a:pPr>
              <a:spcBef>
                <a:spcPts val="360"/>
              </a:spcBef>
              <a:spcAft>
                <a:spcPts val="360"/>
              </a:spcAft>
            </a:pPr>
            <a:r>
              <a:rPr lang="zh-CN" altLang="zh-CN" sz="1200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•字符串截取函数：</a:t>
            </a:r>
            <a:r>
              <a:rPr lang="en-US" altLang="zh-CN" sz="1200" dirty="0" err="1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substr,substring</a:t>
            </a:r>
            <a:endParaRPr lang="zh-CN" altLang="zh-CN" sz="1600" dirty="0">
              <a:solidFill>
                <a:srgbClr val="FF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Times New Roman" panose="02020603050405020304" pitchFamily="18" charset="0"/>
            </a:endParaRPr>
          </a:p>
          <a:p>
            <a:pPr>
              <a:spcBef>
                <a:spcPts val="360"/>
              </a:spcBef>
              <a:spcAft>
                <a:spcPts val="360"/>
              </a:spcAft>
            </a:pPr>
            <a:r>
              <a:rPr lang="zh-CN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•字符串转大写函数：</a:t>
            </a:r>
            <a:r>
              <a:rPr lang="en-US" altLang="zh-CN" sz="1200" dirty="0" err="1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upper,ucase</a:t>
            </a:r>
            <a:endParaRPr lang="zh-CN" altLang="zh-CN" sz="1600" dirty="0">
              <a:latin typeface="微软雅黑 Light" panose="020B0502040204020203" pitchFamily="34" charset="-122"/>
              <a:ea typeface="微软雅黑 Light" panose="020B0502040204020203" pitchFamily="34" charset="-122"/>
              <a:cs typeface="Times New Roman" panose="02020603050405020304" pitchFamily="18" charset="0"/>
            </a:endParaRPr>
          </a:p>
          <a:p>
            <a:pPr>
              <a:spcBef>
                <a:spcPts val="360"/>
              </a:spcBef>
              <a:spcAft>
                <a:spcPts val="360"/>
              </a:spcAft>
            </a:pPr>
            <a:r>
              <a:rPr lang="zh-CN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•字符串转小写函数：</a:t>
            </a:r>
            <a:r>
              <a:rPr lang="en-US" altLang="zh-CN" sz="1200" dirty="0" err="1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lower,lcase</a:t>
            </a:r>
            <a:endParaRPr lang="zh-CN" altLang="zh-CN" sz="1600" dirty="0">
              <a:latin typeface="微软雅黑 Light" panose="020B0502040204020203" pitchFamily="34" charset="-122"/>
              <a:ea typeface="微软雅黑 Light" panose="020B0502040204020203" pitchFamily="34" charset="-122"/>
              <a:cs typeface="Times New Roman" panose="02020603050405020304" pitchFamily="18" charset="0"/>
            </a:endParaRPr>
          </a:p>
          <a:p>
            <a:pPr>
              <a:spcBef>
                <a:spcPts val="360"/>
              </a:spcBef>
              <a:spcAft>
                <a:spcPts val="360"/>
              </a:spcAft>
            </a:pPr>
            <a:r>
              <a:rPr lang="zh-CN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•去空格函数：</a:t>
            </a:r>
            <a:r>
              <a:rPr lang="en-US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trim</a:t>
            </a:r>
            <a:endParaRPr lang="zh-CN" altLang="zh-CN" sz="1600" dirty="0">
              <a:latin typeface="微软雅黑 Light" panose="020B0502040204020203" pitchFamily="34" charset="-122"/>
              <a:ea typeface="微软雅黑 Light" panose="020B0502040204020203" pitchFamily="34" charset="-122"/>
              <a:cs typeface="Times New Roman" panose="02020603050405020304" pitchFamily="18" charset="0"/>
            </a:endParaRPr>
          </a:p>
          <a:p>
            <a:pPr>
              <a:spcBef>
                <a:spcPts val="360"/>
              </a:spcBef>
              <a:spcAft>
                <a:spcPts val="360"/>
              </a:spcAft>
            </a:pPr>
            <a:r>
              <a:rPr lang="zh-CN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•左边去空格函数：</a:t>
            </a:r>
            <a:r>
              <a:rPr lang="en-US" altLang="zh-CN" sz="1200" dirty="0" err="1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ltrim</a:t>
            </a:r>
            <a:endParaRPr lang="zh-CN" altLang="zh-CN" sz="1600" dirty="0">
              <a:latin typeface="微软雅黑 Light" panose="020B0502040204020203" pitchFamily="34" charset="-122"/>
              <a:ea typeface="微软雅黑 Light" panose="020B0502040204020203" pitchFamily="34" charset="-122"/>
              <a:cs typeface="Times New Roman" panose="02020603050405020304" pitchFamily="18" charset="0"/>
            </a:endParaRPr>
          </a:p>
          <a:p>
            <a:pPr>
              <a:spcBef>
                <a:spcPts val="360"/>
              </a:spcBef>
              <a:spcAft>
                <a:spcPts val="360"/>
              </a:spcAft>
            </a:pPr>
            <a:r>
              <a:rPr lang="zh-CN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•右边去空格函数：</a:t>
            </a:r>
            <a:r>
              <a:rPr lang="en-US" altLang="zh-CN" sz="1200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rtrim</a:t>
            </a:r>
            <a:endParaRPr lang="zh-CN" altLang="zh-CN" sz="1600" dirty="0">
              <a:latin typeface="微软雅黑 Light" panose="020B0502040204020203" pitchFamily="34" charset="-122"/>
              <a:ea typeface="微软雅黑 Light" panose="020B0502040204020203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539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Hive </a:t>
            </a:r>
            <a:r>
              <a:rPr lang="zh-CN" altLang="en-US" dirty="0"/>
              <a:t>内置</a:t>
            </a:r>
            <a:r>
              <a:rPr lang="zh-CN" altLang="en-US" dirty="0" smtClean="0"/>
              <a:t>函数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1/8</a:t>
            </a:r>
            <a:r>
              <a:rPr lang="zh-CN" altLang="en-US" dirty="0" smtClean="0"/>
              <a:t>）</a:t>
            </a:r>
            <a:r>
              <a:rPr lang="en-US" altLang="zh-CN" dirty="0" smtClean="0"/>
              <a:t>String </a:t>
            </a:r>
            <a:r>
              <a:rPr lang="en-US" altLang="zh-CN" dirty="0"/>
              <a:t>Functions </a:t>
            </a:r>
            <a:r>
              <a:rPr lang="zh-CN" altLang="en-US" dirty="0"/>
              <a:t>字符串函数</a:t>
            </a:r>
          </a:p>
        </p:txBody>
      </p:sp>
      <p:sp>
        <p:nvSpPr>
          <p:cNvPr id="8" name="TextBox 3">
            <a:extLst>
              <a:ext uri="{FF2B5EF4-FFF2-40B4-BE49-F238E27FC236}">
                <a16:creationId xmlns=""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2777589" y="2145333"/>
            <a:ext cx="6616180" cy="3877985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------------String Functions </a:t>
            </a:r>
            <a: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字符串函数</a:t>
            </a: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------------</a:t>
            </a:r>
            <a:b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select </a:t>
            </a:r>
            <a:r>
              <a:rPr lang="zh-CN" altLang="zh-CN" sz="1200" i="1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concat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(</a:t>
            </a:r>
            <a:r>
              <a:rPr lang="zh-CN" altLang="zh-CN" sz="1200" dirty="0">
                <a:solidFill>
                  <a:srgbClr val="067D17"/>
                </a:solidFill>
                <a:latin typeface="Arial Unicode MS" panose="020B0604020202020204" pitchFamily="34" charset="-122"/>
                <a:ea typeface="JetBrains Mono"/>
              </a:rPr>
              <a:t>"angela"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,</a:t>
            </a:r>
            <a:r>
              <a:rPr lang="zh-CN" altLang="zh-CN" sz="1200" dirty="0">
                <a:solidFill>
                  <a:srgbClr val="067D17"/>
                </a:solidFill>
                <a:latin typeface="Arial Unicode MS" panose="020B0604020202020204" pitchFamily="34" charset="-122"/>
                <a:ea typeface="JetBrains Mono"/>
              </a:rPr>
              <a:t>"baby"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);</a:t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--</a:t>
            </a:r>
            <a: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带分隔符字符串连接函数：</a:t>
            </a: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concat_ws(separator, [string | array(string)]+)</a:t>
            </a:r>
            <a:b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select </a:t>
            </a:r>
            <a:r>
              <a:rPr lang="zh-CN" altLang="zh-CN" sz="1200" i="1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concat_ws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(</a:t>
            </a:r>
            <a:r>
              <a:rPr lang="zh-CN" altLang="zh-CN" sz="1200" dirty="0">
                <a:solidFill>
                  <a:srgbClr val="067D17"/>
                </a:solidFill>
                <a:latin typeface="Arial Unicode MS" panose="020B0604020202020204" pitchFamily="34" charset="-122"/>
                <a:ea typeface="JetBrains Mono"/>
              </a:rPr>
              <a:t>'.'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, </a:t>
            </a:r>
            <a:r>
              <a:rPr lang="zh-CN" altLang="zh-CN" sz="1200" dirty="0">
                <a:solidFill>
                  <a:srgbClr val="067D17"/>
                </a:solidFill>
                <a:latin typeface="Arial Unicode MS" panose="020B0604020202020204" pitchFamily="34" charset="-122"/>
                <a:ea typeface="JetBrains Mono"/>
              </a:rPr>
              <a:t>'www'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, </a:t>
            </a:r>
            <a:r>
              <a:rPr lang="zh-CN" altLang="zh-CN" sz="1200" i="1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array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(</a:t>
            </a:r>
            <a:r>
              <a:rPr lang="zh-CN" altLang="zh-CN" sz="1200" dirty="0">
                <a:solidFill>
                  <a:srgbClr val="067D17"/>
                </a:solidFill>
                <a:latin typeface="Arial Unicode MS" panose="020B0604020202020204" pitchFamily="34" charset="-122"/>
                <a:ea typeface="JetBrains Mono"/>
              </a:rPr>
              <a:t>'itcast'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, </a:t>
            </a:r>
            <a:r>
              <a:rPr lang="zh-CN" altLang="zh-CN" sz="1200" dirty="0">
                <a:solidFill>
                  <a:srgbClr val="067D17"/>
                </a:solidFill>
                <a:latin typeface="Arial Unicode MS" panose="020B0604020202020204" pitchFamily="34" charset="-122"/>
                <a:ea typeface="JetBrains Mono"/>
              </a:rPr>
              <a:t>'cn'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));</a:t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--</a:t>
            </a:r>
            <a: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字符串截取函数：</a:t>
            </a: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substr(str, pos[, len]) </a:t>
            </a:r>
            <a: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或者</a:t>
            </a: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  substring(str, pos[, len])</a:t>
            </a:r>
            <a:b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select </a:t>
            </a:r>
            <a:r>
              <a:rPr lang="zh-CN" altLang="zh-CN" sz="1200" i="1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substr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(</a:t>
            </a:r>
            <a:r>
              <a:rPr lang="zh-CN" altLang="zh-CN" sz="1200" dirty="0">
                <a:solidFill>
                  <a:srgbClr val="067D17"/>
                </a:solidFill>
                <a:latin typeface="Arial Unicode MS" panose="020B0604020202020204" pitchFamily="34" charset="-122"/>
                <a:ea typeface="JetBrains Mono"/>
              </a:rPr>
              <a:t>"angelababy"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,-</a:t>
            </a:r>
            <a:r>
              <a:rPr lang="zh-CN" altLang="zh-CN" sz="1200" dirty="0">
                <a:solidFill>
                  <a:srgbClr val="1750EB"/>
                </a:solidFill>
                <a:latin typeface="Arial Unicode MS" panose="020B0604020202020204" pitchFamily="34" charset="-122"/>
                <a:ea typeface="JetBrains Mono"/>
              </a:rPr>
              <a:t>2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); </a:t>
            </a: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--pos</a:t>
            </a:r>
            <a: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是从</a:t>
            </a: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1</a:t>
            </a:r>
            <a: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开始的索引，如果为负数则倒着数</a:t>
            </a:r>
            <a:b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select </a:t>
            </a:r>
            <a:r>
              <a:rPr lang="zh-CN" altLang="zh-CN" sz="1200" i="1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substr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(</a:t>
            </a:r>
            <a:r>
              <a:rPr lang="zh-CN" altLang="zh-CN" sz="1200" dirty="0">
                <a:solidFill>
                  <a:srgbClr val="067D17"/>
                </a:solidFill>
                <a:latin typeface="Arial Unicode MS" panose="020B0604020202020204" pitchFamily="34" charset="-122"/>
                <a:ea typeface="JetBrains Mono"/>
              </a:rPr>
              <a:t>"angelababy"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,</a:t>
            </a:r>
            <a:r>
              <a:rPr lang="zh-CN" altLang="zh-CN" sz="1200" dirty="0">
                <a:solidFill>
                  <a:srgbClr val="1750EB"/>
                </a:solidFill>
                <a:latin typeface="Arial Unicode MS" panose="020B0604020202020204" pitchFamily="34" charset="-122"/>
                <a:ea typeface="JetBrains Mono"/>
              </a:rPr>
              <a:t>2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,</a:t>
            </a:r>
            <a:r>
              <a:rPr lang="zh-CN" altLang="zh-CN" sz="1200" dirty="0">
                <a:solidFill>
                  <a:srgbClr val="1750EB"/>
                </a:solidFill>
                <a:latin typeface="Arial Unicode MS" panose="020B0604020202020204" pitchFamily="34" charset="-122"/>
                <a:ea typeface="JetBrains Mono"/>
              </a:rPr>
              <a:t>2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);</a:t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--</a:t>
            </a:r>
            <a: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正则表达式替换函数：</a:t>
            </a: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regexp_replace(str, regexp, rep)</a:t>
            </a:r>
            <a:b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select </a:t>
            </a:r>
            <a:r>
              <a:rPr lang="zh-CN" altLang="zh-CN" sz="1200" i="1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regexp_replace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(</a:t>
            </a:r>
            <a:r>
              <a:rPr lang="zh-CN" altLang="zh-CN" sz="1200" dirty="0">
                <a:solidFill>
                  <a:srgbClr val="067D17"/>
                </a:solidFill>
                <a:latin typeface="Arial Unicode MS" panose="020B0604020202020204" pitchFamily="34" charset="-122"/>
                <a:ea typeface="JetBrains Mono"/>
              </a:rPr>
              <a:t>'100-200'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, </a:t>
            </a:r>
            <a:r>
              <a:rPr lang="zh-CN" altLang="zh-CN" sz="1200" dirty="0">
                <a:solidFill>
                  <a:srgbClr val="067D17"/>
                </a:solidFill>
                <a:latin typeface="Arial Unicode MS" panose="020B0604020202020204" pitchFamily="34" charset="-122"/>
                <a:ea typeface="JetBrains Mono"/>
              </a:rPr>
              <a:t>'(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\\</a:t>
            </a:r>
            <a:r>
              <a:rPr lang="zh-CN" altLang="zh-CN" sz="1200" dirty="0">
                <a:solidFill>
                  <a:srgbClr val="067D17"/>
                </a:solidFill>
                <a:latin typeface="Arial Unicode MS" panose="020B0604020202020204" pitchFamily="34" charset="-122"/>
                <a:ea typeface="JetBrains Mono"/>
              </a:rPr>
              <a:t>d+)'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, </a:t>
            </a:r>
            <a:r>
              <a:rPr lang="zh-CN" altLang="zh-CN" sz="1200" dirty="0">
                <a:solidFill>
                  <a:srgbClr val="067D17"/>
                </a:solidFill>
                <a:latin typeface="Arial Unicode MS" panose="020B0604020202020204" pitchFamily="34" charset="-122"/>
                <a:ea typeface="JetBrains Mono"/>
              </a:rPr>
              <a:t>'num'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);</a:t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--</a:t>
            </a:r>
            <a: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正则表达式解析函数：</a:t>
            </a: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regexp_extract(str, regexp[, idx]) </a:t>
            </a:r>
            <a: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提取正则匹配到的指定组内容</a:t>
            </a:r>
            <a:b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select </a:t>
            </a:r>
            <a:r>
              <a:rPr lang="zh-CN" altLang="zh-CN" sz="1200" i="1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regexp_extract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(</a:t>
            </a:r>
            <a:r>
              <a:rPr lang="zh-CN" altLang="zh-CN" sz="1200" dirty="0">
                <a:solidFill>
                  <a:srgbClr val="067D17"/>
                </a:solidFill>
                <a:latin typeface="Arial Unicode MS" panose="020B0604020202020204" pitchFamily="34" charset="-122"/>
                <a:ea typeface="JetBrains Mono"/>
              </a:rPr>
              <a:t>'100-200'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, </a:t>
            </a:r>
            <a:r>
              <a:rPr lang="zh-CN" altLang="zh-CN" sz="1200" dirty="0">
                <a:solidFill>
                  <a:srgbClr val="067D17"/>
                </a:solidFill>
                <a:latin typeface="Arial Unicode MS" panose="020B0604020202020204" pitchFamily="34" charset="-122"/>
                <a:ea typeface="JetBrains Mono"/>
              </a:rPr>
              <a:t>'(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\\</a:t>
            </a:r>
            <a:r>
              <a:rPr lang="zh-CN" altLang="zh-CN" sz="1200" dirty="0">
                <a:solidFill>
                  <a:srgbClr val="067D17"/>
                </a:solidFill>
                <a:latin typeface="Arial Unicode MS" panose="020B0604020202020204" pitchFamily="34" charset="-122"/>
                <a:ea typeface="JetBrains Mono"/>
              </a:rPr>
              <a:t>d+)-(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\\</a:t>
            </a:r>
            <a:r>
              <a:rPr lang="zh-CN" altLang="zh-CN" sz="1200" dirty="0">
                <a:solidFill>
                  <a:srgbClr val="067D17"/>
                </a:solidFill>
                <a:latin typeface="Arial Unicode MS" panose="020B0604020202020204" pitchFamily="34" charset="-122"/>
                <a:ea typeface="JetBrains Mono"/>
              </a:rPr>
              <a:t>d+)'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, </a:t>
            </a:r>
            <a:r>
              <a:rPr lang="zh-CN" altLang="zh-CN" sz="1200" dirty="0">
                <a:solidFill>
                  <a:srgbClr val="1750EB"/>
                </a:solidFill>
                <a:latin typeface="Arial Unicode MS" panose="020B0604020202020204" pitchFamily="34" charset="-122"/>
                <a:ea typeface="JetBrains Mono"/>
              </a:rPr>
              <a:t>2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);</a:t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--URL</a:t>
            </a:r>
            <a: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解析函数：</a:t>
            </a: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parse_url </a:t>
            </a:r>
            <a: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注意要想一次解析出多个 可以使用</a:t>
            </a: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parse_url_tuple</a:t>
            </a:r>
            <a: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这个</a:t>
            </a: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UDTF</a:t>
            </a:r>
            <a: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函数</a:t>
            </a:r>
            <a:b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select </a:t>
            </a:r>
            <a:r>
              <a:rPr lang="zh-CN" altLang="zh-CN" sz="1200" i="1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parse_url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(</a:t>
            </a:r>
            <a:r>
              <a:rPr lang="zh-CN" altLang="zh-CN" sz="1200" dirty="0">
                <a:solidFill>
                  <a:srgbClr val="067D17"/>
                </a:solidFill>
                <a:latin typeface="Arial Unicode MS" panose="020B0604020202020204" pitchFamily="34" charset="-122"/>
                <a:ea typeface="JetBrains Mono"/>
              </a:rPr>
              <a:t>'http://www.itcast.cn/path/p1.php?query=1'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, </a:t>
            </a:r>
            <a:r>
              <a:rPr lang="zh-CN" altLang="zh-CN" sz="1200" dirty="0">
                <a:solidFill>
                  <a:srgbClr val="067D17"/>
                </a:solidFill>
                <a:latin typeface="Arial Unicode MS" panose="020B0604020202020204" pitchFamily="34" charset="-122"/>
                <a:ea typeface="JetBrains Mono"/>
              </a:rPr>
              <a:t>'HOST'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);</a:t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--</a:t>
            </a:r>
            <a: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分割字符串函数</a:t>
            </a: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: split(str, regex)</a:t>
            </a:r>
            <a:b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select </a:t>
            </a:r>
            <a:r>
              <a:rPr lang="zh-CN" altLang="zh-CN" sz="1200" i="1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split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(</a:t>
            </a:r>
            <a:r>
              <a:rPr lang="zh-CN" altLang="zh-CN" sz="1200" dirty="0">
                <a:solidFill>
                  <a:srgbClr val="067D17"/>
                </a:solidFill>
                <a:latin typeface="Arial Unicode MS" panose="020B0604020202020204" pitchFamily="34" charset="-122"/>
                <a:ea typeface="JetBrains Mono"/>
              </a:rPr>
              <a:t>'apache hive'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, </a:t>
            </a:r>
            <a:r>
              <a:rPr lang="zh-CN" altLang="zh-CN" sz="1200" dirty="0">
                <a:solidFill>
                  <a:srgbClr val="067D17"/>
                </a:solidFill>
                <a:latin typeface="Arial Unicode MS" panose="020B0604020202020204" pitchFamily="34" charset="-122"/>
                <a:ea typeface="JetBrains Mono"/>
              </a:rPr>
              <a:t>'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\\</a:t>
            </a:r>
            <a:r>
              <a:rPr lang="zh-CN" altLang="zh-CN" sz="1200" dirty="0">
                <a:solidFill>
                  <a:srgbClr val="067D17"/>
                </a:solidFill>
                <a:latin typeface="Arial Unicode MS" panose="020B0604020202020204" pitchFamily="34" charset="-122"/>
                <a:ea typeface="JetBrains Mono"/>
              </a:rPr>
              <a:t>s+'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);</a:t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--json</a:t>
            </a:r>
            <a: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解析函数：</a:t>
            </a: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get_json_object(json_txt, path)</a:t>
            </a:r>
            <a:b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--$</a:t>
            </a:r>
            <a: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表示</a:t>
            </a: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json</a:t>
            </a:r>
            <a: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对象</a:t>
            </a:r>
            <a:b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select </a:t>
            </a:r>
            <a:r>
              <a:rPr lang="zh-CN" altLang="zh-CN" sz="1200" i="1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get_json_object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(</a:t>
            </a:r>
            <a:r>
              <a:rPr lang="zh-CN" altLang="zh-CN" sz="1200" dirty="0">
                <a:solidFill>
                  <a:srgbClr val="067D17"/>
                </a:solidFill>
                <a:latin typeface="Arial Unicode MS" panose="020B0604020202020204" pitchFamily="34" charset="-122"/>
                <a:ea typeface="JetBrains Mono"/>
              </a:rPr>
              <a:t>'[{"website":"www.itcast.cn","name":"allenwoon"}, {"website":"cloud.itcast.com","name":"carbondata </a:t>
            </a:r>
            <a:r>
              <a:rPr lang="zh-CN" altLang="zh-CN" sz="1200" dirty="0">
                <a:solidFill>
                  <a:srgbClr val="067D17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中文文档</a:t>
            </a:r>
            <a:r>
              <a:rPr lang="zh-CN" altLang="zh-CN" sz="1200" dirty="0">
                <a:solidFill>
                  <a:srgbClr val="067D17"/>
                </a:solidFill>
                <a:latin typeface="Arial Unicode MS" panose="020B0604020202020204" pitchFamily="34" charset="-122"/>
                <a:ea typeface="JetBrains Mono"/>
              </a:rPr>
              <a:t>"}]'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, </a:t>
            </a:r>
            <a:r>
              <a:rPr lang="zh-CN" altLang="zh-CN" sz="1200" dirty="0">
                <a:solidFill>
                  <a:srgbClr val="067D17"/>
                </a:solidFill>
                <a:latin typeface="Arial Unicode MS" panose="020B0604020202020204" pitchFamily="34" charset="-122"/>
                <a:ea typeface="JetBrains Mono"/>
              </a:rPr>
              <a:t>'$.[1].website'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);</a:t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endParaRPr lang="zh-CN" altLang="zh-CN" sz="1600" dirty="0"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1129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Hive </a:t>
            </a:r>
            <a:r>
              <a:rPr lang="zh-CN" altLang="en-US" dirty="0"/>
              <a:t>内置</a:t>
            </a:r>
            <a:r>
              <a:rPr lang="zh-CN" altLang="en-US" dirty="0" smtClean="0"/>
              <a:t>函数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2/8</a:t>
            </a:r>
            <a:r>
              <a:rPr lang="zh-CN" altLang="en-US" dirty="0" smtClean="0"/>
              <a:t>）</a:t>
            </a:r>
            <a:r>
              <a:rPr lang="en-US" altLang="zh-CN" dirty="0" smtClean="0"/>
              <a:t>Date </a:t>
            </a:r>
            <a:r>
              <a:rPr lang="en-US" altLang="zh-CN" dirty="0"/>
              <a:t>Functions </a:t>
            </a:r>
            <a:r>
              <a:rPr lang="zh-CN" altLang="en-US" dirty="0"/>
              <a:t>日期函数</a:t>
            </a:r>
          </a:p>
        </p:txBody>
      </p:sp>
      <p:sp>
        <p:nvSpPr>
          <p:cNvPr id="8" name="TextBox 3">
            <a:extLst>
              <a:ext uri="{FF2B5EF4-FFF2-40B4-BE49-F238E27FC236}">
                <a16:creationId xmlns=""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1329707" y="2403411"/>
            <a:ext cx="4238175" cy="2410916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360"/>
              </a:spcBef>
              <a:spcAft>
                <a:spcPts val="360"/>
              </a:spcAft>
            </a:pPr>
            <a:r>
              <a:rPr lang="zh-CN" altLang="zh-CN" sz="1200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•获取当前日期</a:t>
            </a:r>
            <a:r>
              <a:rPr lang="en-US" altLang="zh-CN" sz="1200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:</a:t>
            </a:r>
            <a:r>
              <a:rPr lang="en-US" altLang="zh-CN" sz="1600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200" dirty="0" err="1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current_date</a:t>
            </a:r>
            <a:endParaRPr lang="zh-CN" altLang="zh-CN" sz="1600" dirty="0">
              <a:solidFill>
                <a:srgbClr val="FF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Times New Roman" panose="02020603050405020304" pitchFamily="18" charset="0"/>
            </a:endParaRPr>
          </a:p>
          <a:p>
            <a:pPr>
              <a:spcBef>
                <a:spcPts val="360"/>
              </a:spcBef>
              <a:spcAft>
                <a:spcPts val="360"/>
              </a:spcAft>
            </a:pPr>
            <a:r>
              <a:rPr lang="zh-CN" altLang="zh-CN" sz="1200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•获取当前时间戳</a:t>
            </a:r>
            <a:r>
              <a:rPr lang="en-US" altLang="zh-CN" sz="1200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:</a:t>
            </a:r>
            <a:r>
              <a:rPr lang="en-US" altLang="zh-CN" sz="1600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200" dirty="0" err="1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current_timestamp</a:t>
            </a:r>
            <a:endParaRPr lang="zh-CN" altLang="zh-CN" sz="1600" dirty="0">
              <a:solidFill>
                <a:srgbClr val="FF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Times New Roman" panose="02020603050405020304" pitchFamily="18" charset="0"/>
            </a:endParaRPr>
          </a:p>
          <a:p>
            <a:pPr>
              <a:spcBef>
                <a:spcPts val="360"/>
              </a:spcBef>
              <a:spcAft>
                <a:spcPts val="360"/>
              </a:spcAft>
            </a:pPr>
            <a:r>
              <a:rPr lang="zh-CN" altLang="zh-CN" sz="1200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•</a:t>
            </a:r>
            <a:r>
              <a:rPr lang="en-US" altLang="zh-CN" sz="1200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UNIX</a:t>
            </a:r>
            <a:r>
              <a:rPr lang="zh-CN" altLang="zh-CN" sz="1200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时间戳转日期函数</a:t>
            </a:r>
            <a:r>
              <a:rPr lang="en-US" altLang="zh-CN" sz="1200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: </a:t>
            </a:r>
            <a:r>
              <a:rPr lang="en-US" altLang="zh-CN" sz="1200" dirty="0" err="1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from_unixtime</a:t>
            </a:r>
            <a:endParaRPr lang="zh-CN" altLang="zh-CN" sz="1600" dirty="0">
              <a:solidFill>
                <a:srgbClr val="FF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Times New Roman" panose="02020603050405020304" pitchFamily="18" charset="0"/>
            </a:endParaRPr>
          </a:p>
          <a:p>
            <a:pPr>
              <a:spcBef>
                <a:spcPts val="360"/>
              </a:spcBef>
              <a:spcAft>
                <a:spcPts val="360"/>
              </a:spcAft>
            </a:pPr>
            <a:r>
              <a:rPr lang="zh-CN" altLang="zh-CN" sz="1200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•获取当前</a:t>
            </a:r>
            <a:r>
              <a:rPr lang="en-US" altLang="zh-CN" sz="1200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UNIX</a:t>
            </a:r>
            <a:r>
              <a:rPr lang="zh-CN" altLang="zh-CN" sz="1200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时间戳函数</a:t>
            </a:r>
            <a:r>
              <a:rPr lang="en-US" altLang="zh-CN" sz="1200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: </a:t>
            </a:r>
            <a:r>
              <a:rPr lang="en-US" altLang="zh-CN" sz="1200" dirty="0" err="1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unix_timestamp</a:t>
            </a:r>
            <a:endParaRPr lang="zh-CN" altLang="zh-CN" sz="1600" dirty="0">
              <a:solidFill>
                <a:srgbClr val="FF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Times New Roman" panose="02020603050405020304" pitchFamily="18" charset="0"/>
            </a:endParaRPr>
          </a:p>
          <a:p>
            <a:pPr>
              <a:spcBef>
                <a:spcPts val="360"/>
              </a:spcBef>
              <a:spcAft>
                <a:spcPts val="360"/>
              </a:spcAft>
            </a:pPr>
            <a:r>
              <a:rPr lang="zh-CN" altLang="zh-CN" sz="1200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•日期转</a:t>
            </a:r>
            <a:r>
              <a:rPr lang="en-US" altLang="zh-CN" sz="1200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UNIX</a:t>
            </a:r>
            <a:r>
              <a:rPr lang="zh-CN" altLang="zh-CN" sz="1200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时间戳函数</a:t>
            </a:r>
            <a:r>
              <a:rPr lang="en-US" altLang="zh-CN" sz="1200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: </a:t>
            </a:r>
            <a:r>
              <a:rPr lang="en-US" altLang="zh-CN" sz="1200" dirty="0" err="1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unix_timestamp</a:t>
            </a:r>
            <a:endParaRPr lang="zh-CN" altLang="zh-CN" sz="1600" dirty="0">
              <a:solidFill>
                <a:srgbClr val="FF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Times New Roman" panose="02020603050405020304" pitchFamily="18" charset="0"/>
            </a:endParaRPr>
          </a:p>
          <a:p>
            <a:pPr>
              <a:spcBef>
                <a:spcPts val="360"/>
              </a:spcBef>
              <a:spcAft>
                <a:spcPts val="360"/>
              </a:spcAft>
            </a:pPr>
            <a:r>
              <a:rPr lang="zh-CN" altLang="zh-CN" sz="1200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•指定格式日期转</a:t>
            </a:r>
            <a:r>
              <a:rPr lang="en-US" altLang="zh-CN" sz="1200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UNIX</a:t>
            </a:r>
            <a:r>
              <a:rPr lang="zh-CN" altLang="zh-CN" sz="1200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时间戳函数</a:t>
            </a:r>
            <a:r>
              <a:rPr lang="en-US" altLang="zh-CN" sz="1200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: </a:t>
            </a:r>
            <a:r>
              <a:rPr lang="en-US" altLang="zh-CN" sz="1200" dirty="0" err="1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unix_timestamp</a:t>
            </a:r>
            <a:endParaRPr lang="zh-CN" altLang="zh-CN" sz="1600" dirty="0">
              <a:solidFill>
                <a:srgbClr val="FF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Times New Roman" panose="02020603050405020304" pitchFamily="18" charset="0"/>
            </a:endParaRPr>
          </a:p>
          <a:p>
            <a:pPr>
              <a:spcBef>
                <a:spcPts val="360"/>
              </a:spcBef>
              <a:spcAft>
                <a:spcPts val="360"/>
              </a:spcAft>
            </a:pPr>
            <a:r>
              <a:rPr lang="zh-CN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•抽取日期函数</a:t>
            </a:r>
            <a:r>
              <a:rPr lang="en-US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: </a:t>
            </a:r>
            <a:r>
              <a:rPr lang="en-US" altLang="zh-CN" sz="1200" dirty="0" err="1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to_date</a:t>
            </a:r>
            <a:endParaRPr lang="zh-CN" altLang="zh-CN" sz="1600" dirty="0">
              <a:latin typeface="微软雅黑 Light" panose="020B0502040204020203" pitchFamily="34" charset="-122"/>
              <a:ea typeface="微软雅黑 Light" panose="020B0502040204020203" pitchFamily="34" charset="-122"/>
              <a:cs typeface="Times New Roman" panose="02020603050405020304" pitchFamily="18" charset="0"/>
            </a:endParaRPr>
          </a:p>
          <a:p>
            <a:pPr>
              <a:spcBef>
                <a:spcPts val="360"/>
              </a:spcBef>
              <a:spcAft>
                <a:spcPts val="360"/>
              </a:spcAft>
            </a:pPr>
            <a:r>
              <a:rPr lang="zh-CN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•日期转年函数</a:t>
            </a:r>
            <a:r>
              <a:rPr lang="en-US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: </a:t>
            </a:r>
            <a:r>
              <a:rPr lang="en-US" altLang="zh-CN" sz="1200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year</a:t>
            </a:r>
            <a:endParaRPr lang="zh-CN" altLang="zh-CN" sz="1600" dirty="0">
              <a:latin typeface="微软雅黑 Light" panose="020B0502040204020203" pitchFamily="34" charset="-122"/>
              <a:ea typeface="微软雅黑 Light" panose="020B0502040204020203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TextBox 3">
            <a:extLst>
              <a:ext uri="{FF2B5EF4-FFF2-40B4-BE49-F238E27FC236}">
                <a16:creationId xmlns=""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6843266" y="2346985"/>
            <a:ext cx="4238175" cy="2523768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360"/>
              </a:spcBef>
              <a:spcAft>
                <a:spcPts val="360"/>
              </a:spcAft>
            </a:pPr>
            <a:r>
              <a:rPr lang="zh-CN" altLang="zh-CN" sz="1200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•</a:t>
            </a:r>
            <a:r>
              <a:rPr lang="zh-CN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日期转月函数</a:t>
            </a:r>
            <a:r>
              <a:rPr lang="en-US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: month</a:t>
            </a:r>
            <a:endParaRPr lang="zh-CN" altLang="zh-CN" sz="1600" dirty="0">
              <a:latin typeface="微软雅黑 Light" panose="020B0502040204020203" pitchFamily="34" charset="-122"/>
              <a:ea typeface="微软雅黑 Light" panose="020B0502040204020203" pitchFamily="34" charset="-122"/>
              <a:cs typeface="Times New Roman" panose="02020603050405020304" pitchFamily="18" charset="0"/>
            </a:endParaRPr>
          </a:p>
          <a:p>
            <a:pPr>
              <a:spcBef>
                <a:spcPts val="360"/>
              </a:spcBef>
              <a:spcAft>
                <a:spcPts val="360"/>
              </a:spcAft>
            </a:pPr>
            <a:r>
              <a:rPr lang="zh-CN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•日期转天函数</a:t>
            </a:r>
            <a:r>
              <a:rPr lang="en-US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: day</a:t>
            </a:r>
            <a:endParaRPr lang="zh-CN" altLang="zh-CN" sz="1600" dirty="0">
              <a:latin typeface="微软雅黑 Light" panose="020B0502040204020203" pitchFamily="34" charset="-122"/>
              <a:ea typeface="微软雅黑 Light" panose="020B0502040204020203" pitchFamily="34" charset="-122"/>
              <a:cs typeface="Times New Roman" panose="02020603050405020304" pitchFamily="18" charset="0"/>
            </a:endParaRPr>
          </a:p>
          <a:p>
            <a:pPr>
              <a:spcBef>
                <a:spcPts val="360"/>
              </a:spcBef>
              <a:spcAft>
                <a:spcPts val="360"/>
              </a:spcAft>
            </a:pPr>
            <a:r>
              <a:rPr lang="zh-CN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•日期转小时函数</a:t>
            </a:r>
            <a:r>
              <a:rPr lang="en-US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: hour</a:t>
            </a:r>
            <a:endParaRPr lang="zh-CN" altLang="zh-CN" sz="1600" dirty="0">
              <a:latin typeface="微软雅黑 Light" panose="020B0502040204020203" pitchFamily="34" charset="-122"/>
              <a:ea typeface="微软雅黑 Light" panose="020B0502040204020203" pitchFamily="34" charset="-122"/>
              <a:cs typeface="Times New Roman" panose="02020603050405020304" pitchFamily="18" charset="0"/>
            </a:endParaRPr>
          </a:p>
          <a:p>
            <a:pPr>
              <a:spcBef>
                <a:spcPts val="360"/>
              </a:spcBef>
              <a:spcAft>
                <a:spcPts val="360"/>
              </a:spcAft>
            </a:pPr>
            <a:r>
              <a:rPr lang="zh-CN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•日期转分钟函数</a:t>
            </a:r>
            <a:r>
              <a:rPr lang="en-US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: minute</a:t>
            </a:r>
            <a:endParaRPr lang="zh-CN" altLang="zh-CN" sz="1600" dirty="0">
              <a:latin typeface="微软雅黑 Light" panose="020B0502040204020203" pitchFamily="34" charset="-122"/>
              <a:ea typeface="微软雅黑 Light" panose="020B0502040204020203" pitchFamily="34" charset="-122"/>
              <a:cs typeface="Times New Roman" panose="02020603050405020304" pitchFamily="18" charset="0"/>
            </a:endParaRPr>
          </a:p>
          <a:p>
            <a:pPr>
              <a:spcBef>
                <a:spcPts val="360"/>
              </a:spcBef>
              <a:spcAft>
                <a:spcPts val="360"/>
              </a:spcAft>
            </a:pPr>
            <a:r>
              <a:rPr lang="zh-CN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•日期转秒函数</a:t>
            </a:r>
            <a:r>
              <a:rPr lang="en-US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: second</a:t>
            </a:r>
            <a:endParaRPr lang="zh-CN" altLang="zh-CN" sz="1600" dirty="0">
              <a:latin typeface="微软雅黑 Light" panose="020B0502040204020203" pitchFamily="34" charset="-122"/>
              <a:ea typeface="微软雅黑 Light" panose="020B0502040204020203" pitchFamily="34" charset="-122"/>
              <a:cs typeface="Times New Roman" panose="02020603050405020304" pitchFamily="18" charset="0"/>
            </a:endParaRPr>
          </a:p>
          <a:p>
            <a:pPr>
              <a:spcBef>
                <a:spcPts val="360"/>
              </a:spcBef>
              <a:spcAft>
                <a:spcPts val="360"/>
              </a:spcAft>
            </a:pPr>
            <a:r>
              <a:rPr lang="zh-CN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•日期转周函数</a:t>
            </a:r>
            <a:r>
              <a:rPr lang="en-US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: </a:t>
            </a:r>
            <a:r>
              <a:rPr lang="en-US" altLang="zh-CN" sz="1200" dirty="0" err="1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weekofyear</a:t>
            </a:r>
            <a:endParaRPr lang="zh-CN" altLang="zh-CN" sz="1600" dirty="0">
              <a:latin typeface="微软雅黑 Light" panose="020B0502040204020203" pitchFamily="34" charset="-122"/>
              <a:ea typeface="微软雅黑 Light" panose="020B0502040204020203" pitchFamily="34" charset="-122"/>
              <a:cs typeface="Times New Roman" panose="02020603050405020304" pitchFamily="18" charset="0"/>
            </a:endParaRPr>
          </a:p>
          <a:p>
            <a:pPr>
              <a:spcBef>
                <a:spcPts val="360"/>
              </a:spcBef>
              <a:spcAft>
                <a:spcPts val="360"/>
              </a:spcAft>
            </a:pPr>
            <a:r>
              <a:rPr lang="zh-CN" altLang="zh-CN" sz="1200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•日期比较函数</a:t>
            </a:r>
            <a:r>
              <a:rPr lang="en-US" altLang="zh-CN" sz="1200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: </a:t>
            </a:r>
            <a:r>
              <a:rPr lang="en-US" altLang="zh-CN" sz="1200" dirty="0" err="1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datediff</a:t>
            </a:r>
            <a:endParaRPr lang="zh-CN" altLang="zh-CN" sz="1600" dirty="0">
              <a:solidFill>
                <a:srgbClr val="FF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Times New Roman" panose="02020603050405020304" pitchFamily="18" charset="0"/>
            </a:endParaRPr>
          </a:p>
          <a:p>
            <a:pPr>
              <a:spcBef>
                <a:spcPts val="360"/>
              </a:spcBef>
              <a:spcAft>
                <a:spcPts val="360"/>
              </a:spcAft>
            </a:pPr>
            <a:r>
              <a:rPr lang="zh-CN" altLang="zh-CN" sz="1200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•日期增加函数</a:t>
            </a:r>
            <a:r>
              <a:rPr lang="en-US" altLang="zh-CN" sz="1200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: </a:t>
            </a:r>
            <a:r>
              <a:rPr lang="en-US" altLang="zh-CN" sz="1200" dirty="0" err="1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date_add</a:t>
            </a:r>
            <a:endParaRPr lang="zh-CN" altLang="zh-CN" sz="1600" dirty="0">
              <a:solidFill>
                <a:srgbClr val="FF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Times New Roman" panose="02020603050405020304" pitchFamily="18" charset="0"/>
            </a:endParaRPr>
          </a:p>
          <a:p>
            <a:r>
              <a:rPr lang="zh-CN" altLang="zh-CN" sz="1200" dirty="0">
                <a:ea typeface="微软雅黑 Light" panose="020B0502040204020203" pitchFamily="34" charset="-122"/>
                <a:cs typeface="Times New Roman" panose="02020603050405020304" pitchFamily="18" charset="0"/>
              </a:rPr>
              <a:t>•日期减少函数</a:t>
            </a:r>
            <a:r>
              <a:rPr lang="en-US" altLang="zh-CN" sz="1200" dirty="0">
                <a:ea typeface="微软雅黑 Light" panose="020B0502040204020203" pitchFamily="34" charset="-122"/>
                <a:cs typeface="Times New Roman" panose="02020603050405020304" pitchFamily="18" charset="0"/>
              </a:rPr>
              <a:t>: </a:t>
            </a:r>
            <a:r>
              <a:rPr lang="en-US" altLang="zh-CN" sz="1200" dirty="0" err="1">
                <a:ea typeface="微软雅黑 Light" panose="020B0502040204020203" pitchFamily="34" charset="-122"/>
                <a:cs typeface="Times New Roman" panose="02020603050405020304" pitchFamily="18" charset="0"/>
              </a:rPr>
              <a:t>date_sub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148126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Hive </a:t>
            </a:r>
            <a:r>
              <a:rPr lang="zh-CN" altLang="en-US" dirty="0"/>
              <a:t>内置</a:t>
            </a:r>
            <a:r>
              <a:rPr lang="zh-CN" altLang="en-US" dirty="0" smtClean="0"/>
              <a:t>函数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2/8</a:t>
            </a:r>
            <a:r>
              <a:rPr lang="zh-CN" altLang="en-US" dirty="0" smtClean="0"/>
              <a:t>）</a:t>
            </a:r>
            <a:r>
              <a:rPr lang="en-US" altLang="zh-CN" dirty="0" smtClean="0"/>
              <a:t>Date </a:t>
            </a:r>
            <a:r>
              <a:rPr lang="en-US" altLang="zh-CN" dirty="0"/>
              <a:t>Functions </a:t>
            </a:r>
            <a:r>
              <a:rPr lang="zh-CN" altLang="en-US" dirty="0"/>
              <a:t>日期函数</a:t>
            </a:r>
          </a:p>
        </p:txBody>
      </p:sp>
      <p:sp>
        <p:nvSpPr>
          <p:cNvPr id="8" name="TextBox 3">
            <a:extLst>
              <a:ext uri="{FF2B5EF4-FFF2-40B4-BE49-F238E27FC236}">
                <a16:creationId xmlns=""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3227859" y="1978849"/>
            <a:ext cx="5715640" cy="3970318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----------- Date Functions </a:t>
            </a:r>
            <a: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日期函数</a:t>
            </a: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 -----------------</a:t>
            </a:r>
            <a:b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--</a:t>
            </a:r>
            <a: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获取当前日期</a:t>
            </a: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: current_date</a:t>
            </a:r>
            <a:b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select </a:t>
            </a:r>
            <a:r>
              <a:rPr lang="zh-CN" altLang="zh-CN" sz="1200" i="1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current_date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();</a:t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--</a:t>
            </a:r>
            <a: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获取当前时间戳</a:t>
            </a: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: current_timestamp</a:t>
            </a:r>
            <a:b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--</a:t>
            </a:r>
            <a: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同一查询中对</a:t>
            </a: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current_timestamp</a:t>
            </a:r>
            <a: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的所有调用均返回相同的值。</a:t>
            </a:r>
            <a:b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select </a:t>
            </a:r>
            <a:r>
              <a:rPr lang="zh-CN" altLang="zh-CN" sz="1200" i="1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current_timestamp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();</a:t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--</a:t>
            </a:r>
            <a: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获取当前</a:t>
            </a: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UNIX</a:t>
            </a:r>
            <a: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时间戳函数</a:t>
            </a: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: unix_timestamp</a:t>
            </a:r>
            <a:b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select </a:t>
            </a:r>
            <a:r>
              <a:rPr lang="zh-CN" altLang="zh-CN" sz="1200" i="1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unix_timestamp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();</a:t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--</a:t>
            </a:r>
            <a: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日期转</a:t>
            </a: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UNIX</a:t>
            </a:r>
            <a: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时间戳函数</a:t>
            </a: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: unix_timestamp</a:t>
            </a:r>
            <a:b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select </a:t>
            </a:r>
            <a:r>
              <a:rPr lang="zh-CN" altLang="zh-CN" sz="1200" i="1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unix_timestamp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(</a:t>
            </a:r>
            <a:r>
              <a:rPr lang="zh-CN" altLang="zh-CN" sz="1200" dirty="0">
                <a:solidFill>
                  <a:srgbClr val="067D17"/>
                </a:solidFill>
                <a:latin typeface="Arial Unicode MS" panose="020B0604020202020204" pitchFamily="34" charset="-122"/>
                <a:ea typeface="JetBrains Mono"/>
              </a:rPr>
              <a:t>"2011-12-07 13:01:03"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);</a:t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--</a:t>
            </a:r>
            <a: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指定格式日期转</a:t>
            </a: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UNIX</a:t>
            </a:r>
            <a: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时间戳函数</a:t>
            </a: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: unix_timestamp</a:t>
            </a:r>
            <a:b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select </a:t>
            </a:r>
            <a:r>
              <a:rPr lang="zh-CN" altLang="zh-CN" sz="1200" i="1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unix_timestamp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(</a:t>
            </a:r>
            <a:r>
              <a:rPr lang="zh-CN" altLang="zh-CN" sz="1200" dirty="0">
                <a:solidFill>
                  <a:srgbClr val="067D17"/>
                </a:solidFill>
                <a:latin typeface="Arial Unicode MS" panose="020B0604020202020204" pitchFamily="34" charset="-122"/>
                <a:ea typeface="JetBrains Mono"/>
              </a:rPr>
              <a:t>'20111207 13:01:03'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,</a:t>
            </a:r>
            <a:r>
              <a:rPr lang="zh-CN" altLang="zh-CN" sz="1200" dirty="0">
                <a:solidFill>
                  <a:srgbClr val="067D17"/>
                </a:solidFill>
                <a:latin typeface="Arial Unicode MS" panose="020B0604020202020204" pitchFamily="34" charset="-122"/>
                <a:ea typeface="JetBrains Mono"/>
              </a:rPr>
              <a:t>'yyyyMMdd HH:mm:ss'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);</a:t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--UNIX</a:t>
            </a:r>
            <a: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时间戳转日期函数</a:t>
            </a: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: from_unixtime</a:t>
            </a:r>
            <a:b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select </a:t>
            </a:r>
            <a:r>
              <a:rPr lang="zh-CN" altLang="zh-CN" sz="1200" i="1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from_unixtime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(</a:t>
            </a:r>
            <a:r>
              <a:rPr lang="zh-CN" altLang="zh-CN" sz="1200" dirty="0">
                <a:solidFill>
                  <a:srgbClr val="1750EB"/>
                </a:solidFill>
                <a:latin typeface="Arial Unicode MS" panose="020B0604020202020204" pitchFamily="34" charset="-122"/>
                <a:ea typeface="JetBrains Mono"/>
              </a:rPr>
              <a:t>1618238391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);</a:t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select </a:t>
            </a:r>
            <a:r>
              <a:rPr lang="zh-CN" altLang="zh-CN" sz="1200" i="1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from_unixtime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(</a:t>
            </a:r>
            <a:r>
              <a:rPr lang="zh-CN" altLang="zh-CN" sz="1200" dirty="0">
                <a:solidFill>
                  <a:srgbClr val="1750EB"/>
                </a:solidFill>
                <a:latin typeface="Arial Unicode MS" panose="020B0604020202020204" pitchFamily="34" charset="-122"/>
                <a:ea typeface="JetBrains Mono"/>
              </a:rPr>
              <a:t>0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, </a:t>
            </a:r>
            <a:r>
              <a:rPr lang="zh-CN" altLang="zh-CN" sz="1200" dirty="0">
                <a:solidFill>
                  <a:srgbClr val="067D17"/>
                </a:solidFill>
                <a:latin typeface="Arial Unicode MS" panose="020B0604020202020204" pitchFamily="34" charset="-122"/>
                <a:ea typeface="JetBrains Mono"/>
              </a:rPr>
              <a:t>'yyyy-MM-dd HH:mm:ss'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);</a:t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--</a:t>
            </a:r>
            <a: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日期比较函数</a:t>
            </a: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: datediff  </a:t>
            </a:r>
            <a: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日期格式要求</a:t>
            </a: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'yyyy-MM-dd HH:mm:ss' or 'yyyy-MM-dd'</a:t>
            </a:r>
            <a:b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select </a:t>
            </a:r>
            <a:r>
              <a:rPr lang="zh-CN" altLang="zh-CN" sz="1200" i="1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datediff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(</a:t>
            </a:r>
            <a:r>
              <a:rPr lang="zh-CN" altLang="zh-CN" sz="1200" dirty="0">
                <a:solidFill>
                  <a:srgbClr val="067D17"/>
                </a:solidFill>
                <a:latin typeface="Arial Unicode MS" panose="020B0604020202020204" pitchFamily="34" charset="-122"/>
                <a:ea typeface="JetBrains Mono"/>
              </a:rPr>
              <a:t>'2012-12-08'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,</a:t>
            </a:r>
            <a:r>
              <a:rPr lang="zh-CN" altLang="zh-CN" sz="1200" dirty="0">
                <a:solidFill>
                  <a:srgbClr val="067D17"/>
                </a:solidFill>
                <a:latin typeface="Arial Unicode MS" panose="020B0604020202020204" pitchFamily="34" charset="-122"/>
                <a:ea typeface="JetBrains Mono"/>
              </a:rPr>
              <a:t>'2012-05-09'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);</a:t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--</a:t>
            </a:r>
            <a: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日期增加函数</a:t>
            </a: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: date_add</a:t>
            </a:r>
            <a:b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select </a:t>
            </a:r>
            <a:r>
              <a:rPr lang="zh-CN" altLang="zh-CN" sz="1200" i="1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date_add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(</a:t>
            </a:r>
            <a:r>
              <a:rPr lang="zh-CN" altLang="zh-CN" sz="1200" dirty="0">
                <a:solidFill>
                  <a:srgbClr val="067D17"/>
                </a:solidFill>
                <a:latin typeface="Arial Unicode MS" panose="020B0604020202020204" pitchFamily="34" charset="-122"/>
                <a:ea typeface="JetBrains Mono"/>
              </a:rPr>
              <a:t>'2012-02-28'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,</a:t>
            </a:r>
            <a:r>
              <a:rPr lang="zh-CN" altLang="zh-CN" sz="1200" dirty="0">
                <a:solidFill>
                  <a:srgbClr val="1750EB"/>
                </a:solidFill>
                <a:latin typeface="Arial Unicode MS" panose="020B0604020202020204" pitchFamily="34" charset="-122"/>
                <a:ea typeface="JetBrains Mono"/>
              </a:rPr>
              <a:t>10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);</a:t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--</a:t>
            </a:r>
            <a: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日期减少函数</a:t>
            </a: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: date_sub</a:t>
            </a:r>
            <a:b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select </a:t>
            </a:r>
            <a:r>
              <a:rPr lang="zh-CN" altLang="zh-CN" sz="1200" i="1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date_sub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(</a:t>
            </a:r>
            <a:r>
              <a:rPr lang="zh-CN" altLang="zh-CN" sz="1200" dirty="0">
                <a:solidFill>
                  <a:srgbClr val="067D17"/>
                </a:solidFill>
                <a:latin typeface="Arial Unicode MS" panose="020B0604020202020204" pitchFamily="34" charset="-122"/>
                <a:ea typeface="JetBrains Mono"/>
              </a:rPr>
              <a:t>'2012-01-1'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,</a:t>
            </a:r>
            <a:r>
              <a:rPr lang="zh-CN" altLang="zh-CN" sz="1200" dirty="0">
                <a:solidFill>
                  <a:srgbClr val="1750EB"/>
                </a:solidFill>
                <a:latin typeface="Arial Unicode MS" panose="020B0604020202020204" pitchFamily="34" charset="-122"/>
                <a:ea typeface="JetBrains Mono"/>
              </a:rPr>
              <a:t>10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);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1107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Hive </a:t>
            </a:r>
            <a:r>
              <a:rPr lang="zh-CN" altLang="en-US" dirty="0"/>
              <a:t>内置</a:t>
            </a:r>
            <a:r>
              <a:rPr lang="zh-CN" altLang="en-US" dirty="0" smtClean="0"/>
              <a:t>函数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3/8</a:t>
            </a:r>
            <a:r>
              <a:rPr lang="zh-CN" altLang="en-US" dirty="0" smtClean="0"/>
              <a:t>）</a:t>
            </a:r>
            <a:r>
              <a:rPr lang="en-US" altLang="zh-CN" dirty="0" smtClean="0"/>
              <a:t>Mathematical </a:t>
            </a:r>
            <a:r>
              <a:rPr lang="en-US" altLang="zh-CN" dirty="0"/>
              <a:t>Functions </a:t>
            </a:r>
            <a:r>
              <a:rPr lang="zh-CN" altLang="en-US" dirty="0"/>
              <a:t>数学函数</a:t>
            </a:r>
          </a:p>
        </p:txBody>
      </p:sp>
      <p:sp>
        <p:nvSpPr>
          <p:cNvPr id="8" name="TextBox 3">
            <a:extLst>
              <a:ext uri="{FF2B5EF4-FFF2-40B4-BE49-F238E27FC236}">
                <a16:creationId xmlns=""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3238180" y="2299243"/>
            <a:ext cx="5715640" cy="2975173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360"/>
              </a:spcBef>
              <a:spcAft>
                <a:spcPts val="360"/>
              </a:spcAft>
            </a:pPr>
            <a:r>
              <a:rPr lang="zh-CN" altLang="zh-CN" sz="1200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•取整函数</a:t>
            </a:r>
            <a:r>
              <a:rPr lang="en-US" altLang="zh-CN" sz="1200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: round</a:t>
            </a:r>
            <a:endParaRPr lang="zh-CN" altLang="zh-CN" sz="1600" dirty="0">
              <a:solidFill>
                <a:srgbClr val="FF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360"/>
              </a:spcBef>
              <a:spcAft>
                <a:spcPts val="360"/>
              </a:spcAft>
            </a:pPr>
            <a:r>
              <a:rPr lang="zh-CN" altLang="zh-CN" sz="1200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•指定精度取整函数</a:t>
            </a:r>
            <a:r>
              <a:rPr lang="en-US" altLang="zh-CN" sz="1200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: round</a:t>
            </a:r>
            <a:endParaRPr lang="zh-CN" altLang="zh-CN" sz="1600" dirty="0">
              <a:solidFill>
                <a:srgbClr val="FF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360"/>
              </a:spcBef>
              <a:spcAft>
                <a:spcPts val="360"/>
              </a:spcAft>
            </a:pPr>
            <a:r>
              <a:rPr lang="zh-CN" altLang="zh-CN" sz="1200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•向下取整函数</a:t>
            </a:r>
            <a:r>
              <a:rPr lang="en-US" altLang="zh-CN" sz="1200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: floor</a:t>
            </a:r>
            <a:endParaRPr lang="zh-CN" altLang="zh-CN" sz="1600" dirty="0">
              <a:solidFill>
                <a:srgbClr val="FF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360"/>
              </a:spcBef>
              <a:spcAft>
                <a:spcPts val="360"/>
              </a:spcAft>
            </a:pPr>
            <a:r>
              <a:rPr lang="zh-CN" altLang="zh-CN" sz="1200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•向上取整函数</a:t>
            </a:r>
            <a:r>
              <a:rPr lang="en-US" altLang="zh-CN" sz="1200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: ceil</a:t>
            </a:r>
            <a:endParaRPr lang="zh-CN" altLang="zh-CN" sz="1600" dirty="0">
              <a:solidFill>
                <a:srgbClr val="FF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360"/>
              </a:spcBef>
              <a:spcAft>
                <a:spcPts val="360"/>
              </a:spcAft>
            </a:pPr>
            <a:r>
              <a:rPr lang="zh-CN" altLang="zh-CN" sz="1200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•取随机数函数</a:t>
            </a:r>
            <a:r>
              <a:rPr lang="en-US" altLang="zh-CN" sz="1200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: rand</a:t>
            </a:r>
            <a:endParaRPr lang="zh-CN" altLang="zh-CN" sz="1600" dirty="0">
              <a:solidFill>
                <a:srgbClr val="FF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360"/>
              </a:spcBef>
              <a:spcAft>
                <a:spcPts val="360"/>
              </a:spcAft>
            </a:pPr>
            <a:r>
              <a:rPr lang="zh-CN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•二进制函数</a:t>
            </a:r>
            <a:r>
              <a:rPr lang="en-US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: bin</a:t>
            </a:r>
            <a:endParaRPr lang="zh-CN" altLang="zh-CN" sz="1600" dirty="0">
              <a:latin typeface="微软雅黑 Light" panose="020B0502040204020203" pitchFamily="34" charset="-122"/>
              <a:ea typeface="微软雅黑 Light" panose="020B0502040204020203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360"/>
              </a:spcBef>
              <a:spcAft>
                <a:spcPts val="360"/>
              </a:spcAft>
            </a:pPr>
            <a:r>
              <a:rPr lang="zh-CN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•进制转换函数</a:t>
            </a:r>
            <a:r>
              <a:rPr lang="en-US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: </a:t>
            </a:r>
            <a:r>
              <a:rPr lang="en-US" altLang="zh-CN" sz="1200" dirty="0" err="1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conv</a:t>
            </a:r>
            <a:endParaRPr lang="zh-CN" altLang="zh-CN" sz="1600" dirty="0">
              <a:latin typeface="微软雅黑 Light" panose="020B0502040204020203" pitchFamily="34" charset="-122"/>
              <a:ea typeface="微软雅黑 Light" panose="020B0502040204020203" pitchFamily="34" charset="-122"/>
              <a:cs typeface="Times New Roman" panose="02020603050405020304" pitchFamily="18" charset="0"/>
            </a:endParaRPr>
          </a:p>
          <a:p>
            <a:r>
              <a:rPr lang="zh-CN" altLang="zh-CN" sz="1200" dirty="0">
                <a:ea typeface="微软雅黑 Light" panose="020B0502040204020203" pitchFamily="34" charset="-122"/>
                <a:cs typeface="Times New Roman" panose="02020603050405020304" pitchFamily="18" charset="0"/>
              </a:rPr>
              <a:t>•绝对值函数</a:t>
            </a:r>
            <a:r>
              <a:rPr lang="en-US" altLang="zh-CN" sz="1200" dirty="0">
                <a:ea typeface="微软雅黑 Light" panose="020B0502040204020203" pitchFamily="34" charset="-122"/>
                <a:cs typeface="Times New Roman" panose="02020603050405020304" pitchFamily="18" charset="0"/>
              </a:rPr>
              <a:t>: abs</a:t>
            </a:r>
            <a:endParaRPr lang="zh-CN" altLang="en-US" sz="1200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4342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Hive </a:t>
            </a:r>
            <a:r>
              <a:rPr lang="zh-CN" altLang="en-US" dirty="0"/>
              <a:t>内置</a:t>
            </a:r>
            <a:r>
              <a:rPr lang="zh-CN" altLang="en-US" dirty="0" smtClean="0"/>
              <a:t>函数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（</a:t>
            </a:r>
            <a:r>
              <a:rPr lang="en-US" altLang="zh-CN" dirty="0"/>
              <a:t>3/8</a:t>
            </a:r>
            <a:r>
              <a:rPr lang="zh-CN" altLang="en-US" dirty="0"/>
              <a:t>）</a:t>
            </a:r>
            <a:r>
              <a:rPr lang="en-US" altLang="zh-CN" dirty="0"/>
              <a:t>Mathematical Functions </a:t>
            </a:r>
            <a:r>
              <a:rPr lang="zh-CN" altLang="en-US" dirty="0"/>
              <a:t>数学函数</a:t>
            </a:r>
          </a:p>
        </p:txBody>
      </p:sp>
      <p:sp>
        <p:nvSpPr>
          <p:cNvPr id="8" name="TextBox 3">
            <a:extLst>
              <a:ext uri="{FF2B5EF4-FFF2-40B4-BE49-F238E27FC236}">
                <a16:creationId xmlns=""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3103289" y="2391404"/>
            <a:ext cx="5964779" cy="2862322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----Mathematical Functions </a:t>
            </a:r>
            <a: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数学函数</a:t>
            </a: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-------------</a:t>
            </a:r>
            <a:b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--</a:t>
            </a:r>
            <a: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取整函数</a:t>
            </a: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: round  </a:t>
            </a:r>
            <a: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返回</a:t>
            </a: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double</a:t>
            </a:r>
            <a: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类型的整数值部分 （遵循四舍五入）</a:t>
            </a:r>
            <a:b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select </a:t>
            </a:r>
            <a:r>
              <a:rPr lang="zh-CN" altLang="zh-CN" sz="1200" i="1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round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(</a:t>
            </a:r>
            <a:r>
              <a:rPr lang="zh-CN" altLang="zh-CN" sz="1200" dirty="0">
                <a:solidFill>
                  <a:srgbClr val="1750EB"/>
                </a:solidFill>
                <a:latin typeface="Arial Unicode MS" panose="020B0604020202020204" pitchFamily="34" charset="-122"/>
                <a:ea typeface="JetBrains Mono"/>
              </a:rPr>
              <a:t>3.1415926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);</a:t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--</a:t>
            </a:r>
            <a: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指定精度取整函数</a:t>
            </a: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: round(double a, int d) </a:t>
            </a:r>
            <a: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返回指定精度</a:t>
            </a: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d</a:t>
            </a:r>
            <a: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double</a:t>
            </a:r>
            <a: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类型</a:t>
            </a:r>
            <a:b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select </a:t>
            </a:r>
            <a:r>
              <a:rPr lang="zh-CN" altLang="zh-CN" sz="1200" i="1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round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(</a:t>
            </a:r>
            <a:r>
              <a:rPr lang="zh-CN" altLang="zh-CN" sz="1200" dirty="0">
                <a:solidFill>
                  <a:srgbClr val="1750EB"/>
                </a:solidFill>
                <a:latin typeface="Arial Unicode MS" panose="020B0604020202020204" pitchFamily="34" charset="-122"/>
                <a:ea typeface="JetBrains Mono"/>
              </a:rPr>
              <a:t>3.1415926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,</a:t>
            </a:r>
            <a:r>
              <a:rPr lang="zh-CN" altLang="zh-CN" sz="1200" dirty="0">
                <a:solidFill>
                  <a:srgbClr val="1750EB"/>
                </a:solidFill>
                <a:latin typeface="Arial Unicode MS" panose="020B0604020202020204" pitchFamily="34" charset="-122"/>
                <a:ea typeface="JetBrains Mono"/>
              </a:rPr>
              <a:t>4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);</a:t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--</a:t>
            </a:r>
            <a: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向下取整函数</a:t>
            </a: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: floor</a:t>
            </a:r>
            <a:b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select </a:t>
            </a:r>
            <a:r>
              <a:rPr lang="zh-CN" altLang="zh-CN" sz="1200" i="1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floor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(</a:t>
            </a:r>
            <a:r>
              <a:rPr lang="zh-CN" altLang="zh-CN" sz="1200" dirty="0">
                <a:solidFill>
                  <a:srgbClr val="1750EB"/>
                </a:solidFill>
                <a:latin typeface="Arial Unicode MS" panose="020B0604020202020204" pitchFamily="34" charset="-122"/>
                <a:ea typeface="JetBrains Mono"/>
              </a:rPr>
              <a:t>3.1415926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);</a:t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select </a:t>
            </a:r>
            <a:r>
              <a:rPr lang="zh-CN" altLang="zh-CN" sz="1200" i="1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floor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(-</a:t>
            </a:r>
            <a:r>
              <a:rPr lang="zh-CN" altLang="zh-CN" sz="1200" dirty="0">
                <a:solidFill>
                  <a:srgbClr val="1750EB"/>
                </a:solidFill>
                <a:latin typeface="Arial Unicode MS" panose="020B0604020202020204" pitchFamily="34" charset="-122"/>
                <a:ea typeface="JetBrains Mono"/>
              </a:rPr>
              <a:t>3.1415926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);</a:t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--</a:t>
            </a:r>
            <a: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向上取整函数</a:t>
            </a: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: ceil</a:t>
            </a:r>
            <a:b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select </a:t>
            </a:r>
            <a:r>
              <a:rPr lang="zh-CN" altLang="zh-CN" sz="1200" i="1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ceil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(</a:t>
            </a:r>
            <a:r>
              <a:rPr lang="zh-CN" altLang="zh-CN" sz="1200" dirty="0">
                <a:solidFill>
                  <a:srgbClr val="1750EB"/>
                </a:solidFill>
                <a:latin typeface="Arial Unicode MS" panose="020B0604020202020204" pitchFamily="34" charset="-122"/>
                <a:ea typeface="JetBrains Mono"/>
              </a:rPr>
              <a:t>3.1415926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);</a:t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select </a:t>
            </a:r>
            <a:r>
              <a:rPr lang="zh-CN" altLang="zh-CN" sz="1200" i="1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ceil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(-</a:t>
            </a:r>
            <a:r>
              <a:rPr lang="zh-CN" altLang="zh-CN" sz="1200" dirty="0">
                <a:solidFill>
                  <a:srgbClr val="1750EB"/>
                </a:solidFill>
                <a:latin typeface="Arial Unicode MS" panose="020B0604020202020204" pitchFamily="34" charset="-122"/>
                <a:ea typeface="JetBrains Mono"/>
              </a:rPr>
              <a:t>3.1415926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);</a:t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--</a:t>
            </a:r>
            <a: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取随机数函数</a:t>
            </a: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: rand </a:t>
            </a:r>
            <a: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每次执行都不一样 返回一个</a:t>
            </a: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0</a:t>
            </a:r>
            <a: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到</a:t>
            </a: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1</a:t>
            </a:r>
            <a: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范围内的随机数</a:t>
            </a:r>
            <a:b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select </a:t>
            </a:r>
            <a:r>
              <a:rPr lang="zh-CN" altLang="zh-CN" sz="1200" i="1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rand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();</a:t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--</a:t>
            </a:r>
            <a: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指定种子取随机数函数</a:t>
            </a: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: rand(int seed) </a:t>
            </a:r>
            <a: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得到一个稳定的随机数序列</a:t>
            </a:r>
            <a:b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select </a:t>
            </a:r>
            <a:r>
              <a:rPr lang="zh-CN" altLang="zh-CN" sz="1200" i="1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rand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(</a:t>
            </a:r>
            <a:r>
              <a:rPr lang="zh-CN" altLang="zh-CN" sz="1200" dirty="0">
                <a:solidFill>
                  <a:srgbClr val="1750EB"/>
                </a:solidFill>
                <a:latin typeface="Arial Unicode MS" panose="020B0604020202020204" pitchFamily="34" charset="-122"/>
                <a:ea typeface="JetBrains Mono"/>
              </a:rPr>
              <a:t>2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);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991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Hive </a:t>
            </a:r>
            <a:r>
              <a:rPr lang="zh-CN" altLang="en-US" dirty="0"/>
              <a:t>内置</a:t>
            </a:r>
            <a:r>
              <a:rPr lang="zh-CN" altLang="en-US" dirty="0" smtClean="0"/>
              <a:t>函数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4/8</a:t>
            </a:r>
            <a:r>
              <a:rPr lang="zh-CN" altLang="en-US" dirty="0" smtClean="0"/>
              <a:t>）</a:t>
            </a:r>
            <a:r>
              <a:rPr lang="en-US" altLang="zh-CN" dirty="0" smtClean="0"/>
              <a:t>Collection </a:t>
            </a:r>
            <a:r>
              <a:rPr lang="en-US" altLang="zh-CN" dirty="0"/>
              <a:t>Functions </a:t>
            </a:r>
            <a:r>
              <a:rPr lang="zh-CN" altLang="en-US" dirty="0"/>
              <a:t>集合函数</a:t>
            </a:r>
          </a:p>
        </p:txBody>
      </p:sp>
      <p:sp>
        <p:nvSpPr>
          <p:cNvPr id="8" name="TextBox 3">
            <a:extLst>
              <a:ext uri="{FF2B5EF4-FFF2-40B4-BE49-F238E27FC236}">
                <a16:creationId xmlns=""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3227859" y="2289515"/>
            <a:ext cx="5715640" cy="2251899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360"/>
              </a:spcBef>
              <a:spcAft>
                <a:spcPts val="360"/>
              </a:spcAft>
            </a:pPr>
            <a:r>
              <a:rPr lang="zh-CN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•集合元素</a:t>
            </a:r>
            <a:r>
              <a:rPr lang="en-US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size</a:t>
            </a:r>
            <a:r>
              <a:rPr lang="zh-CN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函数</a:t>
            </a:r>
            <a:r>
              <a:rPr lang="en-US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:</a:t>
            </a:r>
            <a:r>
              <a:rPr lang="en-US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size(Map&lt;K.V&gt;) size(Array&lt;T&gt;)</a:t>
            </a:r>
            <a:endParaRPr lang="zh-CN" altLang="zh-CN" sz="1600" dirty="0">
              <a:latin typeface="微软雅黑 Light" panose="020B0502040204020203" pitchFamily="34" charset="-122"/>
              <a:ea typeface="微软雅黑 Light" panose="020B0502040204020203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360"/>
              </a:spcBef>
              <a:spcAft>
                <a:spcPts val="360"/>
              </a:spcAft>
            </a:pPr>
            <a:r>
              <a:rPr lang="zh-CN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•取</a:t>
            </a:r>
            <a:r>
              <a:rPr lang="en-US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map</a:t>
            </a:r>
            <a:r>
              <a:rPr lang="zh-CN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集合</a:t>
            </a:r>
            <a:r>
              <a:rPr lang="en-US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keys</a:t>
            </a:r>
            <a:r>
              <a:rPr lang="zh-CN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函数</a:t>
            </a:r>
            <a:r>
              <a:rPr lang="en-US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:</a:t>
            </a:r>
            <a:r>
              <a:rPr lang="en-US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200" dirty="0" err="1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map_keys</a:t>
            </a:r>
            <a:r>
              <a:rPr lang="en-US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(Map&lt;K.V&gt;)</a:t>
            </a:r>
            <a:endParaRPr lang="zh-CN" altLang="zh-CN" sz="1600" dirty="0">
              <a:latin typeface="微软雅黑 Light" panose="020B0502040204020203" pitchFamily="34" charset="-122"/>
              <a:ea typeface="微软雅黑 Light" panose="020B0502040204020203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360"/>
              </a:spcBef>
              <a:spcAft>
                <a:spcPts val="360"/>
              </a:spcAft>
            </a:pPr>
            <a:r>
              <a:rPr lang="zh-CN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•取</a:t>
            </a:r>
            <a:r>
              <a:rPr lang="en-US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map</a:t>
            </a:r>
            <a:r>
              <a:rPr lang="zh-CN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集合</a:t>
            </a:r>
            <a:r>
              <a:rPr lang="en-US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values</a:t>
            </a:r>
            <a:r>
              <a:rPr lang="zh-CN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函数</a:t>
            </a:r>
            <a:r>
              <a:rPr lang="en-US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:</a:t>
            </a:r>
            <a:r>
              <a:rPr lang="en-US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200" dirty="0" err="1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map_values</a:t>
            </a:r>
            <a:r>
              <a:rPr lang="en-US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(Map&lt;K.V&gt;)</a:t>
            </a:r>
            <a:endParaRPr lang="zh-CN" altLang="zh-CN" sz="1600" dirty="0">
              <a:latin typeface="微软雅黑 Light" panose="020B0502040204020203" pitchFamily="34" charset="-122"/>
              <a:ea typeface="微软雅黑 Light" panose="020B0502040204020203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360"/>
              </a:spcBef>
              <a:spcAft>
                <a:spcPts val="360"/>
              </a:spcAft>
            </a:pPr>
            <a:r>
              <a:rPr lang="zh-CN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•判断数组是否包含指定元素</a:t>
            </a:r>
            <a:r>
              <a:rPr lang="en-US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:</a:t>
            </a:r>
            <a:r>
              <a:rPr lang="en-US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200" dirty="0" err="1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array_contains</a:t>
            </a:r>
            <a:r>
              <a:rPr lang="en-US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(Array&lt;T&gt;, value)</a:t>
            </a:r>
            <a:endParaRPr lang="zh-CN" altLang="zh-CN" sz="1600" dirty="0">
              <a:latin typeface="微软雅黑 Light" panose="020B0502040204020203" pitchFamily="34" charset="-122"/>
              <a:ea typeface="微软雅黑 Light" panose="020B0502040204020203" pitchFamily="34" charset="-122"/>
              <a:cs typeface="Times New Roman" panose="02020603050405020304" pitchFamily="18" charset="0"/>
            </a:endParaRPr>
          </a:p>
          <a:p>
            <a:r>
              <a:rPr lang="zh-CN" altLang="zh-CN" sz="1200" dirty="0">
                <a:ea typeface="微软雅黑 Light" panose="020B0502040204020203" pitchFamily="34" charset="-122"/>
                <a:cs typeface="Times New Roman" panose="02020603050405020304" pitchFamily="18" charset="0"/>
              </a:rPr>
              <a:t>•数组排序函数</a:t>
            </a:r>
            <a:r>
              <a:rPr lang="en-US" altLang="zh-CN" sz="1200" dirty="0">
                <a:ea typeface="微软雅黑 Light" panose="020B0502040204020203" pitchFamily="34" charset="-122"/>
                <a:cs typeface="Times New Roman" panose="02020603050405020304" pitchFamily="18" charset="0"/>
              </a:rPr>
              <a:t>:</a:t>
            </a:r>
            <a:r>
              <a:rPr lang="en-US" altLang="zh-CN" sz="1600" dirty="0" err="1">
                <a:latin typeface="微软雅黑 Light" panose="020B0502040204020203" pitchFamily="34" charset="-122"/>
                <a:cs typeface="Times New Roman" panose="02020603050405020304" pitchFamily="18" charset="0"/>
              </a:rPr>
              <a:t>sort_array</a:t>
            </a:r>
            <a:r>
              <a:rPr lang="en-US" altLang="zh-CN" sz="1600" dirty="0">
                <a:latin typeface="微软雅黑 Light" panose="020B0502040204020203" pitchFamily="34" charset="-122"/>
                <a:cs typeface="Times New Roman" panose="02020603050405020304" pitchFamily="18" charset="0"/>
              </a:rPr>
              <a:t>(Array&lt;T&gt;)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365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Hive </a:t>
            </a:r>
            <a:r>
              <a:rPr lang="zh-CN" altLang="en-US" dirty="0"/>
              <a:t>内置</a:t>
            </a:r>
            <a:r>
              <a:rPr lang="zh-CN" altLang="en-US" dirty="0" smtClean="0"/>
              <a:t>函数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（</a:t>
            </a:r>
            <a:r>
              <a:rPr lang="en-US" altLang="zh-CN" dirty="0"/>
              <a:t>4/8</a:t>
            </a:r>
            <a:r>
              <a:rPr lang="zh-CN" altLang="en-US" dirty="0"/>
              <a:t>）</a:t>
            </a:r>
            <a:r>
              <a:rPr lang="en-US" altLang="zh-CN" dirty="0"/>
              <a:t>Collection Functions </a:t>
            </a:r>
            <a:r>
              <a:rPr lang="zh-CN" altLang="en-US" dirty="0"/>
              <a:t>集合函数</a:t>
            </a:r>
          </a:p>
        </p:txBody>
      </p:sp>
      <p:sp>
        <p:nvSpPr>
          <p:cNvPr id="8" name="TextBox 3">
            <a:extLst>
              <a:ext uri="{FF2B5EF4-FFF2-40B4-BE49-F238E27FC236}">
                <a16:creationId xmlns=""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3227859" y="2153328"/>
            <a:ext cx="5715640" cy="3600986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-------Collection Functions </a:t>
            </a:r>
            <a: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集合函数</a:t>
            </a: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--------------</a:t>
            </a:r>
            <a:b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describe function extended </a:t>
            </a:r>
            <a:r>
              <a:rPr lang="zh-CN" altLang="zh-CN" sz="1200" i="1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sort_array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;</a:t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/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--</a:t>
            </a:r>
            <a: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集合元素</a:t>
            </a: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size</a:t>
            </a:r>
            <a: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函数</a:t>
            </a: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: size(Map&lt;K.V&gt;) size(Array&lt;T&gt;)</a:t>
            </a:r>
            <a:b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select </a:t>
            </a:r>
            <a:r>
              <a:rPr lang="zh-CN" altLang="zh-CN" sz="1200" i="1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size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(</a:t>
            </a:r>
            <a:r>
              <a:rPr lang="zh-CN" altLang="zh-CN" sz="1200" i="1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`array`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(</a:t>
            </a:r>
            <a:r>
              <a:rPr lang="zh-CN" altLang="zh-CN" sz="1200" dirty="0">
                <a:solidFill>
                  <a:srgbClr val="1750EB"/>
                </a:solidFill>
                <a:latin typeface="Arial Unicode MS" panose="020B0604020202020204" pitchFamily="34" charset="-122"/>
                <a:ea typeface="JetBrains Mono"/>
              </a:rPr>
              <a:t>11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,</a:t>
            </a:r>
            <a:r>
              <a:rPr lang="zh-CN" altLang="zh-CN" sz="1200" dirty="0">
                <a:solidFill>
                  <a:srgbClr val="1750EB"/>
                </a:solidFill>
                <a:latin typeface="Arial Unicode MS" panose="020B0604020202020204" pitchFamily="34" charset="-122"/>
                <a:ea typeface="JetBrains Mono"/>
              </a:rPr>
              <a:t>22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,</a:t>
            </a:r>
            <a:r>
              <a:rPr lang="zh-CN" altLang="zh-CN" sz="1200" dirty="0">
                <a:solidFill>
                  <a:srgbClr val="1750EB"/>
                </a:solidFill>
                <a:latin typeface="Arial Unicode MS" panose="020B0604020202020204" pitchFamily="34" charset="-122"/>
                <a:ea typeface="JetBrains Mono"/>
              </a:rPr>
              <a:t>33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));</a:t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select </a:t>
            </a:r>
            <a:r>
              <a:rPr lang="zh-CN" altLang="zh-CN" sz="1200" i="1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size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(</a:t>
            </a:r>
            <a:r>
              <a:rPr lang="zh-CN" altLang="zh-CN" sz="1200" i="1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`map`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(</a:t>
            </a:r>
            <a:r>
              <a:rPr lang="zh-CN" altLang="zh-CN" sz="1200" dirty="0">
                <a:solidFill>
                  <a:srgbClr val="067D17"/>
                </a:solidFill>
                <a:latin typeface="Arial Unicode MS" panose="020B0604020202020204" pitchFamily="34" charset="-122"/>
                <a:ea typeface="JetBrains Mono"/>
              </a:rPr>
              <a:t>"id"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,</a:t>
            </a:r>
            <a:r>
              <a:rPr lang="zh-CN" altLang="zh-CN" sz="1200" dirty="0">
                <a:solidFill>
                  <a:srgbClr val="1750EB"/>
                </a:solidFill>
                <a:latin typeface="Arial Unicode MS" panose="020B0604020202020204" pitchFamily="34" charset="-122"/>
                <a:ea typeface="JetBrains Mono"/>
              </a:rPr>
              <a:t>10086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,</a:t>
            </a:r>
            <a:r>
              <a:rPr lang="zh-CN" altLang="zh-CN" sz="1200" dirty="0">
                <a:solidFill>
                  <a:srgbClr val="067D17"/>
                </a:solidFill>
                <a:latin typeface="Arial Unicode MS" panose="020B0604020202020204" pitchFamily="34" charset="-122"/>
                <a:ea typeface="JetBrains Mono"/>
              </a:rPr>
              <a:t>"name"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,</a:t>
            </a:r>
            <a:r>
              <a:rPr lang="zh-CN" altLang="zh-CN" sz="1200" dirty="0">
                <a:solidFill>
                  <a:srgbClr val="067D17"/>
                </a:solidFill>
                <a:latin typeface="Arial Unicode MS" panose="020B0604020202020204" pitchFamily="34" charset="-122"/>
                <a:ea typeface="JetBrains Mono"/>
              </a:rPr>
              <a:t>"zhangsan"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,</a:t>
            </a:r>
            <a:r>
              <a:rPr lang="zh-CN" altLang="zh-CN" sz="1200" dirty="0">
                <a:solidFill>
                  <a:srgbClr val="067D17"/>
                </a:solidFill>
                <a:latin typeface="Arial Unicode MS" panose="020B0604020202020204" pitchFamily="34" charset="-122"/>
                <a:ea typeface="JetBrains Mono"/>
              </a:rPr>
              <a:t>"age"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,</a:t>
            </a:r>
            <a:r>
              <a:rPr lang="zh-CN" altLang="zh-CN" sz="1200" dirty="0">
                <a:solidFill>
                  <a:srgbClr val="1750EB"/>
                </a:solidFill>
                <a:latin typeface="Arial Unicode MS" panose="020B0604020202020204" pitchFamily="34" charset="-122"/>
                <a:ea typeface="JetBrains Mono"/>
              </a:rPr>
              <a:t>18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));</a:t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/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--</a:t>
            </a:r>
            <a: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取</a:t>
            </a: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map</a:t>
            </a:r>
            <a: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集合</a:t>
            </a: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keys</a:t>
            </a:r>
            <a: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函数</a:t>
            </a: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: map_keys(Map&lt;K.V&gt;)</a:t>
            </a:r>
            <a:b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select </a:t>
            </a:r>
            <a:r>
              <a:rPr lang="zh-CN" altLang="zh-CN" sz="1200" i="1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map_keys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(</a:t>
            </a:r>
            <a:r>
              <a:rPr lang="zh-CN" altLang="zh-CN" sz="1200" i="1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`map`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(</a:t>
            </a:r>
            <a:r>
              <a:rPr lang="zh-CN" altLang="zh-CN" sz="1200" dirty="0">
                <a:solidFill>
                  <a:srgbClr val="067D17"/>
                </a:solidFill>
                <a:latin typeface="Arial Unicode MS" panose="020B0604020202020204" pitchFamily="34" charset="-122"/>
                <a:ea typeface="JetBrains Mono"/>
              </a:rPr>
              <a:t>"id"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,</a:t>
            </a:r>
            <a:r>
              <a:rPr lang="zh-CN" altLang="zh-CN" sz="1200" dirty="0">
                <a:solidFill>
                  <a:srgbClr val="1750EB"/>
                </a:solidFill>
                <a:latin typeface="Arial Unicode MS" panose="020B0604020202020204" pitchFamily="34" charset="-122"/>
                <a:ea typeface="JetBrains Mono"/>
              </a:rPr>
              <a:t>10086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,</a:t>
            </a:r>
            <a:r>
              <a:rPr lang="zh-CN" altLang="zh-CN" sz="1200" dirty="0">
                <a:solidFill>
                  <a:srgbClr val="067D17"/>
                </a:solidFill>
                <a:latin typeface="Arial Unicode MS" panose="020B0604020202020204" pitchFamily="34" charset="-122"/>
                <a:ea typeface="JetBrains Mono"/>
              </a:rPr>
              <a:t>"name"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,</a:t>
            </a:r>
            <a:r>
              <a:rPr lang="zh-CN" altLang="zh-CN" sz="1200" dirty="0">
                <a:solidFill>
                  <a:srgbClr val="067D17"/>
                </a:solidFill>
                <a:latin typeface="Arial Unicode MS" panose="020B0604020202020204" pitchFamily="34" charset="-122"/>
                <a:ea typeface="JetBrains Mono"/>
              </a:rPr>
              <a:t>"zhangsan"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,</a:t>
            </a:r>
            <a:r>
              <a:rPr lang="zh-CN" altLang="zh-CN" sz="1200" dirty="0">
                <a:solidFill>
                  <a:srgbClr val="067D17"/>
                </a:solidFill>
                <a:latin typeface="Arial Unicode MS" panose="020B0604020202020204" pitchFamily="34" charset="-122"/>
                <a:ea typeface="JetBrains Mono"/>
              </a:rPr>
              <a:t>"age"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,</a:t>
            </a:r>
            <a:r>
              <a:rPr lang="zh-CN" altLang="zh-CN" sz="1200" dirty="0">
                <a:solidFill>
                  <a:srgbClr val="1750EB"/>
                </a:solidFill>
                <a:latin typeface="Arial Unicode MS" panose="020B0604020202020204" pitchFamily="34" charset="-122"/>
                <a:ea typeface="JetBrains Mono"/>
              </a:rPr>
              <a:t>18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));</a:t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/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--</a:t>
            </a:r>
            <a: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取</a:t>
            </a: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map</a:t>
            </a:r>
            <a: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集合</a:t>
            </a: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values</a:t>
            </a:r>
            <a: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函数</a:t>
            </a: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: map_values(Map&lt;K.V&gt;)</a:t>
            </a:r>
            <a:b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select </a:t>
            </a:r>
            <a:r>
              <a:rPr lang="zh-CN" altLang="zh-CN" sz="1200" i="1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map_values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(</a:t>
            </a:r>
            <a:r>
              <a:rPr lang="zh-CN" altLang="zh-CN" sz="1200" i="1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`map`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(</a:t>
            </a:r>
            <a:r>
              <a:rPr lang="zh-CN" altLang="zh-CN" sz="1200" dirty="0">
                <a:solidFill>
                  <a:srgbClr val="067D17"/>
                </a:solidFill>
                <a:latin typeface="Arial Unicode MS" panose="020B0604020202020204" pitchFamily="34" charset="-122"/>
                <a:ea typeface="JetBrains Mono"/>
              </a:rPr>
              <a:t>"id"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,</a:t>
            </a:r>
            <a:r>
              <a:rPr lang="zh-CN" altLang="zh-CN" sz="1200" dirty="0">
                <a:solidFill>
                  <a:srgbClr val="1750EB"/>
                </a:solidFill>
                <a:latin typeface="Arial Unicode MS" panose="020B0604020202020204" pitchFamily="34" charset="-122"/>
                <a:ea typeface="JetBrains Mono"/>
              </a:rPr>
              <a:t>10086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,</a:t>
            </a:r>
            <a:r>
              <a:rPr lang="zh-CN" altLang="zh-CN" sz="1200" dirty="0">
                <a:solidFill>
                  <a:srgbClr val="067D17"/>
                </a:solidFill>
                <a:latin typeface="Arial Unicode MS" panose="020B0604020202020204" pitchFamily="34" charset="-122"/>
                <a:ea typeface="JetBrains Mono"/>
              </a:rPr>
              <a:t>"name"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,</a:t>
            </a:r>
            <a:r>
              <a:rPr lang="zh-CN" altLang="zh-CN" sz="1200" dirty="0">
                <a:solidFill>
                  <a:srgbClr val="067D17"/>
                </a:solidFill>
                <a:latin typeface="Arial Unicode MS" panose="020B0604020202020204" pitchFamily="34" charset="-122"/>
                <a:ea typeface="JetBrains Mono"/>
              </a:rPr>
              <a:t>"zhangsan"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,</a:t>
            </a:r>
            <a:r>
              <a:rPr lang="zh-CN" altLang="zh-CN" sz="1200" dirty="0">
                <a:solidFill>
                  <a:srgbClr val="067D17"/>
                </a:solidFill>
                <a:latin typeface="Arial Unicode MS" panose="020B0604020202020204" pitchFamily="34" charset="-122"/>
                <a:ea typeface="JetBrains Mono"/>
              </a:rPr>
              <a:t>"age"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,</a:t>
            </a:r>
            <a:r>
              <a:rPr lang="zh-CN" altLang="zh-CN" sz="1200" dirty="0">
                <a:solidFill>
                  <a:srgbClr val="1750EB"/>
                </a:solidFill>
                <a:latin typeface="Arial Unicode MS" panose="020B0604020202020204" pitchFamily="34" charset="-122"/>
                <a:ea typeface="JetBrains Mono"/>
              </a:rPr>
              <a:t>18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));</a:t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/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--</a:t>
            </a:r>
            <a: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判断数组是否包含指定元素</a:t>
            </a: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: array_contains(Array&lt;T&gt;, value)</a:t>
            </a:r>
            <a:b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select </a:t>
            </a:r>
            <a:r>
              <a:rPr lang="zh-CN" altLang="zh-CN" sz="1200" i="1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array_contains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(</a:t>
            </a:r>
            <a:r>
              <a:rPr lang="zh-CN" altLang="zh-CN" sz="1200" i="1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`array`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(</a:t>
            </a:r>
            <a:r>
              <a:rPr lang="zh-CN" altLang="zh-CN" sz="1200" dirty="0">
                <a:solidFill>
                  <a:srgbClr val="1750EB"/>
                </a:solidFill>
                <a:latin typeface="Arial Unicode MS" panose="020B0604020202020204" pitchFamily="34" charset="-122"/>
                <a:ea typeface="JetBrains Mono"/>
              </a:rPr>
              <a:t>11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,</a:t>
            </a:r>
            <a:r>
              <a:rPr lang="zh-CN" altLang="zh-CN" sz="1200" dirty="0">
                <a:solidFill>
                  <a:srgbClr val="1750EB"/>
                </a:solidFill>
                <a:latin typeface="Arial Unicode MS" panose="020B0604020202020204" pitchFamily="34" charset="-122"/>
                <a:ea typeface="JetBrains Mono"/>
              </a:rPr>
              <a:t>22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,</a:t>
            </a:r>
            <a:r>
              <a:rPr lang="zh-CN" altLang="zh-CN" sz="1200" dirty="0">
                <a:solidFill>
                  <a:srgbClr val="1750EB"/>
                </a:solidFill>
                <a:latin typeface="Arial Unicode MS" panose="020B0604020202020204" pitchFamily="34" charset="-122"/>
                <a:ea typeface="JetBrains Mono"/>
              </a:rPr>
              <a:t>33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),</a:t>
            </a:r>
            <a:r>
              <a:rPr lang="zh-CN" altLang="zh-CN" sz="1200" dirty="0">
                <a:solidFill>
                  <a:srgbClr val="1750EB"/>
                </a:solidFill>
                <a:latin typeface="Arial Unicode MS" panose="020B0604020202020204" pitchFamily="34" charset="-122"/>
                <a:ea typeface="JetBrains Mono"/>
              </a:rPr>
              <a:t>11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);</a:t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select </a:t>
            </a:r>
            <a:r>
              <a:rPr lang="zh-CN" altLang="zh-CN" sz="1200" i="1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array_contains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(</a:t>
            </a:r>
            <a:r>
              <a:rPr lang="zh-CN" altLang="zh-CN" sz="1200" i="1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`array`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(</a:t>
            </a:r>
            <a:r>
              <a:rPr lang="zh-CN" altLang="zh-CN" sz="1200" dirty="0">
                <a:solidFill>
                  <a:srgbClr val="1750EB"/>
                </a:solidFill>
                <a:latin typeface="Arial Unicode MS" panose="020B0604020202020204" pitchFamily="34" charset="-122"/>
                <a:ea typeface="JetBrains Mono"/>
              </a:rPr>
              <a:t>11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,</a:t>
            </a:r>
            <a:r>
              <a:rPr lang="zh-CN" altLang="zh-CN" sz="1200" dirty="0">
                <a:solidFill>
                  <a:srgbClr val="1750EB"/>
                </a:solidFill>
                <a:latin typeface="Arial Unicode MS" panose="020B0604020202020204" pitchFamily="34" charset="-122"/>
                <a:ea typeface="JetBrains Mono"/>
              </a:rPr>
              <a:t>22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,</a:t>
            </a:r>
            <a:r>
              <a:rPr lang="zh-CN" altLang="zh-CN" sz="1200" dirty="0">
                <a:solidFill>
                  <a:srgbClr val="1750EB"/>
                </a:solidFill>
                <a:latin typeface="Arial Unicode MS" panose="020B0604020202020204" pitchFamily="34" charset="-122"/>
                <a:ea typeface="JetBrains Mono"/>
              </a:rPr>
              <a:t>33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),</a:t>
            </a:r>
            <a:r>
              <a:rPr lang="zh-CN" altLang="zh-CN" sz="1200" dirty="0">
                <a:solidFill>
                  <a:srgbClr val="1750EB"/>
                </a:solidFill>
                <a:latin typeface="Arial Unicode MS" panose="020B0604020202020204" pitchFamily="34" charset="-122"/>
                <a:ea typeface="JetBrains Mono"/>
              </a:rPr>
              <a:t>66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);</a:t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/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--</a:t>
            </a:r>
            <a: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数组排序函数</a:t>
            </a: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:sort_array(Array&lt;T&gt;)</a:t>
            </a:r>
            <a:b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select </a:t>
            </a:r>
            <a:r>
              <a:rPr lang="zh-CN" altLang="zh-CN" sz="1200" i="1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sort_array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(</a:t>
            </a:r>
            <a:r>
              <a:rPr lang="zh-CN" altLang="zh-CN" sz="1200" i="1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`array`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(</a:t>
            </a:r>
            <a:r>
              <a:rPr lang="zh-CN" altLang="zh-CN" sz="1200" dirty="0">
                <a:solidFill>
                  <a:srgbClr val="1750EB"/>
                </a:solidFill>
                <a:latin typeface="Arial Unicode MS" panose="020B0604020202020204" pitchFamily="34" charset="-122"/>
                <a:ea typeface="JetBrains Mono"/>
              </a:rPr>
              <a:t>12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,</a:t>
            </a:r>
            <a:r>
              <a:rPr lang="zh-CN" altLang="zh-CN" sz="1200" dirty="0">
                <a:solidFill>
                  <a:srgbClr val="1750EB"/>
                </a:solidFill>
                <a:latin typeface="Arial Unicode MS" panose="020B0604020202020204" pitchFamily="34" charset="-122"/>
                <a:ea typeface="JetBrains Mono"/>
              </a:rPr>
              <a:t>2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,</a:t>
            </a:r>
            <a:r>
              <a:rPr lang="zh-CN" altLang="zh-CN" sz="1200" dirty="0">
                <a:solidFill>
                  <a:srgbClr val="1750EB"/>
                </a:solidFill>
                <a:latin typeface="Arial Unicode MS" panose="020B0604020202020204" pitchFamily="34" charset="-122"/>
                <a:ea typeface="JetBrains Mono"/>
              </a:rPr>
              <a:t>32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));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7807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=""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CLIs and Commands</a:t>
            </a:r>
            <a:r>
              <a:rPr lang="zh-CN" altLang="en-US" dirty="0" smtClean="0">
                <a:solidFill>
                  <a:srgbClr val="FF0000"/>
                </a:solidFill>
              </a:rPr>
              <a:t>客户端和命令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kumimoji="1" lang="en-US" altLang="zh-CN" dirty="0" smtClean="0"/>
              <a:t>Configuration Properties</a:t>
            </a:r>
            <a:r>
              <a:rPr kumimoji="1" lang="zh-CN" altLang="en-US" dirty="0" smtClean="0"/>
              <a:t>属性配置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2679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主要用于</a:t>
            </a:r>
            <a:r>
              <a:rPr lang="zh-CN" altLang="en-US" dirty="0">
                <a:solidFill>
                  <a:srgbClr val="FF0000"/>
                </a:solidFill>
              </a:rPr>
              <a:t>条件判断、逻辑判断</a:t>
            </a:r>
            <a:r>
              <a:rPr lang="zh-CN" altLang="en-US" dirty="0"/>
              <a:t>转换这样的场合</a:t>
            </a: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Hive </a:t>
            </a:r>
            <a:r>
              <a:rPr lang="zh-CN" altLang="en-US" dirty="0"/>
              <a:t>内置</a:t>
            </a:r>
            <a:r>
              <a:rPr lang="zh-CN" altLang="en-US" dirty="0" smtClean="0"/>
              <a:t>函数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5/8</a:t>
            </a:r>
            <a:r>
              <a:rPr lang="zh-CN" altLang="en-US" dirty="0" smtClean="0"/>
              <a:t>）</a:t>
            </a:r>
            <a:r>
              <a:rPr lang="en-US" altLang="zh-CN" dirty="0" smtClean="0"/>
              <a:t>Conditional </a:t>
            </a:r>
            <a:r>
              <a:rPr lang="en-US" altLang="zh-CN" dirty="0"/>
              <a:t>Functions </a:t>
            </a:r>
            <a:r>
              <a:rPr lang="zh-CN" altLang="en-US" dirty="0"/>
              <a:t>条件函数</a:t>
            </a:r>
          </a:p>
        </p:txBody>
      </p:sp>
      <p:sp>
        <p:nvSpPr>
          <p:cNvPr id="8" name="TextBox 3">
            <a:extLst>
              <a:ext uri="{FF2B5EF4-FFF2-40B4-BE49-F238E27FC236}">
                <a16:creationId xmlns=""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3227859" y="2562564"/>
            <a:ext cx="5715640" cy="3590727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360"/>
              </a:spcBef>
              <a:spcAft>
                <a:spcPts val="360"/>
              </a:spcAft>
            </a:pPr>
            <a:r>
              <a:rPr lang="zh-CN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•</a:t>
            </a:r>
            <a:r>
              <a:rPr lang="en-US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if</a:t>
            </a:r>
            <a:r>
              <a:rPr lang="zh-CN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条件判断</a:t>
            </a:r>
            <a:r>
              <a:rPr lang="en-US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:</a:t>
            </a:r>
            <a:r>
              <a:rPr lang="en-US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if(boolean </a:t>
            </a:r>
            <a:r>
              <a:rPr lang="en-US" altLang="zh-CN" sz="1200" dirty="0" err="1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testCondition</a:t>
            </a:r>
            <a:r>
              <a:rPr lang="en-US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, T </a:t>
            </a:r>
            <a:r>
              <a:rPr lang="en-US" altLang="zh-CN" sz="1200" dirty="0" err="1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valueTrue</a:t>
            </a:r>
            <a:r>
              <a:rPr lang="en-US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, T </a:t>
            </a:r>
            <a:r>
              <a:rPr lang="en-US" altLang="zh-CN" sz="1200" dirty="0" err="1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valueFalseOrNull</a:t>
            </a:r>
            <a:r>
              <a:rPr lang="en-US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)</a:t>
            </a:r>
            <a:endParaRPr lang="zh-CN" altLang="zh-CN" sz="1600" dirty="0">
              <a:latin typeface="微软雅黑 Light" panose="020B0502040204020203" pitchFamily="34" charset="-122"/>
              <a:ea typeface="微软雅黑 Light" panose="020B0502040204020203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360"/>
              </a:spcBef>
              <a:spcAft>
                <a:spcPts val="360"/>
              </a:spcAft>
            </a:pPr>
            <a:r>
              <a:rPr lang="zh-CN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•空判断函数</a:t>
            </a:r>
            <a:r>
              <a:rPr lang="en-US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:</a:t>
            </a:r>
            <a:r>
              <a:rPr lang="en-US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200" dirty="0" err="1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isnull</a:t>
            </a:r>
            <a:r>
              <a:rPr lang="en-US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( a )</a:t>
            </a:r>
            <a:endParaRPr lang="zh-CN" altLang="zh-CN" sz="1600" dirty="0">
              <a:latin typeface="微软雅黑 Light" panose="020B0502040204020203" pitchFamily="34" charset="-122"/>
              <a:ea typeface="微软雅黑 Light" panose="020B0502040204020203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360"/>
              </a:spcBef>
              <a:spcAft>
                <a:spcPts val="360"/>
              </a:spcAft>
            </a:pPr>
            <a:r>
              <a:rPr lang="zh-CN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•非空判断函数</a:t>
            </a:r>
            <a:r>
              <a:rPr lang="en-US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:</a:t>
            </a:r>
            <a:r>
              <a:rPr lang="en-US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200" dirty="0" err="1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isnotnull</a:t>
            </a:r>
            <a:r>
              <a:rPr lang="en-US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 ( a )</a:t>
            </a:r>
            <a:endParaRPr lang="zh-CN" altLang="zh-CN" sz="1600" dirty="0">
              <a:latin typeface="微软雅黑 Light" panose="020B0502040204020203" pitchFamily="34" charset="-122"/>
              <a:ea typeface="微软雅黑 Light" panose="020B0502040204020203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360"/>
              </a:spcBef>
              <a:spcAft>
                <a:spcPts val="360"/>
              </a:spcAft>
            </a:pPr>
            <a:r>
              <a:rPr lang="zh-CN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•空值转换函数</a:t>
            </a:r>
            <a:r>
              <a:rPr lang="en-US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:</a:t>
            </a:r>
            <a:r>
              <a:rPr lang="en-US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200" dirty="0" err="1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nvl</a:t>
            </a:r>
            <a:r>
              <a:rPr lang="en-US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(T value, T </a:t>
            </a:r>
            <a:r>
              <a:rPr lang="en-US" altLang="zh-CN" sz="1200" dirty="0" err="1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default_value</a:t>
            </a:r>
            <a:r>
              <a:rPr lang="en-US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)</a:t>
            </a:r>
            <a:endParaRPr lang="zh-CN" altLang="zh-CN" sz="1600" dirty="0">
              <a:latin typeface="微软雅黑 Light" panose="020B0502040204020203" pitchFamily="34" charset="-122"/>
              <a:ea typeface="微软雅黑 Light" panose="020B0502040204020203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360"/>
              </a:spcBef>
              <a:spcAft>
                <a:spcPts val="360"/>
              </a:spcAft>
            </a:pPr>
            <a:r>
              <a:rPr lang="zh-CN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•非空查找函数</a:t>
            </a:r>
            <a:r>
              <a:rPr lang="en-US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:</a:t>
            </a:r>
            <a:r>
              <a:rPr lang="en-US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COALESCE(T v1, T v2, ...)</a:t>
            </a:r>
            <a:endParaRPr lang="zh-CN" altLang="zh-CN" sz="1600" dirty="0">
              <a:latin typeface="微软雅黑 Light" panose="020B0502040204020203" pitchFamily="34" charset="-122"/>
              <a:ea typeface="微软雅黑 Light" panose="020B0502040204020203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360"/>
              </a:spcBef>
              <a:spcAft>
                <a:spcPts val="360"/>
              </a:spcAft>
            </a:pPr>
            <a:r>
              <a:rPr lang="zh-CN" altLang="zh-CN" sz="1200" b="1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•条件转换函数</a:t>
            </a:r>
            <a:r>
              <a:rPr lang="en-US" altLang="zh-CN" sz="1200" b="1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:</a:t>
            </a:r>
            <a:r>
              <a:rPr lang="en-US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200" b="1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CASE a WHEN b THEN c [WHEN d THEN e]* [ELSE f] END</a:t>
            </a:r>
            <a:endParaRPr lang="zh-CN" altLang="zh-CN" sz="1600" dirty="0">
              <a:latin typeface="微软雅黑 Light" panose="020B0502040204020203" pitchFamily="34" charset="-122"/>
              <a:ea typeface="微软雅黑 Light" panose="020B0502040204020203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360"/>
              </a:spcBef>
              <a:spcAft>
                <a:spcPts val="360"/>
              </a:spcAft>
            </a:pPr>
            <a:r>
              <a:rPr lang="zh-CN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•</a:t>
            </a:r>
            <a:r>
              <a:rPr lang="en-US" altLang="zh-CN" sz="1200" dirty="0" err="1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nullif</a:t>
            </a:r>
            <a:r>
              <a:rPr lang="en-US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( a, b ):</a:t>
            </a:r>
            <a:r>
              <a:rPr lang="en-US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 </a:t>
            </a:r>
            <a:r>
              <a:rPr lang="zh-CN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如果</a:t>
            </a:r>
            <a:r>
              <a:rPr lang="en-US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a = b</a:t>
            </a:r>
            <a:r>
              <a:rPr lang="zh-CN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，则返回</a:t>
            </a:r>
            <a:r>
              <a:rPr lang="en-US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NULL</a:t>
            </a:r>
            <a:r>
              <a:rPr lang="zh-CN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；否则返回</a:t>
            </a:r>
            <a:r>
              <a:rPr lang="en-US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NULL</a:t>
            </a:r>
            <a:r>
              <a:rPr lang="zh-CN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。否则返回一个</a:t>
            </a:r>
            <a:endParaRPr lang="zh-CN" altLang="zh-CN" sz="1600" dirty="0">
              <a:latin typeface="微软雅黑 Light" panose="020B0502040204020203" pitchFamily="34" charset="-122"/>
              <a:ea typeface="微软雅黑 Light" panose="020B0502040204020203" pitchFamily="34" charset="-122"/>
              <a:cs typeface="Times New Roman" panose="02020603050405020304" pitchFamily="18" charset="0"/>
            </a:endParaRPr>
          </a:p>
          <a:p>
            <a:r>
              <a:rPr lang="zh-CN" altLang="zh-CN" sz="1200" dirty="0">
                <a:ea typeface="微软雅黑 Light" panose="020B0502040204020203" pitchFamily="34" charset="-122"/>
                <a:cs typeface="Times New Roman" panose="02020603050405020304" pitchFamily="18" charset="0"/>
              </a:rPr>
              <a:t>•</a:t>
            </a:r>
            <a:r>
              <a:rPr lang="en-US" altLang="zh-CN" sz="1200" dirty="0" err="1">
                <a:ea typeface="微软雅黑 Light" panose="020B0502040204020203" pitchFamily="34" charset="-122"/>
                <a:cs typeface="Times New Roman" panose="02020603050405020304" pitchFamily="18" charset="0"/>
              </a:rPr>
              <a:t>assert_true</a:t>
            </a:r>
            <a:r>
              <a:rPr lang="en-US" altLang="zh-CN" sz="1200" dirty="0">
                <a:ea typeface="微软雅黑 Light" panose="020B0502040204020203" pitchFamily="34" charset="-122"/>
                <a:cs typeface="Times New Roman" panose="02020603050405020304" pitchFamily="18" charset="0"/>
              </a:rPr>
              <a:t>:</a:t>
            </a:r>
            <a:r>
              <a:rPr lang="en-US" altLang="zh-CN" sz="1600" dirty="0">
                <a:latin typeface="微软雅黑 Light" panose="020B0502040204020203" pitchFamily="34" charset="-122"/>
                <a:cs typeface="Times New Roman" panose="02020603050405020304" pitchFamily="18" charset="0"/>
              </a:rPr>
              <a:t> </a:t>
            </a:r>
            <a:r>
              <a:rPr lang="zh-CN" altLang="zh-CN" sz="1200" dirty="0">
                <a:ea typeface="微软雅黑 Light" panose="020B0502040204020203" pitchFamily="34" charset="-122"/>
                <a:cs typeface="Times New Roman" panose="02020603050405020304" pitchFamily="18" charset="0"/>
              </a:rPr>
              <a:t>如果</a:t>
            </a:r>
            <a:r>
              <a:rPr lang="en-US" altLang="zh-CN" sz="1200" dirty="0">
                <a:ea typeface="微软雅黑 Light" panose="020B0502040204020203" pitchFamily="34" charset="-122"/>
                <a:cs typeface="Times New Roman" panose="02020603050405020304" pitchFamily="18" charset="0"/>
              </a:rPr>
              <a:t>'condition'</a:t>
            </a:r>
            <a:r>
              <a:rPr lang="zh-CN" altLang="zh-CN" sz="1200" dirty="0">
                <a:ea typeface="微软雅黑 Light" panose="020B0502040204020203" pitchFamily="34" charset="-122"/>
                <a:cs typeface="Times New Roman" panose="02020603050405020304" pitchFamily="18" charset="0"/>
              </a:rPr>
              <a:t>不为真，则引发异常，否则返回</a:t>
            </a:r>
            <a:r>
              <a:rPr lang="en-US" altLang="zh-CN" sz="1200" dirty="0">
                <a:ea typeface="微软雅黑 Light" panose="020B0502040204020203" pitchFamily="34" charset="-122"/>
                <a:cs typeface="Times New Roman" panose="02020603050405020304" pitchFamily="18" charset="0"/>
              </a:rPr>
              <a:t>null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962773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Hive </a:t>
            </a:r>
            <a:r>
              <a:rPr lang="zh-CN" altLang="en-US" dirty="0"/>
              <a:t>内置</a:t>
            </a:r>
            <a:r>
              <a:rPr lang="zh-CN" altLang="en-US" dirty="0" smtClean="0"/>
              <a:t>函数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（</a:t>
            </a:r>
            <a:r>
              <a:rPr lang="en-US" altLang="zh-CN" dirty="0"/>
              <a:t>5/8</a:t>
            </a:r>
            <a:r>
              <a:rPr lang="zh-CN" altLang="en-US" dirty="0"/>
              <a:t>）</a:t>
            </a:r>
            <a:r>
              <a:rPr lang="en-US" altLang="zh-CN" dirty="0"/>
              <a:t>Conditional Functions </a:t>
            </a:r>
            <a:r>
              <a:rPr lang="zh-CN" altLang="en-US" dirty="0"/>
              <a:t>条件函数</a:t>
            </a:r>
          </a:p>
        </p:txBody>
      </p:sp>
      <p:sp>
        <p:nvSpPr>
          <p:cNvPr id="8" name="TextBox 3">
            <a:extLst>
              <a:ext uri="{FF2B5EF4-FFF2-40B4-BE49-F238E27FC236}">
                <a16:creationId xmlns=""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3318112" y="1859762"/>
            <a:ext cx="5535133" cy="4216539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-----Conditional Functions </a:t>
            </a:r>
            <a: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条件函数</a:t>
            </a: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------------------</a:t>
            </a:r>
            <a:b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describe function extended </a:t>
            </a:r>
            <a:r>
              <a:rPr lang="zh-CN" altLang="zh-CN" sz="1200" i="1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assert_true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;</a:t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/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--</a:t>
            </a:r>
            <a: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使用之前课程创建好的</a:t>
            </a: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student</a:t>
            </a:r>
            <a: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表数据</a:t>
            </a:r>
            <a:b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select </a:t>
            </a:r>
            <a:r>
              <a:rPr lang="zh-CN" altLang="zh-CN" sz="1200" i="1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* 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from </a:t>
            </a:r>
            <a:r>
              <a:rPr lang="zh-CN" altLang="zh-CN" sz="12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student 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limit </a:t>
            </a:r>
            <a:r>
              <a:rPr lang="zh-CN" altLang="zh-CN" sz="1200" dirty="0">
                <a:solidFill>
                  <a:srgbClr val="1750EB"/>
                </a:solidFill>
                <a:latin typeface="Arial Unicode MS" panose="020B0604020202020204" pitchFamily="34" charset="-122"/>
                <a:ea typeface="JetBrains Mono"/>
              </a:rPr>
              <a:t>3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;</a:t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/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--if</a:t>
            </a:r>
            <a: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条件判断</a:t>
            </a: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: if(boolean testCondition, T valueTrue, T valueFalseOrNull)</a:t>
            </a:r>
            <a:b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select </a:t>
            </a:r>
            <a:r>
              <a:rPr lang="zh-CN" altLang="zh-CN" sz="1200" i="1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if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(</a:t>
            </a:r>
            <a:r>
              <a:rPr lang="zh-CN" altLang="zh-CN" sz="1200" dirty="0">
                <a:solidFill>
                  <a:srgbClr val="1750EB"/>
                </a:solidFill>
                <a:latin typeface="Arial Unicode MS" panose="020B0604020202020204" pitchFamily="34" charset="-122"/>
                <a:ea typeface="JetBrains Mono"/>
              </a:rPr>
              <a:t>1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=</a:t>
            </a:r>
            <a:r>
              <a:rPr lang="zh-CN" altLang="zh-CN" sz="1200" dirty="0">
                <a:solidFill>
                  <a:srgbClr val="1750EB"/>
                </a:solidFill>
                <a:latin typeface="Arial Unicode MS" panose="020B0604020202020204" pitchFamily="34" charset="-122"/>
                <a:ea typeface="JetBrains Mono"/>
              </a:rPr>
              <a:t>2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,</a:t>
            </a:r>
            <a:r>
              <a:rPr lang="zh-CN" altLang="zh-CN" sz="1200" dirty="0">
                <a:solidFill>
                  <a:srgbClr val="1750EB"/>
                </a:solidFill>
                <a:latin typeface="Arial Unicode MS" panose="020B0604020202020204" pitchFamily="34" charset="-122"/>
                <a:ea typeface="JetBrains Mono"/>
              </a:rPr>
              <a:t>100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,</a:t>
            </a:r>
            <a:r>
              <a:rPr lang="zh-CN" altLang="zh-CN" sz="1200" dirty="0">
                <a:solidFill>
                  <a:srgbClr val="1750EB"/>
                </a:solidFill>
                <a:latin typeface="Arial Unicode MS" panose="020B0604020202020204" pitchFamily="34" charset="-122"/>
                <a:ea typeface="JetBrains Mono"/>
              </a:rPr>
              <a:t>200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);</a:t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select </a:t>
            </a:r>
            <a:r>
              <a:rPr lang="zh-CN" altLang="zh-CN" sz="1200" i="1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if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(</a:t>
            </a:r>
            <a:r>
              <a:rPr lang="zh-CN" altLang="zh-CN" sz="12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sex 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=</a:t>
            </a:r>
            <a:r>
              <a:rPr lang="zh-CN" altLang="zh-CN" sz="1200" dirty="0">
                <a:solidFill>
                  <a:srgbClr val="067D17"/>
                </a:solidFill>
                <a:latin typeface="Arial Unicode MS" panose="020B0604020202020204" pitchFamily="34" charset="-122"/>
                <a:ea typeface="JetBrains Mono"/>
              </a:rPr>
              <a:t>'</a:t>
            </a:r>
            <a:r>
              <a:rPr lang="zh-CN" altLang="zh-CN" sz="1200" dirty="0">
                <a:solidFill>
                  <a:srgbClr val="067D17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男</a:t>
            </a:r>
            <a:r>
              <a:rPr lang="zh-CN" altLang="zh-CN" sz="1200" dirty="0">
                <a:solidFill>
                  <a:srgbClr val="067D17"/>
                </a:solidFill>
                <a:latin typeface="Arial Unicode MS" panose="020B0604020202020204" pitchFamily="34" charset="-122"/>
                <a:ea typeface="JetBrains Mono"/>
              </a:rPr>
              <a:t>'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,</a:t>
            </a:r>
            <a:r>
              <a:rPr lang="zh-CN" altLang="zh-CN" sz="1200" dirty="0">
                <a:solidFill>
                  <a:srgbClr val="067D17"/>
                </a:solidFill>
                <a:latin typeface="Arial Unicode MS" panose="020B0604020202020204" pitchFamily="34" charset="-122"/>
                <a:ea typeface="JetBrains Mono"/>
              </a:rPr>
              <a:t>'M'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,</a:t>
            </a:r>
            <a:r>
              <a:rPr lang="zh-CN" altLang="zh-CN" sz="1200" dirty="0">
                <a:solidFill>
                  <a:srgbClr val="067D17"/>
                </a:solidFill>
                <a:latin typeface="Arial Unicode MS" panose="020B0604020202020204" pitchFamily="34" charset="-122"/>
                <a:ea typeface="JetBrains Mono"/>
              </a:rPr>
              <a:t>'W'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) 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from </a:t>
            </a:r>
            <a:r>
              <a:rPr lang="zh-CN" altLang="zh-CN" sz="12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student 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limit </a:t>
            </a:r>
            <a:r>
              <a:rPr lang="zh-CN" altLang="zh-CN" sz="1200" dirty="0">
                <a:solidFill>
                  <a:srgbClr val="1750EB"/>
                </a:solidFill>
                <a:latin typeface="Arial Unicode MS" panose="020B0604020202020204" pitchFamily="34" charset="-122"/>
                <a:ea typeface="JetBrains Mono"/>
              </a:rPr>
              <a:t>3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;</a:t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/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--</a:t>
            </a:r>
            <a: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空判断函数</a:t>
            </a: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: isnull( a )</a:t>
            </a:r>
            <a:b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select </a:t>
            </a:r>
            <a:r>
              <a:rPr lang="zh-CN" altLang="zh-CN" sz="1200" i="1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isnull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(</a:t>
            </a:r>
            <a:r>
              <a:rPr lang="zh-CN" altLang="zh-CN" sz="1200" dirty="0">
                <a:solidFill>
                  <a:srgbClr val="067D17"/>
                </a:solidFill>
                <a:latin typeface="Arial Unicode MS" panose="020B0604020202020204" pitchFamily="34" charset="-122"/>
                <a:ea typeface="JetBrains Mono"/>
              </a:rPr>
              <a:t>"allen"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);</a:t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select </a:t>
            </a:r>
            <a:r>
              <a:rPr lang="zh-CN" altLang="zh-CN" sz="1200" i="1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isnull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(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null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);</a:t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/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--</a:t>
            </a:r>
            <a: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非空判断函数</a:t>
            </a: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: isnotnull ( a )</a:t>
            </a:r>
            <a:b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select </a:t>
            </a:r>
            <a:r>
              <a:rPr lang="zh-CN" altLang="zh-CN" sz="1200" i="1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isnotnull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(</a:t>
            </a:r>
            <a:r>
              <a:rPr lang="zh-CN" altLang="zh-CN" sz="1200" dirty="0">
                <a:solidFill>
                  <a:srgbClr val="067D17"/>
                </a:solidFill>
                <a:latin typeface="Arial Unicode MS" panose="020B0604020202020204" pitchFamily="34" charset="-122"/>
                <a:ea typeface="JetBrains Mono"/>
              </a:rPr>
              <a:t>"allen"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);</a:t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select </a:t>
            </a:r>
            <a:r>
              <a:rPr lang="zh-CN" altLang="zh-CN" sz="1200" i="1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isnotnull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(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null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);</a:t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/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--</a:t>
            </a:r>
            <a: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空值转换函数</a:t>
            </a: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: nvl(T value, T default_value)</a:t>
            </a:r>
            <a:b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select </a:t>
            </a:r>
            <a:r>
              <a:rPr lang="zh-CN" altLang="zh-CN" sz="1200" i="1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nvl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(</a:t>
            </a:r>
            <a:r>
              <a:rPr lang="zh-CN" altLang="zh-CN" sz="1200" dirty="0">
                <a:solidFill>
                  <a:srgbClr val="067D17"/>
                </a:solidFill>
                <a:latin typeface="Arial Unicode MS" panose="020B0604020202020204" pitchFamily="34" charset="-122"/>
                <a:ea typeface="JetBrains Mono"/>
              </a:rPr>
              <a:t>"allen"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,</a:t>
            </a:r>
            <a:r>
              <a:rPr lang="zh-CN" altLang="zh-CN" sz="1200" dirty="0">
                <a:solidFill>
                  <a:srgbClr val="067D17"/>
                </a:solidFill>
                <a:latin typeface="Arial Unicode MS" panose="020B0604020202020204" pitchFamily="34" charset="-122"/>
                <a:ea typeface="JetBrains Mono"/>
              </a:rPr>
              <a:t>"itcast"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);</a:t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select </a:t>
            </a:r>
            <a:r>
              <a:rPr lang="zh-CN" altLang="zh-CN" sz="1200" i="1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nvl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(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null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,</a:t>
            </a:r>
            <a:r>
              <a:rPr lang="zh-CN" altLang="zh-CN" sz="1200" dirty="0">
                <a:solidFill>
                  <a:srgbClr val="067D17"/>
                </a:solidFill>
                <a:latin typeface="Arial Unicode MS" panose="020B0604020202020204" pitchFamily="34" charset="-122"/>
                <a:ea typeface="JetBrains Mono"/>
              </a:rPr>
              <a:t>"itcast"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);</a:t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endParaRPr lang="zh-CN" altLang="zh-CN" sz="1600" dirty="0"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206866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Hive </a:t>
            </a:r>
            <a:r>
              <a:rPr lang="zh-CN" altLang="en-US" dirty="0"/>
              <a:t>内置</a:t>
            </a:r>
            <a:r>
              <a:rPr lang="zh-CN" altLang="en-US" dirty="0" smtClean="0"/>
              <a:t>函数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（</a:t>
            </a:r>
            <a:r>
              <a:rPr lang="en-US" altLang="zh-CN" dirty="0"/>
              <a:t>5/8</a:t>
            </a:r>
            <a:r>
              <a:rPr lang="zh-CN" altLang="en-US" dirty="0"/>
              <a:t>）</a:t>
            </a:r>
            <a:r>
              <a:rPr lang="en-US" altLang="zh-CN" dirty="0"/>
              <a:t>Conditional Functions </a:t>
            </a:r>
            <a:r>
              <a:rPr lang="zh-CN" altLang="en-US" dirty="0"/>
              <a:t>条件函数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3">
            <a:extLst>
              <a:ext uri="{FF2B5EF4-FFF2-40B4-BE49-F238E27FC236}">
                <a16:creationId xmlns=""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3227859" y="1879666"/>
            <a:ext cx="5715640" cy="3600986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--</a:t>
            </a:r>
            <a: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非空查找函数</a:t>
            </a: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: COALESCE(T v1, T v2, ...)</a:t>
            </a:r>
            <a:b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--</a:t>
            </a:r>
            <a: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返回参数中的第一个非空值；如果所有值都为</a:t>
            </a: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NULL</a:t>
            </a:r>
            <a: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，那么返回</a:t>
            </a: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NULL</a:t>
            </a:r>
            <a:b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select </a:t>
            </a:r>
            <a:r>
              <a:rPr lang="zh-CN" altLang="zh-CN" sz="1200" i="1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COALESCE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(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null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,</a:t>
            </a:r>
            <a:r>
              <a:rPr lang="zh-CN" altLang="zh-CN" sz="1200" dirty="0">
                <a:solidFill>
                  <a:srgbClr val="1750EB"/>
                </a:solidFill>
                <a:latin typeface="Arial Unicode MS" panose="020B0604020202020204" pitchFamily="34" charset="-122"/>
                <a:ea typeface="JetBrains Mono"/>
              </a:rPr>
              <a:t>11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,</a:t>
            </a:r>
            <a:r>
              <a:rPr lang="zh-CN" altLang="zh-CN" sz="1200" dirty="0">
                <a:solidFill>
                  <a:srgbClr val="1750EB"/>
                </a:solidFill>
                <a:latin typeface="Arial Unicode MS" panose="020B0604020202020204" pitchFamily="34" charset="-122"/>
                <a:ea typeface="JetBrains Mono"/>
              </a:rPr>
              <a:t>22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,</a:t>
            </a:r>
            <a:r>
              <a:rPr lang="zh-CN" altLang="zh-CN" sz="1200" dirty="0">
                <a:solidFill>
                  <a:srgbClr val="1750EB"/>
                </a:solidFill>
                <a:latin typeface="Arial Unicode MS" panose="020B0604020202020204" pitchFamily="34" charset="-122"/>
                <a:ea typeface="JetBrains Mono"/>
              </a:rPr>
              <a:t>33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);</a:t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select </a:t>
            </a:r>
            <a:r>
              <a:rPr lang="zh-CN" altLang="zh-CN" sz="1200" i="1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COALESCE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(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null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,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null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,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null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,</a:t>
            </a:r>
            <a:r>
              <a:rPr lang="zh-CN" altLang="zh-CN" sz="1200" dirty="0">
                <a:solidFill>
                  <a:srgbClr val="1750EB"/>
                </a:solidFill>
                <a:latin typeface="Arial Unicode MS" panose="020B0604020202020204" pitchFamily="34" charset="-122"/>
                <a:ea typeface="JetBrains Mono"/>
              </a:rPr>
              <a:t>33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);</a:t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select </a:t>
            </a:r>
            <a:r>
              <a:rPr lang="zh-CN" altLang="zh-CN" sz="1200" i="1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COALESCE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(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null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,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null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,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null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);</a:t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/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--</a:t>
            </a:r>
            <a: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条件转换函数</a:t>
            </a: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: CASE a WHEN b THEN c [WHEN d THEN e]* [ELSE f] END</a:t>
            </a:r>
            <a:b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select case </a:t>
            </a:r>
            <a:r>
              <a:rPr lang="zh-CN" altLang="zh-CN" sz="1200" dirty="0">
                <a:solidFill>
                  <a:srgbClr val="1750EB"/>
                </a:solidFill>
                <a:latin typeface="Arial Unicode MS" panose="020B0604020202020204" pitchFamily="34" charset="-122"/>
                <a:ea typeface="JetBrains Mono"/>
              </a:rPr>
              <a:t>100 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when </a:t>
            </a:r>
            <a:r>
              <a:rPr lang="zh-CN" altLang="zh-CN" sz="1200" dirty="0">
                <a:solidFill>
                  <a:srgbClr val="1750EB"/>
                </a:solidFill>
                <a:latin typeface="Arial Unicode MS" panose="020B0604020202020204" pitchFamily="34" charset="-122"/>
                <a:ea typeface="JetBrains Mono"/>
              </a:rPr>
              <a:t>50 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then </a:t>
            </a:r>
            <a:r>
              <a:rPr lang="zh-CN" altLang="zh-CN" sz="1200" dirty="0">
                <a:solidFill>
                  <a:srgbClr val="067D17"/>
                </a:solidFill>
                <a:latin typeface="Arial Unicode MS" panose="020B0604020202020204" pitchFamily="34" charset="-122"/>
                <a:ea typeface="JetBrains Mono"/>
              </a:rPr>
              <a:t>'tom' 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when </a:t>
            </a:r>
            <a:r>
              <a:rPr lang="zh-CN" altLang="zh-CN" sz="1200" dirty="0">
                <a:solidFill>
                  <a:srgbClr val="1750EB"/>
                </a:solidFill>
                <a:latin typeface="Arial Unicode MS" panose="020B0604020202020204" pitchFamily="34" charset="-122"/>
                <a:ea typeface="JetBrains Mono"/>
              </a:rPr>
              <a:t>100 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then </a:t>
            </a:r>
            <a:r>
              <a:rPr lang="zh-CN" altLang="zh-CN" sz="1200" dirty="0">
                <a:solidFill>
                  <a:srgbClr val="067D17"/>
                </a:solidFill>
                <a:latin typeface="Arial Unicode MS" panose="020B0604020202020204" pitchFamily="34" charset="-122"/>
                <a:ea typeface="JetBrains Mono"/>
              </a:rPr>
              <a:t>'mary' 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else </a:t>
            </a:r>
            <a:r>
              <a:rPr lang="zh-CN" altLang="zh-CN" sz="1200" dirty="0">
                <a:solidFill>
                  <a:srgbClr val="067D17"/>
                </a:solidFill>
                <a:latin typeface="Arial Unicode MS" panose="020B0604020202020204" pitchFamily="34" charset="-122"/>
                <a:ea typeface="JetBrains Mono"/>
              </a:rPr>
              <a:t>'tim' 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end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;</a:t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select case </a:t>
            </a:r>
            <a:r>
              <a:rPr lang="zh-CN" altLang="zh-CN" sz="12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sex 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when </a:t>
            </a:r>
            <a:r>
              <a:rPr lang="zh-CN" altLang="zh-CN" sz="1200" dirty="0">
                <a:solidFill>
                  <a:srgbClr val="067D17"/>
                </a:solidFill>
                <a:latin typeface="Arial Unicode MS" panose="020B0604020202020204" pitchFamily="34" charset="-122"/>
                <a:ea typeface="JetBrains Mono"/>
              </a:rPr>
              <a:t>'</a:t>
            </a:r>
            <a:r>
              <a:rPr lang="zh-CN" altLang="zh-CN" sz="1200" dirty="0">
                <a:solidFill>
                  <a:srgbClr val="067D17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男</a:t>
            </a:r>
            <a:r>
              <a:rPr lang="zh-CN" altLang="zh-CN" sz="1200" dirty="0">
                <a:solidFill>
                  <a:srgbClr val="067D17"/>
                </a:solidFill>
                <a:latin typeface="Arial Unicode MS" panose="020B0604020202020204" pitchFamily="34" charset="-122"/>
                <a:ea typeface="JetBrains Mono"/>
              </a:rPr>
              <a:t>' 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then </a:t>
            </a:r>
            <a:r>
              <a:rPr lang="zh-CN" altLang="zh-CN" sz="1200" dirty="0">
                <a:solidFill>
                  <a:srgbClr val="067D17"/>
                </a:solidFill>
                <a:latin typeface="Arial Unicode MS" panose="020B0604020202020204" pitchFamily="34" charset="-122"/>
                <a:ea typeface="JetBrains Mono"/>
              </a:rPr>
              <a:t>'male' 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else </a:t>
            </a:r>
            <a:r>
              <a:rPr lang="zh-CN" altLang="zh-CN" sz="1200" dirty="0">
                <a:solidFill>
                  <a:srgbClr val="067D17"/>
                </a:solidFill>
                <a:latin typeface="Arial Unicode MS" panose="020B0604020202020204" pitchFamily="34" charset="-122"/>
                <a:ea typeface="JetBrains Mono"/>
              </a:rPr>
              <a:t>'female' 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end from </a:t>
            </a:r>
            <a:r>
              <a:rPr lang="zh-CN" altLang="zh-CN" sz="12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student 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limit </a:t>
            </a:r>
            <a:r>
              <a:rPr lang="zh-CN" altLang="zh-CN" sz="1200" dirty="0">
                <a:solidFill>
                  <a:srgbClr val="1750EB"/>
                </a:solidFill>
                <a:latin typeface="Arial Unicode MS" panose="020B0604020202020204" pitchFamily="34" charset="-122"/>
                <a:ea typeface="JetBrains Mono"/>
              </a:rPr>
              <a:t>3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;</a:t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/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--nullif( a, b ):</a:t>
            </a:r>
            <a:b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-- </a:t>
            </a:r>
            <a: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果</a:t>
            </a: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a = b</a:t>
            </a:r>
            <a: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，则返回</a:t>
            </a: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NULL</a:t>
            </a:r>
            <a: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，否则返回一个</a:t>
            </a:r>
            <a:b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select </a:t>
            </a:r>
            <a:r>
              <a:rPr lang="zh-CN" altLang="zh-CN" sz="1200" i="1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nullif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(</a:t>
            </a:r>
            <a:r>
              <a:rPr lang="zh-CN" altLang="zh-CN" sz="1200" dirty="0">
                <a:solidFill>
                  <a:srgbClr val="1750EB"/>
                </a:solidFill>
                <a:latin typeface="Arial Unicode MS" panose="020B0604020202020204" pitchFamily="34" charset="-122"/>
                <a:ea typeface="JetBrains Mono"/>
              </a:rPr>
              <a:t>11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,</a:t>
            </a:r>
            <a:r>
              <a:rPr lang="zh-CN" altLang="zh-CN" sz="1200" dirty="0">
                <a:solidFill>
                  <a:srgbClr val="1750EB"/>
                </a:solidFill>
                <a:latin typeface="Arial Unicode MS" panose="020B0604020202020204" pitchFamily="34" charset="-122"/>
                <a:ea typeface="JetBrains Mono"/>
              </a:rPr>
              <a:t>11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);</a:t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select </a:t>
            </a:r>
            <a:r>
              <a:rPr lang="zh-CN" altLang="zh-CN" sz="1200" i="1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nullif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(</a:t>
            </a:r>
            <a:r>
              <a:rPr lang="zh-CN" altLang="zh-CN" sz="1200" dirty="0">
                <a:solidFill>
                  <a:srgbClr val="1750EB"/>
                </a:solidFill>
                <a:latin typeface="Arial Unicode MS" panose="020B0604020202020204" pitchFamily="34" charset="-122"/>
                <a:ea typeface="JetBrains Mono"/>
              </a:rPr>
              <a:t>11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,</a:t>
            </a:r>
            <a:r>
              <a:rPr lang="zh-CN" altLang="zh-CN" sz="1200" dirty="0">
                <a:solidFill>
                  <a:srgbClr val="1750EB"/>
                </a:solidFill>
                <a:latin typeface="Arial Unicode MS" panose="020B0604020202020204" pitchFamily="34" charset="-122"/>
                <a:ea typeface="JetBrains Mono"/>
              </a:rPr>
              <a:t>12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);</a:t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/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--assert_true(condition)</a:t>
            </a:r>
            <a:b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--</a:t>
            </a:r>
            <a: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如果</a:t>
            </a: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'condition'</a:t>
            </a:r>
            <a: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不为真，则引发异常，否则返回</a:t>
            </a: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null</a:t>
            </a:r>
            <a:b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SELECT </a:t>
            </a:r>
            <a:r>
              <a:rPr lang="zh-CN" altLang="zh-CN" sz="1200" i="1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assert_true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(</a:t>
            </a:r>
            <a:r>
              <a:rPr lang="zh-CN" altLang="zh-CN" sz="1200" dirty="0">
                <a:solidFill>
                  <a:srgbClr val="1750EB"/>
                </a:solidFill>
                <a:latin typeface="Arial Unicode MS" panose="020B0604020202020204" pitchFamily="34" charset="-122"/>
                <a:ea typeface="JetBrains Mono"/>
              </a:rPr>
              <a:t>11 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&gt;= </a:t>
            </a:r>
            <a:r>
              <a:rPr lang="zh-CN" altLang="zh-CN" sz="1200" dirty="0">
                <a:solidFill>
                  <a:srgbClr val="1750EB"/>
                </a:solidFill>
                <a:latin typeface="Arial Unicode MS" panose="020B0604020202020204" pitchFamily="34" charset="-122"/>
                <a:ea typeface="JetBrains Mono"/>
              </a:rPr>
              <a:t>0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);</a:t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SELECT </a:t>
            </a:r>
            <a:r>
              <a:rPr lang="zh-CN" altLang="zh-CN" sz="1200" i="1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assert_true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(-</a:t>
            </a:r>
            <a:r>
              <a:rPr lang="zh-CN" altLang="zh-CN" sz="1200" dirty="0">
                <a:solidFill>
                  <a:srgbClr val="1750EB"/>
                </a:solidFill>
                <a:latin typeface="Arial Unicode MS" panose="020B0604020202020204" pitchFamily="34" charset="-122"/>
                <a:ea typeface="JetBrains Mono"/>
              </a:rPr>
              <a:t>1 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&gt;= </a:t>
            </a:r>
            <a:r>
              <a:rPr lang="zh-CN" altLang="zh-CN" sz="1200" dirty="0">
                <a:solidFill>
                  <a:srgbClr val="1750EB"/>
                </a:solidFill>
                <a:latin typeface="Arial Unicode MS" panose="020B0604020202020204" pitchFamily="34" charset="-122"/>
                <a:ea typeface="JetBrains Mono"/>
              </a:rPr>
              <a:t>0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);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452646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主要用于</a:t>
            </a:r>
            <a:r>
              <a:rPr lang="zh-CN" altLang="en-US" dirty="0">
                <a:solidFill>
                  <a:srgbClr val="FF0000"/>
                </a:solidFill>
              </a:rPr>
              <a:t>显式的数据类型</a:t>
            </a:r>
            <a:r>
              <a:rPr lang="zh-CN" altLang="en-US" dirty="0" smtClean="0">
                <a:solidFill>
                  <a:srgbClr val="FF0000"/>
                </a:solidFill>
              </a:rPr>
              <a:t>转换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Hive </a:t>
            </a:r>
            <a:r>
              <a:rPr lang="zh-CN" altLang="en-US" dirty="0"/>
              <a:t>内置</a:t>
            </a:r>
            <a:r>
              <a:rPr lang="zh-CN" altLang="en-US" dirty="0" smtClean="0"/>
              <a:t>函数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6/8</a:t>
            </a:r>
            <a:r>
              <a:rPr lang="zh-CN" altLang="en-US" dirty="0" smtClean="0"/>
              <a:t>）</a:t>
            </a:r>
            <a:r>
              <a:rPr lang="en-US" altLang="zh-CN" dirty="0" smtClean="0"/>
              <a:t>Type </a:t>
            </a:r>
            <a:r>
              <a:rPr lang="en-US" altLang="zh-CN" dirty="0"/>
              <a:t>Conversion Functions </a:t>
            </a:r>
            <a:r>
              <a:rPr lang="zh-CN" altLang="en-US" dirty="0"/>
              <a:t>类型转换函数</a:t>
            </a:r>
          </a:p>
        </p:txBody>
      </p:sp>
      <p:sp>
        <p:nvSpPr>
          <p:cNvPr id="8" name="TextBox 3">
            <a:extLst>
              <a:ext uri="{FF2B5EF4-FFF2-40B4-BE49-F238E27FC236}">
                <a16:creationId xmlns=""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3318112" y="3262279"/>
            <a:ext cx="5535133" cy="1200329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200" i="1" smtClean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----Type Conversion Functions </a:t>
            </a:r>
            <a:r>
              <a:rPr lang="zh-CN" altLang="zh-CN" sz="1200" i="1" smtClean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类型转换函数</a:t>
            </a:r>
            <a:r>
              <a:rPr lang="zh-CN" altLang="zh-CN" sz="1200" i="1" smtClean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-----------------</a:t>
            </a:r>
            <a:br>
              <a:rPr lang="zh-CN" altLang="zh-CN" sz="1200" i="1" smtClean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smtClean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describe function extended </a:t>
            </a:r>
            <a:r>
              <a:rPr lang="zh-CN" altLang="zh-CN" sz="1200" i="1" smtClean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cast</a:t>
            </a:r>
            <a:r>
              <a:rPr lang="zh-CN" altLang="zh-CN" sz="1200" smtClean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;</a:t>
            </a:r>
            <a:br>
              <a:rPr lang="zh-CN" altLang="zh-CN" sz="1200" smtClean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smtClean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/>
            </a:r>
            <a:br>
              <a:rPr lang="zh-CN" altLang="zh-CN" sz="1200" smtClean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i="1" smtClean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--</a:t>
            </a:r>
            <a:r>
              <a:rPr lang="zh-CN" altLang="zh-CN" sz="1200" i="1" smtClean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任意数据类型之间转换</a:t>
            </a:r>
            <a:r>
              <a:rPr lang="zh-CN" altLang="zh-CN" sz="1200" i="1" smtClean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:cast</a:t>
            </a:r>
            <a:br>
              <a:rPr lang="zh-CN" altLang="zh-CN" sz="1200" i="1" smtClean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smtClean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select </a:t>
            </a:r>
            <a:r>
              <a:rPr lang="zh-CN" altLang="zh-CN" sz="1200" i="1" smtClean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cast</a:t>
            </a:r>
            <a:r>
              <a:rPr lang="zh-CN" altLang="zh-CN" sz="1200" smtClean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(</a:t>
            </a:r>
            <a:r>
              <a:rPr lang="zh-CN" altLang="zh-CN" sz="1200" smtClean="0">
                <a:solidFill>
                  <a:srgbClr val="1750EB"/>
                </a:solidFill>
                <a:latin typeface="Arial Unicode MS" panose="020B0604020202020204" pitchFamily="34" charset="-122"/>
                <a:ea typeface="JetBrains Mono"/>
              </a:rPr>
              <a:t>12.14 </a:t>
            </a:r>
            <a:r>
              <a:rPr lang="zh-CN" altLang="zh-CN" sz="1200" smtClean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as bigint</a:t>
            </a:r>
            <a:r>
              <a:rPr lang="zh-CN" altLang="zh-CN" sz="1200" smtClean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);</a:t>
            </a:r>
            <a:br>
              <a:rPr lang="zh-CN" altLang="zh-CN" sz="1200" smtClean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smtClean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select </a:t>
            </a:r>
            <a:r>
              <a:rPr lang="zh-CN" altLang="zh-CN" sz="1200" i="1" smtClean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cast</a:t>
            </a:r>
            <a:r>
              <a:rPr lang="zh-CN" altLang="zh-CN" sz="1200" smtClean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(</a:t>
            </a:r>
            <a:r>
              <a:rPr lang="zh-CN" altLang="zh-CN" sz="1200" smtClean="0">
                <a:solidFill>
                  <a:srgbClr val="1750EB"/>
                </a:solidFill>
                <a:latin typeface="Arial Unicode MS" panose="020B0604020202020204" pitchFamily="34" charset="-122"/>
                <a:ea typeface="JetBrains Mono"/>
              </a:rPr>
              <a:t>12.14 </a:t>
            </a:r>
            <a:r>
              <a:rPr lang="zh-CN" altLang="zh-CN" sz="1200" smtClean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as string</a:t>
            </a:r>
            <a:r>
              <a:rPr lang="zh-CN" altLang="zh-CN" sz="1200" smtClean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);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443880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主要完成对</a:t>
            </a:r>
            <a:r>
              <a:rPr lang="zh-CN" altLang="en-US" dirty="0">
                <a:solidFill>
                  <a:srgbClr val="FF0000"/>
                </a:solidFill>
              </a:rPr>
              <a:t>数据脱敏转换功能，屏蔽原始数据</a:t>
            </a:r>
            <a:r>
              <a:rPr lang="zh-CN" altLang="en-US" dirty="0"/>
              <a:t>，主要如下：</a:t>
            </a: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Hive </a:t>
            </a:r>
            <a:r>
              <a:rPr lang="zh-CN" altLang="en-US" dirty="0"/>
              <a:t>内置</a:t>
            </a:r>
            <a:r>
              <a:rPr lang="zh-CN" altLang="en-US" dirty="0" smtClean="0"/>
              <a:t>函数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7/8</a:t>
            </a:r>
            <a:r>
              <a:rPr lang="zh-CN" altLang="en-US" dirty="0" smtClean="0"/>
              <a:t>）</a:t>
            </a:r>
            <a:r>
              <a:rPr lang="en-US" altLang="zh-CN" dirty="0" smtClean="0"/>
              <a:t>Data </a:t>
            </a:r>
            <a:r>
              <a:rPr lang="en-US" altLang="zh-CN" dirty="0"/>
              <a:t>Masking Functions </a:t>
            </a:r>
            <a:r>
              <a:rPr lang="zh-CN" altLang="en-US" dirty="0"/>
              <a:t>数据脱敏函数</a:t>
            </a:r>
          </a:p>
        </p:txBody>
      </p:sp>
      <p:sp>
        <p:nvSpPr>
          <p:cNvPr id="8" name="TextBox 3">
            <a:extLst>
              <a:ext uri="{FF2B5EF4-FFF2-40B4-BE49-F238E27FC236}">
                <a16:creationId xmlns=""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3318112" y="3010047"/>
            <a:ext cx="5535133" cy="2123658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360"/>
              </a:spcBef>
              <a:spcAft>
                <a:spcPts val="360"/>
              </a:spcAft>
            </a:pPr>
            <a:r>
              <a:rPr lang="zh-CN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•</a:t>
            </a:r>
            <a:r>
              <a:rPr lang="en-US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mask</a:t>
            </a:r>
            <a:endParaRPr lang="zh-CN" altLang="zh-CN" sz="1200" dirty="0">
              <a:latin typeface="微软雅黑 Light" panose="020B0502040204020203" pitchFamily="34" charset="-122"/>
              <a:ea typeface="微软雅黑 Light" panose="020B0502040204020203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360"/>
              </a:spcBef>
              <a:spcAft>
                <a:spcPts val="360"/>
              </a:spcAft>
            </a:pPr>
            <a:r>
              <a:rPr lang="zh-CN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•</a:t>
            </a:r>
            <a:r>
              <a:rPr lang="en-US" altLang="zh-CN" sz="1200" dirty="0" err="1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mask_first_n</a:t>
            </a:r>
            <a:r>
              <a:rPr lang="en-US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(string </a:t>
            </a:r>
            <a:r>
              <a:rPr lang="en-US" altLang="zh-CN" sz="1200" dirty="0" err="1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str</a:t>
            </a:r>
            <a:r>
              <a:rPr lang="en-US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[, int n]</a:t>
            </a:r>
            <a:endParaRPr lang="zh-CN" altLang="zh-CN" sz="1600" dirty="0">
              <a:latin typeface="微软雅黑 Light" panose="020B0502040204020203" pitchFamily="34" charset="-122"/>
              <a:ea typeface="微软雅黑 Light" panose="020B0502040204020203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360"/>
              </a:spcBef>
              <a:spcAft>
                <a:spcPts val="360"/>
              </a:spcAft>
            </a:pPr>
            <a:r>
              <a:rPr lang="zh-CN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•</a:t>
            </a:r>
            <a:r>
              <a:rPr lang="en-US" altLang="zh-CN" sz="1200" dirty="0" err="1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mask_last_n</a:t>
            </a:r>
            <a:r>
              <a:rPr lang="en-US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(string </a:t>
            </a:r>
            <a:r>
              <a:rPr lang="en-US" altLang="zh-CN" sz="1200" dirty="0" err="1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str</a:t>
            </a:r>
            <a:r>
              <a:rPr lang="en-US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[, int n])</a:t>
            </a:r>
            <a:endParaRPr lang="zh-CN" altLang="zh-CN" sz="1600" dirty="0">
              <a:latin typeface="微软雅黑 Light" panose="020B0502040204020203" pitchFamily="34" charset="-122"/>
              <a:ea typeface="微软雅黑 Light" panose="020B0502040204020203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360"/>
              </a:spcBef>
              <a:spcAft>
                <a:spcPts val="360"/>
              </a:spcAft>
            </a:pPr>
            <a:r>
              <a:rPr lang="zh-CN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•</a:t>
            </a:r>
            <a:r>
              <a:rPr lang="en-US" altLang="zh-CN" sz="1200" dirty="0" err="1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mask_show_first_n</a:t>
            </a:r>
            <a:r>
              <a:rPr lang="en-US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(string </a:t>
            </a:r>
            <a:r>
              <a:rPr lang="en-US" altLang="zh-CN" sz="1200" dirty="0" err="1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str</a:t>
            </a:r>
            <a:r>
              <a:rPr lang="en-US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[, int n])</a:t>
            </a:r>
            <a:endParaRPr lang="zh-CN" altLang="zh-CN" sz="1600" dirty="0">
              <a:latin typeface="微软雅黑 Light" panose="020B0502040204020203" pitchFamily="34" charset="-122"/>
              <a:ea typeface="微软雅黑 Light" panose="020B0502040204020203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360"/>
              </a:spcBef>
              <a:spcAft>
                <a:spcPts val="360"/>
              </a:spcAft>
            </a:pPr>
            <a:r>
              <a:rPr lang="zh-CN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•</a:t>
            </a:r>
            <a:r>
              <a:rPr lang="en-US" altLang="zh-CN" sz="1200" dirty="0" err="1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mask_show_last_n</a:t>
            </a:r>
            <a:r>
              <a:rPr lang="en-US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(string </a:t>
            </a:r>
            <a:r>
              <a:rPr lang="en-US" altLang="zh-CN" sz="1200" dirty="0" err="1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str</a:t>
            </a:r>
            <a:r>
              <a:rPr lang="en-US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[, int n])</a:t>
            </a:r>
            <a:endParaRPr lang="zh-CN" altLang="zh-CN" sz="1600" dirty="0">
              <a:latin typeface="微软雅黑 Light" panose="020B0502040204020203" pitchFamily="34" charset="-122"/>
              <a:ea typeface="微软雅黑 Light" panose="020B0502040204020203" pitchFamily="34" charset="-122"/>
              <a:cs typeface="Times New Roman" panose="02020603050405020304" pitchFamily="18" charset="0"/>
            </a:endParaRPr>
          </a:p>
          <a:p>
            <a:r>
              <a:rPr lang="zh-CN" altLang="zh-CN" sz="1200" dirty="0">
                <a:solidFill>
                  <a:srgbClr val="FF0000"/>
                </a:solidFill>
                <a:ea typeface="微软雅黑 Light" panose="020B0502040204020203" pitchFamily="34" charset="-122"/>
                <a:cs typeface="Times New Roman" panose="02020603050405020304" pitchFamily="18" charset="0"/>
              </a:rPr>
              <a:t>•</a:t>
            </a:r>
            <a:r>
              <a:rPr lang="en-US" altLang="zh-CN" sz="1200" dirty="0" err="1">
                <a:solidFill>
                  <a:srgbClr val="FF0000"/>
                </a:solidFill>
                <a:ea typeface="微软雅黑 Light" panose="020B0502040204020203" pitchFamily="34" charset="-122"/>
                <a:cs typeface="Times New Roman" panose="02020603050405020304" pitchFamily="18" charset="0"/>
              </a:rPr>
              <a:t>mask_hash</a:t>
            </a:r>
            <a:r>
              <a:rPr lang="en-US" altLang="zh-CN" sz="1200" dirty="0">
                <a:solidFill>
                  <a:srgbClr val="FF0000"/>
                </a:solidFill>
                <a:ea typeface="微软雅黑 Light" panose="020B0502040204020203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1200" dirty="0" err="1">
                <a:solidFill>
                  <a:srgbClr val="FF0000"/>
                </a:solidFill>
                <a:ea typeface="微软雅黑 Light" panose="020B0502040204020203" pitchFamily="34" charset="-122"/>
                <a:cs typeface="Times New Roman" panose="02020603050405020304" pitchFamily="18" charset="0"/>
              </a:rPr>
              <a:t>string|char|varchar</a:t>
            </a:r>
            <a:r>
              <a:rPr lang="en-US" altLang="zh-CN" sz="1200" dirty="0">
                <a:solidFill>
                  <a:srgbClr val="FF0000"/>
                </a:solidFill>
                <a:ea typeface="微软雅黑 Light" panose="020B0502040204020203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200" dirty="0" err="1">
                <a:solidFill>
                  <a:srgbClr val="FF0000"/>
                </a:solidFill>
                <a:ea typeface="微软雅黑 Light" panose="020B0502040204020203" pitchFamily="34" charset="-122"/>
                <a:cs typeface="Times New Roman" panose="02020603050405020304" pitchFamily="18" charset="0"/>
              </a:rPr>
              <a:t>str</a:t>
            </a:r>
            <a:r>
              <a:rPr lang="en-US" altLang="zh-CN" sz="1200" dirty="0">
                <a:solidFill>
                  <a:srgbClr val="FF0000"/>
                </a:solidFill>
                <a:ea typeface="微软雅黑 Light" panose="020B0502040204020203" pitchFamily="34" charset="-122"/>
                <a:cs typeface="Times New Roman" panose="02020603050405020304" pitchFamily="18" charset="0"/>
              </a:rPr>
              <a:t>)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358925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Hive </a:t>
            </a:r>
            <a:r>
              <a:rPr lang="zh-CN" altLang="en-US" dirty="0"/>
              <a:t>内置</a:t>
            </a:r>
            <a:r>
              <a:rPr lang="zh-CN" altLang="en-US" dirty="0" smtClean="0"/>
              <a:t>函数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（</a:t>
            </a:r>
            <a:r>
              <a:rPr lang="en-US" altLang="zh-CN" dirty="0"/>
              <a:t>7/8</a:t>
            </a:r>
            <a:r>
              <a:rPr lang="zh-CN" altLang="en-US" dirty="0"/>
              <a:t>）</a:t>
            </a:r>
            <a:r>
              <a:rPr lang="en-US" altLang="zh-CN" dirty="0"/>
              <a:t>Data Masking Functions </a:t>
            </a:r>
            <a:r>
              <a:rPr lang="zh-CN" altLang="en-US" dirty="0"/>
              <a:t>数据脱敏函数</a:t>
            </a:r>
          </a:p>
        </p:txBody>
      </p:sp>
      <p:sp>
        <p:nvSpPr>
          <p:cNvPr id="8" name="TextBox 3">
            <a:extLst>
              <a:ext uri="{FF2B5EF4-FFF2-40B4-BE49-F238E27FC236}">
                <a16:creationId xmlns=""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3318112" y="1635973"/>
            <a:ext cx="5535133" cy="4708981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----Data Masking Functions </a:t>
            </a:r>
            <a: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数据脱敏函数</a:t>
            </a: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------------</a:t>
            </a:r>
            <a:b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describe function extended </a:t>
            </a:r>
            <a:r>
              <a:rPr lang="zh-CN" altLang="zh-CN" sz="1200" i="1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mask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;</a:t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/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--mask</a:t>
            </a:r>
            <a:b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--</a:t>
            </a:r>
            <a: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将查询回的数据，大写字母转换为</a:t>
            </a: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X</a:t>
            </a:r>
            <a: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，小写字母转换为</a:t>
            </a: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x</a:t>
            </a:r>
            <a: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，数字转换为</a:t>
            </a: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n</a:t>
            </a:r>
            <a: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b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select </a:t>
            </a:r>
            <a:r>
              <a:rPr lang="zh-CN" altLang="zh-CN" sz="1200" i="1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mask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(</a:t>
            </a:r>
            <a:r>
              <a:rPr lang="zh-CN" altLang="zh-CN" sz="1200" dirty="0">
                <a:solidFill>
                  <a:srgbClr val="067D17"/>
                </a:solidFill>
                <a:latin typeface="Arial Unicode MS" panose="020B0604020202020204" pitchFamily="34" charset="-122"/>
                <a:ea typeface="JetBrains Mono"/>
              </a:rPr>
              <a:t>"abc123DEF"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);</a:t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select </a:t>
            </a:r>
            <a:r>
              <a:rPr lang="zh-CN" altLang="zh-CN" sz="1200" i="1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mask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(</a:t>
            </a:r>
            <a:r>
              <a:rPr lang="zh-CN" altLang="zh-CN" sz="1200" dirty="0">
                <a:solidFill>
                  <a:srgbClr val="067D17"/>
                </a:solidFill>
                <a:latin typeface="Arial Unicode MS" panose="020B0604020202020204" pitchFamily="34" charset="-122"/>
                <a:ea typeface="JetBrains Mono"/>
              </a:rPr>
              <a:t>"abc123DEF"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,</a:t>
            </a:r>
            <a:r>
              <a:rPr lang="zh-CN" altLang="zh-CN" sz="1200" dirty="0">
                <a:solidFill>
                  <a:srgbClr val="067D17"/>
                </a:solidFill>
                <a:latin typeface="Arial Unicode MS" panose="020B0604020202020204" pitchFamily="34" charset="-122"/>
                <a:ea typeface="JetBrains Mono"/>
              </a:rPr>
              <a:t>'-'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,</a:t>
            </a:r>
            <a:r>
              <a:rPr lang="zh-CN" altLang="zh-CN" sz="1200" dirty="0">
                <a:solidFill>
                  <a:srgbClr val="067D17"/>
                </a:solidFill>
                <a:latin typeface="Arial Unicode MS" panose="020B0604020202020204" pitchFamily="34" charset="-122"/>
                <a:ea typeface="JetBrains Mono"/>
              </a:rPr>
              <a:t>'.'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,</a:t>
            </a:r>
            <a:r>
              <a:rPr lang="zh-CN" altLang="zh-CN" sz="1200" dirty="0">
                <a:solidFill>
                  <a:srgbClr val="067D17"/>
                </a:solidFill>
                <a:latin typeface="Arial Unicode MS" panose="020B0604020202020204" pitchFamily="34" charset="-122"/>
                <a:ea typeface="JetBrains Mono"/>
              </a:rPr>
              <a:t>'^'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); </a:t>
            </a: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--</a:t>
            </a:r>
            <a: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自定义替换的字母</a:t>
            </a:r>
            <a:b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--mask_first_n(string str[, int n]</a:t>
            </a:r>
            <a:b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--</a:t>
            </a:r>
            <a: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对前</a:t>
            </a: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n</a:t>
            </a:r>
            <a: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个进行脱敏替换</a:t>
            </a:r>
            <a:b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select </a:t>
            </a:r>
            <a:r>
              <a:rPr lang="zh-CN" altLang="zh-CN" sz="1200" i="1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mask_first_n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(</a:t>
            </a:r>
            <a:r>
              <a:rPr lang="zh-CN" altLang="zh-CN" sz="1200" dirty="0">
                <a:solidFill>
                  <a:srgbClr val="067D17"/>
                </a:solidFill>
                <a:latin typeface="Arial Unicode MS" panose="020B0604020202020204" pitchFamily="34" charset="-122"/>
                <a:ea typeface="JetBrains Mono"/>
              </a:rPr>
              <a:t>"abc123DEF"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,</a:t>
            </a:r>
            <a:r>
              <a:rPr lang="zh-CN" altLang="zh-CN" sz="1200" dirty="0">
                <a:solidFill>
                  <a:srgbClr val="1750EB"/>
                </a:solidFill>
                <a:latin typeface="Arial Unicode MS" panose="020B0604020202020204" pitchFamily="34" charset="-122"/>
                <a:ea typeface="JetBrains Mono"/>
              </a:rPr>
              <a:t>4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);</a:t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/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--mask_last_n(string str[, int n])</a:t>
            </a:r>
            <a:b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select </a:t>
            </a:r>
            <a:r>
              <a:rPr lang="zh-CN" altLang="zh-CN" sz="1200" i="1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mask_last_n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(</a:t>
            </a:r>
            <a:r>
              <a:rPr lang="zh-CN" altLang="zh-CN" sz="1200" dirty="0">
                <a:solidFill>
                  <a:srgbClr val="067D17"/>
                </a:solidFill>
                <a:latin typeface="Arial Unicode MS" panose="020B0604020202020204" pitchFamily="34" charset="-122"/>
                <a:ea typeface="JetBrains Mono"/>
              </a:rPr>
              <a:t>"abc123DEF"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,</a:t>
            </a:r>
            <a:r>
              <a:rPr lang="zh-CN" altLang="zh-CN" sz="1200" dirty="0">
                <a:solidFill>
                  <a:srgbClr val="1750EB"/>
                </a:solidFill>
                <a:latin typeface="Arial Unicode MS" panose="020B0604020202020204" pitchFamily="34" charset="-122"/>
                <a:ea typeface="JetBrains Mono"/>
              </a:rPr>
              <a:t>4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);</a:t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/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--mask_show_first_n(string str[, int n])</a:t>
            </a:r>
            <a:b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--</a:t>
            </a:r>
            <a: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除了前</a:t>
            </a: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n</a:t>
            </a:r>
            <a: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个字符，其余进行掩码处理</a:t>
            </a:r>
            <a:b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select </a:t>
            </a:r>
            <a:r>
              <a:rPr lang="zh-CN" altLang="zh-CN" sz="1200" i="1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mask_show_first_n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(</a:t>
            </a:r>
            <a:r>
              <a:rPr lang="zh-CN" altLang="zh-CN" sz="1200" dirty="0">
                <a:solidFill>
                  <a:srgbClr val="067D17"/>
                </a:solidFill>
                <a:latin typeface="Arial Unicode MS" panose="020B0604020202020204" pitchFamily="34" charset="-122"/>
                <a:ea typeface="JetBrains Mono"/>
              </a:rPr>
              <a:t>"abc123DEF"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,</a:t>
            </a:r>
            <a:r>
              <a:rPr lang="zh-CN" altLang="zh-CN" sz="1200" dirty="0">
                <a:solidFill>
                  <a:srgbClr val="1750EB"/>
                </a:solidFill>
                <a:latin typeface="Arial Unicode MS" panose="020B0604020202020204" pitchFamily="34" charset="-122"/>
                <a:ea typeface="JetBrains Mono"/>
              </a:rPr>
              <a:t>4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);</a:t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/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--mask_show_last_n(string str[, int n])</a:t>
            </a:r>
            <a:b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select </a:t>
            </a:r>
            <a:r>
              <a:rPr lang="zh-CN" altLang="zh-CN" sz="1200" i="1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mask_show_last_n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(</a:t>
            </a:r>
            <a:r>
              <a:rPr lang="zh-CN" altLang="zh-CN" sz="1200" dirty="0">
                <a:solidFill>
                  <a:srgbClr val="067D17"/>
                </a:solidFill>
                <a:latin typeface="Arial Unicode MS" panose="020B0604020202020204" pitchFamily="34" charset="-122"/>
                <a:ea typeface="JetBrains Mono"/>
              </a:rPr>
              <a:t>"abc123DEF"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,</a:t>
            </a:r>
            <a:r>
              <a:rPr lang="zh-CN" altLang="zh-CN" sz="1200" dirty="0">
                <a:solidFill>
                  <a:srgbClr val="1750EB"/>
                </a:solidFill>
                <a:latin typeface="Arial Unicode MS" panose="020B0604020202020204" pitchFamily="34" charset="-122"/>
                <a:ea typeface="JetBrains Mono"/>
              </a:rPr>
              <a:t>4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);</a:t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/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--mask_hash(string|char|varchar str)</a:t>
            </a:r>
            <a:b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--</a:t>
            </a:r>
            <a: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返回字符串的</a:t>
            </a: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hash</a:t>
            </a:r>
            <a: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编码。</a:t>
            </a:r>
            <a:b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select </a:t>
            </a:r>
            <a:r>
              <a:rPr lang="zh-CN" altLang="zh-CN" sz="1200" i="1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mask_hash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(</a:t>
            </a:r>
            <a:r>
              <a:rPr lang="zh-CN" altLang="zh-CN" sz="1200" dirty="0">
                <a:solidFill>
                  <a:srgbClr val="067D17"/>
                </a:solidFill>
                <a:latin typeface="Arial Unicode MS" panose="020B0604020202020204" pitchFamily="34" charset="-122"/>
                <a:ea typeface="JetBrains Mono"/>
              </a:rPr>
              <a:t>"abc123DEF"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);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0982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Hive </a:t>
            </a:r>
            <a:r>
              <a:rPr lang="zh-CN" altLang="en-US" dirty="0"/>
              <a:t>内置</a:t>
            </a:r>
            <a:r>
              <a:rPr lang="zh-CN" altLang="en-US" dirty="0" smtClean="0"/>
              <a:t>函数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8/8</a:t>
            </a:r>
            <a:r>
              <a:rPr lang="zh-CN" altLang="en-US" dirty="0" smtClean="0"/>
              <a:t>）</a:t>
            </a:r>
            <a:r>
              <a:rPr lang="en-US" altLang="zh-CN" dirty="0" smtClean="0"/>
              <a:t>Misc</a:t>
            </a:r>
            <a:r>
              <a:rPr lang="en-US" altLang="zh-CN" dirty="0"/>
              <a:t>. Functions </a:t>
            </a:r>
            <a:r>
              <a:rPr lang="zh-CN" altLang="en-US" dirty="0"/>
              <a:t>其他杂项函数</a:t>
            </a:r>
          </a:p>
        </p:txBody>
      </p:sp>
      <p:sp>
        <p:nvSpPr>
          <p:cNvPr id="8" name="TextBox 3">
            <a:extLst>
              <a:ext uri="{FF2B5EF4-FFF2-40B4-BE49-F238E27FC236}">
                <a16:creationId xmlns=""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3318112" y="2124830"/>
            <a:ext cx="5535133" cy="3252172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360"/>
              </a:spcBef>
              <a:spcAft>
                <a:spcPts val="360"/>
              </a:spcAft>
            </a:pPr>
            <a:r>
              <a:rPr lang="zh-CN" altLang="zh-CN" sz="105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•</a:t>
            </a:r>
            <a:r>
              <a:rPr lang="en-US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hive</a:t>
            </a:r>
            <a:r>
              <a:rPr lang="zh-CN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调用</a:t>
            </a:r>
            <a:r>
              <a:rPr lang="en-US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java</a:t>
            </a:r>
            <a:r>
              <a:rPr lang="zh-CN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方法</a:t>
            </a:r>
            <a:r>
              <a:rPr lang="en-US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: </a:t>
            </a:r>
            <a:r>
              <a:rPr lang="en-US" altLang="zh-CN" sz="1200" dirty="0" err="1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java_method</a:t>
            </a:r>
            <a:r>
              <a:rPr lang="en-US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(class, method[, arg1[, arg2..]])</a:t>
            </a:r>
            <a:endParaRPr lang="zh-CN" altLang="zh-CN" sz="1200" dirty="0">
              <a:latin typeface="微软雅黑 Light" panose="020B0502040204020203" pitchFamily="34" charset="-122"/>
              <a:ea typeface="微软雅黑 Light" panose="020B0502040204020203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360"/>
              </a:spcBef>
              <a:spcAft>
                <a:spcPts val="360"/>
              </a:spcAft>
            </a:pPr>
            <a:r>
              <a:rPr lang="zh-CN" altLang="zh-CN" sz="1050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•</a:t>
            </a:r>
            <a:r>
              <a:rPr lang="zh-CN" altLang="zh-CN" sz="1200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反射函数</a:t>
            </a:r>
            <a:r>
              <a:rPr lang="en-US" altLang="zh-CN" sz="1200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: reflect(class, method[, arg1[, arg2..]])</a:t>
            </a:r>
            <a:endParaRPr lang="zh-CN" altLang="zh-CN" sz="1200" dirty="0">
              <a:solidFill>
                <a:srgbClr val="FF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360"/>
              </a:spcBef>
              <a:spcAft>
                <a:spcPts val="360"/>
              </a:spcAft>
            </a:pPr>
            <a:r>
              <a:rPr lang="zh-CN" altLang="zh-CN" sz="1050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•</a:t>
            </a:r>
            <a:r>
              <a:rPr lang="zh-CN" altLang="zh-CN" sz="1200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取哈希值函数</a:t>
            </a:r>
            <a:r>
              <a:rPr lang="en-US" altLang="zh-CN" sz="1200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:hash</a:t>
            </a:r>
            <a:endParaRPr lang="zh-CN" altLang="zh-CN" sz="1200" dirty="0">
              <a:solidFill>
                <a:srgbClr val="FF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360"/>
              </a:spcBef>
              <a:spcAft>
                <a:spcPts val="360"/>
              </a:spcAft>
            </a:pPr>
            <a:r>
              <a:rPr lang="zh-CN" altLang="zh-CN" sz="105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•</a:t>
            </a:r>
            <a:r>
              <a:rPr lang="en-US" altLang="zh-CN" sz="1200" dirty="0" err="1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current_user</a:t>
            </a:r>
            <a:r>
              <a:rPr lang="en-US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()</a:t>
            </a:r>
            <a:r>
              <a:rPr lang="zh-CN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1200" dirty="0" err="1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logged_in_user</a:t>
            </a:r>
            <a:r>
              <a:rPr lang="en-US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()</a:t>
            </a:r>
            <a:r>
              <a:rPr lang="zh-CN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1200" dirty="0" err="1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current_database</a:t>
            </a:r>
            <a:r>
              <a:rPr lang="en-US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()</a:t>
            </a:r>
            <a:r>
              <a:rPr lang="zh-CN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version()</a:t>
            </a:r>
            <a:endParaRPr lang="zh-CN" altLang="zh-CN" sz="1200" dirty="0">
              <a:latin typeface="微软雅黑 Light" panose="020B0502040204020203" pitchFamily="34" charset="-122"/>
              <a:ea typeface="微软雅黑 Light" panose="020B0502040204020203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360"/>
              </a:spcBef>
              <a:spcAft>
                <a:spcPts val="360"/>
              </a:spcAft>
            </a:pPr>
            <a:r>
              <a:rPr lang="zh-CN" altLang="zh-CN" sz="1050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•</a:t>
            </a:r>
            <a:r>
              <a:rPr lang="en-US" altLang="zh-CN" sz="1200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SHA-1</a:t>
            </a:r>
            <a:r>
              <a:rPr lang="zh-CN" altLang="zh-CN" sz="1200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加密</a:t>
            </a:r>
            <a:r>
              <a:rPr lang="en-US" altLang="zh-CN" sz="1200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: sha1(string/binary)</a:t>
            </a:r>
            <a:endParaRPr lang="zh-CN" altLang="zh-CN" sz="1200" dirty="0">
              <a:solidFill>
                <a:srgbClr val="FF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360"/>
              </a:spcBef>
              <a:spcAft>
                <a:spcPts val="360"/>
              </a:spcAft>
            </a:pPr>
            <a:r>
              <a:rPr lang="zh-CN" altLang="zh-CN" sz="105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•</a:t>
            </a:r>
            <a:r>
              <a:rPr lang="en-US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SHA-2</a:t>
            </a:r>
            <a:r>
              <a:rPr lang="zh-CN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家族算法加密：</a:t>
            </a:r>
            <a:r>
              <a:rPr lang="en-US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sha2(string/binary, int)  (SHA-224, SHA-256, SHA-384, SHA-512)</a:t>
            </a:r>
            <a:endParaRPr lang="zh-CN" altLang="zh-CN" sz="1200" dirty="0">
              <a:latin typeface="微软雅黑 Light" panose="020B0502040204020203" pitchFamily="34" charset="-122"/>
              <a:ea typeface="微软雅黑 Light" panose="020B0502040204020203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360"/>
              </a:spcBef>
              <a:spcAft>
                <a:spcPts val="360"/>
              </a:spcAft>
            </a:pPr>
            <a:r>
              <a:rPr lang="zh-CN" altLang="zh-CN" sz="105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•</a:t>
            </a:r>
            <a:r>
              <a:rPr lang="en-US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crc32</a:t>
            </a:r>
            <a:r>
              <a:rPr lang="zh-CN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加密</a:t>
            </a:r>
            <a:r>
              <a:rPr lang="en-US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:</a:t>
            </a:r>
            <a:endParaRPr lang="zh-CN" altLang="zh-CN" sz="1200" dirty="0">
              <a:latin typeface="微软雅黑 Light" panose="020B0502040204020203" pitchFamily="34" charset="-122"/>
              <a:ea typeface="微软雅黑 Light" panose="020B0502040204020203" pitchFamily="34" charset="-122"/>
              <a:cs typeface="Times New Roman" panose="02020603050405020304" pitchFamily="18" charset="0"/>
            </a:endParaRPr>
          </a:p>
          <a:p>
            <a:r>
              <a:rPr lang="zh-CN" altLang="zh-CN" sz="1050" dirty="0">
                <a:solidFill>
                  <a:srgbClr val="FF0000"/>
                </a:solidFill>
                <a:ea typeface="微软雅黑 Light" panose="020B0502040204020203" pitchFamily="34" charset="-122"/>
                <a:cs typeface="Times New Roman" panose="02020603050405020304" pitchFamily="18" charset="0"/>
              </a:rPr>
              <a:t>•</a:t>
            </a:r>
            <a:r>
              <a:rPr lang="en-US" altLang="zh-CN" sz="1200" dirty="0">
                <a:solidFill>
                  <a:srgbClr val="FF0000"/>
                </a:solidFill>
                <a:latin typeface="微软雅黑 Light" panose="020B0502040204020203" pitchFamily="34" charset="-122"/>
                <a:cs typeface="Times New Roman" panose="02020603050405020304" pitchFamily="18" charset="0"/>
              </a:rPr>
              <a:t>MD5</a:t>
            </a:r>
            <a:r>
              <a:rPr lang="zh-CN" altLang="zh-CN" sz="1200" dirty="0">
                <a:solidFill>
                  <a:srgbClr val="FF0000"/>
                </a:solidFill>
                <a:ea typeface="微软雅黑 Light" panose="020B0502040204020203" pitchFamily="34" charset="-122"/>
                <a:cs typeface="Times New Roman" panose="02020603050405020304" pitchFamily="18" charset="0"/>
              </a:rPr>
              <a:t>加密</a:t>
            </a:r>
            <a:r>
              <a:rPr lang="en-US" altLang="zh-CN" sz="1200" dirty="0">
                <a:solidFill>
                  <a:srgbClr val="FF0000"/>
                </a:solidFill>
                <a:ea typeface="微软雅黑 Light" panose="020B0502040204020203" pitchFamily="34" charset="-122"/>
                <a:cs typeface="Times New Roman" panose="02020603050405020304" pitchFamily="18" charset="0"/>
              </a:rPr>
              <a:t>: md5(string/binary)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9886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Hive </a:t>
            </a:r>
            <a:r>
              <a:rPr lang="zh-CN" altLang="en-US" dirty="0"/>
              <a:t>内置</a:t>
            </a:r>
            <a:r>
              <a:rPr lang="zh-CN" altLang="en-US" dirty="0" smtClean="0"/>
              <a:t>函数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（</a:t>
            </a:r>
            <a:r>
              <a:rPr lang="en-US" altLang="zh-CN" dirty="0"/>
              <a:t>8/8</a:t>
            </a:r>
            <a:r>
              <a:rPr lang="zh-CN" altLang="en-US" dirty="0"/>
              <a:t>）</a:t>
            </a:r>
            <a:r>
              <a:rPr lang="en-US" altLang="zh-CN" dirty="0"/>
              <a:t>Misc. Functions </a:t>
            </a:r>
            <a:r>
              <a:rPr lang="zh-CN" altLang="en-US" dirty="0"/>
              <a:t>其他杂项函数</a:t>
            </a:r>
          </a:p>
        </p:txBody>
      </p:sp>
      <p:sp>
        <p:nvSpPr>
          <p:cNvPr id="8" name="TextBox 3">
            <a:extLst>
              <a:ext uri="{FF2B5EF4-FFF2-40B4-BE49-F238E27FC236}">
                <a16:creationId xmlns=""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3318112" y="1635973"/>
            <a:ext cx="5535133" cy="4570482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05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----- Misc. Functions </a:t>
            </a:r>
            <a:r>
              <a:rPr lang="zh-CN" altLang="zh-CN" sz="105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其他杂项函数</a:t>
            </a:r>
            <a:r>
              <a:rPr lang="zh-CN" altLang="zh-CN" sz="105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---------------</a:t>
            </a:r>
            <a:br>
              <a:rPr lang="zh-CN" altLang="zh-CN" sz="105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05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describe function extended </a:t>
            </a:r>
            <a:r>
              <a:rPr lang="zh-CN" altLang="zh-CN" sz="105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surrogate_key;</a:t>
            </a:r>
            <a:br>
              <a:rPr lang="zh-CN" altLang="zh-CN" sz="105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05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/>
            </a:r>
            <a:br>
              <a:rPr lang="zh-CN" altLang="zh-CN" sz="105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05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--hive</a:t>
            </a:r>
            <a:r>
              <a:rPr lang="zh-CN" altLang="zh-CN" sz="105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调用</a:t>
            </a:r>
            <a:r>
              <a:rPr lang="zh-CN" altLang="zh-CN" sz="105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java</a:t>
            </a:r>
            <a:r>
              <a:rPr lang="zh-CN" altLang="zh-CN" sz="105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方法</a:t>
            </a:r>
            <a:r>
              <a:rPr lang="zh-CN" altLang="zh-CN" sz="105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: java_method(class, method[, arg1[, arg2..]])</a:t>
            </a:r>
            <a:br>
              <a:rPr lang="zh-CN" altLang="zh-CN" sz="105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05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select </a:t>
            </a:r>
            <a:r>
              <a:rPr lang="zh-CN" altLang="zh-CN" sz="1050" i="1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java_method</a:t>
            </a:r>
            <a:r>
              <a:rPr lang="zh-CN" altLang="zh-CN" sz="105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(</a:t>
            </a:r>
            <a:r>
              <a:rPr lang="zh-CN" altLang="zh-CN" sz="1050" dirty="0">
                <a:solidFill>
                  <a:srgbClr val="067D17"/>
                </a:solidFill>
                <a:latin typeface="Arial Unicode MS" panose="020B0604020202020204" pitchFamily="34" charset="-122"/>
                <a:ea typeface="JetBrains Mono"/>
              </a:rPr>
              <a:t>"java.lang.Math"</a:t>
            </a:r>
            <a:r>
              <a:rPr lang="zh-CN" altLang="zh-CN" sz="105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,</a:t>
            </a:r>
            <a:r>
              <a:rPr lang="zh-CN" altLang="zh-CN" sz="1050" dirty="0">
                <a:solidFill>
                  <a:srgbClr val="067D17"/>
                </a:solidFill>
                <a:latin typeface="Arial Unicode MS" panose="020B0604020202020204" pitchFamily="34" charset="-122"/>
                <a:ea typeface="JetBrains Mono"/>
              </a:rPr>
              <a:t>"max"</a:t>
            </a:r>
            <a:r>
              <a:rPr lang="zh-CN" altLang="zh-CN" sz="105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,</a:t>
            </a:r>
            <a:r>
              <a:rPr lang="zh-CN" altLang="zh-CN" sz="1050" dirty="0">
                <a:solidFill>
                  <a:srgbClr val="1750EB"/>
                </a:solidFill>
                <a:latin typeface="Arial Unicode MS" panose="020B0604020202020204" pitchFamily="34" charset="-122"/>
                <a:ea typeface="JetBrains Mono"/>
              </a:rPr>
              <a:t>11</a:t>
            </a:r>
            <a:r>
              <a:rPr lang="zh-CN" altLang="zh-CN" sz="105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,</a:t>
            </a:r>
            <a:r>
              <a:rPr lang="zh-CN" altLang="zh-CN" sz="1050" dirty="0">
                <a:solidFill>
                  <a:srgbClr val="1750EB"/>
                </a:solidFill>
                <a:latin typeface="Arial Unicode MS" panose="020B0604020202020204" pitchFamily="34" charset="-122"/>
                <a:ea typeface="JetBrains Mono"/>
              </a:rPr>
              <a:t>22</a:t>
            </a:r>
            <a:r>
              <a:rPr lang="zh-CN" altLang="zh-CN" sz="105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);</a:t>
            </a:r>
            <a:br>
              <a:rPr lang="zh-CN" altLang="zh-CN" sz="105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05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/>
            </a:r>
            <a:br>
              <a:rPr lang="zh-CN" altLang="zh-CN" sz="105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05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--</a:t>
            </a:r>
            <a:r>
              <a:rPr lang="zh-CN" altLang="zh-CN" sz="105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反射函数</a:t>
            </a:r>
            <a:r>
              <a:rPr lang="zh-CN" altLang="zh-CN" sz="105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: reflect(class, method[, arg1[, arg2..]])</a:t>
            </a:r>
            <a:br>
              <a:rPr lang="zh-CN" altLang="zh-CN" sz="105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05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select </a:t>
            </a:r>
            <a:r>
              <a:rPr lang="zh-CN" altLang="zh-CN" sz="1050" i="1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reflect</a:t>
            </a:r>
            <a:r>
              <a:rPr lang="zh-CN" altLang="zh-CN" sz="105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(</a:t>
            </a:r>
            <a:r>
              <a:rPr lang="zh-CN" altLang="zh-CN" sz="1050" dirty="0">
                <a:solidFill>
                  <a:srgbClr val="067D17"/>
                </a:solidFill>
                <a:latin typeface="Arial Unicode MS" panose="020B0604020202020204" pitchFamily="34" charset="-122"/>
                <a:ea typeface="JetBrains Mono"/>
              </a:rPr>
              <a:t>"java.lang.Math"</a:t>
            </a:r>
            <a:r>
              <a:rPr lang="zh-CN" altLang="zh-CN" sz="105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,</a:t>
            </a:r>
            <a:r>
              <a:rPr lang="zh-CN" altLang="zh-CN" sz="1050" dirty="0">
                <a:solidFill>
                  <a:srgbClr val="067D17"/>
                </a:solidFill>
                <a:latin typeface="Arial Unicode MS" panose="020B0604020202020204" pitchFamily="34" charset="-122"/>
                <a:ea typeface="JetBrains Mono"/>
              </a:rPr>
              <a:t>"max"</a:t>
            </a:r>
            <a:r>
              <a:rPr lang="zh-CN" altLang="zh-CN" sz="105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,</a:t>
            </a:r>
            <a:r>
              <a:rPr lang="zh-CN" altLang="zh-CN" sz="1050" dirty="0">
                <a:solidFill>
                  <a:srgbClr val="1750EB"/>
                </a:solidFill>
                <a:latin typeface="Arial Unicode MS" panose="020B0604020202020204" pitchFamily="34" charset="-122"/>
                <a:ea typeface="JetBrains Mono"/>
              </a:rPr>
              <a:t>11</a:t>
            </a:r>
            <a:r>
              <a:rPr lang="zh-CN" altLang="zh-CN" sz="105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,</a:t>
            </a:r>
            <a:r>
              <a:rPr lang="zh-CN" altLang="zh-CN" sz="1050" dirty="0">
                <a:solidFill>
                  <a:srgbClr val="1750EB"/>
                </a:solidFill>
                <a:latin typeface="Arial Unicode MS" panose="020B0604020202020204" pitchFamily="34" charset="-122"/>
                <a:ea typeface="JetBrains Mono"/>
              </a:rPr>
              <a:t>22</a:t>
            </a:r>
            <a:r>
              <a:rPr lang="zh-CN" altLang="zh-CN" sz="105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);</a:t>
            </a:r>
            <a:br>
              <a:rPr lang="zh-CN" altLang="zh-CN" sz="105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05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/>
            </a:r>
            <a:br>
              <a:rPr lang="zh-CN" altLang="zh-CN" sz="105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05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--</a:t>
            </a:r>
            <a:r>
              <a:rPr lang="zh-CN" altLang="zh-CN" sz="105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取哈希值函数</a:t>
            </a:r>
            <a:r>
              <a:rPr lang="zh-CN" altLang="zh-CN" sz="105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:hash</a:t>
            </a:r>
            <a:br>
              <a:rPr lang="zh-CN" altLang="zh-CN" sz="105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05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select </a:t>
            </a:r>
            <a:r>
              <a:rPr lang="zh-CN" altLang="zh-CN" sz="1050" i="1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hash</a:t>
            </a:r>
            <a:r>
              <a:rPr lang="zh-CN" altLang="zh-CN" sz="105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(</a:t>
            </a:r>
            <a:r>
              <a:rPr lang="zh-CN" altLang="zh-CN" sz="1050" dirty="0">
                <a:solidFill>
                  <a:srgbClr val="067D17"/>
                </a:solidFill>
                <a:latin typeface="Arial Unicode MS" panose="020B0604020202020204" pitchFamily="34" charset="-122"/>
                <a:ea typeface="JetBrains Mono"/>
              </a:rPr>
              <a:t>"allen"</a:t>
            </a:r>
            <a:r>
              <a:rPr lang="zh-CN" altLang="zh-CN" sz="105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);</a:t>
            </a:r>
            <a:br>
              <a:rPr lang="zh-CN" altLang="zh-CN" sz="105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05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/>
            </a:r>
            <a:br>
              <a:rPr lang="zh-CN" altLang="zh-CN" sz="105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05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--current_user()</a:t>
            </a:r>
            <a:r>
              <a:rPr lang="zh-CN" altLang="zh-CN" sz="105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zh-CN" altLang="zh-CN" sz="105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logged_in_user()</a:t>
            </a:r>
            <a:r>
              <a:rPr lang="zh-CN" altLang="zh-CN" sz="105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zh-CN" altLang="zh-CN" sz="105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current_database()</a:t>
            </a:r>
            <a:r>
              <a:rPr lang="zh-CN" altLang="zh-CN" sz="105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zh-CN" altLang="zh-CN" sz="105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version()</a:t>
            </a:r>
            <a:br>
              <a:rPr lang="zh-CN" altLang="zh-CN" sz="105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05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/>
            </a:r>
            <a:br>
              <a:rPr lang="zh-CN" altLang="zh-CN" sz="105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05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--SHA-1</a:t>
            </a:r>
            <a:r>
              <a:rPr lang="zh-CN" altLang="zh-CN" sz="105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加密</a:t>
            </a:r>
            <a:r>
              <a:rPr lang="zh-CN" altLang="zh-CN" sz="105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: sha1(string/binary)</a:t>
            </a:r>
            <a:br>
              <a:rPr lang="zh-CN" altLang="zh-CN" sz="105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05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select </a:t>
            </a:r>
            <a:r>
              <a:rPr lang="zh-CN" altLang="zh-CN" sz="1050" i="1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sha1</a:t>
            </a:r>
            <a:r>
              <a:rPr lang="zh-CN" altLang="zh-CN" sz="105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(</a:t>
            </a:r>
            <a:r>
              <a:rPr lang="zh-CN" altLang="zh-CN" sz="1050" dirty="0">
                <a:solidFill>
                  <a:srgbClr val="067D17"/>
                </a:solidFill>
                <a:latin typeface="Arial Unicode MS" panose="020B0604020202020204" pitchFamily="34" charset="-122"/>
                <a:ea typeface="JetBrains Mono"/>
              </a:rPr>
              <a:t>"allen"</a:t>
            </a:r>
            <a:r>
              <a:rPr lang="zh-CN" altLang="zh-CN" sz="105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);</a:t>
            </a:r>
            <a:br>
              <a:rPr lang="zh-CN" altLang="zh-CN" sz="105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05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/>
            </a:r>
            <a:br>
              <a:rPr lang="zh-CN" altLang="zh-CN" sz="105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05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--SHA-2</a:t>
            </a:r>
            <a:r>
              <a:rPr lang="zh-CN" altLang="zh-CN" sz="105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家族算法加密：</a:t>
            </a:r>
            <a:r>
              <a:rPr lang="zh-CN" altLang="zh-CN" sz="105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sha2(string/binary, int)  (SHA-224, SHA-256, SHA-384, SHA-512)</a:t>
            </a:r>
            <a:br>
              <a:rPr lang="zh-CN" altLang="zh-CN" sz="105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05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select </a:t>
            </a:r>
            <a:r>
              <a:rPr lang="zh-CN" altLang="zh-CN" sz="1050" i="1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sha2</a:t>
            </a:r>
            <a:r>
              <a:rPr lang="zh-CN" altLang="zh-CN" sz="105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(</a:t>
            </a:r>
            <a:r>
              <a:rPr lang="zh-CN" altLang="zh-CN" sz="1050" dirty="0">
                <a:solidFill>
                  <a:srgbClr val="067D17"/>
                </a:solidFill>
                <a:latin typeface="Arial Unicode MS" panose="020B0604020202020204" pitchFamily="34" charset="-122"/>
                <a:ea typeface="JetBrains Mono"/>
              </a:rPr>
              <a:t>"allen"</a:t>
            </a:r>
            <a:r>
              <a:rPr lang="zh-CN" altLang="zh-CN" sz="105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,</a:t>
            </a:r>
            <a:r>
              <a:rPr lang="zh-CN" altLang="zh-CN" sz="1050" dirty="0">
                <a:solidFill>
                  <a:srgbClr val="1750EB"/>
                </a:solidFill>
                <a:latin typeface="Arial Unicode MS" panose="020B0604020202020204" pitchFamily="34" charset="-122"/>
                <a:ea typeface="JetBrains Mono"/>
              </a:rPr>
              <a:t>224</a:t>
            </a:r>
            <a:r>
              <a:rPr lang="zh-CN" altLang="zh-CN" sz="105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);</a:t>
            </a:r>
            <a:br>
              <a:rPr lang="zh-CN" altLang="zh-CN" sz="105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05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select </a:t>
            </a:r>
            <a:r>
              <a:rPr lang="zh-CN" altLang="zh-CN" sz="1050" i="1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sha2</a:t>
            </a:r>
            <a:r>
              <a:rPr lang="zh-CN" altLang="zh-CN" sz="105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(</a:t>
            </a:r>
            <a:r>
              <a:rPr lang="zh-CN" altLang="zh-CN" sz="1050" dirty="0">
                <a:solidFill>
                  <a:srgbClr val="067D17"/>
                </a:solidFill>
                <a:latin typeface="Arial Unicode MS" panose="020B0604020202020204" pitchFamily="34" charset="-122"/>
                <a:ea typeface="JetBrains Mono"/>
              </a:rPr>
              <a:t>"allen"</a:t>
            </a:r>
            <a:r>
              <a:rPr lang="zh-CN" altLang="zh-CN" sz="105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,</a:t>
            </a:r>
            <a:r>
              <a:rPr lang="zh-CN" altLang="zh-CN" sz="1050" dirty="0">
                <a:solidFill>
                  <a:srgbClr val="1750EB"/>
                </a:solidFill>
                <a:latin typeface="Arial Unicode MS" panose="020B0604020202020204" pitchFamily="34" charset="-122"/>
                <a:ea typeface="JetBrains Mono"/>
              </a:rPr>
              <a:t>512</a:t>
            </a:r>
            <a:r>
              <a:rPr lang="zh-CN" altLang="zh-CN" sz="105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);</a:t>
            </a:r>
            <a:br>
              <a:rPr lang="zh-CN" altLang="zh-CN" sz="105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05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/>
            </a:r>
            <a:br>
              <a:rPr lang="zh-CN" altLang="zh-CN" sz="105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05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--crc32</a:t>
            </a:r>
            <a:r>
              <a:rPr lang="zh-CN" altLang="zh-CN" sz="105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加密</a:t>
            </a:r>
            <a:r>
              <a:rPr lang="zh-CN" altLang="zh-CN" sz="105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:</a:t>
            </a:r>
            <a:br>
              <a:rPr lang="zh-CN" altLang="zh-CN" sz="105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05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select </a:t>
            </a:r>
            <a:r>
              <a:rPr lang="zh-CN" altLang="zh-CN" sz="1050" i="1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crc32</a:t>
            </a:r>
            <a:r>
              <a:rPr lang="zh-CN" altLang="zh-CN" sz="105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(</a:t>
            </a:r>
            <a:r>
              <a:rPr lang="zh-CN" altLang="zh-CN" sz="1050" dirty="0">
                <a:solidFill>
                  <a:srgbClr val="067D17"/>
                </a:solidFill>
                <a:latin typeface="Arial Unicode MS" panose="020B0604020202020204" pitchFamily="34" charset="-122"/>
                <a:ea typeface="JetBrains Mono"/>
              </a:rPr>
              <a:t>"allen"</a:t>
            </a:r>
            <a:r>
              <a:rPr lang="zh-CN" altLang="zh-CN" sz="105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);</a:t>
            </a:r>
            <a:br>
              <a:rPr lang="zh-CN" altLang="zh-CN" sz="105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05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/>
            </a:r>
            <a:br>
              <a:rPr lang="zh-CN" altLang="zh-CN" sz="105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05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--MD5</a:t>
            </a:r>
            <a:r>
              <a:rPr lang="zh-CN" altLang="zh-CN" sz="105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加密</a:t>
            </a:r>
            <a:r>
              <a:rPr lang="zh-CN" altLang="zh-CN" sz="105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: md5(string/binary)</a:t>
            </a:r>
            <a:br>
              <a:rPr lang="zh-CN" altLang="zh-CN" sz="105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05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select </a:t>
            </a:r>
            <a:r>
              <a:rPr lang="zh-CN" altLang="zh-CN" sz="1050" i="1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md5</a:t>
            </a:r>
            <a:r>
              <a:rPr lang="zh-CN" altLang="zh-CN" sz="105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(</a:t>
            </a:r>
            <a:r>
              <a:rPr lang="zh-CN" altLang="zh-CN" sz="1050" dirty="0">
                <a:solidFill>
                  <a:srgbClr val="067D17"/>
                </a:solidFill>
                <a:latin typeface="Arial Unicode MS" panose="020B0604020202020204" pitchFamily="34" charset="-122"/>
                <a:ea typeface="JetBrains Mono"/>
              </a:rPr>
              <a:t>"allen"</a:t>
            </a:r>
            <a:r>
              <a:rPr lang="zh-CN" altLang="zh-CN" sz="105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);</a:t>
            </a:r>
            <a:br>
              <a:rPr lang="zh-CN" altLang="zh-CN" sz="105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endParaRPr lang="zh-CN" altLang="zh-CN" sz="1200" dirty="0"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9609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=""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Hive </a:t>
            </a:r>
            <a:r>
              <a:rPr lang="zh-CN" altLang="en-US" dirty="0">
                <a:solidFill>
                  <a:schemeClr val="tx1"/>
                </a:solidFill>
              </a:rPr>
              <a:t>函数概述及分类标准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Hive </a:t>
            </a:r>
            <a:r>
              <a:rPr lang="zh-CN" altLang="en-US" dirty="0">
                <a:solidFill>
                  <a:schemeClr val="tx1"/>
                </a:solidFill>
              </a:rPr>
              <a:t>内置函数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Hive </a:t>
            </a:r>
            <a:r>
              <a:rPr lang="zh-CN" altLang="en-US" dirty="0">
                <a:solidFill>
                  <a:srgbClr val="FF0000"/>
                </a:solidFill>
              </a:rPr>
              <a:t>用户自定义函数（</a:t>
            </a:r>
            <a:r>
              <a:rPr lang="en-US" altLang="zh-CN" dirty="0">
                <a:solidFill>
                  <a:srgbClr val="FF0000"/>
                </a:solidFill>
              </a:rPr>
              <a:t>UDF</a:t>
            </a:r>
            <a:r>
              <a:rPr lang="zh-CN" altLang="en-US" dirty="0">
                <a:solidFill>
                  <a:srgbClr val="FF0000"/>
                </a:solidFill>
              </a:rPr>
              <a:t>、</a:t>
            </a:r>
            <a:r>
              <a:rPr lang="en-US" altLang="zh-CN" dirty="0">
                <a:solidFill>
                  <a:srgbClr val="FF0000"/>
                </a:solidFill>
              </a:rPr>
              <a:t>UDTF</a:t>
            </a:r>
            <a:r>
              <a:rPr lang="zh-CN" altLang="en-US" dirty="0">
                <a:solidFill>
                  <a:srgbClr val="FF0000"/>
                </a:solidFill>
              </a:rPr>
              <a:t>、</a:t>
            </a:r>
            <a:r>
              <a:rPr lang="en-US" altLang="zh-CN" dirty="0">
                <a:solidFill>
                  <a:srgbClr val="FF0000"/>
                </a:solidFill>
              </a:rPr>
              <a:t>UDAF</a:t>
            </a:r>
            <a:r>
              <a:rPr lang="zh-CN" altLang="en-US" dirty="0">
                <a:solidFill>
                  <a:srgbClr val="FF0000"/>
                </a:solidFill>
              </a:rPr>
              <a:t>）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案例：</a:t>
            </a:r>
            <a:r>
              <a:rPr lang="en-US" altLang="zh-CN" dirty="0">
                <a:solidFill>
                  <a:schemeClr val="tx1"/>
                </a:solidFill>
              </a:rPr>
              <a:t>UDF</a:t>
            </a:r>
            <a:r>
              <a:rPr lang="zh-CN" altLang="en-US" dirty="0">
                <a:solidFill>
                  <a:schemeClr val="tx1"/>
                </a:solidFill>
              </a:rPr>
              <a:t>实现手机号****加密</a:t>
            </a:r>
          </a:p>
        </p:txBody>
      </p:sp>
    </p:spTree>
    <p:extLst>
      <p:ext uri="{BB962C8B-B14F-4D97-AF65-F5344CB8AC3E}">
        <p14:creationId xmlns:p14="http://schemas.microsoft.com/office/powerpoint/2010/main" val="2808500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用户</a:t>
            </a:r>
            <a:r>
              <a:rPr lang="zh-CN" altLang="en-US" dirty="0">
                <a:solidFill>
                  <a:schemeClr val="tx1"/>
                </a:solidFill>
              </a:rPr>
              <a:t>自定义函数简称</a:t>
            </a:r>
            <a:r>
              <a:rPr lang="en-US" altLang="zh-CN" dirty="0">
                <a:solidFill>
                  <a:schemeClr val="tx1"/>
                </a:solidFill>
              </a:rPr>
              <a:t>UDF</a:t>
            </a:r>
            <a:r>
              <a:rPr lang="zh-CN" altLang="en-US" dirty="0">
                <a:solidFill>
                  <a:schemeClr val="tx1"/>
                </a:solidFill>
              </a:rPr>
              <a:t>，源自于英文</a:t>
            </a:r>
            <a:r>
              <a:rPr lang="en-US" altLang="zh-CN" dirty="0">
                <a:solidFill>
                  <a:schemeClr val="tx1"/>
                </a:solidFill>
              </a:rPr>
              <a:t>user-defined function</a:t>
            </a:r>
            <a:r>
              <a:rPr lang="zh-CN" altLang="en-US" dirty="0" smtClean="0">
                <a:solidFill>
                  <a:schemeClr val="tx1"/>
                </a:solidFill>
              </a:rPr>
              <a:t>。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根据</a:t>
            </a:r>
            <a:r>
              <a:rPr lang="zh-CN" altLang="en-US" dirty="0">
                <a:solidFill>
                  <a:srgbClr val="FF0000"/>
                </a:solidFill>
              </a:rPr>
              <a:t>函数输入输出的行</a:t>
            </a:r>
            <a:r>
              <a:rPr lang="zh-CN" altLang="en-US" dirty="0" smtClean="0">
                <a:solidFill>
                  <a:srgbClr val="FF0000"/>
                </a:solidFill>
              </a:rPr>
              <a:t>数</a:t>
            </a:r>
            <a:r>
              <a:rPr lang="zh-CN" altLang="en-US" dirty="0" smtClean="0">
                <a:solidFill>
                  <a:schemeClr val="tx1"/>
                </a:solidFill>
              </a:rPr>
              <a:t>可以分为</a:t>
            </a:r>
            <a:r>
              <a:rPr lang="en-US" altLang="zh-CN" dirty="0" smtClean="0">
                <a:solidFill>
                  <a:schemeClr val="tx1"/>
                </a:solidFill>
              </a:rPr>
              <a:t>3</a:t>
            </a:r>
            <a:r>
              <a:rPr lang="zh-CN" altLang="en-US" dirty="0" smtClean="0">
                <a:solidFill>
                  <a:schemeClr val="tx1"/>
                </a:solidFill>
              </a:rPr>
              <a:t>类，</a:t>
            </a:r>
            <a:r>
              <a:rPr lang="zh-CN" altLang="en-US" dirty="0">
                <a:solidFill>
                  <a:schemeClr val="tx1"/>
                </a:solidFill>
              </a:rPr>
              <a:t>分别是</a:t>
            </a:r>
            <a:r>
              <a:rPr lang="zh-CN" altLang="en-US" dirty="0" smtClean="0">
                <a:solidFill>
                  <a:schemeClr val="tx1"/>
                </a:solidFill>
              </a:rPr>
              <a:t>：</a:t>
            </a:r>
            <a:endParaRPr lang="zh-CN" alt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1400" b="1" dirty="0">
                <a:solidFill>
                  <a:srgbClr val="92D050"/>
                </a:solidFill>
              </a:rPr>
              <a:t>UDF</a:t>
            </a:r>
            <a:r>
              <a:rPr lang="zh-CN" altLang="en-US" sz="1400" dirty="0"/>
              <a:t>（</a:t>
            </a:r>
            <a:r>
              <a:rPr lang="en-US" altLang="zh-CN" sz="1400" dirty="0"/>
              <a:t>User-Defined-Function</a:t>
            </a:r>
            <a:r>
              <a:rPr lang="zh-CN" altLang="en-US" sz="1400" dirty="0"/>
              <a:t>）普通函数，一进一出</a:t>
            </a:r>
          </a:p>
          <a:p>
            <a:pPr marL="0" indent="0">
              <a:buNone/>
            </a:pPr>
            <a:r>
              <a:rPr lang="en-US" altLang="zh-CN" sz="1400" b="1" dirty="0">
                <a:solidFill>
                  <a:srgbClr val="92D050"/>
                </a:solidFill>
              </a:rPr>
              <a:t>UDAF</a:t>
            </a:r>
            <a:r>
              <a:rPr lang="zh-CN" altLang="en-US" sz="1400" dirty="0"/>
              <a:t>（</a:t>
            </a:r>
            <a:r>
              <a:rPr lang="en-US" altLang="zh-CN" sz="1400" dirty="0"/>
              <a:t>User-Defined Aggregation Function</a:t>
            </a:r>
            <a:r>
              <a:rPr lang="zh-CN" altLang="en-US" sz="1400" dirty="0"/>
              <a:t>）聚合函数，多进一出</a:t>
            </a:r>
          </a:p>
          <a:p>
            <a:pPr marL="0" indent="0">
              <a:buNone/>
            </a:pPr>
            <a:r>
              <a:rPr lang="en-US" altLang="zh-CN" sz="1400" b="1" dirty="0">
                <a:solidFill>
                  <a:srgbClr val="92D050"/>
                </a:solidFill>
              </a:rPr>
              <a:t>UDTF</a:t>
            </a:r>
            <a:r>
              <a:rPr lang="zh-CN" altLang="en-US" sz="1400" dirty="0"/>
              <a:t>（</a:t>
            </a:r>
            <a:r>
              <a:rPr lang="en-US" altLang="zh-CN" sz="1400" dirty="0"/>
              <a:t>User-Defined Table-Generating Functions</a:t>
            </a:r>
            <a:r>
              <a:rPr lang="zh-CN" altLang="en-US" sz="1400" dirty="0"/>
              <a:t>）表生成函数，一进多出</a:t>
            </a:r>
          </a:p>
          <a:p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Hive </a:t>
            </a:r>
            <a:r>
              <a:rPr lang="zh-CN" altLang="en-US" dirty="0"/>
              <a:t>用户自定义</a:t>
            </a:r>
            <a:r>
              <a:rPr lang="zh-CN" altLang="en-US" dirty="0" smtClean="0"/>
              <a:t>函数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分类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1446744" y="4354717"/>
            <a:ext cx="905346" cy="151099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UDF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5426348" y="4354717"/>
            <a:ext cx="905346" cy="151099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UDAF</a:t>
            </a: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9332392" y="4354717"/>
            <a:ext cx="905346" cy="151099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UDTF</a:t>
            </a:r>
            <a:endParaRPr lang="zh-CN" altLang="en-US" dirty="0"/>
          </a:p>
        </p:txBody>
      </p:sp>
      <p:sp>
        <p:nvSpPr>
          <p:cNvPr id="11" name="右箭头 10"/>
          <p:cNvSpPr/>
          <p:nvPr/>
        </p:nvSpPr>
        <p:spPr>
          <a:xfrm>
            <a:off x="518613" y="4893214"/>
            <a:ext cx="778598" cy="289711"/>
          </a:xfrm>
          <a:prstGeom prst="rightArrow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右箭头 11"/>
          <p:cNvSpPr/>
          <p:nvPr/>
        </p:nvSpPr>
        <p:spPr>
          <a:xfrm>
            <a:off x="2501623" y="4893214"/>
            <a:ext cx="778598" cy="289711"/>
          </a:xfrm>
          <a:prstGeom prst="rightArrow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右箭头 12"/>
          <p:cNvSpPr/>
          <p:nvPr/>
        </p:nvSpPr>
        <p:spPr>
          <a:xfrm>
            <a:off x="4498217" y="4562008"/>
            <a:ext cx="778598" cy="289711"/>
          </a:xfrm>
          <a:prstGeom prst="rightArrow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右箭头 13"/>
          <p:cNvSpPr/>
          <p:nvPr/>
        </p:nvSpPr>
        <p:spPr>
          <a:xfrm>
            <a:off x="4498217" y="5013458"/>
            <a:ext cx="778598" cy="289711"/>
          </a:xfrm>
          <a:prstGeom prst="rightArrow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右箭头 14"/>
          <p:cNvSpPr/>
          <p:nvPr/>
        </p:nvSpPr>
        <p:spPr>
          <a:xfrm>
            <a:off x="4498217" y="5458302"/>
            <a:ext cx="778598" cy="289711"/>
          </a:xfrm>
          <a:prstGeom prst="rightArrow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右箭头 15"/>
          <p:cNvSpPr/>
          <p:nvPr/>
        </p:nvSpPr>
        <p:spPr>
          <a:xfrm>
            <a:off x="6534415" y="4965356"/>
            <a:ext cx="778598" cy="289711"/>
          </a:xfrm>
          <a:prstGeom prst="rightArrow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右箭头 16"/>
          <p:cNvSpPr/>
          <p:nvPr/>
        </p:nvSpPr>
        <p:spPr>
          <a:xfrm>
            <a:off x="8351073" y="4875106"/>
            <a:ext cx="778598" cy="289711"/>
          </a:xfrm>
          <a:prstGeom prst="rightArrow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右箭头 17"/>
          <p:cNvSpPr/>
          <p:nvPr/>
        </p:nvSpPr>
        <p:spPr>
          <a:xfrm>
            <a:off x="10514774" y="4475816"/>
            <a:ext cx="778598" cy="289711"/>
          </a:xfrm>
          <a:prstGeom prst="rightArrow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右箭头 18"/>
          <p:cNvSpPr/>
          <p:nvPr/>
        </p:nvSpPr>
        <p:spPr>
          <a:xfrm>
            <a:off x="10514774" y="4927266"/>
            <a:ext cx="778598" cy="289711"/>
          </a:xfrm>
          <a:prstGeom prst="rightArrow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右箭头 19"/>
          <p:cNvSpPr/>
          <p:nvPr/>
        </p:nvSpPr>
        <p:spPr>
          <a:xfrm>
            <a:off x="10514774" y="5372110"/>
            <a:ext cx="778598" cy="289711"/>
          </a:xfrm>
          <a:prstGeom prst="rightArrow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4111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$HIVE_HOME/bin/hive</a:t>
            </a:r>
            <a:r>
              <a:rPr lang="zh-CN" altLang="en-US" dirty="0"/>
              <a:t>是一个</a:t>
            </a:r>
            <a:r>
              <a:rPr lang="en-US" altLang="zh-CN" dirty="0" smtClean="0"/>
              <a:t>shell </a:t>
            </a:r>
            <a:r>
              <a:rPr lang="en-US" altLang="zh-CN" dirty="0" err="1" smtClean="0"/>
              <a:t>Util</a:t>
            </a:r>
            <a:r>
              <a:rPr lang="en-US" altLang="zh-CN" dirty="0"/>
              <a:t>,</a:t>
            </a:r>
            <a:r>
              <a:rPr lang="zh-CN" altLang="en-US" dirty="0"/>
              <a:t>通常称之为</a:t>
            </a:r>
            <a:r>
              <a:rPr lang="en-US" altLang="zh-CN" dirty="0"/>
              <a:t>hive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FF0000"/>
                </a:solidFill>
              </a:rPr>
              <a:t>第一代客户端</a:t>
            </a:r>
            <a:r>
              <a:rPr lang="zh-CN" altLang="en-US" dirty="0"/>
              <a:t>或者旧客户端，主要功能有两个：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b="1" dirty="0" smtClean="0">
                <a:solidFill>
                  <a:srgbClr val="92D050"/>
                </a:solidFill>
              </a:rPr>
              <a:t>交互式</a:t>
            </a:r>
            <a:r>
              <a:rPr lang="zh-CN" altLang="en-US" b="1" dirty="0">
                <a:solidFill>
                  <a:srgbClr val="92D050"/>
                </a:solidFill>
              </a:rPr>
              <a:t>或批处理模式运行</a:t>
            </a:r>
            <a:r>
              <a:rPr lang="en-US" altLang="zh-CN" b="1" dirty="0">
                <a:solidFill>
                  <a:srgbClr val="92D050"/>
                </a:solidFill>
              </a:rPr>
              <a:t>Hive</a:t>
            </a:r>
            <a:r>
              <a:rPr lang="zh-CN" altLang="en-US" b="1" dirty="0" smtClean="0">
                <a:solidFill>
                  <a:srgbClr val="92D050"/>
                </a:solidFill>
              </a:rPr>
              <a:t>查询</a:t>
            </a:r>
            <a:r>
              <a:rPr lang="zh-CN" altLang="en-US" dirty="0" smtClean="0"/>
              <a:t>。注意</a:t>
            </a:r>
            <a:r>
              <a:rPr lang="zh-CN" altLang="en-US" dirty="0"/>
              <a:t>，此时作为客户端，需要并且能够访问的是</a:t>
            </a:r>
            <a:r>
              <a:rPr lang="en-US" altLang="zh-CN" dirty="0"/>
              <a:t>Hive metastore</a:t>
            </a:r>
            <a:r>
              <a:rPr lang="zh-CN" altLang="en-US" dirty="0"/>
              <a:t>服务，而不是</a:t>
            </a:r>
            <a:r>
              <a:rPr lang="en-US" altLang="zh-CN" dirty="0"/>
              <a:t>hiveserver2</a:t>
            </a:r>
            <a:r>
              <a:rPr lang="zh-CN" altLang="en-US" dirty="0"/>
              <a:t>服务。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 smtClean="0">
                <a:solidFill>
                  <a:srgbClr val="92D050"/>
                </a:solidFill>
              </a:rPr>
              <a:t>hive</a:t>
            </a:r>
            <a:r>
              <a:rPr lang="zh-CN" altLang="en-US" b="1" dirty="0">
                <a:solidFill>
                  <a:srgbClr val="92D050"/>
                </a:solidFill>
              </a:rPr>
              <a:t>相关服务的启动</a:t>
            </a:r>
            <a:r>
              <a:rPr lang="zh-CN" altLang="en-US" dirty="0"/>
              <a:t>，比如</a:t>
            </a:r>
            <a:r>
              <a:rPr lang="en-US" altLang="zh-CN" dirty="0"/>
              <a:t>metastore</a:t>
            </a:r>
            <a:r>
              <a:rPr lang="zh-CN" altLang="en-US" dirty="0"/>
              <a:t>服务。</a:t>
            </a:r>
          </a:p>
          <a:p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CLIs and Commands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Hive CLI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3544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UDF</a:t>
            </a:r>
            <a:r>
              <a:rPr lang="zh-CN" altLang="en-US" dirty="0" smtClean="0"/>
              <a:t> 普通函数</a:t>
            </a:r>
            <a:endParaRPr lang="en-US" altLang="zh-CN" dirty="0" smtClean="0"/>
          </a:p>
          <a:p>
            <a:r>
              <a:rPr lang="zh-CN" altLang="en-US" dirty="0" smtClean="0"/>
              <a:t>特点</a:t>
            </a:r>
            <a:r>
              <a:rPr lang="zh-CN" altLang="en-US" dirty="0"/>
              <a:t>是</a:t>
            </a:r>
            <a:r>
              <a:rPr lang="zh-CN" altLang="en-US" b="1" dirty="0">
                <a:solidFill>
                  <a:srgbClr val="FF0000"/>
                </a:solidFill>
              </a:rPr>
              <a:t>一进一出</a:t>
            </a:r>
            <a:r>
              <a:rPr lang="zh-CN" altLang="en-US" dirty="0"/>
              <a:t>，也就是</a:t>
            </a:r>
            <a:r>
              <a:rPr lang="zh-CN" altLang="en-US" dirty="0">
                <a:solidFill>
                  <a:srgbClr val="92D050"/>
                </a:solidFill>
              </a:rPr>
              <a:t>输入一行输出一行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比如</a:t>
            </a:r>
            <a:r>
              <a:rPr lang="en-US" altLang="zh-CN" dirty="0"/>
              <a:t>round</a:t>
            </a:r>
            <a:r>
              <a:rPr lang="zh-CN" altLang="en-US" dirty="0"/>
              <a:t>这样的取整函数，接收一行数据，输出的还是一行数据。</a:t>
            </a: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Hive </a:t>
            </a:r>
            <a:r>
              <a:rPr lang="zh-CN" altLang="en-US" dirty="0"/>
              <a:t>用户自定义</a:t>
            </a:r>
            <a:r>
              <a:rPr lang="zh-CN" altLang="en-US" dirty="0" smtClean="0"/>
              <a:t>函数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1/3</a:t>
            </a:r>
            <a:r>
              <a:rPr lang="zh-CN" altLang="en-US" dirty="0" smtClean="0"/>
              <a:t>）</a:t>
            </a:r>
            <a:r>
              <a:rPr lang="en-US" altLang="zh-CN" dirty="0" smtClean="0"/>
              <a:t>UDF </a:t>
            </a:r>
            <a:r>
              <a:rPr lang="zh-CN" altLang="en-US" dirty="0" smtClean="0"/>
              <a:t>普通函数</a:t>
            </a:r>
            <a:endParaRPr lang="zh-CN" altLang="en-US" dirty="0"/>
          </a:p>
        </p:txBody>
      </p:sp>
      <p:pic>
        <p:nvPicPr>
          <p:cNvPr id="8" name="图片 7"/>
          <p:cNvPicPr/>
          <p:nvPr/>
        </p:nvPicPr>
        <p:blipFill>
          <a:blip r:embed="rId2"/>
          <a:stretch>
            <a:fillRect/>
          </a:stretch>
        </p:blipFill>
        <p:spPr>
          <a:xfrm>
            <a:off x="6578791" y="3466511"/>
            <a:ext cx="3413760" cy="115824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9" name="圆角矩形 8"/>
          <p:cNvSpPr/>
          <p:nvPr/>
        </p:nvSpPr>
        <p:spPr>
          <a:xfrm>
            <a:off x="2861228" y="3367890"/>
            <a:ext cx="905346" cy="151099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UDF</a:t>
            </a:r>
            <a:endParaRPr lang="zh-CN" altLang="en-US" dirty="0"/>
          </a:p>
        </p:txBody>
      </p:sp>
      <p:sp>
        <p:nvSpPr>
          <p:cNvPr id="10" name="右箭头 9"/>
          <p:cNvSpPr/>
          <p:nvPr/>
        </p:nvSpPr>
        <p:spPr>
          <a:xfrm>
            <a:off x="1933097" y="3906387"/>
            <a:ext cx="778598" cy="289711"/>
          </a:xfrm>
          <a:prstGeom prst="rightArrow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右箭头 10"/>
          <p:cNvSpPr/>
          <p:nvPr/>
        </p:nvSpPr>
        <p:spPr>
          <a:xfrm>
            <a:off x="3916107" y="3906387"/>
            <a:ext cx="778598" cy="289711"/>
          </a:xfrm>
          <a:prstGeom prst="rightArrow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9007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UDAF</a:t>
            </a:r>
            <a:r>
              <a:rPr lang="zh-CN" altLang="en-US" dirty="0" smtClean="0"/>
              <a:t> </a:t>
            </a:r>
            <a:r>
              <a:rPr lang="zh-CN" altLang="en-US" b="1" dirty="0" smtClean="0">
                <a:solidFill>
                  <a:srgbClr val="FF0000"/>
                </a:solidFill>
              </a:rPr>
              <a:t>聚合</a:t>
            </a:r>
            <a:r>
              <a:rPr lang="zh-CN" altLang="en-US" b="1" dirty="0">
                <a:solidFill>
                  <a:srgbClr val="FF0000"/>
                </a:solidFill>
              </a:rPr>
              <a:t>函数</a:t>
            </a:r>
            <a:r>
              <a:rPr lang="zh-CN" altLang="en-US" dirty="0"/>
              <a:t>，</a:t>
            </a:r>
            <a:r>
              <a:rPr lang="en-US" altLang="zh-CN" dirty="0"/>
              <a:t>A</a:t>
            </a:r>
            <a:r>
              <a:rPr lang="zh-CN" altLang="en-US" dirty="0"/>
              <a:t>所代表的单词就是</a:t>
            </a:r>
            <a:r>
              <a:rPr lang="en-US" altLang="zh-CN" dirty="0"/>
              <a:t>Aggregation</a:t>
            </a:r>
            <a:r>
              <a:rPr lang="zh-CN" altLang="en-US" dirty="0"/>
              <a:t>聚合的意思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b="1" dirty="0" smtClean="0">
                <a:solidFill>
                  <a:srgbClr val="FF0000"/>
                </a:solidFill>
              </a:rPr>
              <a:t>多</a:t>
            </a:r>
            <a:r>
              <a:rPr lang="zh-CN" altLang="en-US" b="1" dirty="0">
                <a:solidFill>
                  <a:srgbClr val="FF0000"/>
                </a:solidFill>
              </a:rPr>
              <a:t>进一出</a:t>
            </a:r>
            <a:r>
              <a:rPr lang="zh-CN" altLang="en-US" dirty="0"/>
              <a:t>，也就是</a:t>
            </a:r>
            <a:r>
              <a:rPr lang="zh-CN" altLang="en-US" dirty="0">
                <a:solidFill>
                  <a:srgbClr val="92D050"/>
                </a:solidFill>
              </a:rPr>
              <a:t>输入多行输出一行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比如</a:t>
            </a:r>
            <a:r>
              <a:rPr lang="en-US" altLang="zh-CN" dirty="0"/>
              <a:t>count</a:t>
            </a:r>
            <a:r>
              <a:rPr lang="zh-CN" altLang="en-US" dirty="0"/>
              <a:t>、</a:t>
            </a:r>
            <a:r>
              <a:rPr lang="en-US" altLang="zh-CN" dirty="0"/>
              <a:t>sum</a:t>
            </a:r>
            <a:r>
              <a:rPr lang="zh-CN" altLang="en-US" dirty="0"/>
              <a:t>这样的函数。</a:t>
            </a: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Hive </a:t>
            </a:r>
            <a:r>
              <a:rPr lang="zh-CN" altLang="en-US" dirty="0"/>
              <a:t>用户自定义</a:t>
            </a:r>
            <a:r>
              <a:rPr lang="zh-CN" altLang="en-US" dirty="0" smtClean="0"/>
              <a:t>函数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2/3</a:t>
            </a:r>
            <a:r>
              <a:rPr lang="zh-CN" altLang="en-US" dirty="0" smtClean="0"/>
              <a:t>）</a:t>
            </a:r>
            <a:r>
              <a:rPr lang="en-US" altLang="zh-CN" dirty="0" smtClean="0"/>
              <a:t>UDAF </a:t>
            </a:r>
            <a:r>
              <a:rPr lang="zh-CN" altLang="en-US" dirty="0" smtClean="0"/>
              <a:t>聚合函数</a:t>
            </a:r>
            <a:endParaRPr lang="zh-CN" altLang="en-US" dirty="0"/>
          </a:p>
        </p:txBody>
      </p:sp>
      <p:sp>
        <p:nvSpPr>
          <p:cNvPr id="10" name="TextBox 3">
            <a:extLst>
              <a:ext uri="{FF2B5EF4-FFF2-40B4-BE49-F238E27FC236}">
                <a16:creationId xmlns=""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6405344" y="3686471"/>
            <a:ext cx="3978981" cy="1513235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150"/>
              </a:spcBef>
              <a:spcAft>
                <a:spcPts val="0"/>
              </a:spcAft>
            </a:pPr>
            <a:r>
              <a:rPr lang="zh-CN" altLang="zh-CN" sz="105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•</a:t>
            </a:r>
            <a:r>
              <a:rPr lang="en-US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count:</a:t>
            </a:r>
            <a:r>
              <a:rPr lang="zh-CN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统计检索到的总行数。</a:t>
            </a:r>
          </a:p>
          <a:p>
            <a:pPr>
              <a:spcBef>
                <a:spcPts val="150"/>
              </a:spcBef>
              <a:spcAft>
                <a:spcPts val="0"/>
              </a:spcAft>
            </a:pPr>
            <a:r>
              <a:rPr lang="zh-CN" altLang="zh-CN" sz="105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•</a:t>
            </a:r>
            <a:r>
              <a:rPr lang="en-US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sum:</a:t>
            </a:r>
            <a:r>
              <a:rPr lang="zh-CN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求和</a:t>
            </a:r>
          </a:p>
          <a:p>
            <a:pPr>
              <a:spcBef>
                <a:spcPts val="150"/>
              </a:spcBef>
              <a:spcAft>
                <a:spcPts val="0"/>
              </a:spcAft>
            </a:pPr>
            <a:r>
              <a:rPr lang="zh-CN" altLang="zh-CN" sz="105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•</a:t>
            </a:r>
            <a:r>
              <a:rPr lang="en-US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avg:</a:t>
            </a:r>
            <a:r>
              <a:rPr lang="zh-CN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求平均</a:t>
            </a:r>
          </a:p>
          <a:p>
            <a:pPr>
              <a:spcBef>
                <a:spcPts val="150"/>
              </a:spcBef>
              <a:spcAft>
                <a:spcPts val="0"/>
              </a:spcAft>
            </a:pPr>
            <a:r>
              <a:rPr lang="zh-CN" altLang="zh-CN" sz="105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•</a:t>
            </a:r>
            <a:r>
              <a:rPr lang="en-US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min:</a:t>
            </a:r>
            <a:r>
              <a:rPr lang="zh-CN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最小值</a:t>
            </a:r>
          </a:p>
          <a:p>
            <a:pPr>
              <a:spcBef>
                <a:spcPts val="150"/>
              </a:spcBef>
              <a:spcAft>
                <a:spcPts val="0"/>
              </a:spcAft>
            </a:pPr>
            <a:r>
              <a:rPr lang="zh-CN" altLang="zh-CN" sz="105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•</a:t>
            </a:r>
            <a:r>
              <a:rPr lang="en-US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max:</a:t>
            </a:r>
            <a:r>
              <a:rPr lang="zh-CN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最大值</a:t>
            </a:r>
          </a:p>
          <a:p>
            <a:pPr>
              <a:spcBef>
                <a:spcPts val="150"/>
              </a:spcBef>
              <a:spcAft>
                <a:spcPts val="0"/>
              </a:spcAft>
            </a:pPr>
            <a:r>
              <a:rPr lang="zh-CN" altLang="zh-CN" sz="1050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•</a:t>
            </a:r>
            <a:r>
              <a:rPr lang="zh-CN" altLang="zh-CN" sz="1200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数据收集函数（去重）</a:t>
            </a:r>
            <a:r>
              <a:rPr lang="en-US" altLang="zh-CN" sz="1200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: </a:t>
            </a:r>
            <a:r>
              <a:rPr lang="en-US" altLang="zh-CN" sz="1200" dirty="0" err="1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collect_set</a:t>
            </a:r>
            <a:r>
              <a:rPr lang="en-US" altLang="zh-CN" sz="1200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(col)</a:t>
            </a:r>
            <a:endParaRPr lang="zh-CN" altLang="zh-CN" sz="1200" dirty="0">
              <a:latin typeface="微软雅黑 Light" panose="020B0502040204020203" pitchFamily="34" charset="-122"/>
              <a:ea typeface="微软雅黑 Light" panose="020B0502040204020203" pitchFamily="34" charset="-122"/>
              <a:cs typeface="Times New Roman" panose="02020603050405020304" pitchFamily="18" charset="0"/>
            </a:endParaRPr>
          </a:p>
          <a:p>
            <a:r>
              <a:rPr lang="zh-CN" altLang="zh-CN" sz="1050" dirty="0">
                <a:solidFill>
                  <a:srgbClr val="FF0000"/>
                </a:solidFill>
                <a:ea typeface="微软雅黑 Light" panose="020B0502040204020203" pitchFamily="34" charset="-122"/>
                <a:cs typeface="Times New Roman" panose="02020603050405020304" pitchFamily="18" charset="0"/>
              </a:rPr>
              <a:t>•</a:t>
            </a:r>
            <a:r>
              <a:rPr lang="zh-CN" altLang="zh-CN" sz="1200" dirty="0">
                <a:solidFill>
                  <a:srgbClr val="FF0000"/>
                </a:solidFill>
                <a:ea typeface="微软雅黑 Light" panose="020B0502040204020203" pitchFamily="34" charset="-122"/>
                <a:cs typeface="Times New Roman" panose="02020603050405020304" pitchFamily="18" charset="0"/>
              </a:rPr>
              <a:t>数据收集函数（不去重）</a:t>
            </a:r>
            <a:r>
              <a:rPr lang="en-US" altLang="zh-CN" sz="1200" dirty="0">
                <a:solidFill>
                  <a:srgbClr val="FF0000"/>
                </a:solidFill>
                <a:ea typeface="微软雅黑 Light" panose="020B0502040204020203" pitchFamily="34" charset="-122"/>
                <a:cs typeface="Times New Roman" panose="02020603050405020304" pitchFamily="18" charset="0"/>
              </a:rPr>
              <a:t>: </a:t>
            </a:r>
            <a:r>
              <a:rPr lang="en-US" altLang="zh-CN" sz="1200" dirty="0" err="1">
                <a:solidFill>
                  <a:srgbClr val="FF0000"/>
                </a:solidFill>
                <a:ea typeface="微软雅黑 Light" panose="020B0502040204020203" pitchFamily="34" charset="-122"/>
                <a:cs typeface="Times New Roman" panose="02020603050405020304" pitchFamily="18" charset="0"/>
              </a:rPr>
              <a:t>collect_list</a:t>
            </a:r>
            <a:r>
              <a:rPr lang="en-US" altLang="zh-CN" sz="1200" dirty="0">
                <a:solidFill>
                  <a:srgbClr val="FF0000"/>
                </a:solidFill>
                <a:ea typeface="微软雅黑 Light" panose="020B0502040204020203" pitchFamily="34" charset="-122"/>
                <a:cs typeface="Times New Roman" panose="02020603050405020304" pitchFamily="18" charset="0"/>
              </a:rPr>
              <a:t>(col)</a:t>
            </a:r>
            <a:endParaRPr lang="zh-CN" altLang="en-US" sz="1200" dirty="0"/>
          </a:p>
        </p:txBody>
      </p:sp>
      <p:sp>
        <p:nvSpPr>
          <p:cNvPr id="8" name="圆角矩形 7"/>
          <p:cNvSpPr/>
          <p:nvPr/>
        </p:nvSpPr>
        <p:spPr>
          <a:xfrm>
            <a:off x="2847983" y="3612333"/>
            <a:ext cx="905346" cy="151099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UDAF</a:t>
            </a:r>
            <a:endParaRPr lang="zh-CN" altLang="en-US" dirty="0"/>
          </a:p>
        </p:txBody>
      </p:sp>
      <p:sp>
        <p:nvSpPr>
          <p:cNvPr id="9" name="右箭头 8"/>
          <p:cNvSpPr/>
          <p:nvPr/>
        </p:nvSpPr>
        <p:spPr>
          <a:xfrm>
            <a:off x="1919852" y="3819624"/>
            <a:ext cx="778598" cy="289711"/>
          </a:xfrm>
          <a:prstGeom prst="rightArrow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右箭头 10"/>
          <p:cNvSpPr/>
          <p:nvPr/>
        </p:nvSpPr>
        <p:spPr>
          <a:xfrm>
            <a:off x="1919852" y="4271074"/>
            <a:ext cx="778598" cy="289711"/>
          </a:xfrm>
          <a:prstGeom prst="rightArrow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右箭头 11"/>
          <p:cNvSpPr/>
          <p:nvPr/>
        </p:nvSpPr>
        <p:spPr>
          <a:xfrm>
            <a:off x="1919852" y="4715918"/>
            <a:ext cx="778598" cy="289711"/>
          </a:xfrm>
          <a:prstGeom prst="rightArrow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右箭头 12"/>
          <p:cNvSpPr/>
          <p:nvPr/>
        </p:nvSpPr>
        <p:spPr>
          <a:xfrm>
            <a:off x="3956050" y="4222972"/>
            <a:ext cx="778598" cy="289711"/>
          </a:xfrm>
          <a:prstGeom prst="rightArrow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6716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Hive </a:t>
            </a:r>
            <a:r>
              <a:rPr lang="zh-CN" altLang="en-US" dirty="0"/>
              <a:t>用户自定义</a:t>
            </a:r>
            <a:r>
              <a:rPr lang="zh-CN" altLang="en-US" dirty="0" smtClean="0"/>
              <a:t>函数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2/3</a:t>
            </a:r>
            <a:r>
              <a:rPr lang="zh-CN" altLang="en-US" dirty="0" smtClean="0"/>
              <a:t>）</a:t>
            </a:r>
            <a:r>
              <a:rPr lang="en-US" altLang="zh-CN" dirty="0" smtClean="0"/>
              <a:t>UDAF </a:t>
            </a:r>
            <a:r>
              <a:rPr lang="zh-CN" altLang="en-US" dirty="0" smtClean="0"/>
              <a:t>聚合函数</a:t>
            </a:r>
            <a:endParaRPr lang="zh-CN" altLang="en-US" dirty="0"/>
          </a:p>
        </p:txBody>
      </p:sp>
      <p:pic>
        <p:nvPicPr>
          <p:cNvPr id="10" name="图片 9"/>
          <p:cNvPicPr/>
          <p:nvPr/>
        </p:nvPicPr>
        <p:blipFill>
          <a:blip r:embed="rId2"/>
          <a:stretch>
            <a:fillRect/>
          </a:stretch>
        </p:blipFill>
        <p:spPr>
          <a:xfrm>
            <a:off x="3399831" y="3474060"/>
            <a:ext cx="5695950" cy="193929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1" name="TextBox 3">
            <a:extLst>
              <a:ext uri="{FF2B5EF4-FFF2-40B4-BE49-F238E27FC236}">
                <a16:creationId xmlns=""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3480240" y="1934289"/>
            <a:ext cx="5535133" cy="769441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100" dirty="0">
                <a:solidFill>
                  <a:srgbClr val="0033B3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select </a:t>
            </a:r>
            <a:r>
              <a:rPr lang="en-US" altLang="zh-CN" sz="1100" dirty="0">
                <a:solidFill>
                  <a:srgbClr val="871094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sex </a:t>
            </a:r>
            <a:r>
              <a:rPr lang="en-US" altLang="zh-CN" sz="1100" dirty="0">
                <a:solidFill>
                  <a:srgbClr val="0033B3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from </a:t>
            </a:r>
            <a:r>
              <a:rPr lang="en-US" altLang="zh-CN" sz="11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student</a:t>
            </a:r>
            <a:r>
              <a:rPr lang="en-US" altLang="zh-CN" sz="1100" dirty="0">
                <a:solidFill>
                  <a:srgbClr val="080808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;</a:t>
            </a:r>
            <a:br>
              <a:rPr lang="en-US" altLang="zh-CN" sz="1100" dirty="0">
                <a:solidFill>
                  <a:srgbClr val="080808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sz="1100" dirty="0">
                <a:solidFill>
                  <a:srgbClr val="080808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/>
            </a:r>
            <a:br>
              <a:rPr lang="en-US" altLang="zh-CN" sz="1100" dirty="0">
                <a:solidFill>
                  <a:srgbClr val="080808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sz="1100" dirty="0">
                <a:solidFill>
                  <a:srgbClr val="0033B3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select </a:t>
            </a:r>
            <a:r>
              <a:rPr lang="en-US" altLang="zh-CN" sz="1100" i="1" dirty="0" err="1">
                <a:solidFill>
                  <a:srgbClr val="080808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collect_set</a:t>
            </a:r>
            <a:r>
              <a:rPr lang="en-US" altLang="zh-CN" sz="1100" dirty="0">
                <a:solidFill>
                  <a:srgbClr val="080808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</a:t>
            </a:r>
            <a:r>
              <a:rPr lang="en-US" altLang="zh-CN" sz="1100" dirty="0">
                <a:solidFill>
                  <a:srgbClr val="871094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sex</a:t>
            </a:r>
            <a:r>
              <a:rPr lang="en-US" altLang="zh-CN" sz="1100" dirty="0">
                <a:solidFill>
                  <a:srgbClr val="080808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) </a:t>
            </a:r>
            <a:r>
              <a:rPr lang="en-US" altLang="zh-CN" sz="1100" dirty="0">
                <a:solidFill>
                  <a:srgbClr val="0033B3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from </a:t>
            </a:r>
            <a:r>
              <a:rPr lang="en-US" altLang="zh-CN" sz="11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student</a:t>
            </a:r>
            <a:r>
              <a:rPr lang="en-US" altLang="zh-CN" sz="1100" dirty="0">
                <a:solidFill>
                  <a:srgbClr val="080808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;</a:t>
            </a:r>
            <a:br>
              <a:rPr lang="en-US" altLang="zh-CN" sz="1100" dirty="0">
                <a:solidFill>
                  <a:srgbClr val="080808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sz="1100" dirty="0">
                <a:solidFill>
                  <a:srgbClr val="0033B3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select </a:t>
            </a:r>
            <a:r>
              <a:rPr lang="en-US" altLang="zh-CN" sz="1100" i="1" dirty="0" err="1">
                <a:solidFill>
                  <a:srgbClr val="080808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collect_list</a:t>
            </a:r>
            <a:r>
              <a:rPr lang="en-US" altLang="zh-CN" sz="1100" dirty="0">
                <a:solidFill>
                  <a:srgbClr val="080808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</a:t>
            </a:r>
            <a:r>
              <a:rPr lang="en-US" altLang="zh-CN" sz="1100" dirty="0">
                <a:solidFill>
                  <a:srgbClr val="871094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sex</a:t>
            </a:r>
            <a:r>
              <a:rPr lang="en-US" altLang="zh-CN" sz="1100" dirty="0">
                <a:solidFill>
                  <a:srgbClr val="080808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) </a:t>
            </a:r>
            <a:r>
              <a:rPr lang="en-US" altLang="zh-CN" sz="1100" dirty="0">
                <a:solidFill>
                  <a:srgbClr val="0033B3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from </a:t>
            </a:r>
            <a:r>
              <a:rPr lang="en-US" altLang="zh-CN" sz="11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student</a:t>
            </a:r>
            <a:r>
              <a:rPr lang="en-US" altLang="zh-CN" sz="1100" dirty="0">
                <a:solidFill>
                  <a:srgbClr val="080808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;</a:t>
            </a:r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450545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UDTF</a:t>
            </a:r>
            <a:r>
              <a:rPr lang="zh-CN" altLang="en-US" dirty="0" smtClean="0"/>
              <a:t> </a:t>
            </a:r>
            <a:r>
              <a:rPr lang="zh-CN" altLang="en-US" b="1" dirty="0" smtClean="0">
                <a:solidFill>
                  <a:srgbClr val="FF0000"/>
                </a:solidFill>
              </a:rPr>
              <a:t>表</a:t>
            </a:r>
            <a:r>
              <a:rPr lang="zh-CN" altLang="en-US" b="1" dirty="0">
                <a:solidFill>
                  <a:srgbClr val="FF0000"/>
                </a:solidFill>
              </a:rPr>
              <a:t>生成函数</a:t>
            </a:r>
            <a:r>
              <a:rPr lang="zh-CN" altLang="en-US" dirty="0"/>
              <a:t>，</a:t>
            </a:r>
            <a:r>
              <a:rPr lang="en-US" altLang="zh-CN" dirty="0"/>
              <a:t>T</a:t>
            </a:r>
            <a:r>
              <a:rPr lang="zh-CN" altLang="en-US" dirty="0"/>
              <a:t>所代表的单词是</a:t>
            </a:r>
            <a:r>
              <a:rPr lang="en-US" altLang="zh-CN" dirty="0"/>
              <a:t>Table-Generating</a:t>
            </a:r>
            <a:r>
              <a:rPr lang="zh-CN" altLang="en-US" dirty="0"/>
              <a:t>表生成的意思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特点</a:t>
            </a:r>
            <a:r>
              <a:rPr lang="zh-CN" altLang="en-US" dirty="0"/>
              <a:t>是</a:t>
            </a:r>
            <a:r>
              <a:rPr lang="zh-CN" altLang="en-US" dirty="0">
                <a:solidFill>
                  <a:srgbClr val="FF0000"/>
                </a:solidFill>
              </a:rPr>
              <a:t>一进多出</a:t>
            </a:r>
            <a:r>
              <a:rPr lang="zh-CN" altLang="en-US" dirty="0"/>
              <a:t>，也就是</a:t>
            </a:r>
            <a:r>
              <a:rPr lang="zh-CN" altLang="en-US" dirty="0">
                <a:solidFill>
                  <a:srgbClr val="92D050"/>
                </a:solidFill>
              </a:rPr>
              <a:t>输入一行输出多行</a:t>
            </a:r>
            <a:r>
              <a:rPr lang="zh-CN" altLang="en-US" dirty="0"/>
              <a:t>。</a:t>
            </a:r>
          </a:p>
          <a:p>
            <a:pPr marL="0" indent="0">
              <a:buNone/>
            </a:pPr>
            <a:r>
              <a:rPr lang="zh-CN" altLang="en-US" dirty="0" smtClean="0"/>
              <a:t>这</a:t>
            </a:r>
            <a:r>
              <a:rPr lang="zh-CN" altLang="en-US" dirty="0"/>
              <a:t>类型的函数作用</a:t>
            </a:r>
            <a:r>
              <a:rPr lang="zh-CN" altLang="en-US" dirty="0">
                <a:solidFill>
                  <a:srgbClr val="FF0000"/>
                </a:solidFill>
              </a:rPr>
              <a:t>返回的结果类似于</a:t>
            </a:r>
            <a:r>
              <a:rPr lang="zh-CN" altLang="en-US" dirty="0" smtClean="0">
                <a:solidFill>
                  <a:srgbClr val="FF0000"/>
                </a:solidFill>
              </a:rPr>
              <a:t>表，</a:t>
            </a:r>
            <a:r>
              <a:rPr lang="zh-CN" altLang="en-US" dirty="0" smtClean="0"/>
              <a:t>同时</a:t>
            </a:r>
            <a:r>
              <a:rPr lang="zh-CN" altLang="en-US" dirty="0"/>
              <a:t>，</a:t>
            </a:r>
            <a:r>
              <a:rPr lang="en-US" altLang="zh-CN" dirty="0"/>
              <a:t>UDTF</a:t>
            </a:r>
            <a:r>
              <a:rPr lang="zh-CN" altLang="en-US" dirty="0"/>
              <a:t>函数也是我们接触比较少的</a:t>
            </a:r>
            <a:r>
              <a:rPr lang="zh-CN" altLang="en-US" dirty="0" smtClean="0"/>
              <a:t>函数。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比如</a:t>
            </a:r>
            <a:r>
              <a:rPr lang="en-US" altLang="zh-CN" dirty="0"/>
              <a:t>explode</a:t>
            </a:r>
            <a:r>
              <a:rPr lang="zh-CN" altLang="en-US" dirty="0"/>
              <a:t>函数。</a:t>
            </a:r>
          </a:p>
          <a:p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Hive </a:t>
            </a:r>
            <a:r>
              <a:rPr lang="zh-CN" altLang="en-US" dirty="0"/>
              <a:t>用户自定义</a:t>
            </a:r>
            <a:r>
              <a:rPr lang="zh-CN" altLang="en-US" dirty="0" smtClean="0"/>
              <a:t>函数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3/3</a:t>
            </a:r>
            <a:r>
              <a:rPr lang="zh-CN" altLang="en-US" dirty="0" smtClean="0"/>
              <a:t>）</a:t>
            </a:r>
            <a:r>
              <a:rPr lang="en-US" altLang="zh-CN" dirty="0" smtClean="0"/>
              <a:t>UDTF </a:t>
            </a:r>
            <a:r>
              <a:rPr lang="zh-CN" altLang="en-US" dirty="0" smtClean="0"/>
              <a:t>表生成函数</a:t>
            </a:r>
            <a:endParaRPr lang="zh-CN" altLang="en-US" dirty="0"/>
          </a:p>
        </p:txBody>
      </p:sp>
      <p:pic>
        <p:nvPicPr>
          <p:cNvPr id="8" name="图片 7"/>
          <p:cNvPicPr/>
          <p:nvPr/>
        </p:nvPicPr>
        <p:blipFill>
          <a:blip r:embed="rId2"/>
          <a:stretch>
            <a:fillRect/>
          </a:stretch>
        </p:blipFill>
        <p:spPr>
          <a:xfrm>
            <a:off x="5096390" y="3560508"/>
            <a:ext cx="5228805" cy="222651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9" name="圆角矩形 8"/>
          <p:cNvSpPr/>
          <p:nvPr/>
        </p:nvSpPr>
        <p:spPr>
          <a:xfrm>
            <a:off x="1692197" y="3956364"/>
            <a:ext cx="905346" cy="151099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UDTF</a:t>
            </a:r>
            <a:endParaRPr lang="zh-CN" altLang="en-US" dirty="0"/>
          </a:p>
        </p:txBody>
      </p:sp>
      <p:sp>
        <p:nvSpPr>
          <p:cNvPr id="10" name="右箭头 9"/>
          <p:cNvSpPr/>
          <p:nvPr/>
        </p:nvSpPr>
        <p:spPr>
          <a:xfrm>
            <a:off x="710878" y="4476753"/>
            <a:ext cx="778598" cy="289711"/>
          </a:xfrm>
          <a:prstGeom prst="rightArrow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右箭头 10"/>
          <p:cNvSpPr/>
          <p:nvPr/>
        </p:nvSpPr>
        <p:spPr>
          <a:xfrm>
            <a:off x="2874579" y="4077463"/>
            <a:ext cx="778598" cy="289711"/>
          </a:xfrm>
          <a:prstGeom prst="rightArrow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右箭头 11"/>
          <p:cNvSpPr/>
          <p:nvPr/>
        </p:nvSpPr>
        <p:spPr>
          <a:xfrm>
            <a:off x="2874579" y="4528913"/>
            <a:ext cx="778598" cy="289711"/>
          </a:xfrm>
          <a:prstGeom prst="rightArrow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右箭头 12"/>
          <p:cNvSpPr/>
          <p:nvPr/>
        </p:nvSpPr>
        <p:spPr>
          <a:xfrm>
            <a:off x="2874579" y="4973757"/>
            <a:ext cx="778598" cy="289711"/>
          </a:xfrm>
          <a:prstGeom prst="rightArrow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6176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=""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Hive </a:t>
            </a:r>
            <a:r>
              <a:rPr lang="zh-CN" altLang="en-US" dirty="0">
                <a:solidFill>
                  <a:schemeClr val="tx1"/>
                </a:solidFill>
              </a:rPr>
              <a:t>函数概述及分类标准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Hive </a:t>
            </a:r>
            <a:r>
              <a:rPr lang="zh-CN" altLang="en-US" dirty="0">
                <a:solidFill>
                  <a:schemeClr val="tx1"/>
                </a:solidFill>
              </a:rPr>
              <a:t>内置函数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Hive </a:t>
            </a:r>
            <a:r>
              <a:rPr lang="zh-CN" altLang="en-US" dirty="0">
                <a:solidFill>
                  <a:schemeClr val="tx1"/>
                </a:solidFill>
              </a:rPr>
              <a:t>用户自定义函数（</a:t>
            </a:r>
            <a:r>
              <a:rPr lang="en-US" altLang="zh-CN" dirty="0">
                <a:solidFill>
                  <a:schemeClr val="tx1"/>
                </a:solidFill>
              </a:rPr>
              <a:t>UDF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</a:rPr>
              <a:t>UDTF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</a:rPr>
              <a:t>UDAF</a:t>
            </a:r>
            <a:r>
              <a:rPr lang="zh-CN" altLang="en-US" dirty="0">
                <a:solidFill>
                  <a:schemeClr val="tx1"/>
                </a:solidFill>
              </a:rPr>
              <a:t>）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案例：</a:t>
            </a:r>
            <a:r>
              <a:rPr lang="en-US" altLang="zh-CN" dirty="0">
                <a:solidFill>
                  <a:srgbClr val="FF0000"/>
                </a:solidFill>
              </a:rPr>
              <a:t>UDF</a:t>
            </a:r>
            <a:r>
              <a:rPr lang="zh-CN" altLang="en-US" dirty="0">
                <a:solidFill>
                  <a:srgbClr val="FF0000"/>
                </a:solidFill>
              </a:rPr>
              <a:t>实现手机号****加密</a:t>
            </a:r>
          </a:p>
        </p:txBody>
      </p:sp>
    </p:spTree>
    <p:extLst>
      <p:ext uri="{BB962C8B-B14F-4D97-AF65-F5344CB8AC3E}">
        <p14:creationId xmlns:p14="http://schemas.microsoft.com/office/powerpoint/2010/main" val="3127997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Hive UDF</a:t>
            </a:r>
            <a:r>
              <a:rPr lang="zh-CN" altLang="en-US" dirty="0" smtClean="0"/>
              <a:t>用户自定义函数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开发</a:t>
            </a:r>
            <a:r>
              <a:rPr lang="en-US" altLang="zh-CN" dirty="0" smtClean="0"/>
              <a:t>Hive UDF</a:t>
            </a:r>
            <a:r>
              <a:rPr lang="zh-CN" altLang="en-US" dirty="0"/>
              <a:t>实现手机号****</a:t>
            </a:r>
            <a:r>
              <a:rPr lang="zh-CN" altLang="en-US" dirty="0" smtClean="0"/>
              <a:t>加密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zh-CN" altLang="en-US" dirty="0" smtClean="0"/>
              <a:t>在</a:t>
            </a:r>
            <a:r>
              <a:rPr lang="zh-CN" altLang="en-US" dirty="0"/>
              <a:t>企业中处理数据的时候，对于敏感数据往往需要进行脱敏处理。比如手机号。我们常见的处理方式是将手机号中间</a:t>
            </a:r>
            <a:r>
              <a:rPr lang="en-US" altLang="zh-CN" dirty="0"/>
              <a:t>4</a:t>
            </a:r>
            <a:r>
              <a:rPr lang="zh-CN" altLang="en-US" dirty="0"/>
              <a:t>位进行****处理。</a:t>
            </a:r>
          </a:p>
          <a:p>
            <a:r>
              <a:rPr lang="en-US" altLang="zh-CN" dirty="0" smtClean="0"/>
              <a:t>   Hive</a:t>
            </a:r>
            <a:r>
              <a:rPr lang="zh-CN" altLang="en-US" dirty="0"/>
              <a:t>中没有这样的函数可以直接实现功能，虽然可以通过各种函数的嵌套调用最终也能实现，但是效率不高，现要求自定义开发实现</a:t>
            </a:r>
            <a:r>
              <a:rPr lang="en-US" altLang="zh-CN" dirty="0"/>
              <a:t>Hive</a:t>
            </a:r>
            <a:r>
              <a:rPr lang="zh-CN" altLang="en-US" dirty="0"/>
              <a:t>函数，满足上述需求。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1</a:t>
            </a:r>
            <a:r>
              <a:rPr lang="zh-CN" altLang="en-US" dirty="0" smtClean="0"/>
              <a:t>、能够</a:t>
            </a:r>
            <a:r>
              <a:rPr lang="zh-CN" altLang="en-US" dirty="0"/>
              <a:t>对输入数据进行非空判断</a:t>
            </a:r>
            <a:r>
              <a:rPr lang="zh-CN" altLang="en-US" dirty="0" smtClean="0"/>
              <a:t>、手机号位数判断</a:t>
            </a:r>
            <a:endParaRPr lang="zh-CN" altLang="en-US" dirty="0"/>
          </a:p>
          <a:p>
            <a:r>
              <a:rPr lang="en-US" altLang="zh-CN" dirty="0" smtClean="0"/>
              <a:t>   2</a:t>
            </a:r>
            <a:r>
              <a:rPr lang="zh-CN" altLang="en-US" dirty="0" smtClean="0"/>
              <a:t>、能够</a:t>
            </a:r>
            <a:r>
              <a:rPr lang="zh-CN" altLang="en-US" dirty="0"/>
              <a:t>实现校验手机号格式，把满足规则的进行****处理</a:t>
            </a:r>
          </a:p>
          <a:p>
            <a:r>
              <a:rPr lang="en-US" altLang="zh-CN" dirty="0" smtClean="0"/>
              <a:t>   3</a:t>
            </a:r>
            <a:r>
              <a:rPr lang="zh-CN" altLang="en-US" dirty="0" smtClean="0"/>
              <a:t>、对于</a:t>
            </a:r>
            <a:r>
              <a:rPr lang="zh-CN" altLang="en-US" dirty="0"/>
              <a:t>不符合手机号规则的</a:t>
            </a:r>
            <a:r>
              <a:rPr lang="zh-CN" altLang="en-US" dirty="0" smtClean="0"/>
              <a:t>数据直接返回，不处理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7847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写</a:t>
            </a:r>
            <a:r>
              <a:rPr lang="zh-CN" altLang="en-US" dirty="0"/>
              <a:t>一个</a:t>
            </a:r>
            <a:r>
              <a:rPr lang="en-US" altLang="zh-CN" dirty="0"/>
              <a:t>java</a:t>
            </a:r>
            <a:r>
              <a:rPr lang="zh-CN" altLang="en-US" dirty="0"/>
              <a:t>类，</a:t>
            </a:r>
            <a:r>
              <a:rPr lang="zh-CN" altLang="en-US" dirty="0">
                <a:solidFill>
                  <a:srgbClr val="FF0000"/>
                </a:solidFill>
              </a:rPr>
              <a:t>继承</a:t>
            </a:r>
            <a:r>
              <a:rPr lang="en-US" altLang="zh-CN" dirty="0">
                <a:solidFill>
                  <a:srgbClr val="FF0000"/>
                </a:solidFill>
              </a:rPr>
              <a:t>UDF</a:t>
            </a:r>
            <a:r>
              <a:rPr lang="zh-CN" altLang="en-US" dirty="0">
                <a:solidFill>
                  <a:srgbClr val="FF0000"/>
                </a:solidFill>
              </a:rPr>
              <a:t>，并重载</a:t>
            </a:r>
            <a:r>
              <a:rPr lang="en-US" altLang="zh-CN" dirty="0">
                <a:solidFill>
                  <a:srgbClr val="FF0000"/>
                </a:solidFill>
              </a:rPr>
              <a:t>evaluate</a:t>
            </a:r>
            <a:r>
              <a:rPr lang="zh-CN" altLang="en-US" dirty="0" smtClean="0">
                <a:solidFill>
                  <a:srgbClr val="FF0000"/>
                </a:solidFill>
              </a:rPr>
              <a:t>方法</a:t>
            </a:r>
            <a:r>
              <a:rPr lang="zh-CN" altLang="en-US" dirty="0"/>
              <a:t>，</a:t>
            </a:r>
            <a:r>
              <a:rPr lang="zh-CN" altLang="en-US" dirty="0" smtClean="0"/>
              <a:t>方法中实现函数的业务逻辑；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重载意味着可以在一个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类中实现多个函数功能；</a:t>
            </a:r>
            <a:endParaRPr lang="zh-CN" altLang="en-US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程序</a:t>
            </a:r>
            <a:r>
              <a:rPr lang="zh-CN" altLang="en-US" dirty="0"/>
              <a:t>打成</a:t>
            </a:r>
            <a:r>
              <a:rPr lang="en-US" altLang="zh-CN" dirty="0"/>
              <a:t>jar</a:t>
            </a:r>
            <a:r>
              <a:rPr lang="zh-CN" altLang="en-US" dirty="0"/>
              <a:t>包，上</a:t>
            </a:r>
            <a:r>
              <a:rPr lang="zh-CN" altLang="en-US" dirty="0" smtClean="0"/>
              <a:t>传</a:t>
            </a:r>
            <a:r>
              <a:rPr lang="en-US" altLang="zh-CN" dirty="0" smtClean="0"/>
              <a:t>HS2</a:t>
            </a:r>
            <a:r>
              <a:rPr lang="zh-CN" altLang="en-US" dirty="0" smtClean="0"/>
              <a:t>服务器本地或者</a:t>
            </a:r>
            <a:r>
              <a:rPr lang="en-US" altLang="zh-CN" dirty="0" smtClean="0"/>
              <a:t>HDFS;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客户端命令行中添加</a:t>
            </a:r>
            <a:r>
              <a:rPr lang="en-US" altLang="zh-CN" dirty="0" smtClean="0"/>
              <a:t>jar</a:t>
            </a:r>
            <a:r>
              <a:rPr lang="zh-CN" altLang="en-US" dirty="0" smtClean="0"/>
              <a:t>包到</a:t>
            </a:r>
            <a:r>
              <a:rPr lang="en-US" altLang="zh-CN" dirty="0" smtClean="0"/>
              <a:t>Hive</a:t>
            </a:r>
            <a:r>
              <a:rPr lang="zh-CN" altLang="en-US" dirty="0"/>
              <a:t>的</a:t>
            </a:r>
            <a:r>
              <a:rPr lang="en-US" altLang="zh-CN" dirty="0" smtClean="0"/>
              <a:t>classpath</a:t>
            </a:r>
            <a:r>
              <a:rPr lang="zh-CN" altLang="en-US" dirty="0" smtClean="0"/>
              <a:t>： </a:t>
            </a:r>
            <a:r>
              <a:rPr lang="en-US" altLang="zh-CN" dirty="0" smtClean="0">
                <a:solidFill>
                  <a:srgbClr val="FF0000"/>
                </a:solidFill>
              </a:rPr>
              <a:t>hive&gt;add </a:t>
            </a:r>
            <a:r>
              <a:rPr lang="en-US" altLang="zh-CN" dirty="0">
                <a:solidFill>
                  <a:srgbClr val="FF0000"/>
                </a:solidFill>
              </a:rPr>
              <a:t>JAR 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xxxx</a:t>
            </a:r>
            <a:r>
              <a:rPr lang="en-US" altLang="zh-CN" dirty="0" smtClean="0"/>
              <a:t>/udf.jar</a:t>
            </a:r>
            <a:r>
              <a:rPr lang="en-US" altLang="zh-CN" dirty="0"/>
              <a:t>;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>
                <a:solidFill>
                  <a:srgbClr val="FF0000"/>
                </a:solidFill>
              </a:rPr>
              <a:t>注册</a:t>
            </a:r>
            <a:r>
              <a:rPr lang="zh-CN" altLang="en-US" dirty="0">
                <a:solidFill>
                  <a:srgbClr val="FF0000"/>
                </a:solidFill>
              </a:rPr>
              <a:t>成为临时函数</a:t>
            </a:r>
            <a:r>
              <a:rPr lang="zh-CN" altLang="en-US" dirty="0"/>
              <a:t>（给</a:t>
            </a:r>
            <a:r>
              <a:rPr lang="en-US" altLang="zh-CN" dirty="0"/>
              <a:t>UDF</a:t>
            </a:r>
            <a:r>
              <a:rPr lang="zh-CN" altLang="en-US" dirty="0"/>
              <a:t>命名</a:t>
            </a:r>
            <a:r>
              <a:rPr lang="zh-CN" altLang="en-US" dirty="0" smtClean="0"/>
              <a:t>）</a:t>
            </a:r>
            <a:r>
              <a:rPr lang="zh-CN" altLang="en-US" dirty="0"/>
              <a:t>：</a:t>
            </a:r>
            <a:r>
              <a:rPr lang="en-US" altLang="zh-CN" dirty="0" smtClean="0"/>
              <a:t>create temporary function </a:t>
            </a:r>
            <a:r>
              <a:rPr lang="zh-CN" altLang="en-US" dirty="0" smtClean="0"/>
              <a:t>函数名 </a:t>
            </a:r>
            <a:r>
              <a:rPr lang="en-US" altLang="zh-CN" dirty="0" smtClean="0"/>
              <a:t>as 'UDF</a:t>
            </a:r>
            <a:r>
              <a:rPr lang="zh-CN" altLang="en-US" dirty="0" smtClean="0"/>
              <a:t>类全路径</a:t>
            </a:r>
            <a:r>
              <a:rPr lang="en-US" altLang="zh-CN" dirty="0" smtClean="0"/>
              <a:t>';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 smtClean="0"/>
              <a:t>HQL</a:t>
            </a:r>
            <a:r>
              <a:rPr lang="zh-CN" altLang="en-US" dirty="0" smtClean="0"/>
              <a:t>中使用函数。</a:t>
            </a:r>
            <a:endParaRPr lang="zh-CN" altLang="en-US" dirty="0"/>
          </a:p>
          <a:p>
            <a:pPr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案例：开发</a:t>
            </a:r>
            <a:r>
              <a:rPr lang="en-US" altLang="zh-CN" dirty="0"/>
              <a:t>Hive UDF</a:t>
            </a:r>
            <a:r>
              <a:rPr lang="zh-CN" altLang="en-US" dirty="0"/>
              <a:t>实现手机号****</a:t>
            </a:r>
            <a:r>
              <a:rPr lang="zh-CN" altLang="en-US" dirty="0" smtClean="0"/>
              <a:t>加密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UDF</a:t>
            </a:r>
            <a:r>
              <a:rPr lang="zh-CN" altLang="en-US" dirty="0" smtClean="0"/>
              <a:t>实现步骤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0950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IDEA</a:t>
            </a:r>
            <a:r>
              <a:rPr lang="zh-CN" altLang="en-US" dirty="0" smtClean="0"/>
              <a:t>中创建</a:t>
            </a:r>
            <a:r>
              <a:rPr lang="en-US" altLang="zh-CN" dirty="0" smtClean="0"/>
              <a:t>Maven</a:t>
            </a:r>
            <a:r>
              <a:rPr lang="zh-CN" altLang="en-US" dirty="0" smtClean="0"/>
              <a:t>工程，添加下述</a:t>
            </a:r>
            <a:r>
              <a:rPr lang="en-US" altLang="zh-CN" dirty="0" smtClean="0"/>
              <a:t>pom</a:t>
            </a:r>
            <a:r>
              <a:rPr lang="zh-CN" altLang="en-US" dirty="0" smtClean="0"/>
              <a:t>依赖，用于开发</a:t>
            </a:r>
            <a:r>
              <a:rPr lang="en-US" altLang="zh-CN" dirty="0" smtClean="0"/>
              <a:t>Hive UDF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zh-CN" altLang="en-US" dirty="0" smtClean="0"/>
              <a:t>完整</a:t>
            </a:r>
            <a:r>
              <a:rPr lang="en-US" altLang="zh-CN" dirty="0" smtClean="0"/>
              <a:t>pom.xml</a:t>
            </a:r>
            <a:r>
              <a:rPr lang="zh-CN" altLang="en-US" dirty="0" smtClean="0"/>
              <a:t>请参考课程附件资料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案例：开发</a:t>
            </a:r>
            <a:r>
              <a:rPr lang="en-US" altLang="zh-CN" dirty="0"/>
              <a:t>Hive UDF</a:t>
            </a:r>
            <a:r>
              <a:rPr lang="zh-CN" altLang="en-US" dirty="0"/>
              <a:t>实现手机号****加密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开发环境准备</a:t>
            </a:r>
            <a:endParaRPr lang="zh-CN" altLang="en-US" dirty="0"/>
          </a:p>
        </p:txBody>
      </p:sp>
      <p:sp>
        <p:nvSpPr>
          <p:cNvPr id="5" name="TextBox 3">
            <a:extLst>
              <a:ext uri="{FF2B5EF4-FFF2-40B4-BE49-F238E27FC236}">
                <a16:creationId xmlns=""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3318112" y="3418008"/>
            <a:ext cx="5535133" cy="2292935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100" dirty="0">
                <a:solidFill>
                  <a:srgbClr val="080808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&lt;</a:t>
            </a:r>
            <a:r>
              <a:rPr lang="en-US" altLang="zh-CN" sz="1100" dirty="0">
                <a:solidFill>
                  <a:srgbClr val="0033B3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dependencies</a:t>
            </a:r>
            <a:r>
              <a:rPr lang="en-US" altLang="zh-CN" sz="1100" dirty="0">
                <a:solidFill>
                  <a:srgbClr val="080808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&gt;</a:t>
            </a:r>
            <a:br>
              <a:rPr lang="en-US" altLang="zh-CN" sz="1100" dirty="0">
                <a:solidFill>
                  <a:srgbClr val="080808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sz="1100" dirty="0">
                <a:solidFill>
                  <a:srgbClr val="080808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&lt;</a:t>
            </a:r>
            <a:r>
              <a:rPr lang="en-US" altLang="zh-CN" sz="1100" dirty="0">
                <a:solidFill>
                  <a:srgbClr val="0033B3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dependency</a:t>
            </a:r>
            <a:r>
              <a:rPr lang="en-US" altLang="zh-CN" sz="1100" dirty="0">
                <a:solidFill>
                  <a:srgbClr val="080808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&gt;</a:t>
            </a:r>
            <a:br>
              <a:rPr lang="en-US" altLang="zh-CN" sz="1100" dirty="0">
                <a:solidFill>
                  <a:srgbClr val="080808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sz="1100" dirty="0">
                <a:solidFill>
                  <a:srgbClr val="080808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    &lt;</a:t>
            </a:r>
            <a:r>
              <a:rPr lang="en-US" altLang="zh-CN" sz="1100" dirty="0" err="1">
                <a:solidFill>
                  <a:srgbClr val="0033B3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groupId</a:t>
            </a:r>
            <a:r>
              <a:rPr lang="en-US" altLang="zh-CN" sz="1100" dirty="0">
                <a:solidFill>
                  <a:srgbClr val="080808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&gt;</a:t>
            </a:r>
            <a:r>
              <a:rPr lang="en-US" altLang="zh-CN" sz="1100" dirty="0" err="1">
                <a:solidFill>
                  <a:srgbClr val="080808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org.apache.hive</a:t>
            </a:r>
            <a:r>
              <a:rPr lang="en-US" altLang="zh-CN" sz="1100" dirty="0">
                <a:solidFill>
                  <a:srgbClr val="080808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&lt;/</a:t>
            </a:r>
            <a:r>
              <a:rPr lang="en-US" altLang="zh-CN" sz="1100" dirty="0" err="1">
                <a:solidFill>
                  <a:srgbClr val="0033B3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groupId</a:t>
            </a:r>
            <a:r>
              <a:rPr lang="en-US" altLang="zh-CN" sz="1100" dirty="0">
                <a:solidFill>
                  <a:srgbClr val="080808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&gt;</a:t>
            </a:r>
            <a:br>
              <a:rPr lang="en-US" altLang="zh-CN" sz="1100" dirty="0">
                <a:solidFill>
                  <a:srgbClr val="080808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sz="1100" dirty="0">
                <a:solidFill>
                  <a:srgbClr val="080808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    &lt;</a:t>
            </a:r>
            <a:r>
              <a:rPr lang="en-US" altLang="zh-CN" sz="1100" dirty="0" err="1">
                <a:solidFill>
                  <a:srgbClr val="0033B3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artifactId</a:t>
            </a:r>
            <a:r>
              <a:rPr lang="en-US" altLang="zh-CN" sz="1100" dirty="0">
                <a:solidFill>
                  <a:srgbClr val="080808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&gt;hive-exec&lt;/</a:t>
            </a:r>
            <a:r>
              <a:rPr lang="en-US" altLang="zh-CN" sz="1100" dirty="0" err="1">
                <a:solidFill>
                  <a:srgbClr val="0033B3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artifactId</a:t>
            </a:r>
            <a:r>
              <a:rPr lang="en-US" altLang="zh-CN" sz="1100" dirty="0">
                <a:solidFill>
                  <a:srgbClr val="080808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&gt;</a:t>
            </a:r>
            <a:br>
              <a:rPr lang="en-US" altLang="zh-CN" sz="1100" dirty="0">
                <a:solidFill>
                  <a:srgbClr val="080808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sz="1100" dirty="0">
                <a:solidFill>
                  <a:srgbClr val="080808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    &lt;</a:t>
            </a:r>
            <a:r>
              <a:rPr lang="en-US" altLang="zh-CN" sz="1100" dirty="0">
                <a:solidFill>
                  <a:srgbClr val="0033B3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version</a:t>
            </a:r>
            <a:r>
              <a:rPr lang="en-US" altLang="zh-CN" sz="1100" dirty="0">
                <a:solidFill>
                  <a:srgbClr val="080808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&gt;3.1.2&lt;/</a:t>
            </a:r>
            <a:r>
              <a:rPr lang="en-US" altLang="zh-CN" sz="1100" dirty="0">
                <a:solidFill>
                  <a:srgbClr val="0033B3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version</a:t>
            </a:r>
            <a:r>
              <a:rPr lang="en-US" altLang="zh-CN" sz="1100" dirty="0">
                <a:solidFill>
                  <a:srgbClr val="080808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&gt;</a:t>
            </a:r>
            <a:br>
              <a:rPr lang="en-US" altLang="zh-CN" sz="1100" dirty="0">
                <a:solidFill>
                  <a:srgbClr val="080808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sz="1100" dirty="0">
                <a:solidFill>
                  <a:srgbClr val="080808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&lt;/</a:t>
            </a:r>
            <a:r>
              <a:rPr lang="en-US" altLang="zh-CN" sz="1100" dirty="0">
                <a:solidFill>
                  <a:srgbClr val="0033B3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dependency</a:t>
            </a:r>
            <a:r>
              <a:rPr lang="en-US" altLang="zh-CN" sz="1100" dirty="0">
                <a:solidFill>
                  <a:srgbClr val="080808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&gt;</a:t>
            </a:r>
            <a:br>
              <a:rPr lang="en-US" altLang="zh-CN" sz="1100" dirty="0">
                <a:solidFill>
                  <a:srgbClr val="080808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sz="1100" dirty="0">
                <a:solidFill>
                  <a:srgbClr val="080808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&lt;</a:t>
            </a:r>
            <a:r>
              <a:rPr lang="en-US" altLang="zh-CN" sz="1100" dirty="0">
                <a:solidFill>
                  <a:srgbClr val="0033B3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dependency</a:t>
            </a:r>
            <a:r>
              <a:rPr lang="en-US" altLang="zh-CN" sz="1100" dirty="0">
                <a:solidFill>
                  <a:srgbClr val="080808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&gt;</a:t>
            </a:r>
            <a:br>
              <a:rPr lang="en-US" altLang="zh-CN" sz="1100" dirty="0">
                <a:solidFill>
                  <a:srgbClr val="080808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sz="1100" dirty="0">
                <a:solidFill>
                  <a:srgbClr val="080808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    &lt;</a:t>
            </a:r>
            <a:r>
              <a:rPr lang="en-US" altLang="zh-CN" sz="1100" dirty="0" err="1">
                <a:solidFill>
                  <a:srgbClr val="0033B3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groupId</a:t>
            </a:r>
            <a:r>
              <a:rPr lang="en-US" altLang="zh-CN" sz="1100" dirty="0">
                <a:solidFill>
                  <a:srgbClr val="080808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&gt;</a:t>
            </a:r>
            <a:r>
              <a:rPr lang="en-US" altLang="zh-CN" sz="1100" dirty="0" err="1">
                <a:solidFill>
                  <a:srgbClr val="080808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org.apache.hadoop</a:t>
            </a:r>
            <a:r>
              <a:rPr lang="en-US" altLang="zh-CN" sz="1100" dirty="0">
                <a:solidFill>
                  <a:srgbClr val="080808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&lt;/</a:t>
            </a:r>
            <a:r>
              <a:rPr lang="en-US" altLang="zh-CN" sz="1100" dirty="0" err="1">
                <a:solidFill>
                  <a:srgbClr val="0033B3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groupId</a:t>
            </a:r>
            <a:r>
              <a:rPr lang="en-US" altLang="zh-CN" sz="1100" dirty="0">
                <a:solidFill>
                  <a:srgbClr val="080808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&gt;</a:t>
            </a:r>
            <a:br>
              <a:rPr lang="en-US" altLang="zh-CN" sz="1100" dirty="0">
                <a:solidFill>
                  <a:srgbClr val="080808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sz="1100" dirty="0">
                <a:solidFill>
                  <a:srgbClr val="080808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    &lt;</a:t>
            </a:r>
            <a:r>
              <a:rPr lang="en-US" altLang="zh-CN" sz="1100" dirty="0" err="1">
                <a:solidFill>
                  <a:srgbClr val="0033B3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artifactId</a:t>
            </a:r>
            <a:r>
              <a:rPr lang="en-US" altLang="zh-CN" sz="1100" dirty="0">
                <a:solidFill>
                  <a:srgbClr val="080808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&gt;hadoop-common&lt;/</a:t>
            </a:r>
            <a:r>
              <a:rPr lang="en-US" altLang="zh-CN" sz="1100" dirty="0" err="1">
                <a:solidFill>
                  <a:srgbClr val="0033B3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artifactId</a:t>
            </a:r>
            <a:r>
              <a:rPr lang="en-US" altLang="zh-CN" sz="1100" dirty="0">
                <a:solidFill>
                  <a:srgbClr val="080808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&gt;</a:t>
            </a:r>
            <a:br>
              <a:rPr lang="en-US" altLang="zh-CN" sz="1100" dirty="0">
                <a:solidFill>
                  <a:srgbClr val="080808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sz="1100" dirty="0">
                <a:solidFill>
                  <a:srgbClr val="080808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    &lt;</a:t>
            </a:r>
            <a:r>
              <a:rPr lang="en-US" altLang="zh-CN" sz="1100" dirty="0">
                <a:solidFill>
                  <a:srgbClr val="0033B3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version</a:t>
            </a:r>
            <a:r>
              <a:rPr lang="en-US" altLang="zh-CN" sz="1100" dirty="0">
                <a:solidFill>
                  <a:srgbClr val="080808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&gt;3.1.4&lt;/</a:t>
            </a:r>
            <a:r>
              <a:rPr lang="en-US" altLang="zh-CN" sz="1100" dirty="0">
                <a:solidFill>
                  <a:srgbClr val="0033B3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version</a:t>
            </a:r>
            <a:r>
              <a:rPr lang="en-US" altLang="zh-CN" sz="1100" dirty="0">
                <a:solidFill>
                  <a:srgbClr val="080808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&gt;</a:t>
            </a:r>
            <a:br>
              <a:rPr lang="en-US" altLang="zh-CN" sz="1100" dirty="0">
                <a:solidFill>
                  <a:srgbClr val="080808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sz="1100" dirty="0">
                <a:solidFill>
                  <a:srgbClr val="080808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&lt;/</a:t>
            </a:r>
            <a:r>
              <a:rPr lang="en-US" altLang="zh-CN" sz="1100" dirty="0">
                <a:solidFill>
                  <a:srgbClr val="0033B3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dependency</a:t>
            </a:r>
            <a:r>
              <a:rPr lang="en-US" altLang="zh-CN" sz="1100" dirty="0">
                <a:solidFill>
                  <a:srgbClr val="080808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&gt;</a:t>
            </a:r>
            <a:br>
              <a:rPr lang="en-US" altLang="zh-CN" sz="1100" dirty="0">
                <a:solidFill>
                  <a:srgbClr val="080808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sz="1100" dirty="0">
                <a:solidFill>
                  <a:srgbClr val="080808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&lt;/</a:t>
            </a:r>
            <a:r>
              <a:rPr lang="en-US" altLang="zh-CN" sz="1100" dirty="0">
                <a:solidFill>
                  <a:srgbClr val="0033B3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dependencies</a:t>
            </a:r>
            <a:r>
              <a:rPr lang="en-US" altLang="zh-CN" sz="1100" dirty="0">
                <a:solidFill>
                  <a:srgbClr val="080808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&gt;</a:t>
            </a:r>
            <a:br>
              <a:rPr lang="en-US" altLang="zh-CN" sz="1100" dirty="0">
                <a:solidFill>
                  <a:srgbClr val="080808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</a:br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518361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案例：开发</a:t>
            </a:r>
            <a:r>
              <a:rPr lang="en-US" altLang="zh-CN" dirty="0"/>
              <a:t>Hive UDF</a:t>
            </a:r>
            <a:r>
              <a:rPr lang="zh-CN" altLang="en-US" dirty="0"/>
              <a:t>实现手机号****加密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步骤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：编写业务代码</a:t>
            </a:r>
            <a:endParaRPr lang="zh-CN" altLang="en-US" dirty="0"/>
          </a:p>
        </p:txBody>
      </p:sp>
      <p:sp>
        <p:nvSpPr>
          <p:cNvPr id="5" name="TextBox 3">
            <a:extLst>
              <a:ext uri="{FF2B5EF4-FFF2-40B4-BE49-F238E27FC236}">
                <a16:creationId xmlns=""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3234767" y="940081"/>
            <a:ext cx="7897286" cy="5509200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100" i="1" dirty="0">
                <a:solidFill>
                  <a:srgbClr val="8C8C8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/**</a:t>
            </a:r>
            <a:br>
              <a:rPr lang="en-US" altLang="zh-CN" sz="1100" i="1" dirty="0">
                <a:solidFill>
                  <a:srgbClr val="8C8C8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sz="1100" i="1" dirty="0">
                <a:solidFill>
                  <a:srgbClr val="8C8C8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* @description: hive</a:t>
            </a:r>
            <a:r>
              <a:rPr lang="zh-CN" altLang="zh-CN" sz="1100" i="1" dirty="0">
                <a:solidFill>
                  <a:srgbClr val="8C8C8C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自定义函数</a:t>
            </a:r>
            <a:r>
              <a:rPr lang="en-US" altLang="zh-CN" sz="1100" i="1" dirty="0">
                <a:solidFill>
                  <a:srgbClr val="8C8C8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UDF </a:t>
            </a:r>
            <a:r>
              <a:rPr lang="zh-CN" altLang="zh-CN" sz="1100" i="1" dirty="0">
                <a:solidFill>
                  <a:srgbClr val="8C8C8C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实现对手机号中间</a:t>
            </a:r>
            <a:r>
              <a:rPr lang="en-US" altLang="zh-CN" sz="1100" i="1" dirty="0">
                <a:solidFill>
                  <a:srgbClr val="8C8C8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4</a:t>
            </a:r>
            <a:r>
              <a:rPr lang="zh-CN" altLang="zh-CN" sz="1100" i="1" dirty="0">
                <a:solidFill>
                  <a:srgbClr val="8C8C8C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位进行</a:t>
            </a:r>
            <a:r>
              <a:rPr lang="en-US" altLang="zh-CN" sz="1100" i="1" dirty="0">
                <a:solidFill>
                  <a:srgbClr val="8C8C8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****</a:t>
            </a:r>
            <a:r>
              <a:rPr lang="zh-CN" altLang="zh-CN" sz="1100" i="1" dirty="0">
                <a:solidFill>
                  <a:srgbClr val="8C8C8C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加密</a:t>
            </a:r>
            <a:r>
              <a:rPr lang="en-US" altLang="zh-CN" sz="1100" i="1" dirty="0">
                <a:solidFill>
                  <a:srgbClr val="8C8C8C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/>
            </a:r>
            <a:br>
              <a:rPr lang="en-US" altLang="zh-CN" sz="1100" i="1" dirty="0">
                <a:solidFill>
                  <a:srgbClr val="8C8C8C"/>
                </a:solidFill>
                <a:ea typeface="宋体" panose="02010600030101010101" pitchFamily="2" charset="-122"/>
                <a:cs typeface="Courier New" panose="02070309020205020404" pitchFamily="49" charset="0"/>
              </a:rPr>
            </a:br>
            <a:r>
              <a:rPr lang="en-US" altLang="zh-CN" sz="1100" i="1" dirty="0">
                <a:solidFill>
                  <a:srgbClr val="8C8C8C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100" i="1" dirty="0">
                <a:solidFill>
                  <a:srgbClr val="8C8C8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* @author: Itcast</a:t>
            </a:r>
            <a:br>
              <a:rPr lang="en-US" altLang="zh-CN" sz="1100" i="1" dirty="0">
                <a:solidFill>
                  <a:srgbClr val="8C8C8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sz="1100" i="1" dirty="0">
                <a:solidFill>
                  <a:srgbClr val="8C8C8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*/</a:t>
            </a:r>
            <a:br>
              <a:rPr lang="en-US" altLang="zh-CN" sz="1100" i="1" dirty="0">
                <a:solidFill>
                  <a:srgbClr val="8C8C8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sz="1100" dirty="0">
                <a:solidFill>
                  <a:srgbClr val="0033B3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public class </a:t>
            </a:r>
            <a:r>
              <a:rPr lang="en-US" altLang="zh-CN" sz="110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EncryptPhoneNumber</a:t>
            </a:r>
            <a:r>
              <a:rPr lang="en-US" altLang="zh-CN" sz="11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100" dirty="0">
                <a:solidFill>
                  <a:srgbClr val="0033B3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extends </a:t>
            </a:r>
            <a:r>
              <a:rPr lang="en-US" altLang="zh-CN" sz="11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UDF </a:t>
            </a:r>
            <a:r>
              <a:rPr lang="en-US" altLang="zh-CN" sz="1100" dirty="0">
                <a:solidFill>
                  <a:srgbClr val="080808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{</a:t>
            </a:r>
            <a:br>
              <a:rPr lang="en-US" altLang="zh-CN" sz="1100" dirty="0">
                <a:solidFill>
                  <a:srgbClr val="080808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sz="1100" dirty="0">
                <a:solidFill>
                  <a:srgbClr val="080808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</a:t>
            </a:r>
            <a:r>
              <a:rPr lang="en-US" altLang="zh-CN" sz="1100" i="1" dirty="0">
                <a:solidFill>
                  <a:srgbClr val="8C8C8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/**</a:t>
            </a:r>
            <a:br>
              <a:rPr lang="en-US" altLang="zh-CN" sz="1100" i="1" dirty="0">
                <a:solidFill>
                  <a:srgbClr val="8C8C8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sz="1100" i="1" dirty="0">
                <a:solidFill>
                  <a:srgbClr val="8C8C8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 * </a:t>
            </a:r>
            <a:r>
              <a:rPr lang="zh-CN" altLang="zh-CN" sz="1100" i="1" dirty="0">
                <a:solidFill>
                  <a:srgbClr val="8C8C8C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重载</a:t>
            </a:r>
            <a:r>
              <a:rPr lang="en-US" altLang="zh-CN" sz="1100" i="1" dirty="0">
                <a:solidFill>
                  <a:srgbClr val="8C8C8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evaluate</a:t>
            </a:r>
            <a:r>
              <a:rPr lang="zh-CN" altLang="zh-CN" sz="1100" i="1" dirty="0">
                <a:solidFill>
                  <a:srgbClr val="8C8C8C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方法 实现函数的业务逻辑</a:t>
            </a:r>
            <a:r>
              <a:rPr lang="en-US" altLang="zh-CN" sz="1100" i="1" dirty="0">
                <a:solidFill>
                  <a:srgbClr val="8C8C8C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/>
            </a:r>
            <a:br>
              <a:rPr lang="en-US" altLang="zh-CN" sz="1100" i="1" dirty="0">
                <a:solidFill>
                  <a:srgbClr val="8C8C8C"/>
                </a:solidFill>
                <a:ea typeface="宋体" panose="02010600030101010101" pitchFamily="2" charset="-122"/>
                <a:cs typeface="Courier New" panose="02070309020205020404" pitchFamily="49" charset="0"/>
              </a:rPr>
            </a:br>
            <a:r>
              <a:rPr lang="en-US" altLang="zh-CN" sz="1100" i="1" dirty="0">
                <a:solidFill>
                  <a:srgbClr val="8C8C8C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     </a:t>
            </a:r>
            <a:r>
              <a:rPr lang="en-US" altLang="zh-CN" sz="1100" i="1" dirty="0">
                <a:solidFill>
                  <a:srgbClr val="8C8C8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* @</a:t>
            </a:r>
            <a:r>
              <a:rPr lang="en-US" altLang="zh-CN" sz="1100" i="1" dirty="0" err="1">
                <a:solidFill>
                  <a:srgbClr val="8C8C8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param</a:t>
            </a:r>
            <a:r>
              <a:rPr lang="en-US" altLang="zh-CN" sz="1100" i="1" dirty="0">
                <a:solidFill>
                  <a:srgbClr val="8C8C8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100" i="1" dirty="0" err="1">
                <a:solidFill>
                  <a:srgbClr val="3D3D3D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phoNum</a:t>
            </a:r>
            <a:r>
              <a:rPr lang="en-US" altLang="zh-CN" sz="1100" i="1" dirty="0">
                <a:solidFill>
                  <a:srgbClr val="3D3D3D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</a:t>
            </a:r>
            <a:r>
              <a:rPr lang="zh-CN" altLang="zh-CN" sz="1100" i="1" dirty="0">
                <a:solidFill>
                  <a:srgbClr val="8C8C8C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入参：未加密手机号</a:t>
            </a:r>
            <a:r>
              <a:rPr lang="en-US" altLang="zh-CN" sz="1100" i="1" dirty="0">
                <a:solidFill>
                  <a:srgbClr val="8C8C8C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/>
            </a:r>
            <a:br>
              <a:rPr lang="en-US" altLang="zh-CN" sz="1100" i="1" dirty="0">
                <a:solidFill>
                  <a:srgbClr val="8C8C8C"/>
                </a:solidFill>
                <a:ea typeface="宋体" panose="02010600030101010101" pitchFamily="2" charset="-122"/>
                <a:cs typeface="Courier New" panose="02070309020205020404" pitchFamily="49" charset="0"/>
              </a:rPr>
            </a:br>
            <a:r>
              <a:rPr lang="en-US" altLang="zh-CN" sz="1100" i="1" dirty="0">
                <a:solidFill>
                  <a:srgbClr val="8C8C8C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     </a:t>
            </a:r>
            <a:r>
              <a:rPr lang="en-US" altLang="zh-CN" sz="1100" i="1" dirty="0">
                <a:solidFill>
                  <a:srgbClr val="8C8C8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* @return </a:t>
            </a:r>
            <a:r>
              <a:rPr lang="zh-CN" altLang="zh-CN" sz="1100" i="1" dirty="0">
                <a:solidFill>
                  <a:srgbClr val="8C8C8C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返回：加密后的手机号字符串</a:t>
            </a:r>
            <a:r>
              <a:rPr lang="en-US" altLang="zh-CN" sz="1100" i="1" dirty="0">
                <a:solidFill>
                  <a:srgbClr val="8C8C8C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/>
            </a:r>
            <a:br>
              <a:rPr lang="en-US" altLang="zh-CN" sz="1100" i="1" dirty="0">
                <a:solidFill>
                  <a:srgbClr val="8C8C8C"/>
                </a:solidFill>
                <a:ea typeface="宋体" panose="02010600030101010101" pitchFamily="2" charset="-122"/>
                <a:cs typeface="Courier New" panose="02070309020205020404" pitchFamily="49" charset="0"/>
              </a:rPr>
            </a:br>
            <a:r>
              <a:rPr lang="en-US" altLang="zh-CN" sz="1100" i="1" dirty="0">
                <a:solidFill>
                  <a:srgbClr val="8C8C8C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     </a:t>
            </a:r>
            <a:r>
              <a:rPr lang="en-US" altLang="zh-CN" sz="1100" i="1" dirty="0">
                <a:solidFill>
                  <a:srgbClr val="8C8C8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*/</a:t>
            </a:r>
            <a:br>
              <a:rPr lang="en-US" altLang="zh-CN" sz="1100" i="1" dirty="0">
                <a:solidFill>
                  <a:srgbClr val="8C8C8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sz="1100" i="1" dirty="0">
                <a:solidFill>
                  <a:srgbClr val="8C8C8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</a:t>
            </a:r>
            <a:r>
              <a:rPr lang="en-US" altLang="zh-CN" sz="1100" dirty="0">
                <a:solidFill>
                  <a:srgbClr val="0033B3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public </a:t>
            </a:r>
            <a:r>
              <a:rPr lang="en-US" altLang="zh-CN" sz="11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String </a:t>
            </a:r>
            <a:r>
              <a:rPr lang="en-US" altLang="zh-CN" sz="1100" dirty="0">
                <a:solidFill>
                  <a:srgbClr val="00627A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evaluate</a:t>
            </a:r>
            <a:r>
              <a:rPr lang="en-US" altLang="zh-CN" sz="1100" dirty="0">
                <a:solidFill>
                  <a:srgbClr val="080808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</a:t>
            </a:r>
            <a:r>
              <a:rPr lang="en-US" altLang="zh-CN" sz="11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String </a:t>
            </a:r>
            <a:r>
              <a:rPr lang="en-US" altLang="zh-CN" sz="1100" dirty="0" err="1">
                <a:solidFill>
                  <a:srgbClr val="080808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phoNum</a:t>
            </a:r>
            <a:r>
              <a:rPr lang="en-US" altLang="zh-CN" sz="1100" dirty="0">
                <a:solidFill>
                  <a:srgbClr val="080808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){</a:t>
            </a:r>
            <a:br>
              <a:rPr lang="en-US" altLang="zh-CN" sz="1100" dirty="0">
                <a:solidFill>
                  <a:srgbClr val="080808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sz="1100" dirty="0">
                <a:solidFill>
                  <a:srgbClr val="080808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    </a:t>
            </a:r>
            <a:r>
              <a:rPr lang="en-US" altLang="zh-CN" sz="11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String </a:t>
            </a:r>
            <a:r>
              <a:rPr lang="en-US" altLang="zh-CN" sz="1100" dirty="0" err="1">
                <a:solidFill>
                  <a:srgbClr val="080808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encryptPhoNum</a:t>
            </a:r>
            <a:r>
              <a:rPr lang="en-US" altLang="zh-CN" sz="1100" dirty="0">
                <a:solidFill>
                  <a:srgbClr val="080808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= </a:t>
            </a:r>
            <a:r>
              <a:rPr lang="en-US" altLang="zh-CN" sz="1100" dirty="0">
                <a:solidFill>
                  <a:srgbClr val="0033B3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null</a:t>
            </a:r>
            <a:r>
              <a:rPr lang="en-US" altLang="zh-CN" sz="1100" dirty="0">
                <a:solidFill>
                  <a:srgbClr val="080808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;</a:t>
            </a:r>
            <a:br>
              <a:rPr lang="en-US" altLang="zh-CN" sz="1100" dirty="0">
                <a:solidFill>
                  <a:srgbClr val="080808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sz="1100" dirty="0">
                <a:solidFill>
                  <a:srgbClr val="080808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    </a:t>
            </a:r>
            <a:r>
              <a:rPr lang="en-US" altLang="zh-CN" sz="1100" i="1" dirty="0">
                <a:solidFill>
                  <a:srgbClr val="999999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//</a:t>
            </a:r>
            <a:r>
              <a:rPr lang="zh-CN" altLang="zh-CN" sz="1100" i="1" dirty="0">
                <a:solidFill>
                  <a:srgbClr val="999999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手机号不为空 并且为</a:t>
            </a:r>
            <a:r>
              <a:rPr lang="en-US" altLang="zh-CN" sz="1100" i="1" dirty="0">
                <a:solidFill>
                  <a:srgbClr val="999999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11</a:t>
            </a:r>
            <a:r>
              <a:rPr lang="zh-CN" altLang="zh-CN" sz="1100" i="1" dirty="0">
                <a:solidFill>
                  <a:srgbClr val="999999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位</a:t>
            </a:r>
            <a:r>
              <a:rPr lang="en-US" altLang="zh-CN" sz="1100" i="1" dirty="0">
                <a:solidFill>
                  <a:srgbClr val="999999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/>
            </a:r>
            <a:br>
              <a:rPr lang="en-US" altLang="zh-CN" sz="1100" i="1" dirty="0">
                <a:solidFill>
                  <a:srgbClr val="999999"/>
                </a:solidFill>
                <a:ea typeface="宋体" panose="02010600030101010101" pitchFamily="2" charset="-122"/>
                <a:cs typeface="Courier New" panose="02070309020205020404" pitchFamily="49" charset="0"/>
              </a:rPr>
            </a:br>
            <a:r>
              <a:rPr lang="en-US" altLang="zh-CN" sz="1100" i="1" dirty="0">
                <a:solidFill>
                  <a:srgbClr val="999999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100" dirty="0">
                <a:solidFill>
                  <a:srgbClr val="0033B3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if </a:t>
            </a:r>
            <a:r>
              <a:rPr lang="en-US" altLang="zh-CN" sz="1100" dirty="0">
                <a:solidFill>
                  <a:srgbClr val="080808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</a:t>
            </a:r>
            <a:r>
              <a:rPr lang="en-US" altLang="zh-CN" sz="110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StringUtils</a:t>
            </a:r>
            <a:r>
              <a:rPr lang="en-US" altLang="zh-CN" sz="1100" dirty="0" err="1">
                <a:solidFill>
                  <a:srgbClr val="080808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.</a:t>
            </a:r>
            <a:r>
              <a:rPr lang="en-US" altLang="zh-CN" sz="1100" i="1" dirty="0" err="1">
                <a:solidFill>
                  <a:srgbClr val="080808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isNotEmpty</a:t>
            </a:r>
            <a:r>
              <a:rPr lang="en-US" altLang="zh-CN" sz="1100" dirty="0">
                <a:solidFill>
                  <a:srgbClr val="080808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</a:t>
            </a:r>
            <a:r>
              <a:rPr lang="en-US" altLang="zh-CN" sz="1100" dirty="0" err="1">
                <a:solidFill>
                  <a:srgbClr val="080808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phoNum</a:t>
            </a:r>
            <a:r>
              <a:rPr lang="en-US" altLang="zh-CN" sz="1100" dirty="0">
                <a:solidFill>
                  <a:srgbClr val="080808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) &amp;&amp; </a:t>
            </a:r>
            <a:r>
              <a:rPr lang="en-US" altLang="zh-CN" sz="1100" dirty="0" err="1">
                <a:solidFill>
                  <a:srgbClr val="080808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phoNum.trim</a:t>
            </a:r>
            <a:r>
              <a:rPr lang="en-US" altLang="zh-CN" sz="1100" dirty="0">
                <a:solidFill>
                  <a:srgbClr val="080808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().length() == </a:t>
            </a:r>
            <a:r>
              <a:rPr lang="en-US" altLang="zh-CN" sz="1100" dirty="0">
                <a:solidFill>
                  <a:srgbClr val="1750EB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11 </a:t>
            </a:r>
            <a:r>
              <a:rPr lang="en-US" altLang="zh-CN" sz="1100" dirty="0">
                <a:solidFill>
                  <a:srgbClr val="080808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) {</a:t>
            </a:r>
            <a:br>
              <a:rPr lang="en-US" altLang="zh-CN" sz="1100" dirty="0">
                <a:solidFill>
                  <a:srgbClr val="080808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sz="1100" dirty="0">
                <a:solidFill>
                  <a:srgbClr val="080808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        </a:t>
            </a:r>
            <a:r>
              <a:rPr lang="en-US" altLang="zh-CN" sz="1100" i="1" dirty="0">
                <a:solidFill>
                  <a:srgbClr val="999999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//</a:t>
            </a:r>
            <a:r>
              <a:rPr lang="zh-CN" altLang="zh-CN" sz="1100" i="1" dirty="0">
                <a:solidFill>
                  <a:srgbClr val="999999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判断数据是否满足中国大陆手机号码规范</a:t>
            </a:r>
            <a:r>
              <a:rPr lang="en-US" altLang="zh-CN" sz="1100" i="1" dirty="0">
                <a:solidFill>
                  <a:srgbClr val="999999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/>
            </a:r>
            <a:br>
              <a:rPr lang="en-US" altLang="zh-CN" sz="1100" i="1" dirty="0">
                <a:solidFill>
                  <a:srgbClr val="999999"/>
                </a:solidFill>
                <a:ea typeface="宋体" panose="02010600030101010101" pitchFamily="2" charset="-122"/>
                <a:cs typeface="Courier New" panose="02070309020205020404" pitchFamily="49" charset="0"/>
              </a:rPr>
            </a:br>
            <a:r>
              <a:rPr lang="en-US" altLang="zh-CN" sz="1100" i="1" dirty="0">
                <a:solidFill>
                  <a:srgbClr val="999999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            </a:t>
            </a:r>
            <a:r>
              <a:rPr lang="en-US" altLang="zh-CN" sz="1100" i="1" dirty="0" smtClean="0">
                <a:solidFill>
                  <a:srgbClr val="999999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	  </a:t>
            </a:r>
            <a:r>
              <a:rPr lang="en-US" altLang="zh-CN" sz="1100" dirty="0" smtClea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String </a:t>
            </a:r>
            <a:r>
              <a:rPr lang="en-US" altLang="zh-CN" sz="11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regex </a:t>
            </a:r>
            <a:r>
              <a:rPr lang="en-US" altLang="zh-CN" sz="1100" dirty="0">
                <a:solidFill>
                  <a:srgbClr val="080808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= </a:t>
            </a:r>
            <a:r>
              <a:rPr lang="en-US" altLang="zh-CN" sz="1100" dirty="0">
                <a:solidFill>
                  <a:srgbClr val="067D17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"^(1[3</a:t>
            </a:r>
            <a:r>
              <a:rPr lang="en-US" altLang="zh-CN" sz="1100" dirty="0">
                <a:solidFill>
                  <a:srgbClr val="0033B3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-</a:t>
            </a:r>
            <a:r>
              <a:rPr lang="en-US" altLang="zh-CN" sz="1100" dirty="0">
                <a:solidFill>
                  <a:srgbClr val="067D17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9]</a:t>
            </a:r>
            <a:r>
              <a:rPr lang="en-US" altLang="zh-CN" sz="1100" dirty="0">
                <a:solidFill>
                  <a:srgbClr val="0037A6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\\</a:t>
            </a:r>
            <a:r>
              <a:rPr lang="en-US" altLang="zh-CN" sz="1100" dirty="0">
                <a:solidFill>
                  <a:srgbClr val="067D17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d{9}$)"</a:t>
            </a:r>
            <a:r>
              <a:rPr lang="en-US" altLang="zh-CN" sz="1100" dirty="0">
                <a:solidFill>
                  <a:srgbClr val="080808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;</a:t>
            </a:r>
            <a:br>
              <a:rPr lang="en-US" altLang="zh-CN" sz="1100" dirty="0">
                <a:solidFill>
                  <a:srgbClr val="080808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sz="1100" dirty="0">
                <a:solidFill>
                  <a:srgbClr val="080808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        </a:t>
            </a:r>
            <a:r>
              <a:rPr lang="en-US" altLang="zh-CN" sz="11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Pattern p </a:t>
            </a:r>
            <a:r>
              <a:rPr lang="en-US" altLang="zh-CN" sz="1100" dirty="0">
                <a:solidFill>
                  <a:srgbClr val="080808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= </a:t>
            </a:r>
            <a:r>
              <a:rPr lang="en-US" altLang="zh-CN" sz="110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Pattern</a:t>
            </a:r>
            <a:r>
              <a:rPr lang="en-US" altLang="zh-CN" sz="1100" dirty="0" err="1">
                <a:solidFill>
                  <a:srgbClr val="080808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.</a:t>
            </a:r>
            <a:r>
              <a:rPr lang="en-US" altLang="zh-CN" sz="1100" i="1" dirty="0" err="1">
                <a:solidFill>
                  <a:srgbClr val="080808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compile</a:t>
            </a:r>
            <a:r>
              <a:rPr lang="en-US" altLang="zh-CN" sz="1100" dirty="0">
                <a:solidFill>
                  <a:srgbClr val="080808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</a:t>
            </a:r>
            <a:r>
              <a:rPr lang="en-US" altLang="zh-CN" sz="11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regex</a:t>
            </a:r>
            <a:r>
              <a:rPr lang="en-US" altLang="zh-CN" sz="1100" dirty="0">
                <a:solidFill>
                  <a:srgbClr val="080808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);</a:t>
            </a:r>
            <a:br>
              <a:rPr lang="en-US" altLang="zh-CN" sz="1100" dirty="0">
                <a:solidFill>
                  <a:srgbClr val="080808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sz="1100" dirty="0">
                <a:solidFill>
                  <a:srgbClr val="080808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        </a:t>
            </a:r>
            <a:r>
              <a:rPr lang="en-US" altLang="zh-CN" sz="11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Matcher m </a:t>
            </a:r>
            <a:r>
              <a:rPr lang="en-US" altLang="zh-CN" sz="1100" dirty="0">
                <a:solidFill>
                  <a:srgbClr val="080808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= </a:t>
            </a:r>
            <a:r>
              <a:rPr lang="en-US" altLang="zh-CN" sz="110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p</a:t>
            </a:r>
            <a:r>
              <a:rPr lang="en-US" altLang="zh-CN" sz="1100" dirty="0" err="1">
                <a:solidFill>
                  <a:srgbClr val="080808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.matcher</a:t>
            </a:r>
            <a:r>
              <a:rPr lang="en-US" altLang="zh-CN" sz="1100" dirty="0">
                <a:solidFill>
                  <a:srgbClr val="080808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</a:t>
            </a:r>
            <a:r>
              <a:rPr lang="en-US" altLang="zh-CN" sz="1100" dirty="0" err="1">
                <a:solidFill>
                  <a:srgbClr val="080808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phoNum</a:t>
            </a:r>
            <a:r>
              <a:rPr lang="en-US" altLang="zh-CN" sz="1100" dirty="0">
                <a:solidFill>
                  <a:srgbClr val="080808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);</a:t>
            </a:r>
            <a:br>
              <a:rPr lang="en-US" altLang="zh-CN" sz="1100" dirty="0">
                <a:solidFill>
                  <a:srgbClr val="080808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sz="1100" dirty="0">
                <a:solidFill>
                  <a:srgbClr val="080808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        </a:t>
            </a:r>
            <a:r>
              <a:rPr lang="en-US" altLang="zh-CN" sz="1100" dirty="0">
                <a:solidFill>
                  <a:srgbClr val="0033B3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if </a:t>
            </a:r>
            <a:r>
              <a:rPr lang="en-US" altLang="zh-CN" sz="1100" dirty="0">
                <a:solidFill>
                  <a:srgbClr val="080808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</a:t>
            </a:r>
            <a:r>
              <a:rPr lang="en-US" altLang="zh-CN" sz="110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m</a:t>
            </a:r>
            <a:r>
              <a:rPr lang="en-US" altLang="zh-CN" sz="1100" dirty="0" err="1">
                <a:solidFill>
                  <a:srgbClr val="080808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.matches</a:t>
            </a:r>
            <a:r>
              <a:rPr lang="en-US" altLang="zh-CN" sz="1100" dirty="0">
                <a:solidFill>
                  <a:srgbClr val="080808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()) {</a:t>
            </a:r>
            <a:r>
              <a:rPr lang="en-US" altLang="zh-CN" sz="1100" i="1" dirty="0">
                <a:solidFill>
                  <a:srgbClr val="999999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//</a:t>
            </a:r>
            <a:r>
              <a:rPr lang="zh-CN" altLang="zh-CN" sz="1100" i="1" dirty="0">
                <a:solidFill>
                  <a:srgbClr val="999999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进入这里都是符合手机号规则的</a:t>
            </a:r>
            <a:r>
              <a:rPr lang="en-US" altLang="zh-CN" sz="1100" i="1" dirty="0">
                <a:solidFill>
                  <a:srgbClr val="999999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/>
            </a:r>
            <a:br>
              <a:rPr lang="en-US" altLang="zh-CN" sz="1100" i="1" dirty="0">
                <a:solidFill>
                  <a:srgbClr val="999999"/>
                </a:solidFill>
                <a:ea typeface="宋体" panose="02010600030101010101" pitchFamily="2" charset="-122"/>
                <a:cs typeface="Courier New" panose="02070309020205020404" pitchFamily="49" charset="0"/>
              </a:rPr>
            </a:br>
            <a:r>
              <a:rPr lang="en-US" altLang="zh-CN" sz="1100" i="1" dirty="0">
                <a:solidFill>
                  <a:srgbClr val="999999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                </a:t>
            </a:r>
            <a:r>
              <a:rPr lang="en-US" altLang="zh-CN" sz="1100" i="1" dirty="0">
                <a:solidFill>
                  <a:srgbClr val="999999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//</a:t>
            </a:r>
            <a:r>
              <a:rPr lang="zh-CN" altLang="zh-CN" sz="1100" i="1" dirty="0">
                <a:solidFill>
                  <a:srgbClr val="999999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使用正则替换 返回加密后数据</a:t>
            </a:r>
            <a:r>
              <a:rPr lang="en-US" altLang="zh-CN" sz="1100" i="1" dirty="0">
                <a:solidFill>
                  <a:srgbClr val="999999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/>
            </a:r>
            <a:br>
              <a:rPr lang="en-US" altLang="zh-CN" sz="1100" i="1" dirty="0">
                <a:solidFill>
                  <a:srgbClr val="999999"/>
                </a:solidFill>
                <a:ea typeface="宋体" panose="02010600030101010101" pitchFamily="2" charset="-122"/>
                <a:cs typeface="Courier New" panose="02070309020205020404" pitchFamily="49" charset="0"/>
              </a:rPr>
            </a:br>
            <a:r>
              <a:rPr lang="en-US" altLang="zh-CN" sz="1100" i="1" dirty="0">
                <a:solidFill>
                  <a:srgbClr val="999999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                </a:t>
            </a:r>
            <a:r>
              <a:rPr lang="en-US" altLang="zh-CN" sz="1100" dirty="0" err="1">
                <a:solidFill>
                  <a:srgbClr val="080808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encryptPhoNum</a:t>
            </a:r>
            <a:r>
              <a:rPr lang="en-US" altLang="zh-CN" sz="1100" dirty="0">
                <a:solidFill>
                  <a:srgbClr val="080808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= </a:t>
            </a:r>
            <a:r>
              <a:rPr lang="en-US" altLang="zh-CN" sz="1100" dirty="0" err="1">
                <a:solidFill>
                  <a:srgbClr val="080808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phoNum.trim</a:t>
            </a:r>
            <a:r>
              <a:rPr lang="en-US" altLang="zh-CN" sz="1100" dirty="0">
                <a:solidFill>
                  <a:srgbClr val="080808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().</a:t>
            </a:r>
            <a:r>
              <a:rPr lang="en-US" altLang="zh-CN" sz="1100" dirty="0" err="1">
                <a:solidFill>
                  <a:srgbClr val="080808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replaceAll</a:t>
            </a:r>
            <a:r>
              <a:rPr lang="en-US" altLang="zh-CN" sz="1100" dirty="0">
                <a:solidFill>
                  <a:srgbClr val="080808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</a:t>
            </a:r>
            <a:r>
              <a:rPr lang="en-US" altLang="zh-CN" sz="1100" dirty="0">
                <a:solidFill>
                  <a:srgbClr val="067D17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"(</a:t>
            </a:r>
            <a:r>
              <a:rPr lang="en-US" altLang="zh-CN" sz="1100" dirty="0">
                <a:solidFill>
                  <a:srgbClr val="0037A6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\\</a:t>
            </a:r>
            <a:r>
              <a:rPr lang="en-US" altLang="zh-CN" sz="1100" dirty="0">
                <a:solidFill>
                  <a:srgbClr val="067D17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d{3})</a:t>
            </a:r>
            <a:r>
              <a:rPr lang="en-US" altLang="zh-CN" sz="1100" dirty="0">
                <a:solidFill>
                  <a:srgbClr val="0037A6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\\</a:t>
            </a:r>
            <a:r>
              <a:rPr lang="en-US" altLang="zh-CN" sz="1100" dirty="0">
                <a:solidFill>
                  <a:srgbClr val="067D17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d{4}(</a:t>
            </a:r>
            <a:r>
              <a:rPr lang="en-US" altLang="zh-CN" sz="1100" dirty="0">
                <a:solidFill>
                  <a:srgbClr val="0037A6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\\</a:t>
            </a:r>
            <a:r>
              <a:rPr lang="en-US" altLang="zh-CN" sz="1100" dirty="0">
                <a:solidFill>
                  <a:srgbClr val="067D17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d{4})"</a:t>
            </a:r>
            <a:r>
              <a:rPr lang="en-US" altLang="zh-CN" sz="1100" dirty="0">
                <a:solidFill>
                  <a:srgbClr val="080808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,</a:t>
            </a:r>
            <a:r>
              <a:rPr lang="en-US" altLang="zh-CN" sz="1100" dirty="0">
                <a:solidFill>
                  <a:srgbClr val="067D17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"$1****$2"</a:t>
            </a:r>
            <a:r>
              <a:rPr lang="en-US" altLang="zh-CN" sz="1100" dirty="0">
                <a:solidFill>
                  <a:srgbClr val="080808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);</a:t>
            </a:r>
            <a:br>
              <a:rPr lang="en-US" altLang="zh-CN" sz="1100" dirty="0">
                <a:solidFill>
                  <a:srgbClr val="080808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sz="1100" dirty="0">
                <a:solidFill>
                  <a:srgbClr val="080808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        }</a:t>
            </a:r>
            <a:r>
              <a:rPr lang="en-US" altLang="zh-CN" sz="1100" dirty="0">
                <a:solidFill>
                  <a:srgbClr val="0033B3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else</a:t>
            </a:r>
            <a:r>
              <a:rPr lang="en-US" altLang="zh-CN" sz="1100" dirty="0">
                <a:solidFill>
                  <a:srgbClr val="080808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{</a:t>
            </a:r>
            <a:br>
              <a:rPr lang="en-US" altLang="zh-CN" sz="1100" dirty="0">
                <a:solidFill>
                  <a:srgbClr val="080808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sz="1100" dirty="0">
                <a:solidFill>
                  <a:srgbClr val="080808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            </a:t>
            </a:r>
            <a:r>
              <a:rPr lang="en-US" altLang="zh-CN" sz="1100" i="1" dirty="0">
                <a:solidFill>
                  <a:srgbClr val="999999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//</a:t>
            </a:r>
            <a:r>
              <a:rPr lang="zh-CN" altLang="zh-CN" sz="1100" i="1" dirty="0">
                <a:solidFill>
                  <a:srgbClr val="999999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不符合手机号规则 数据直接原封不动返回</a:t>
            </a:r>
            <a:r>
              <a:rPr lang="en-US" altLang="zh-CN" sz="1100" i="1" dirty="0">
                <a:solidFill>
                  <a:srgbClr val="999999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/>
            </a:r>
            <a:br>
              <a:rPr lang="en-US" altLang="zh-CN" sz="1100" i="1" dirty="0">
                <a:solidFill>
                  <a:srgbClr val="999999"/>
                </a:solidFill>
                <a:ea typeface="宋体" panose="02010600030101010101" pitchFamily="2" charset="-122"/>
                <a:cs typeface="Courier New" panose="02070309020205020404" pitchFamily="49" charset="0"/>
              </a:rPr>
            </a:br>
            <a:r>
              <a:rPr lang="en-US" altLang="zh-CN" sz="1100" i="1" dirty="0">
                <a:solidFill>
                  <a:srgbClr val="999999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                </a:t>
            </a:r>
            <a:r>
              <a:rPr lang="en-US" altLang="zh-CN" sz="1100" dirty="0" err="1">
                <a:solidFill>
                  <a:srgbClr val="080808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encryptPhoNum</a:t>
            </a:r>
            <a:r>
              <a:rPr lang="en-US" altLang="zh-CN" sz="1100" dirty="0">
                <a:solidFill>
                  <a:srgbClr val="080808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= </a:t>
            </a:r>
            <a:r>
              <a:rPr lang="en-US" altLang="zh-CN" sz="1100" dirty="0" err="1">
                <a:solidFill>
                  <a:srgbClr val="080808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phoNum</a:t>
            </a:r>
            <a:r>
              <a:rPr lang="en-US" altLang="zh-CN" sz="1100" dirty="0">
                <a:solidFill>
                  <a:srgbClr val="080808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;</a:t>
            </a:r>
            <a:br>
              <a:rPr lang="en-US" altLang="zh-CN" sz="1100" dirty="0">
                <a:solidFill>
                  <a:srgbClr val="080808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sz="1100" dirty="0">
                <a:solidFill>
                  <a:srgbClr val="080808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        }</a:t>
            </a:r>
            <a:br>
              <a:rPr lang="en-US" altLang="zh-CN" sz="1100" dirty="0">
                <a:solidFill>
                  <a:srgbClr val="080808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sz="1100" dirty="0">
                <a:solidFill>
                  <a:srgbClr val="080808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    }</a:t>
            </a:r>
            <a:r>
              <a:rPr lang="en-US" altLang="zh-CN" sz="1100" dirty="0">
                <a:solidFill>
                  <a:srgbClr val="0033B3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else</a:t>
            </a:r>
            <a:r>
              <a:rPr lang="en-US" altLang="zh-CN" sz="1100" dirty="0">
                <a:solidFill>
                  <a:srgbClr val="080808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{</a:t>
            </a:r>
            <a:br>
              <a:rPr lang="en-US" altLang="zh-CN" sz="1100" dirty="0">
                <a:solidFill>
                  <a:srgbClr val="080808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sz="1100" dirty="0">
                <a:solidFill>
                  <a:srgbClr val="080808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        </a:t>
            </a:r>
            <a:r>
              <a:rPr lang="en-US" altLang="zh-CN" sz="1100" i="1" dirty="0">
                <a:solidFill>
                  <a:srgbClr val="999999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//</a:t>
            </a:r>
            <a:r>
              <a:rPr lang="zh-CN" altLang="zh-CN" sz="1100" i="1" dirty="0">
                <a:solidFill>
                  <a:srgbClr val="999999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不符合</a:t>
            </a:r>
            <a:r>
              <a:rPr lang="en-US" altLang="zh-CN" sz="1100" i="1" dirty="0">
                <a:solidFill>
                  <a:srgbClr val="999999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11</a:t>
            </a:r>
            <a:r>
              <a:rPr lang="zh-CN" altLang="zh-CN" sz="1100" i="1" dirty="0">
                <a:solidFill>
                  <a:srgbClr val="999999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位 数据直接原封不动返回</a:t>
            </a:r>
            <a:r>
              <a:rPr lang="en-US" altLang="zh-CN" sz="1100" i="1" dirty="0">
                <a:solidFill>
                  <a:srgbClr val="999999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/>
            </a:r>
            <a:br>
              <a:rPr lang="en-US" altLang="zh-CN" sz="1100" i="1" dirty="0">
                <a:solidFill>
                  <a:srgbClr val="999999"/>
                </a:solidFill>
                <a:ea typeface="宋体" panose="02010600030101010101" pitchFamily="2" charset="-122"/>
                <a:cs typeface="Courier New" panose="02070309020205020404" pitchFamily="49" charset="0"/>
              </a:rPr>
            </a:br>
            <a:r>
              <a:rPr lang="en-US" altLang="zh-CN" sz="1100" i="1" dirty="0">
                <a:solidFill>
                  <a:srgbClr val="999999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            </a:t>
            </a:r>
            <a:r>
              <a:rPr lang="en-US" altLang="zh-CN" sz="1100" dirty="0" err="1">
                <a:solidFill>
                  <a:srgbClr val="080808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encryptPhoNum</a:t>
            </a:r>
            <a:r>
              <a:rPr lang="en-US" altLang="zh-CN" sz="1100" dirty="0">
                <a:solidFill>
                  <a:srgbClr val="080808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= </a:t>
            </a:r>
            <a:r>
              <a:rPr lang="en-US" altLang="zh-CN" sz="1100" dirty="0" err="1">
                <a:solidFill>
                  <a:srgbClr val="080808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phoNum</a:t>
            </a:r>
            <a:r>
              <a:rPr lang="en-US" altLang="zh-CN" sz="1100" dirty="0">
                <a:solidFill>
                  <a:srgbClr val="080808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;</a:t>
            </a:r>
            <a:br>
              <a:rPr lang="en-US" altLang="zh-CN" sz="1100" dirty="0">
                <a:solidFill>
                  <a:srgbClr val="080808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sz="1100" dirty="0">
                <a:solidFill>
                  <a:srgbClr val="080808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    }</a:t>
            </a:r>
            <a:br>
              <a:rPr lang="en-US" altLang="zh-CN" sz="1100" dirty="0">
                <a:solidFill>
                  <a:srgbClr val="080808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sz="1100" dirty="0">
                <a:solidFill>
                  <a:srgbClr val="080808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    </a:t>
            </a:r>
            <a:r>
              <a:rPr lang="en-US" altLang="zh-CN" sz="1100" dirty="0">
                <a:solidFill>
                  <a:srgbClr val="0033B3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return </a:t>
            </a:r>
            <a:r>
              <a:rPr lang="en-US" altLang="zh-CN" sz="1100" dirty="0" err="1">
                <a:solidFill>
                  <a:srgbClr val="080808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encryptPhoNum</a:t>
            </a:r>
            <a:r>
              <a:rPr lang="en-US" altLang="zh-CN" sz="1100" dirty="0">
                <a:solidFill>
                  <a:srgbClr val="080808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;</a:t>
            </a:r>
            <a:br>
              <a:rPr lang="en-US" altLang="zh-CN" sz="1100" dirty="0">
                <a:solidFill>
                  <a:srgbClr val="080808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sz="1100" dirty="0">
                <a:solidFill>
                  <a:srgbClr val="080808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}</a:t>
            </a:r>
            <a:br>
              <a:rPr lang="en-US" altLang="zh-CN" sz="1100" dirty="0">
                <a:solidFill>
                  <a:srgbClr val="080808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sz="1100" dirty="0">
                <a:solidFill>
                  <a:srgbClr val="080808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}</a:t>
            </a:r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799678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IDEA</a:t>
            </a:r>
            <a:r>
              <a:rPr lang="zh-CN" altLang="en-US" dirty="0" smtClean="0"/>
              <a:t>中使用集成的</a:t>
            </a:r>
            <a:r>
              <a:rPr lang="en-US" altLang="zh-CN" dirty="0" smtClean="0"/>
              <a:t>Maven</a:t>
            </a:r>
            <a:r>
              <a:rPr lang="zh-CN" altLang="en-US" dirty="0" smtClean="0"/>
              <a:t>插件进行打包，这里会把依赖一起打入</a:t>
            </a:r>
            <a:r>
              <a:rPr lang="en-US" altLang="zh-CN" dirty="0" smtClean="0"/>
              <a:t>jar</a:t>
            </a:r>
            <a:r>
              <a:rPr lang="zh-CN" altLang="en-US" dirty="0" smtClean="0"/>
              <a:t>包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案例：开发</a:t>
            </a:r>
            <a:r>
              <a:rPr lang="en-US" altLang="zh-CN" dirty="0"/>
              <a:t>Hive UDF</a:t>
            </a:r>
            <a:r>
              <a:rPr lang="zh-CN" altLang="en-US" dirty="0"/>
              <a:t>实现手机号****加密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步骤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：打</a:t>
            </a:r>
            <a:r>
              <a:rPr lang="en-US" altLang="zh-CN" dirty="0" smtClean="0"/>
              <a:t>jar</a:t>
            </a:r>
            <a:r>
              <a:rPr lang="zh-CN" altLang="en-US" dirty="0" smtClean="0"/>
              <a:t>包上传</a:t>
            </a:r>
            <a:endParaRPr lang="zh-CN" altLang="en-US" dirty="0"/>
          </a:p>
        </p:txBody>
      </p:sp>
      <p:pic>
        <p:nvPicPr>
          <p:cNvPr id="5" name="图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207539" y="2962445"/>
            <a:ext cx="5695950" cy="275717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图片 5"/>
          <p:cNvPicPr/>
          <p:nvPr/>
        </p:nvPicPr>
        <p:blipFill>
          <a:blip r:embed="rId3"/>
          <a:stretch>
            <a:fillRect/>
          </a:stretch>
        </p:blipFill>
        <p:spPr>
          <a:xfrm>
            <a:off x="6085679" y="2962445"/>
            <a:ext cx="5695950" cy="275717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114056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可以通过运行</a:t>
            </a:r>
            <a:r>
              <a:rPr lang="en-US" altLang="zh-CN" dirty="0"/>
              <a:t>"hive -H" </a:t>
            </a:r>
            <a:r>
              <a:rPr lang="zh-CN" altLang="en-US" dirty="0"/>
              <a:t>或者 </a:t>
            </a:r>
            <a:r>
              <a:rPr lang="en-US" altLang="zh-CN" dirty="0"/>
              <a:t>"hive --help"</a:t>
            </a:r>
            <a:r>
              <a:rPr lang="zh-CN" altLang="en-US" dirty="0"/>
              <a:t>来查看命令行选项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标记</a:t>
            </a:r>
            <a:r>
              <a:rPr lang="zh-CN" altLang="en-US" dirty="0">
                <a:solidFill>
                  <a:srgbClr val="FF0000"/>
                </a:solidFill>
              </a:rPr>
              <a:t>为红色的为重要的参数</a:t>
            </a:r>
            <a:r>
              <a:rPr lang="zh-CN" altLang="en-US" dirty="0"/>
              <a:t>。</a:t>
            </a:r>
          </a:p>
          <a:p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CLIs and Commands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Hive CLI</a:t>
            </a:r>
            <a:endParaRPr lang="zh-CN" altLang="en-US" dirty="0"/>
          </a:p>
        </p:txBody>
      </p:sp>
      <p:pic>
        <p:nvPicPr>
          <p:cNvPr id="8" name="图片 7"/>
          <p:cNvPicPr/>
          <p:nvPr/>
        </p:nvPicPr>
        <p:blipFill>
          <a:blip r:embed="rId2"/>
          <a:stretch>
            <a:fillRect/>
          </a:stretch>
        </p:blipFill>
        <p:spPr>
          <a:xfrm>
            <a:off x="3237702" y="2657628"/>
            <a:ext cx="5695950" cy="182308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9" name="TextBox 3">
            <a:extLst>
              <a:ext uri="{FF2B5EF4-FFF2-40B4-BE49-F238E27FC236}">
                <a16:creationId xmlns=""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2472636" y="4813186"/>
            <a:ext cx="7226083" cy="1384995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200" dirty="0">
                <a:solidFill>
                  <a:srgbClr val="FF0000"/>
                </a:solidFill>
                <a:latin typeface="Arial Unicode MS" panose="020B0604020202020204" pitchFamily="34" charset="-122"/>
                <a:ea typeface="JetBrains Mono"/>
              </a:rPr>
              <a:t>-e &lt;quoted-query-string&gt;        </a:t>
            </a:r>
            <a:r>
              <a:rPr lang="en-US" altLang="zh-CN" sz="1200" dirty="0" smtClean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	</a:t>
            </a:r>
            <a:r>
              <a:rPr lang="zh-CN" altLang="zh-CN" sz="1200" dirty="0" smtClean="0">
                <a:solidFill>
                  <a:srgbClr val="080808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执行</a:t>
            </a:r>
            <a:r>
              <a:rPr lang="zh-CN" altLang="zh-CN" sz="1200" dirty="0">
                <a:solidFill>
                  <a:srgbClr val="080808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命令行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-e</a:t>
            </a:r>
            <a:r>
              <a:rPr lang="zh-CN" altLang="zh-CN" sz="1200" dirty="0">
                <a:solidFill>
                  <a:srgbClr val="080808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参数后指定的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sql</a:t>
            </a:r>
            <a:r>
              <a:rPr lang="zh-CN" altLang="zh-CN" sz="1200" dirty="0">
                <a:solidFill>
                  <a:srgbClr val="080808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语句 运行完退出。</a:t>
            </a:r>
            <a:br>
              <a:rPr lang="zh-CN" altLang="zh-CN" sz="1200" dirty="0">
                <a:solidFill>
                  <a:srgbClr val="080808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200" dirty="0">
                <a:solidFill>
                  <a:srgbClr val="FF0000"/>
                </a:solidFill>
                <a:latin typeface="Arial Unicode MS" panose="020B0604020202020204" pitchFamily="34" charset="-122"/>
                <a:ea typeface="JetBrains Mono"/>
              </a:rPr>
              <a:t>-f &lt;filename&gt;                  </a:t>
            </a:r>
            <a:r>
              <a:rPr lang="en-US" altLang="zh-CN" sz="1200" dirty="0" smtClean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		</a:t>
            </a:r>
            <a:r>
              <a:rPr lang="zh-CN" altLang="zh-CN" sz="1200" dirty="0" smtClean="0">
                <a:solidFill>
                  <a:srgbClr val="080808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执行</a:t>
            </a:r>
            <a:r>
              <a:rPr lang="zh-CN" altLang="zh-CN" sz="1200" dirty="0">
                <a:solidFill>
                  <a:srgbClr val="080808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命令行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-f</a:t>
            </a:r>
            <a:r>
              <a:rPr lang="zh-CN" altLang="zh-CN" sz="1200" dirty="0">
                <a:solidFill>
                  <a:srgbClr val="080808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参数后指定的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sql</a:t>
            </a:r>
            <a:r>
              <a:rPr lang="zh-CN" altLang="zh-CN" sz="1200" dirty="0">
                <a:solidFill>
                  <a:srgbClr val="080808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 运行完退出。</a:t>
            </a:r>
            <a:br>
              <a:rPr lang="zh-CN" altLang="zh-CN" sz="1200" dirty="0">
                <a:solidFill>
                  <a:srgbClr val="080808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200" dirty="0">
                <a:solidFill>
                  <a:srgbClr val="0073BF"/>
                </a:solidFill>
                <a:latin typeface="Arial Unicode MS" panose="020B0604020202020204" pitchFamily="34" charset="-122"/>
                <a:ea typeface="JetBrains Mono"/>
              </a:rPr>
              <a:t>-H,--help                      </a:t>
            </a:r>
            <a:r>
              <a:rPr lang="en-US" altLang="zh-CN" sz="1200" dirty="0" smtClean="0">
                <a:solidFill>
                  <a:srgbClr val="0073BF"/>
                </a:solidFill>
                <a:latin typeface="Arial Unicode MS" panose="020B0604020202020204" pitchFamily="34" charset="-122"/>
                <a:ea typeface="JetBrains Mono"/>
              </a:rPr>
              <a:t>		</a:t>
            </a:r>
            <a:r>
              <a:rPr lang="zh-CN" altLang="zh-CN" sz="1200" dirty="0" smtClean="0">
                <a:solidFill>
                  <a:srgbClr val="080808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打印</a:t>
            </a:r>
            <a:r>
              <a:rPr lang="zh-CN" altLang="zh-CN" sz="1200" dirty="0">
                <a:solidFill>
                  <a:srgbClr val="080808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帮助信息</a:t>
            </a:r>
            <a:br>
              <a:rPr lang="zh-CN" altLang="zh-CN" sz="1200" dirty="0">
                <a:solidFill>
                  <a:srgbClr val="080808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200" dirty="0">
                <a:solidFill>
                  <a:srgbClr val="080808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zh-CN" sz="1200" dirty="0">
                <a:solidFill>
                  <a:srgbClr val="FF0000"/>
                </a:solidFill>
                <a:latin typeface="Arial Unicode MS" panose="020B0604020202020204" pitchFamily="34" charset="-122"/>
                <a:ea typeface="JetBrains Mono"/>
              </a:rPr>
              <a:t>--hiveconf &lt;property=value&gt;   </a:t>
            </a:r>
            <a:r>
              <a:rPr lang="en-US" altLang="zh-CN" sz="1200" dirty="0" smtClean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	</a:t>
            </a:r>
            <a:r>
              <a:rPr lang="zh-CN" altLang="zh-CN" sz="1200" dirty="0" smtClean="0">
                <a:solidFill>
                  <a:srgbClr val="080808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设置</a:t>
            </a:r>
            <a:r>
              <a:rPr lang="zh-CN" altLang="zh-CN" sz="1200" dirty="0">
                <a:solidFill>
                  <a:srgbClr val="080808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参数</a:t>
            </a:r>
            <a:br>
              <a:rPr lang="zh-CN" altLang="zh-CN" sz="1200" dirty="0">
                <a:solidFill>
                  <a:srgbClr val="080808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200" dirty="0">
                <a:solidFill>
                  <a:srgbClr val="0073BF"/>
                </a:solidFill>
                <a:latin typeface="Arial Unicode MS" panose="020B0604020202020204" pitchFamily="34" charset="-122"/>
                <a:ea typeface="JetBrains Mono"/>
              </a:rPr>
              <a:t>-S,--silent                     </a:t>
            </a:r>
            <a:r>
              <a:rPr lang="en-US" altLang="zh-CN" sz="1200" dirty="0" smtClean="0">
                <a:solidFill>
                  <a:srgbClr val="0073BF"/>
                </a:solidFill>
                <a:latin typeface="Arial Unicode MS" panose="020B0604020202020204" pitchFamily="34" charset="-122"/>
                <a:ea typeface="JetBrains Mono"/>
              </a:rPr>
              <a:t>		</a:t>
            </a:r>
            <a:r>
              <a:rPr lang="zh-CN" altLang="zh-CN" sz="1200" dirty="0" smtClean="0">
                <a:solidFill>
                  <a:srgbClr val="080808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静默</a:t>
            </a:r>
            <a:r>
              <a:rPr lang="zh-CN" altLang="zh-CN" sz="1200" dirty="0">
                <a:solidFill>
                  <a:srgbClr val="080808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模式</a:t>
            </a:r>
            <a:br>
              <a:rPr lang="zh-CN" altLang="zh-CN" sz="1200" dirty="0">
                <a:solidFill>
                  <a:srgbClr val="080808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200" dirty="0">
                <a:solidFill>
                  <a:srgbClr val="0073BF"/>
                </a:solidFill>
                <a:latin typeface="Arial Unicode MS" panose="020B0604020202020204" pitchFamily="34" charset="-122"/>
                <a:ea typeface="JetBrains Mono"/>
              </a:rPr>
              <a:t>-v,--verbose                   </a:t>
            </a:r>
            <a:r>
              <a:rPr lang="en-US" altLang="zh-CN" sz="1200" dirty="0" smtClean="0">
                <a:solidFill>
                  <a:srgbClr val="0073BF"/>
                </a:solidFill>
                <a:latin typeface="Arial Unicode MS" panose="020B0604020202020204" pitchFamily="34" charset="-122"/>
                <a:ea typeface="JetBrains Mono"/>
              </a:rPr>
              <a:t>		</a:t>
            </a:r>
            <a:r>
              <a:rPr lang="zh-CN" altLang="zh-CN" sz="1200" dirty="0" smtClean="0">
                <a:solidFill>
                  <a:srgbClr val="080808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详细</a:t>
            </a:r>
            <a:r>
              <a:rPr lang="zh-CN" altLang="zh-CN" sz="1200" dirty="0">
                <a:solidFill>
                  <a:srgbClr val="080808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模式</a:t>
            </a:r>
            <a:r>
              <a:rPr lang="zh-CN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，将执行</a:t>
            </a:r>
            <a:r>
              <a:rPr lang="zh-CN" altLang="zh-CN" sz="1200" dirty="0">
                <a:latin typeface="Arial Unicode MS" panose="020B0604020202020204" pitchFamily="34" charset="-122"/>
                <a:ea typeface="JetBrains Mono"/>
              </a:rPr>
              <a:t>sql</a:t>
            </a:r>
            <a:r>
              <a:rPr lang="zh-CN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回显到</a:t>
            </a:r>
            <a:r>
              <a:rPr lang="zh-CN" altLang="zh-CN" sz="1200" dirty="0">
                <a:latin typeface="Arial Unicode MS" panose="020B0604020202020204" pitchFamily="34" charset="-122"/>
                <a:ea typeface="JetBrains Mono"/>
              </a:rPr>
              <a:t>console</a:t>
            </a:r>
            <a:r>
              <a:rPr lang="zh-CN" altLang="zh-CN" sz="1200" dirty="0">
                <a:solidFill>
                  <a:srgbClr val="0073BF"/>
                </a:solidFill>
                <a:latin typeface="Arial Unicode MS" panose="020B0604020202020204" pitchFamily="34" charset="-122"/>
                <a:ea typeface="JetBrains Mono"/>
              </a:rPr>
              <a:t/>
            </a:r>
            <a:br>
              <a:rPr lang="zh-CN" altLang="zh-CN" sz="1200" dirty="0">
                <a:solidFill>
                  <a:srgbClr val="0073BF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073BF"/>
                </a:solidFill>
                <a:latin typeface="Arial Unicode MS" panose="020B0604020202020204" pitchFamily="34" charset="-122"/>
                <a:ea typeface="JetBrains Mono"/>
              </a:rPr>
              <a:t>   </a:t>
            </a:r>
            <a:r>
              <a:rPr lang="zh-CN" altLang="zh-CN" sz="1200" dirty="0">
                <a:solidFill>
                  <a:srgbClr val="FF0000"/>
                </a:solidFill>
                <a:latin typeface="Arial Unicode MS" panose="020B0604020202020204" pitchFamily="34" charset="-122"/>
                <a:ea typeface="JetBrains Mono"/>
              </a:rPr>
              <a:t>--service service_name        </a:t>
            </a:r>
            <a:r>
              <a:rPr lang="en-US" altLang="zh-CN" sz="1200" dirty="0" smtClean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	</a:t>
            </a:r>
            <a:r>
              <a:rPr lang="zh-CN" altLang="zh-CN" sz="1200" dirty="0" smtClean="0">
                <a:solidFill>
                  <a:srgbClr val="080808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启动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hive</a:t>
            </a:r>
            <a:r>
              <a:rPr lang="zh-CN" altLang="zh-CN" sz="1200" dirty="0">
                <a:solidFill>
                  <a:srgbClr val="080808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的相关服务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829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把</a:t>
            </a:r>
            <a:r>
              <a:rPr lang="en-US" altLang="zh-CN" dirty="0"/>
              <a:t>jar</a:t>
            </a:r>
            <a:r>
              <a:rPr lang="zh-CN" altLang="en-US" dirty="0"/>
              <a:t>包上传到</a:t>
            </a:r>
            <a:r>
              <a:rPr lang="en-US" altLang="zh-CN" dirty="0"/>
              <a:t>Hiveserver2</a:t>
            </a:r>
            <a:r>
              <a:rPr lang="zh-CN" altLang="en-US" dirty="0"/>
              <a:t>服务运行所在机器</a:t>
            </a:r>
            <a:r>
              <a:rPr lang="zh-CN" altLang="en-US" dirty="0" smtClean="0"/>
              <a:t>的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系统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上传</a:t>
            </a:r>
            <a:r>
              <a:rPr lang="en-US" altLang="zh-CN" dirty="0" smtClean="0"/>
              <a:t>HDFS</a:t>
            </a:r>
            <a:r>
              <a:rPr lang="zh-CN" altLang="en-US" dirty="0" smtClean="0"/>
              <a:t>文件系统</a:t>
            </a:r>
            <a:r>
              <a:rPr lang="zh-CN" altLang="en-US" dirty="0"/>
              <a:t>也</a:t>
            </a:r>
            <a:r>
              <a:rPr lang="zh-CN" altLang="en-US" dirty="0" smtClean="0"/>
              <a:t>可以，后续路径指定清楚即可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案例：开发</a:t>
            </a:r>
            <a:r>
              <a:rPr lang="en-US" altLang="zh-CN" dirty="0"/>
              <a:t>Hive UDF</a:t>
            </a:r>
            <a:r>
              <a:rPr lang="zh-CN" altLang="en-US" dirty="0"/>
              <a:t>实现手机号****加密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步骤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</a:t>
            </a:r>
            <a:r>
              <a:rPr lang="en-US" altLang="zh-CN" dirty="0" smtClean="0"/>
              <a:t>jar</a:t>
            </a:r>
            <a:r>
              <a:rPr lang="zh-CN" altLang="en-US" dirty="0" smtClean="0"/>
              <a:t>包上传</a:t>
            </a:r>
            <a:r>
              <a:rPr lang="en-US" altLang="zh-CN" dirty="0" smtClean="0"/>
              <a:t>HS2</a:t>
            </a:r>
            <a:r>
              <a:rPr lang="zh-CN" altLang="en-US" dirty="0" smtClean="0"/>
              <a:t>服务器本地</a:t>
            </a:r>
            <a:endParaRPr lang="zh-CN" altLang="en-US" dirty="0"/>
          </a:p>
        </p:txBody>
      </p:sp>
      <p:pic>
        <p:nvPicPr>
          <p:cNvPr id="7" name="图片 6"/>
          <p:cNvPicPr/>
          <p:nvPr/>
        </p:nvPicPr>
        <p:blipFill>
          <a:blip r:embed="rId2"/>
          <a:stretch>
            <a:fillRect/>
          </a:stretch>
        </p:blipFill>
        <p:spPr>
          <a:xfrm>
            <a:off x="2481315" y="3248511"/>
            <a:ext cx="7208727" cy="1576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14924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在客户端中使用命令把</a:t>
            </a:r>
            <a:r>
              <a:rPr lang="en-US" altLang="zh-CN" dirty="0"/>
              <a:t>jar</a:t>
            </a:r>
            <a:r>
              <a:rPr lang="zh-CN" altLang="en-US" dirty="0"/>
              <a:t>包添加至</a:t>
            </a:r>
            <a:r>
              <a:rPr lang="en-US" altLang="zh-CN" dirty="0"/>
              <a:t>classpath</a:t>
            </a:r>
            <a:r>
              <a:rPr lang="zh-CN" altLang="en-US" dirty="0"/>
              <a:t>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案例：开发</a:t>
            </a:r>
            <a:r>
              <a:rPr lang="en-US" altLang="zh-CN" dirty="0"/>
              <a:t>Hive UDF</a:t>
            </a:r>
            <a:r>
              <a:rPr lang="zh-CN" altLang="en-US" dirty="0"/>
              <a:t>实现手机号****加密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步骤</a:t>
            </a:r>
            <a:r>
              <a:rPr lang="en-US" altLang="zh-CN" dirty="0" smtClean="0"/>
              <a:t>4</a:t>
            </a:r>
            <a:r>
              <a:rPr lang="zh-CN" altLang="en-US" dirty="0" smtClean="0"/>
              <a:t>：添加</a:t>
            </a:r>
            <a:r>
              <a:rPr lang="en-US" altLang="zh-CN" dirty="0" smtClean="0"/>
              <a:t>jar</a:t>
            </a:r>
            <a:r>
              <a:rPr lang="zh-CN" altLang="en-US" dirty="0" smtClean="0"/>
              <a:t>至</a:t>
            </a:r>
            <a:r>
              <a:rPr lang="en-US" altLang="zh-CN" dirty="0"/>
              <a:t>Hive Classpath</a:t>
            </a:r>
            <a:endParaRPr lang="zh-CN" altLang="en-US" dirty="0"/>
          </a:p>
        </p:txBody>
      </p:sp>
      <p:pic>
        <p:nvPicPr>
          <p:cNvPr id="5" name="图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2087489" y="3149239"/>
            <a:ext cx="7996379" cy="1396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88827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通俗来说就是给用户编写的函数起个名字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案例：开发</a:t>
            </a:r>
            <a:r>
              <a:rPr lang="en-US" altLang="zh-CN" dirty="0"/>
              <a:t>Hive UDF</a:t>
            </a:r>
            <a:r>
              <a:rPr lang="zh-CN" altLang="en-US" dirty="0"/>
              <a:t>实现手机号****加密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步骤</a:t>
            </a:r>
            <a:r>
              <a:rPr lang="en-US" altLang="zh-CN" dirty="0" smtClean="0"/>
              <a:t>5</a:t>
            </a:r>
            <a:r>
              <a:rPr lang="zh-CN" altLang="en-US" dirty="0" smtClean="0"/>
              <a:t>：注册</a:t>
            </a:r>
            <a:r>
              <a:rPr lang="zh-CN" altLang="en-US" dirty="0"/>
              <a:t>临时函数</a:t>
            </a:r>
          </a:p>
        </p:txBody>
      </p:sp>
      <p:pic>
        <p:nvPicPr>
          <p:cNvPr id="5" name="图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3237704" y="3352383"/>
            <a:ext cx="5695950" cy="1391285"/>
          </a:xfrm>
          <a:prstGeom prst="rect">
            <a:avLst/>
          </a:prstGeom>
        </p:spPr>
      </p:pic>
      <p:sp>
        <p:nvSpPr>
          <p:cNvPr id="6" name="TextBox 3">
            <a:extLst>
              <a:ext uri="{FF2B5EF4-FFF2-40B4-BE49-F238E27FC236}">
                <a16:creationId xmlns=""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3318112" y="2467629"/>
            <a:ext cx="5535133" cy="338554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>
                <a:ea typeface="Alibaba PuHuiTi B"/>
              </a:rPr>
              <a:t>create temporary function </a:t>
            </a:r>
            <a:r>
              <a:rPr lang="zh-CN" altLang="en-US" sz="1600" dirty="0">
                <a:ea typeface="Alibaba PuHuiTi B"/>
              </a:rPr>
              <a:t>函数名 </a:t>
            </a:r>
            <a:r>
              <a:rPr lang="en-US" altLang="zh-CN" sz="1600" dirty="0">
                <a:ea typeface="Alibaba PuHuiTi B"/>
              </a:rPr>
              <a:t>as 'UDF</a:t>
            </a:r>
            <a:r>
              <a:rPr lang="zh-CN" altLang="en-US" sz="1600" dirty="0">
                <a:ea typeface="Alibaba PuHuiTi B"/>
              </a:rPr>
              <a:t>类全路径</a:t>
            </a:r>
            <a:r>
              <a:rPr lang="en-US" altLang="zh-CN" sz="1600" dirty="0">
                <a:ea typeface="Alibaba PuHuiTi B"/>
              </a:rPr>
              <a:t>';</a:t>
            </a:r>
            <a:endParaRPr lang="zh-CN" altLang="en-US" sz="1600" dirty="0">
              <a:ea typeface="Alibaba PuHuiTi B"/>
            </a:endParaRPr>
          </a:p>
        </p:txBody>
      </p:sp>
    </p:spTree>
    <p:extLst>
      <p:ext uri="{BB962C8B-B14F-4D97-AF65-F5344CB8AC3E}">
        <p14:creationId xmlns:p14="http://schemas.microsoft.com/office/powerpoint/2010/main" val="158368480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案例：开发</a:t>
            </a:r>
            <a:r>
              <a:rPr lang="en-US" altLang="zh-CN" dirty="0"/>
              <a:t>Hive UDF</a:t>
            </a:r>
            <a:r>
              <a:rPr lang="zh-CN" altLang="en-US" dirty="0"/>
              <a:t>实现手机号****加密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步骤</a:t>
            </a:r>
            <a:r>
              <a:rPr lang="en-US" altLang="zh-CN" dirty="0" smtClean="0"/>
              <a:t>6</a:t>
            </a:r>
            <a:r>
              <a:rPr lang="zh-CN" altLang="en-US" dirty="0" smtClean="0"/>
              <a:t>：注册成功，使用</a:t>
            </a:r>
            <a:r>
              <a:rPr lang="en-US" altLang="zh-CN" dirty="0" smtClean="0"/>
              <a:t>UDF</a:t>
            </a:r>
            <a:endParaRPr lang="zh-CN" altLang="en-US" dirty="0"/>
          </a:p>
        </p:txBody>
      </p:sp>
      <p:pic>
        <p:nvPicPr>
          <p:cNvPr id="5" name="图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2462574" y="1896403"/>
            <a:ext cx="7246209" cy="3155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18594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16DC7A42-DEB9-4846-9885-EF1F65B29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Hive </a:t>
            </a:r>
            <a:r>
              <a:rPr lang="zh-CN" altLang="en-US" dirty="0" smtClean="0">
                <a:solidFill>
                  <a:schemeClr val="tx1"/>
                </a:solidFill>
              </a:rPr>
              <a:t>函数高阶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DC0D98B5-82FB-804B-8565-7E31DD4B40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04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3913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=""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UDTF</a:t>
            </a:r>
            <a:r>
              <a:rPr lang="zh-CN" altLang="en-US" dirty="0" smtClean="0">
                <a:solidFill>
                  <a:srgbClr val="FF0000"/>
                </a:solidFill>
              </a:rPr>
              <a:t>之</a:t>
            </a:r>
            <a:r>
              <a:rPr lang="en-US" altLang="zh-CN" dirty="0" smtClean="0">
                <a:solidFill>
                  <a:srgbClr val="FF0000"/>
                </a:solidFill>
              </a:rPr>
              <a:t>explode</a:t>
            </a:r>
            <a:r>
              <a:rPr lang="zh-CN" altLang="en-US" dirty="0" smtClean="0">
                <a:solidFill>
                  <a:srgbClr val="FF0000"/>
                </a:solidFill>
              </a:rPr>
              <a:t>函数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>
                <a:solidFill>
                  <a:schemeClr val="tx1"/>
                </a:solidFill>
              </a:rPr>
              <a:t>Lateral View</a:t>
            </a:r>
            <a:r>
              <a:rPr lang="zh-CN" altLang="en-US" dirty="0" smtClean="0">
                <a:solidFill>
                  <a:schemeClr val="tx1"/>
                </a:solidFill>
              </a:rPr>
              <a:t>侧视图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chemeClr val="tx1"/>
                </a:solidFill>
              </a:rPr>
              <a:t>Aggregation</a:t>
            </a:r>
            <a:r>
              <a:rPr lang="zh-CN" altLang="en-US" dirty="0" smtClean="0">
                <a:solidFill>
                  <a:schemeClr val="tx1"/>
                </a:solidFill>
              </a:rPr>
              <a:t>聚合函数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chemeClr val="tx1"/>
                </a:solidFill>
              </a:rPr>
              <a:t>Windows Functions</a:t>
            </a:r>
            <a:r>
              <a:rPr lang="zh-CN" altLang="en-US" dirty="0" smtClean="0">
                <a:solidFill>
                  <a:schemeClr val="tx1"/>
                </a:solidFill>
              </a:rPr>
              <a:t>窗口函数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chemeClr val="tx1"/>
                </a:solidFill>
              </a:rPr>
              <a:t>Sampling</a:t>
            </a:r>
            <a:r>
              <a:rPr lang="zh-CN" altLang="en-US" dirty="0" smtClean="0">
                <a:solidFill>
                  <a:schemeClr val="tx1"/>
                </a:solidFill>
              </a:rPr>
              <a:t>抽样函数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6215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explode</a:t>
            </a:r>
            <a:r>
              <a:rPr lang="zh-CN" altLang="en-US" dirty="0" smtClean="0">
                <a:solidFill>
                  <a:srgbClr val="FF0000"/>
                </a:solidFill>
              </a:rPr>
              <a:t>接收</a:t>
            </a:r>
            <a:r>
              <a:rPr lang="en-US" altLang="zh-CN" dirty="0" smtClean="0">
                <a:solidFill>
                  <a:srgbClr val="FF0000"/>
                </a:solidFill>
              </a:rPr>
              <a:t>map</a:t>
            </a:r>
            <a:r>
              <a:rPr lang="zh-CN" altLang="en-US" dirty="0" smtClean="0">
                <a:solidFill>
                  <a:srgbClr val="FF0000"/>
                </a:solidFill>
              </a:rPr>
              <a:t>、</a:t>
            </a:r>
            <a:r>
              <a:rPr lang="en-US" altLang="zh-CN" dirty="0" smtClean="0">
                <a:solidFill>
                  <a:srgbClr val="FF0000"/>
                </a:solidFill>
              </a:rPr>
              <a:t>array</a:t>
            </a:r>
            <a:r>
              <a:rPr lang="zh-CN" altLang="en-US" dirty="0">
                <a:solidFill>
                  <a:srgbClr val="FF0000"/>
                </a:solidFill>
              </a:rPr>
              <a:t>类型</a:t>
            </a:r>
            <a:r>
              <a:rPr lang="zh-CN" altLang="en-US" dirty="0"/>
              <a:t>的数据</a:t>
            </a:r>
            <a:r>
              <a:rPr lang="zh-CN" altLang="en-US" dirty="0" smtClean="0"/>
              <a:t>作为输入，</a:t>
            </a:r>
            <a:r>
              <a:rPr lang="zh-CN" altLang="en-US" dirty="0"/>
              <a:t>然后</a:t>
            </a:r>
            <a:r>
              <a:rPr lang="zh-CN" altLang="en-US" dirty="0" smtClean="0"/>
              <a:t>把输入数据中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FF0000"/>
                </a:solidFill>
              </a:rPr>
              <a:t>每个</a:t>
            </a:r>
            <a:r>
              <a:rPr lang="zh-CN" altLang="en-US" dirty="0" smtClean="0">
                <a:solidFill>
                  <a:srgbClr val="FF0000"/>
                </a:solidFill>
              </a:rPr>
              <a:t>元素拆开变成</a:t>
            </a:r>
            <a:r>
              <a:rPr lang="zh-CN" altLang="en-US" dirty="0">
                <a:solidFill>
                  <a:srgbClr val="FF0000"/>
                </a:solidFill>
              </a:rPr>
              <a:t>一行</a:t>
            </a:r>
            <a:r>
              <a:rPr lang="zh-CN" altLang="en-US" dirty="0" smtClean="0">
                <a:solidFill>
                  <a:srgbClr val="FF0000"/>
                </a:solidFill>
              </a:rPr>
              <a:t>数据</a:t>
            </a:r>
            <a:r>
              <a:rPr lang="zh-CN" altLang="en-US" dirty="0"/>
              <a:t>，</a:t>
            </a:r>
            <a:r>
              <a:rPr lang="zh-CN" altLang="en-US" dirty="0" smtClean="0"/>
              <a:t>一</a:t>
            </a:r>
            <a:r>
              <a:rPr lang="zh-CN" altLang="en-US" dirty="0"/>
              <a:t>个元素</a:t>
            </a:r>
            <a:r>
              <a:rPr lang="zh-CN" altLang="en-US" dirty="0" smtClean="0"/>
              <a:t>一行。</a:t>
            </a:r>
            <a:endParaRPr lang="en-US" altLang="zh-CN" dirty="0" smtClean="0"/>
          </a:p>
          <a:p>
            <a:r>
              <a:rPr lang="en-US" altLang="zh-CN" dirty="0"/>
              <a:t>explode</a:t>
            </a:r>
            <a:r>
              <a:rPr lang="zh-CN" altLang="en-US" dirty="0" smtClean="0"/>
              <a:t>执行效果</a:t>
            </a:r>
            <a:r>
              <a:rPr lang="zh-CN" altLang="en-US" dirty="0"/>
              <a:t>正好满足于</a:t>
            </a:r>
            <a:r>
              <a:rPr lang="zh-CN" altLang="en-US" dirty="0">
                <a:solidFill>
                  <a:srgbClr val="FF0000"/>
                </a:solidFill>
              </a:rPr>
              <a:t>输入一行输出多</a:t>
            </a:r>
            <a:r>
              <a:rPr lang="zh-CN" altLang="en-US" dirty="0" smtClean="0">
                <a:solidFill>
                  <a:srgbClr val="FF0000"/>
                </a:solidFill>
              </a:rPr>
              <a:t>行</a:t>
            </a:r>
            <a:r>
              <a:rPr lang="zh-CN" altLang="en-US" dirty="0" smtClean="0"/>
              <a:t>，所有叫做</a:t>
            </a:r>
            <a:r>
              <a:rPr lang="en-US" altLang="zh-CN" dirty="0" smtClean="0"/>
              <a:t>UDTF</a:t>
            </a:r>
            <a:r>
              <a:rPr lang="zh-CN" altLang="en-US" dirty="0" smtClean="0"/>
              <a:t>函数。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Hive UDTF</a:t>
            </a:r>
            <a:r>
              <a:rPr lang="zh-CN" altLang="en-US" dirty="0"/>
              <a:t>之</a:t>
            </a:r>
            <a:r>
              <a:rPr lang="en-US" altLang="zh-CN" dirty="0"/>
              <a:t>explode</a:t>
            </a:r>
            <a:r>
              <a:rPr lang="zh-CN" altLang="en-US" dirty="0" smtClean="0"/>
              <a:t>函数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功能介绍</a:t>
            </a: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2149402" y="3708482"/>
            <a:ext cx="905346" cy="151099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UDTF</a:t>
            </a:r>
            <a:endParaRPr lang="zh-CN" altLang="en-US" dirty="0"/>
          </a:p>
        </p:txBody>
      </p:sp>
      <p:sp>
        <p:nvSpPr>
          <p:cNvPr id="11" name="右箭头 10"/>
          <p:cNvSpPr/>
          <p:nvPr/>
        </p:nvSpPr>
        <p:spPr>
          <a:xfrm>
            <a:off x="1168083" y="4228871"/>
            <a:ext cx="778598" cy="289711"/>
          </a:xfrm>
          <a:prstGeom prst="rightArrow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右箭头 11"/>
          <p:cNvSpPr/>
          <p:nvPr/>
        </p:nvSpPr>
        <p:spPr>
          <a:xfrm>
            <a:off x="3331784" y="3829581"/>
            <a:ext cx="778598" cy="289711"/>
          </a:xfrm>
          <a:prstGeom prst="rightArrow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右箭头 12"/>
          <p:cNvSpPr/>
          <p:nvPr/>
        </p:nvSpPr>
        <p:spPr>
          <a:xfrm>
            <a:off x="3331784" y="4281031"/>
            <a:ext cx="778598" cy="289711"/>
          </a:xfrm>
          <a:prstGeom prst="rightArrow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右箭头 13"/>
          <p:cNvSpPr/>
          <p:nvPr/>
        </p:nvSpPr>
        <p:spPr>
          <a:xfrm>
            <a:off x="3331784" y="4725875"/>
            <a:ext cx="778598" cy="289711"/>
          </a:xfrm>
          <a:prstGeom prst="rightArrow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/>
          <p:cNvPicPr/>
          <p:nvPr/>
        </p:nvPicPr>
        <p:blipFill>
          <a:blip r:embed="rId2"/>
          <a:stretch>
            <a:fillRect/>
          </a:stretch>
        </p:blipFill>
        <p:spPr>
          <a:xfrm>
            <a:off x="5766345" y="3287626"/>
            <a:ext cx="5228805" cy="222651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305276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一般情况下，</a:t>
            </a:r>
            <a:r>
              <a:rPr lang="en-US" altLang="zh-CN" dirty="0"/>
              <a:t>explode</a:t>
            </a:r>
            <a:r>
              <a:rPr lang="zh-CN" altLang="en-US" dirty="0"/>
              <a:t>函数可以</a:t>
            </a:r>
            <a:r>
              <a:rPr lang="zh-CN" altLang="en-US" dirty="0" smtClean="0"/>
              <a:t>直接单独使用</a:t>
            </a:r>
            <a:r>
              <a:rPr lang="zh-CN" altLang="en-US" dirty="0"/>
              <a:t>即</a:t>
            </a:r>
            <a:r>
              <a:rPr lang="zh-CN" altLang="en-US" dirty="0" smtClean="0"/>
              <a:t>可；</a:t>
            </a:r>
            <a:endParaRPr lang="en-US" altLang="zh-CN" dirty="0" smtClean="0"/>
          </a:p>
          <a:p>
            <a:r>
              <a:rPr lang="zh-CN" altLang="en-US" dirty="0" smtClean="0"/>
              <a:t>也</a:t>
            </a:r>
            <a:r>
              <a:rPr lang="zh-CN" altLang="en-US" dirty="0"/>
              <a:t>可以</a:t>
            </a:r>
            <a:r>
              <a:rPr lang="zh-CN" altLang="en-US" dirty="0" smtClean="0"/>
              <a:t>根据业务需要</a:t>
            </a:r>
            <a:r>
              <a:rPr lang="zh-CN" altLang="en-US" dirty="0"/>
              <a:t>结合</a:t>
            </a:r>
            <a:r>
              <a:rPr lang="en-US" altLang="zh-CN" dirty="0"/>
              <a:t>lateral view</a:t>
            </a:r>
            <a:r>
              <a:rPr lang="zh-CN" altLang="en-US" dirty="0" smtClean="0"/>
              <a:t>侧视图一起使用。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explode(array</a:t>
            </a:r>
            <a:r>
              <a:rPr lang="en-US" altLang="zh-CN" dirty="0" smtClean="0"/>
              <a:t>) </a:t>
            </a:r>
            <a:r>
              <a:rPr lang="zh-CN" altLang="zh-CN" dirty="0" smtClean="0"/>
              <a:t>将</a:t>
            </a:r>
            <a:r>
              <a:rPr lang="en-US" altLang="zh-CN" dirty="0" smtClean="0"/>
              <a:t>array</a:t>
            </a:r>
            <a:r>
              <a:rPr lang="zh-CN" altLang="zh-CN" dirty="0" smtClean="0"/>
              <a:t>里</a:t>
            </a:r>
            <a:r>
              <a:rPr lang="zh-CN" altLang="zh-CN" dirty="0"/>
              <a:t>的每个元素生成一行；</a:t>
            </a:r>
          </a:p>
          <a:p>
            <a:pPr marL="0" indent="0">
              <a:buNone/>
            </a:pPr>
            <a:r>
              <a:rPr lang="en-US" altLang="zh-CN" dirty="0"/>
              <a:t>explode(map</a:t>
            </a:r>
            <a:r>
              <a:rPr lang="en-US" altLang="zh-CN" dirty="0" smtClean="0"/>
              <a:t>)   </a:t>
            </a:r>
            <a:r>
              <a:rPr lang="zh-CN" altLang="zh-CN" dirty="0" smtClean="0"/>
              <a:t>将</a:t>
            </a:r>
            <a:r>
              <a:rPr lang="en-US" altLang="zh-CN" dirty="0"/>
              <a:t>map</a:t>
            </a:r>
            <a:r>
              <a:rPr lang="zh-CN" altLang="zh-CN" dirty="0"/>
              <a:t>里的每一对元素作为一行，其中</a:t>
            </a:r>
            <a:r>
              <a:rPr lang="en-US" altLang="zh-CN" dirty="0"/>
              <a:t>key</a:t>
            </a:r>
            <a:r>
              <a:rPr lang="zh-CN" altLang="zh-CN" dirty="0"/>
              <a:t>为一列，</a:t>
            </a:r>
            <a:r>
              <a:rPr lang="en-US" altLang="zh-CN" dirty="0"/>
              <a:t>value</a:t>
            </a:r>
            <a:r>
              <a:rPr lang="zh-CN" altLang="zh-CN" dirty="0"/>
              <a:t>为一列；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Hive UDTF</a:t>
            </a:r>
            <a:r>
              <a:rPr lang="zh-CN" altLang="en-US" dirty="0"/>
              <a:t>之</a:t>
            </a:r>
            <a:r>
              <a:rPr lang="en-US" altLang="zh-CN" dirty="0"/>
              <a:t>explode</a:t>
            </a:r>
            <a:r>
              <a:rPr lang="zh-CN" altLang="en-US" dirty="0" smtClean="0"/>
              <a:t>函数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功能介绍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1819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Hive UDTF</a:t>
            </a:r>
            <a:r>
              <a:rPr lang="zh-CN" altLang="en-US" dirty="0"/>
              <a:t>之</a:t>
            </a:r>
            <a:r>
              <a:rPr lang="en-US" altLang="zh-CN" dirty="0"/>
              <a:t>explode</a:t>
            </a:r>
            <a:r>
              <a:rPr lang="zh-CN" altLang="en-US" dirty="0" smtClean="0"/>
              <a:t>函数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endParaRPr lang="zh-CN" altLang="en-US" dirty="0"/>
          </a:p>
        </p:txBody>
      </p:sp>
      <p:sp>
        <p:nvSpPr>
          <p:cNvPr id="8" name="TextBox 3">
            <a:extLst>
              <a:ext uri="{FF2B5EF4-FFF2-40B4-BE49-F238E27FC236}">
                <a16:creationId xmlns=""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3204702" y="1860812"/>
            <a:ext cx="5535133" cy="600164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100" dirty="0">
                <a:solidFill>
                  <a:srgbClr val="0033B3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select </a:t>
            </a:r>
            <a:r>
              <a:rPr lang="en-US" altLang="zh-CN" sz="1100" i="1" dirty="0">
                <a:solidFill>
                  <a:srgbClr val="080808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explode</a:t>
            </a:r>
            <a:r>
              <a:rPr lang="en-US" altLang="zh-CN" sz="1100" dirty="0">
                <a:solidFill>
                  <a:srgbClr val="080808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</a:t>
            </a:r>
            <a:r>
              <a:rPr lang="en-US" altLang="zh-CN" sz="1100" i="1" dirty="0">
                <a:solidFill>
                  <a:srgbClr val="080808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`array`</a:t>
            </a:r>
            <a:r>
              <a:rPr lang="en-US" altLang="zh-CN" sz="1100" dirty="0">
                <a:solidFill>
                  <a:srgbClr val="080808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</a:t>
            </a:r>
            <a:r>
              <a:rPr lang="en-US" altLang="zh-CN" sz="1100" dirty="0">
                <a:solidFill>
                  <a:srgbClr val="1750EB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11</a:t>
            </a:r>
            <a:r>
              <a:rPr lang="en-US" altLang="zh-CN" sz="1100" dirty="0">
                <a:solidFill>
                  <a:srgbClr val="080808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,</a:t>
            </a:r>
            <a:r>
              <a:rPr lang="en-US" altLang="zh-CN" sz="1100" dirty="0">
                <a:solidFill>
                  <a:srgbClr val="1750EB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22</a:t>
            </a:r>
            <a:r>
              <a:rPr lang="en-US" altLang="zh-CN" sz="1100" dirty="0">
                <a:solidFill>
                  <a:srgbClr val="080808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,</a:t>
            </a:r>
            <a:r>
              <a:rPr lang="en-US" altLang="zh-CN" sz="1100" dirty="0">
                <a:solidFill>
                  <a:srgbClr val="1750EB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33</a:t>
            </a:r>
            <a:r>
              <a:rPr lang="en-US" altLang="zh-CN" sz="1100" dirty="0">
                <a:solidFill>
                  <a:srgbClr val="080808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)) </a:t>
            </a:r>
            <a:r>
              <a:rPr lang="en-US" altLang="zh-CN" sz="1100" dirty="0">
                <a:solidFill>
                  <a:srgbClr val="0033B3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as </a:t>
            </a:r>
            <a:r>
              <a:rPr lang="en-US" altLang="zh-CN" sz="11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item</a:t>
            </a:r>
            <a:r>
              <a:rPr lang="en-US" altLang="zh-CN" sz="1100" dirty="0">
                <a:solidFill>
                  <a:srgbClr val="080808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;</a:t>
            </a:r>
            <a:br>
              <a:rPr lang="en-US" altLang="zh-CN" sz="1100" dirty="0">
                <a:solidFill>
                  <a:srgbClr val="080808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sz="1100" dirty="0">
                <a:solidFill>
                  <a:srgbClr val="080808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/>
            </a:r>
            <a:br>
              <a:rPr lang="en-US" altLang="zh-CN" sz="1100" dirty="0">
                <a:solidFill>
                  <a:srgbClr val="080808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sz="1100" dirty="0">
                <a:solidFill>
                  <a:srgbClr val="0033B3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select </a:t>
            </a:r>
            <a:r>
              <a:rPr lang="en-US" altLang="zh-CN" sz="1100" i="1" dirty="0">
                <a:solidFill>
                  <a:srgbClr val="080808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explode</a:t>
            </a:r>
            <a:r>
              <a:rPr lang="en-US" altLang="zh-CN" sz="1100" dirty="0">
                <a:solidFill>
                  <a:srgbClr val="080808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</a:t>
            </a:r>
            <a:r>
              <a:rPr lang="en-US" altLang="zh-CN" sz="1100" i="1" dirty="0">
                <a:solidFill>
                  <a:srgbClr val="080808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`map`</a:t>
            </a:r>
            <a:r>
              <a:rPr lang="en-US" altLang="zh-CN" sz="1100" dirty="0">
                <a:solidFill>
                  <a:srgbClr val="080808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</a:t>
            </a:r>
            <a:r>
              <a:rPr lang="en-US" altLang="zh-CN" sz="1100" dirty="0">
                <a:solidFill>
                  <a:srgbClr val="067D17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"id"</a:t>
            </a:r>
            <a:r>
              <a:rPr lang="en-US" altLang="zh-CN" sz="1100" dirty="0">
                <a:solidFill>
                  <a:srgbClr val="080808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,</a:t>
            </a:r>
            <a:r>
              <a:rPr lang="en-US" altLang="zh-CN" sz="1100" dirty="0">
                <a:solidFill>
                  <a:srgbClr val="1750EB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10086</a:t>
            </a:r>
            <a:r>
              <a:rPr lang="en-US" altLang="zh-CN" sz="1100" dirty="0">
                <a:solidFill>
                  <a:srgbClr val="080808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,</a:t>
            </a:r>
            <a:r>
              <a:rPr lang="en-US" altLang="zh-CN" sz="1100" dirty="0">
                <a:solidFill>
                  <a:srgbClr val="067D17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"name"</a:t>
            </a:r>
            <a:r>
              <a:rPr lang="en-US" altLang="zh-CN" sz="1100" dirty="0">
                <a:solidFill>
                  <a:srgbClr val="080808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,</a:t>
            </a:r>
            <a:r>
              <a:rPr lang="en-US" altLang="zh-CN" sz="1100" dirty="0">
                <a:solidFill>
                  <a:srgbClr val="067D17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"zhangsan"</a:t>
            </a:r>
            <a:r>
              <a:rPr lang="en-US" altLang="zh-CN" sz="1100" dirty="0">
                <a:solidFill>
                  <a:srgbClr val="080808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,</a:t>
            </a:r>
            <a:r>
              <a:rPr lang="en-US" altLang="zh-CN" sz="1100" dirty="0">
                <a:solidFill>
                  <a:srgbClr val="067D17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"age"</a:t>
            </a:r>
            <a:r>
              <a:rPr lang="en-US" altLang="zh-CN" sz="1100" dirty="0">
                <a:solidFill>
                  <a:srgbClr val="080808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,</a:t>
            </a:r>
            <a:r>
              <a:rPr lang="en-US" altLang="zh-CN" sz="1100" dirty="0">
                <a:solidFill>
                  <a:srgbClr val="1750EB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18</a:t>
            </a:r>
            <a:r>
              <a:rPr lang="en-US" altLang="zh-CN" sz="1100" dirty="0">
                <a:solidFill>
                  <a:srgbClr val="080808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));</a:t>
            </a:r>
            <a:endParaRPr lang="zh-CN" altLang="en-US" sz="1100" dirty="0"/>
          </a:p>
        </p:txBody>
      </p:sp>
      <p:pic>
        <p:nvPicPr>
          <p:cNvPr id="9" name="图片 8"/>
          <p:cNvPicPr/>
          <p:nvPr/>
        </p:nvPicPr>
        <p:blipFill>
          <a:blip r:embed="rId2"/>
          <a:stretch>
            <a:fillRect/>
          </a:stretch>
        </p:blipFill>
        <p:spPr>
          <a:xfrm>
            <a:off x="3124293" y="3110097"/>
            <a:ext cx="5695950" cy="311721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446766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Hive UDTF</a:t>
            </a:r>
            <a:r>
              <a:rPr lang="zh-CN" altLang="en-US" dirty="0"/>
              <a:t>之</a:t>
            </a:r>
            <a:r>
              <a:rPr lang="en-US" altLang="zh-CN" dirty="0"/>
              <a:t>explode</a:t>
            </a:r>
            <a:r>
              <a:rPr lang="zh-CN" altLang="en-US" dirty="0" smtClean="0"/>
              <a:t>函数</a:t>
            </a:r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NBA</a:t>
            </a:r>
            <a:r>
              <a:rPr lang="zh-CN" altLang="en-US" dirty="0" smtClean="0"/>
              <a:t>总冠军球队名单分析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练习</a:t>
            </a:r>
            <a:r>
              <a:rPr lang="en-US" altLang="zh-CN" dirty="0" smtClean="0"/>
              <a:t>explode</a:t>
            </a:r>
            <a:r>
              <a:rPr lang="zh-CN" altLang="en-US" dirty="0" smtClean="0"/>
              <a:t>函数的使用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感悟什么叫做</a:t>
            </a:r>
            <a:r>
              <a:rPr lang="en-US" altLang="zh-CN" dirty="0" smtClean="0"/>
              <a:t>UDTF</a:t>
            </a:r>
            <a:r>
              <a:rPr lang="zh-CN" altLang="en-US" dirty="0" smtClean="0"/>
              <a:t>表生成函数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发现</a:t>
            </a:r>
            <a:r>
              <a:rPr lang="en-US" altLang="zh-CN" dirty="0" smtClean="0"/>
              <a:t>UDTF</a:t>
            </a:r>
            <a:r>
              <a:rPr lang="zh-CN" altLang="en-US" dirty="0" smtClean="0"/>
              <a:t>函数使用限制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2856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功能一：</a:t>
            </a:r>
            <a:r>
              <a:rPr lang="en-US" altLang="zh-CN" dirty="0" smtClean="0"/>
              <a:t>Batch </a:t>
            </a:r>
            <a:r>
              <a:rPr lang="en-US" altLang="zh-CN" dirty="0"/>
              <a:t>Mode </a:t>
            </a:r>
            <a:r>
              <a:rPr lang="zh-CN" altLang="en-US" dirty="0"/>
              <a:t>批处理</a:t>
            </a:r>
            <a:r>
              <a:rPr lang="zh-CN" altLang="en-US" dirty="0" smtClean="0"/>
              <a:t>模式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zh-CN" dirty="0">
                <a:solidFill>
                  <a:schemeClr val="tx1"/>
                </a:solidFill>
              </a:rPr>
              <a:t>当使用</a:t>
            </a:r>
            <a:r>
              <a:rPr lang="en-US" altLang="zh-CN" dirty="0">
                <a:solidFill>
                  <a:schemeClr val="tx1"/>
                </a:solidFill>
              </a:rPr>
              <a:t>-e</a:t>
            </a:r>
            <a:r>
              <a:rPr lang="zh-CN" altLang="zh-CN" dirty="0">
                <a:solidFill>
                  <a:schemeClr val="tx1"/>
                </a:solidFill>
              </a:rPr>
              <a:t>或</a:t>
            </a:r>
            <a:r>
              <a:rPr lang="en-US" altLang="zh-CN" dirty="0">
                <a:solidFill>
                  <a:schemeClr val="tx1"/>
                </a:solidFill>
              </a:rPr>
              <a:t>-f</a:t>
            </a:r>
            <a:r>
              <a:rPr lang="zh-CN" altLang="zh-CN" dirty="0">
                <a:solidFill>
                  <a:schemeClr val="tx1"/>
                </a:solidFill>
              </a:rPr>
              <a:t>选项</a:t>
            </a:r>
            <a:r>
              <a:rPr lang="zh-CN" altLang="zh-CN" dirty="0" smtClean="0">
                <a:solidFill>
                  <a:schemeClr val="tx1"/>
                </a:solidFill>
              </a:rPr>
              <a:t>运行</a:t>
            </a:r>
            <a:r>
              <a:rPr lang="en-US" altLang="zh-CN" dirty="0" smtClean="0">
                <a:solidFill>
                  <a:schemeClr val="tx1"/>
                </a:solidFill>
              </a:rPr>
              <a:t>bin/hive</a:t>
            </a:r>
            <a:r>
              <a:rPr lang="zh-CN" altLang="zh-CN" dirty="0">
                <a:solidFill>
                  <a:schemeClr val="tx1"/>
                </a:solidFill>
              </a:rPr>
              <a:t>时，它将以批处理模式执行</a:t>
            </a:r>
            <a:r>
              <a:rPr lang="en-US" altLang="zh-CN" dirty="0">
                <a:solidFill>
                  <a:schemeClr val="tx1"/>
                </a:solidFill>
              </a:rPr>
              <a:t>SQL</a:t>
            </a:r>
            <a:r>
              <a:rPr lang="zh-CN" altLang="zh-CN" dirty="0">
                <a:solidFill>
                  <a:schemeClr val="tx1"/>
                </a:solidFill>
              </a:rPr>
              <a:t>命令</a:t>
            </a:r>
            <a:r>
              <a:rPr lang="zh-CN" altLang="zh-CN" dirty="0" smtClean="0">
                <a:solidFill>
                  <a:schemeClr val="tx1"/>
                </a:solidFill>
              </a:rPr>
              <a:t>。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zh-CN" dirty="0" smtClean="0">
                <a:solidFill>
                  <a:schemeClr val="tx1"/>
                </a:solidFill>
              </a:rPr>
              <a:t>所谓</a:t>
            </a:r>
            <a:r>
              <a:rPr lang="zh-CN" altLang="zh-CN" dirty="0">
                <a:solidFill>
                  <a:schemeClr val="tx1"/>
                </a:solidFill>
              </a:rPr>
              <a:t>的批处理可以理解为</a:t>
            </a:r>
            <a:r>
              <a:rPr lang="zh-CN" altLang="zh-CN" dirty="0">
                <a:solidFill>
                  <a:srgbClr val="92D050"/>
                </a:solidFill>
              </a:rPr>
              <a:t>一次性执行，执行完毕退出</a:t>
            </a:r>
            <a:r>
              <a:rPr lang="zh-CN" altLang="zh-CN" dirty="0">
                <a:solidFill>
                  <a:schemeClr val="tx1"/>
                </a:solidFill>
              </a:rPr>
              <a:t>。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CLIs and Commands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Hive CLI</a:t>
            </a:r>
            <a:endParaRPr lang="zh-CN" altLang="en-US" dirty="0"/>
          </a:p>
        </p:txBody>
      </p:sp>
      <p:sp>
        <p:nvSpPr>
          <p:cNvPr id="8" name="TextBox 3">
            <a:extLst>
              <a:ext uri="{FF2B5EF4-FFF2-40B4-BE49-F238E27FC236}">
                <a16:creationId xmlns=""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2472637" y="2926021"/>
            <a:ext cx="7226083" cy="3785652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#-------Batch Mode </a:t>
            </a:r>
            <a: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批处理模式</a:t>
            </a: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-----------</a:t>
            </a:r>
            <a:b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#-e</a:t>
            </a:r>
            <a:b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073BF"/>
                </a:solidFill>
                <a:latin typeface="Arial Unicode MS" panose="020B0604020202020204" pitchFamily="34" charset="-122"/>
                <a:ea typeface="JetBrains Mono"/>
              </a:rPr>
              <a:t>$HIVE_HOME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/bin/hive -e </a:t>
            </a:r>
            <a:r>
              <a:rPr lang="zh-CN" altLang="zh-CN" sz="1200" dirty="0">
                <a:solidFill>
                  <a:srgbClr val="067D17"/>
                </a:solidFill>
                <a:latin typeface="Arial Unicode MS" panose="020B0604020202020204" pitchFamily="34" charset="-122"/>
                <a:ea typeface="JetBrains Mono"/>
              </a:rPr>
              <a:t>'show databases'</a:t>
            </a:r>
            <a:br>
              <a:rPr lang="zh-CN" altLang="zh-CN" sz="1200" dirty="0">
                <a:solidFill>
                  <a:srgbClr val="067D17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67D17"/>
                </a:solidFill>
                <a:latin typeface="Arial Unicode MS" panose="020B0604020202020204" pitchFamily="34" charset="-122"/>
                <a:ea typeface="JetBrains Mono"/>
              </a:rPr>
              <a:t/>
            </a:r>
            <a:br>
              <a:rPr lang="zh-CN" altLang="zh-CN" sz="1200" dirty="0">
                <a:solidFill>
                  <a:srgbClr val="067D17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#-f</a:t>
            </a:r>
            <a:b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073BF"/>
                </a:solidFill>
                <a:latin typeface="Arial Unicode MS" panose="020B0604020202020204" pitchFamily="34" charset="-122"/>
                <a:ea typeface="JetBrains Mono"/>
              </a:rPr>
              <a:t>cd 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~</a:t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#</a:t>
            </a:r>
            <a: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编辑一个</a:t>
            </a: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sql</a:t>
            </a:r>
            <a: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 里面写上合法正确的</a:t>
            </a: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sql</a:t>
            </a:r>
            <a: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语句</a:t>
            </a:r>
            <a:b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200" dirty="0">
                <a:solidFill>
                  <a:srgbClr val="0073BF"/>
                </a:solidFill>
                <a:latin typeface="Arial Unicode MS" panose="020B0604020202020204" pitchFamily="34" charset="-122"/>
                <a:ea typeface="JetBrains Mono"/>
              </a:rPr>
              <a:t>vim 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hive.sql</a:t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073BF"/>
                </a:solidFill>
                <a:latin typeface="Arial Unicode MS" panose="020B0604020202020204" pitchFamily="34" charset="-122"/>
                <a:ea typeface="JetBrains Mono"/>
              </a:rPr>
              <a:t>show 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databases;</a:t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#</a:t>
            </a:r>
            <a: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执行 从客户端所在机器的本地磁盘加载文件</a:t>
            </a:r>
            <a:b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200" dirty="0">
                <a:solidFill>
                  <a:srgbClr val="0073BF"/>
                </a:solidFill>
                <a:latin typeface="Arial Unicode MS" panose="020B0604020202020204" pitchFamily="34" charset="-122"/>
                <a:ea typeface="JetBrains Mono"/>
              </a:rPr>
              <a:t>$HIVE_HOME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/bin/hive -f /root/hive.sql</a:t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#</a:t>
            </a:r>
            <a: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也可以从其他文件系统加载</a:t>
            </a: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sql</a:t>
            </a:r>
            <a: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文件执行</a:t>
            </a:r>
            <a:b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200" dirty="0">
                <a:solidFill>
                  <a:srgbClr val="0073BF"/>
                </a:solidFill>
                <a:latin typeface="Arial Unicode MS" panose="020B0604020202020204" pitchFamily="34" charset="-122"/>
                <a:ea typeface="JetBrains Mono"/>
              </a:rPr>
              <a:t>$HIVE_HOME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/bin/hive -f hdfs://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&lt;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namenode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&gt;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: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&lt;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port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&gt;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/hive-script.sql</a:t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073BF"/>
                </a:solidFill>
                <a:latin typeface="Arial Unicode MS" panose="020B0604020202020204" pitchFamily="34" charset="-122"/>
                <a:ea typeface="JetBrains Mono"/>
              </a:rPr>
              <a:t>$HIVE_HOME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/bin/hive -f s3://mys3bucket/s3-script.sql</a:t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/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#-i </a:t>
            </a:r>
            <a: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进入交互模式之前运行初始化脚本</a:t>
            </a:r>
            <a:b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200" dirty="0">
                <a:solidFill>
                  <a:srgbClr val="0073BF"/>
                </a:solidFill>
                <a:latin typeface="Arial Unicode MS" panose="020B0604020202020204" pitchFamily="34" charset="-122"/>
                <a:ea typeface="JetBrains Mono"/>
              </a:rPr>
              <a:t>$HIVE_HOME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/bin/hive -i /home/my/hive-init.sql</a:t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/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#</a:t>
            </a:r>
            <a: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使用静默模式将数据从查询中转储到文件中</a:t>
            </a:r>
            <a:b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200" dirty="0">
                <a:solidFill>
                  <a:srgbClr val="0073BF"/>
                </a:solidFill>
                <a:latin typeface="Arial Unicode MS" panose="020B0604020202020204" pitchFamily="34" charset="-122"/>
                <a:ea typeface="JetBrains Mono"/>
              </a:rPr>
              <a:t>$HIVE_HOME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/bin/hive -S -e </a:t>
            </a:r>
            <a:r>
              <a:rPr lang="zh-CN" altLang="zh-CN" sz="1200" dirty="0">
                <a:solidFill>
                  <a:srgbClr val="067D17"/>
                </a:solidFill>
                <a:latin typeface="Arial Unicode MS" panose="020B0604020202020204" pitchFamily="34" charset="-122"/>
                <a:ea typeface="JetBrains Mono"/>
              </a:rPr>
              <a:t>'select * from itheima.student' 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&gt; 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a.txt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7410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有一份数据</a:t>
            </a:r>
            <a:r>
              <a:rPr lang="en-US" altLang="zh-CN" dirty="0"/>
              <a:t>《The_NBA_Championship.txt》</a:t>
            </a:r>
            <a:r>
              <a:rPr lang="zh-CN" altLang="en-US" dirty="0"/>
              <a:t>，关于部分年份的</a:t>
            </a:r>
            <a:r>
              <a:rPr lang="en-US" altLang="zh-CN" dirty="0"/>
              <a:t>NBA</a:t>
            </a:r>
            <a:r>
              <a:rPr lang="zh-CN" altLang="en-US" dirty="0"/>
              <a:t>总冠军球队</a:t>
            </a:r>
            <a:r>
              <a:rPr lang="zh-CN" altLang="en-US" dirty="0" smtClean="0"/>
              <a:t>名单；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第一个字段</a:t>
            </a:r>
            <a:r>
              <a:rPr lang="zh-CN" altLang="en-US" dirty="0" smtClean="0"/>
              <a:t>表示球队</a:t>
            </a:r>
            <a:r>
              <a:rPr lang="zh-CN" altLang="en-US" dirty="0"/>
              <a:t>名称，第二个字段是获取总冠军的</a:t>
            </a:r>
            <a:r>
              <a:rPr lang="zh-CN" altLang="en-US" dirty="0" smtClean="0"/>
              <a:t>年份；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>
                <a:solidFill>
                  <a:srgbClr val="92D050"/>
                </a:solidFill>
              </a:rPr>
              <a:t>字段</a:t>
            </a:r>
            <a:r>
              <a:rPr lang="zh-CN" altLang="en-US" dirty="0">
                <a:solidFill>
                  <a:srgbClr val="92D050"/>
                </a:solidFill>
              </a:rPr>
              <a:t>之间以，分割</a:t>
            </a:r>
            <a:r>
              <a:rPr lang="zh-CN" altLang="en-US" dirty="0" smtClean="0">
                <a:solidFill>
                  <a:srgbClr val="92D050"/>
                </a:solidFill>
              </a:rPr>
              <a:t>；总</a:t>
            </a:r>
            <a:r>
              <a:rPr lang="zh-CN" altLang="en-US" dirty="0">
                <a:solidFill>
                  <a:srgbClr val="92D050"/>
                </a:solidFill>
              </a:rPr>
              <a:t>冠军年份之间以</a:t>
            </a:r>
            <a:r>
              <a:rPr lang="en-US" altLang="zh-CN" dirty="0">
                <a:solidFill>
                  <a:srgbClr val="92D050"/>
                </a:solidFill>
              </a:rPr>
              <a:t>|</a:t>
            </a:r>
            <a:r>
              <a:rPr lang="zh-CN" altLang="en-US" dirty="0">
                <a:solidFill>
                  <a:srgbClr val="92D050"/>
                </a:solidFill>
              </a:rPr>
              <a:t>进行分割。</a:t>
            </a:r>
          </a:p>
          <a:p>
            <a:r>
              <a:rPr lang="zh-CN" altLang="en-US" dirty="0"/>
              <a:t>需求：使用</a:t>
            </a:r>
            <a:r>
              <a:rPr lang="en-US" altLang="zh-CN" dirty="0"/>
              <a:t>Hive</a:t>
            </a:r>
            <a:r>
              <a:rPr lang="zh-CN" altLang="en-US" dirty="0"/>
              <a:t>建表映射成功数据，对数据拆分，要求拆分之后数据如下所示：</a:t>
            </a:r>
          </a:p>
          <a:p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Hive UDTF</a:t>
            </a:r>
            <a:r>
              <a:rPr lang="zh-CN" altLang="en-US" dirty="0"/>
              <a:t>之</a:t>
            </a:r>
            <a:r>
              <a:rPr lang="en-US" altLang="zh-CN" dirty="0"/>
              <a:t>explode</a:t>
            </a:r>
            <a:r>
              <a:rPr lang="zh-CN" altLang="en-US" dirty="0" smtClean="0"/>
              <a:t>函数</a:t>
            </a:r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业务需求</a:t>
            </a:r>
            <a:endParaRPr lang="zh-CN" altLang="en-US" dirty="0"/>
          </a:p>
        </p:txBody>
      </p:sp>
      <p:pic>
        <p:nvPicPr>
          <p:cNvPr id="6" name="图片 5"/>
          <p:cNvPicPr/>
          <p:nvPr/>
        </p:nvPicPr>
        <p:blipFill>
          <a:blip r:embed="rId2"/>
          <a:stretch>
            <a:fillRect/>
          </a:stretch>
        </p:blipFill>
        <p:spPr>
          <a:xfrm>
            <a:off x="601867" y="3893104"/>
            <a:ext cx="5067300" cy="180594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图片 6"/>
          <p:cNvPicPr/>
          <p:nvPr/>
        </p:nvPicPr>
        <p:blipFill>
          <a:blip r:embed="rId3"/>
          <a:stretch>
            <a:fillRect/>
          </a:stretch>
        </p:blipFill>
        <p:spPr>
          <a:xfrm>
            <a:off x="8542963" y="4087414"/>
            <a:ext cx="2385060" cy="141732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右箭头 7"/>
          <p:cNvSpPr/>
          <p:nvPr/>
        </p:nvSpPr>
        <p:spPr>
          <a:xfrm>
            <a:off x="6509442" y="4533523"/>
            <a:ext cx="1059256" cy="525101"/>
          </a:xfrm>
          <a:prstGeom prst="rightArrow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7275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Hive UDTF</a:t>
            </a:r>
            <a:r>
              <a:rPr lang="zh-CN" altLang="en-US" dirty="0"/>
              <a:t>之</a:t>
            </a:r>
            <a:r>
              <a:rPr lang="en-US" altLang="zh-CN" dirty="0"/>
              <a:t>explode</a:t>
            </a:r>
            <a:r>
              <a:rPr lang="zh-CN" altLang="en-US" dirty="0" smtClean="0"/>
              <a:t>函数</a:t>
            </a:r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建表加载数据</a:t>
            </a:r>
            <a:endParaRPr lang="zh-CN" altLang="en-US" dirty="0"/>
          </a:p>
        </p:txBody>
      </p:sp>
      <p:sp>
        <p:nvSpPr>
          <p:cNvPr id="6" name="TextBox 3">
            <a:extLst>
              <a:ext uri="{FF2B5EF4-FFF2-40B4-BE49-F238E27FC236}">
                <a16:creationId xmlns=""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461503" y="2530768"/>
            <a:ext cx="5088272" cy="2631490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--step1:</a:t>
            </a:r>
            <a:r>
              <a:rPr lang="zh-CN" altLang="zh-CN" sz="11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建表</a:t>
            </a:r>
            <a:br>
              <a:rPr lang="zh-CN" altLang="zh-CN" sz="11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create table </a:t>
            </a:r>
            <a:r>
              <a:rPr lang="zh-CN" altLang="zh-CN" sz="11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the_nba_championship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(</a:t>
            </a:r>
            <a:b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           </a:t>
            </a:r>
            <a:r>
              <a:rPr lang="zh-CN" altLang="zh-CN" sz="11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team_name </a:t>
            </a:r>
            <a: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string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,</a:t>
            </a:r>
            <a:b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           </a:t>
            </a:r>
            <a:r>
              <a:rPr lang="zh-CN" altLang="zh-CN" sz="11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champion_year </a:t>
            </a:r>
            <a: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array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&lt;</a:t>
            </a:r>
            <a: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string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&gt;</a:t>
            </a:r>
            <a:b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) </a:t>
            </a:r>
            <a: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row format delimited</a:t>
            </a:r>
            <a:b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fields terminated by </a:t>
            </a:r>
            <a:r>
              <a:rPr lang="zh-CN" altLang="zh-CN" sz="1100" dirty="0">
                <a:solidFill>
                  <a:srgbClr val="067D17"/>
                </a:solidFill>
                <a:latin typeface="Arial Unicode MS" panose="020B0604020202020204" pitchFamily="34" charset="-122"/>
                <a:ea typeface="JetBrains Mono"/>
              </a:rPr>
              <a:t>','</a:t>
            </a:r>
            <a:br>
              <a:rPr lang="zh-CN" altLang="zh-CN" sz="1100" dirty="0">
                <a:solidFill>
                  <a:srgbClr val="067D17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collection items terminated by </a:t>
            </a:r>
            <a:r>
              <a:rPr lang="zh-CN" altLang="zh-CN" sz="1100" dirty="0">
                <a:solidFill>
                  <a:srgbClr val="067D17"/>
                </a:solidFill>
                <a:latin typeface="Arial Unicode MS" panose="020B0604020202020204" pitchFamily="34" charset="-122"/>
                <a:ea typeface="JetBrains Mono"/>
              </a:rPr>
              <a:t>'|'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;</a:t>
            </a:r>
            <a:b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/>
            </a:r>
            <a:b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1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--step2:</a:t>
            </a:r>
            <a:r>
              <a:rPr lang="zh-CN" altLang="zh-CN" sz="11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加载数据文件到表中</a:t>
            </a:r>
            <a:br>
              <a:rPr lang="zh-CN" altLang="zh-CN" sz="11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load data local inpath </a:t>
            </a:r>
            <a:r>
              <a:rPr lang="zh-CN" altLang="zh-CN" sz="1100" dirty="0">
                <a:solidFill>
                  <a:srgbClr val="067D17"/>
                </a:solidFill>
                <a:latin typeface="Arial Unicode MS" panose="020B0604020202020204" pitchFamily="34" charset="-122"/>
                <a:ea typeface="JetBrains Mono"/>
              </a:rPr>
              <a:t>'/root/hivedata/The_NBA_Championship.txt' </a:t>
            </a:r>
            <a: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into table </a:t>
            </a:r>
            <a:r>
              <a:rPr lang="zh-CN" altLang="zh-CN" sz="11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the_nba_championship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;</a:t>
            </a:r>
            <a:b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/>
            </a:r>
            <a:b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1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--step3:</a:t>
            </a:r>
            <a:r>
              <a:rPr lang="zh-CN" altLang="zh-CN" sz="11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验证</a:t>
            </a:r>
            <a:br>
              <a:rPr lang="zh-CN" altLang="zh-CN" sz="11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select </a:t>
            </a:r>
            <a:r>
              <a:rPr lang="zh-CN" altLang="zh-CN" sz="1100" i="1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*</a:t>
            </a:r>
            <a:br>
              <a:rPr lang="zh-CN" altLang="zh-CN" sz="1100" i="1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from </a:t>
            </a:r>
            <a:r>
              <a:rPr lang="zh-CN" altLang="zh-CN" sz="11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the_nba_championship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;</a:t>
            </a:r>
            <a:endParaRPr lang="zh-CN" altLang="zh-CN" sz="1400" dirty="0"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图片 6"/>
          <p:cNvPicPr/>
          <p:nvPr/>
        </p:nvPicPr>
        <p:blipFill>
          <a:blip r:embed="rId2"/>
          <a:stretch>
            <a:fillRect/>
          </a:stretch>
        </p:blipFill>
        <p:spPr>
          <a:xfrm>
            <a:off x="6279301" y="3092768"/>
            <a:ext cx="5518150" cy="150749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966709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Hive UDTF</a:t>
            </a:r>
            <a:r>
              <a:rPr lang="zh-CN" altLang="en-US" dirty="0"/>
              <a:t>之</a:t>
            </a:r>
            <a:r>
              <a:rPr lang="en-US" altLang="zh-CN" dirty="0"/>
              <a:t>explode</a:t>
            </a:r>
            <a:r>
              <a:rPr lang="zh-CN" altLang="en-US" dirty="0" smtClean="0"/>
              <a:t>函数</a:t>
            </a:r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SQL</a:t>
            </a:r>
            <a:r>
              <a:rPr lang="zh-CN" altLang="en-US" dirty="0" smtClean="0"/>
              <a:t>实现业务需求</a:t>
            </a:r>
            <a:endParaRPr lang="zh-CN" altLang="en-US" dirty="0"/>
          </a:p>
        </p:txBody>
      </p:sp>
      <p:sp>
        <p:nvSpPr>
          <p:cNvPr id="6" name="TextBox 3">
            <a:extLst>
              <a:ext uri="{FF2B5EF4-FFF2-40B4-BE49-F238E27FC236}">
                <a16:creationId xmlns=""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3541543" y="1491773"/>
            <a:ext cx="5088272" cy="769441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--step4:</a:t>
            </a:r>
            <a:r>
              <a:rPr lang="zh-CN" altLang="zh-CN" sz="11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使用</a:t>
            </a:r>
            <a:r>
              <a:rPr lang="zh-CN" altLang="zh-CN" sz="11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explode</a:t>
            </a:r>
            <a:r>
              <a:rPr lang="zh-CN" altLang="zh-CN" sz="11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函数对</a:t>
            </a:r>
            <a:r>
              <a:rPr lang="zh-CN" altLang="zh-CN" sz="11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champion_year</a:t>
            </a:r>
            <a:r>
              <a:rPr lang="zh-CN" altLang="zh-CN" sz="11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进行拆分 俗称炸开</a:t>
            </a:r>
            <a:br>
              <a:rPr lang="zh-CN" altLang="zh-CN" sz="11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select </a:t>
            </a:r>
            <a:r>
              <a:rPr lang="zh-CN" altLang="zh-CN" sz="1100" i="1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explode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(</a:t>
            </a:r>
            <a:r>
              <a:rPr lang="zh-CN" altLang="zh-CN" sz="11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champion_year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) </a:t>
            </a:r>
            <a: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from </a:t>
            </a:r>
            <a:r>
              <a:rPr lang="zh-CN" altLang="zh-CN" sz="11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the_nba_championship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;</a:t>
            </a:r>
            <a:b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/>
            </a:r>
            <a:b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select </a:t>
            </a:r>
            <a:r>
              <a:rPr lang="zh-CN" altLang="zh-CN" sz="11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team_name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,</a:t>
            </a:r>
            <a:r>
              <a:rPr lang="zh-CN" altLang="zh-CN" sz="1100" i="1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explode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(</a:t>
            </a:r>
            <a:r>
              <a:rPr lang="zh-CN" altLang="zh-CN" sz="11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champion_year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) </a:t>
            </a:r>
            <a: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from </a:t>
            </a:r>
            <a:r>
              <a:rPr lang="zh-CN" altLang="zh-CN" sz="11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the_nba_championship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;</a:t>
            </a:r>
            <a:endParaRPr lang="zh-CN" altLang="zh-CN" sz="1400" dirty="0"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下箭头 6"/>
          <p:cNvSpPr/>
          <p:nvPr/>
        </p:nvSpPr>
        <p:spPr>
          <a:xfrm>
            <a:off x="5750700" y="2748756"/>
            <a:ext cx="669957" cy="760491"/>
          </a:xfrm>
          <a:prstGeom prst="downArrow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/>
          <p:nvPr/>
        </p:nvPicPr>
        <p:blipFill>
          <a:blip r:embed="rId2"/>
          <a:stretch>
            <a:fillRect/>
          </a:stretch>
        </p:blipFill>
        <p:spPr>
          <a:xfrm>
            <a:off x="3237703" y="3806788"/>
            <a:ext cx="5695950" cy="275717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567636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zh-CN" altLang="en-US" dirty="0" smtClean="0"/>
              <a:t>在</a:t>
            </a:r>
            <a:r>
              <a:rPr lang="en-US" altLang="zh-CN" dirty="0"/>
              <a:t>select</a:t>
            </a:r>
            <a:r>
              <a:rPr lang="zh-CN" altLang="en-US" dirty="0"/>
              <a:t>条件中，如果只有</a:t>
            </a:r>
            <a:r>
              <a:rPr lang="en-US" altLang="zh-CN" dirty="0"/>
              <a:t>explode</a:t>
            </a:r>
            <a:r>
              <a:rPr lang="zh-CN" altLang="en-US" dirty="0"/>
              <a:t>函数表达式，程序执行是没有任何问题的；</a:t>
            </a:r>
          </a:p>
          <a:p>
            <a:pPr>
              <a:buFont typeface="+mj-lt"/>
              <a:buAutoNum type="arabicPeriod"/>
            </a:pPr>
            <a:r>
              <a:rPr lang="zh-CN" altLang="en-US" dirty="0"/>
              <a:t>但是如果在</a:t>
            </a:r>
            <a:r>
              <a:rPr lang="en-US" altLang="zh-CN" dirty="0"/>
              <a:t>select</a:t>
            </a:r>
            <a:r>
              <a:rPr lang="zh-CN" altLang="en-US" dirty="0"/>
              <a:t>条件中，包含</a:t>
            </a:r>
            <a:r>
              <a:rPr lang="en-US" altLang="zh-CN" dirty="0"/>
              <a:t>explode</a:t>
            </a:r>
            <a:r>
              <a:rPr lang="zh-CN" altLang="en-US" dirty="0"/>
              <a:t>和其他字段，就会报</a:t>
            </a:r>
            <a:r>
              <a:rPr lang="zh-CN" altLang="en-US" dirty="0" smtClean="0"/>
              <a:t>错</a:t>
            </a:r>
            <a:r>
              <a:rPr lang="zh-CN" altLang="en-US" dirty="0"/>
              <a:t>；</a:t>
            </a:r>
          </a:p>
          <a:p>
            <a:pPr>
              <a:buFont typeface="+mj-lt"/>
              <a:buAutoNum type="arabicPeriod"/>
            </a:pPr>
            <a:r>
              <a:rPr lang="zh-CN" altLang="en-US" dirty="0" smtClean="0"/>
              <a:t>如何</a:t>
            </a:r>
            <a:r>
              <a:rPr lang="zh-CN" altLang="en-US" dirty="0"/>
              <a:t>理解这个</a:t>
            </a:r>
            <a:r>
              <a:rPr lang="zh-CN" altLang="en-US" dirty="0" smtClean="0"/>
              <a:t>错误？</a:t>
            </a:r>
            <a:r>
              <a:rPr lang="zh-CN" altLang="en-US" dirty="0"/>
              <a:t>为什么在</a:t>
            </a:r>
            <a:r>
              <a:rPr lang="en-US" altLang="zh-CN" dirty="0"/>
              <a:t>select</a:t>
            </a:r>
            <a:r>
              <a:rPr lang="zh-CN" altLang="en-US" dirty="0"/>
              <a:t>的时候，</a:t>
            </a:r>
            <a:r>
              <a:rPr lang="en-US" altLang="zh-CN" dirty="0"/>
              <a:t>explode</a:t>
            </a:r>
            <a:r>
              <a:rPr lang="zh-CN" altLang="en-US" dirty="0"/>
              <a:t>的旁边不支持其他字段的同时出现？</a:t>
            </a: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Hive UDTF</a:t>
            </a:r>
            <a:r>
              <a:rPr lang="zh-CN" altLang="en-US" dirty="0"/>
              <a:t>之</a:t>
            </a:r>
            <a:r>
              <a:rPr lang="en-US" altLang="zh-CN" dirty="0"/>
              <a:t>explode</a:t>
            </a:r>
            <a:r>
              <a:rPr lang="zh-CN" altLang="en-US" dirty="0" smtClean="0"/>
              <a:t>函数</a:t>
            </a:r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执行</a:t>
            </a:r>
            <a:r>
              <a:rPr lang="zh-CN" altLang="en-US" dirty="0" smtClean="0"/>
              <a:t>错误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073198" y="2940175"/>
            <a:ext cx="77434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UDTF's </a:t>
            </a:r>
            <a:r>
              <a:rPr lang="en-US" altLang="zh-CN" dirty="0"/>
              <a:t>are not supported outside the SELECT clause, nor nested in expressions</a:t>
            </a:r>
          </a:p>
        </p:txBody>
      </p:sp>
      <p:pic>
        <p:nvPicPr>
          <p:cNvPr id="6" name="图片 5"/>
          <p:cNvPicPr/>
          <p:nvPr/>
        </p:nvPicPr>
        <p:blipFill>
          <a:blip r:embed="rId2"/>
          <a:stretch>
            <a:fillRect/>
          </a:stretch>
        </p:blipFill>
        <p:spPr>
          <a:xfrm>
            <a:off x="3237704" y="3680040"/>
            <a:ext cx="5695950" cy="275717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729491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altLang="zh-CN" dirty="0" smtClean="0">
                <a:solidFill>
                  <a:srgbClr val="92D050"/>
                </a:solidFill>
              </a:rPr>
              <a:t>explode</a:t>
            </a:r>
            <a:r>
              <a:rPr lang="zh-CN" altLang="en-US" dirty="0">
                <a:solidFill>
                  <a:srgbClr val="92D050"/>
                </a:solidFill>
              </a:rPr>
              <a:t>函数属于</a:t>
            </a:r>
            <a:r>
              <a:rPr lang="en-US" altLang="zh-CN" dirty="0" smtClean="0">
                <a:solidFill>
                  <a:srgbClr val="92D050"/>
                </a:solidFill>
              </a:rPr>
              <a:t>UDTF</a:t>
            </a:r>
            <a:r>
              <a:rPr lang="zh-CN" altLang="en-US" dirty="0" smtClean="0">
                <a:solidFill>
                  <a:srgbClr val="92D050"/>
                </a:solidFill>
              </a:rPr>
              <a:t>表生成函数</a:t>
            </a:r>
            <a:r>
              <a:rPr lang="zh-CN" altLang="en-US" dirty="0" smtClean="0"/>
              <a:t>，</a:t>
            </a:r>
            <a:r>
              <a:rPr lang="en-US" altLang="zh-CN" dirty="0" smtClean="0"/>
              <a:t>explode</a:t>
            </a:r>
            <a:r>
              <a:rPr lang="zh-CN" altLang="en-US" dirty="0" smtClean="0"/>
              <a:t>执行</a:t>
            </a:r>
            <a:r>
              <a:rPr lang="zh-CN" altLang="en-US" dirty="0"/>
              <a:t>返回的结果可以理解为一张虚拟的表，其数据来源于源表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在</a:t>
            </a:r>
            <a:r>
              <a:rPr lang="en-US" altLang="zh-CN" dirty="0"/>
              <a:t>select</a:t>
            </a:r>
            <a:r>
              <a:rPr lang="zh-CN" altLang="en-US" dirty="0"/>
              <a:t>中只查询源表数据没有问题，只查询</a:t>
            </a:r>
            <a:r>
              <a:rPr lang="en-US" altLang="zh-CN" dirty="0"/>
              <a:t>explode</a:t>
            </a:r>
            <a:r>
              <a:rPr lang="zh-CN" altLang="en-US" dirty="0"/>
              <a:t>生成的虚拟表数据也没</a:t>
            </a:r>
            <a:r>
              <a:rPr lang="zh-CN" altLang="en-US" dirty="0" smtClean="0"/>
              <a:t>问题，但是</a:t>
            </a:r>
            <a:r>
              <a:rPr lang="zh-CN" altLang="en-US" dirty="0" smtClean="0">
                <a:solidFill>
                  <a:srgbClr val="92D050"/>
                </a:solidFill>
              </a:rPr>
              <a:t>不能</a:t>
            </a:r>
            <a:r>
              <a:rPr lang="zh-CN" altLang="en-US" dirty="0">
                <a:solidFill>
                  <a:srgbClr val="92D050"/>
                </a:solidFill>
              </a:rPr>
              <a:t>在只查询源表的时候，既想返回源表字段又想返回</a:t>
            </a:r>
            <a:r>
              <a:rPr lang="en-US" altLang="zh-CN" dirty="0">
                <a:solidFill>
                  <a:srgbClr val="92D050"/>
                </a:solidFill>
              </a:rPr>
              <a:t>explode</a:t>
            </a:r>
            <a:r>
              <a:rPr lang="zh-CN" altLang="en-US" dirty="0">
                <a:solidFill>
                  <a:srgbClr val="92D050"/>
                </a:solidFill>
              </a:rPr>
              <a:t>生成的虚拟表字</a:t>
            </a:r>
            <a:r>
              <a:rPr lang="zh-CN" altLang="en-US" dirty="0" smtClean="0">
                <a:solidFill>
                  <a:srgbClr val="92D050"/>
                </a:solidFill>
              </a:rPr>
              <a:t>段</a:t>
            </a:r>
            <a:r>
              <a:rPr lang="zh-CN" altLang="en-US" dirty="0" smtClean="0"/>
              <a:t>；通俗</a:t>
            </a:r>
            <a:r>
              <a:rPr lang="zh-CN" altLang="en-US" dirty="0"/>
              <a:t>点讲，有两张表，不能只查询一张表</a:t>
            </a:r>
            <a:r>
              <a:rPr lang="zh-CN" altLang="en-US" dirty="0" smtClean="0"/>
              <a:t>但是又想返回</a:t>
            </a:r>
            <a:r>
              <a:rPr lang="zh-CN" altLang="en-US" dirty="0"/>
              <a:t>分别属于两张表的字段；</a:t>
            </a:r>
          </a:p>
          <a:p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Hive UDTF</a:t>
            </a:r>
            <a:r>
              <a:rPr lang="zh-CN" altLang="en-US" dirty="0"/>
              <a:t>之</a:t>
            </a:r>
            <a:r>
              <a:rPr lang="en-US" altLang="zh-CN" dirty="0"/>
              <a:t>explode</a:t>
            </a:r>
            <a:r>
              <a:rPr lang="zh-CN" altLang="en-US" dirty="0" smtClean="0"/>
              <a:t>函数</a:t>
            </a:r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UDTF</a:t>
            </a:r>
            <a:r>
              <a:rPr lang="zh-CN" altLang="en-US" dirty="0" smtClean="0"/>
              <a:t>语法限制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1321807" y="5295340"/>
            <a:ext cx="2335794" cy="1140736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源</a:t>
            </a:r>
            <a:r>
              <a:rPr lang="zh-CN" altLang="en-US" dirty="0" smtClean="0"/>
              <a:t>表</a:t>
            </a:r>
            <a:r>
              <a:rPr lang="en-US" altLang="zh-CN" dirty="0" smtClean="0"/>
              <a:t>(A B C)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8518731" y="5236550"/>
            <a:ext cx="2335794" cy="1140736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生成的结果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（虚拟的表）</a:t>
            </a:r>
            <a:endParaRPr lang="zh-CN" altLang="en-US" dirty="0"/>
          </a:p>
        </p:txBody>
      </p:sp>
      <p:sp>
        <p:nvSpPr>
          <p:cNvPr id="7" name="右箭头 6"/>
          <p:cNvSpPr/>
          <p:nvPr/>
        </p:nvSpPr>
        <p:spPr>
          <a:xfrm>
            <a:off x="4024083" y="5693692"/>
            <a:ext cx="488887" cy="344032"/>
          </a:xfrm>
          <a:prstGeom prst="rightArrow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781486" y="5483753"/>
            <a:ext cx="228216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6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explode(A)</a:t>
            </a:r>
            <a:endParaRPr lang="zh-CN" altLang="en-U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9" name="右箭头 8"/>
          <p:cNvSpPr/>
          <p:nvPr/>
        </p:nvSpPr>
        <p:spPr>
          <a:xfrm>
            <a:off x="7332165" y="5634902"/>
            <a:ext cx="488887" cy="344032"/>
          </a:xfrm>
          <a:prstGeom prst="rightArrow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382601" y="3241778"/>
            <a:ext cx="140615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6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select </a:t>
            </a:r>
            <a:endParaRPr lang="zh-CN" altLang="en-U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 flipH="1">
            <a:off x="4644428" y="3888109"/>
            <a:ext cx="738173" cy="710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6681457" y="3755920"/>
            <a:ext cx="895151" cy="797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5238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从</a:t>
            </a:r>
            <a:r>
              <a:rPr lang="en-US" altLang="zh-CN" dirty="0"/>
              <a:t>SQL</a:t>
            </a:r>
            <a:r>
              <a:rPr lang="zh-CN" altLang="en-US" dirty="0"/>
              <a:t>层面上</a:t>
            </a:r>
            <a:r>
              <a:rPr lang="zh-CN" altLang="en-US" dirty="0" smtClean="0"/>
              <a:t>来说上述问题的解决方案是：对</a:t>
            </a:r>
            <a:r>
              <a:rPr lang="zh-CN" altLang="en-US" dirty="0"/>
              <a:t>两张表</a:t>
            </a:r>
            <a:r>
              <a:rPr lang="zh-CN" altLang="en-US" dirty="0" smtClean="0"/>
              <a:t>进行</a:t>
            </a:r>
            <a:r>
              <a:rPr lang="en-US" altLang="zh-CN" dirty="0" smtClean="0"/>
              <a:t>join</a:t>
            </a:r>
            <a:r>
              <a:rPr lang="zh-CN" altLang="en-US" dirty="0" smtClean="0"/>
              <a:t>关联查询</a:t>
            </a:r>
            <a:r>
              <a:rPr lang="en-US" altLang="zh-CN" dirty="0"/>
              <a:t>;</a:t>
            </a:r>
            <a:endParaRPr lang="zh-CN" altLang="en-US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 smtClean="0"/>
              <a:t>Hive</a:t>
            </a:r>
            <a:r>
              <a:rPr lang="zh-CN" altLang="en-US" dirty="0"/>
              <a:t>专门提供了语法</a:t>
            </a:r>
            <a:r>
              <a:rPr lang="en-US" altLang="zh-CN" dirty="0">
                <a:solidFill>
                  <a:srgbClr val="92D050"/>
                </a:solidFill>
              </a:rPr>
              <a:t>lateral View</a:t>
            </a:r>
            <a:r>
              <a:rPr lang="zh-CN" altLang="en-US" dirty="0">
                <a:solidFill>
                  <a:srgbClr val="92D050"/>
                </a:solidFill>
              </a:rPr>
              <a:t>侧视图</a:t>
            </a:r>
            <a:r>
              <a:rPr lang="zh-CN" altLang="en-US" dirty="0"/>
              <a:t>，专门用于搭配</a:t>
            </a:r>
            <a:r>
              <a:rPr lang="en-US" altLang="zh-CN" dirty="0"/>
              <a:t>explode</a:t>
            </a:r>
            <a:r>
              <a:rPr lang="zh-CN" altLang="en-US" dirty="0"/>
              <a:t>这样的</a:t>
            </a:r>
            <a:r>
              <a:rPr lang="en-US" altLang="zh-CN" dirty="0"/>
              <a:t>UDTF</a:t>
            </a:r>
            <a:r>
              <a:rPr lang="zh-CN" altLang="en-US" dirty="0"/>
              <a:t>函数，以满足上述需要。</a:t>
            </a:r>
          </a:p>
          <a:p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Hive UDTF</a:t>
            </a:r>
            <a:r>
              <a:rPr lang="zh-CN" altLang="en-US" dirty="0"/>
              <a:t>之</a:t>
            </a:r>
            <a:r>
              <a:rPr lang="en-US" altLang="zh-CN" dirty="0"/>
              <a:t>explode</a:t>
            </a:r>
            <a:r>
              <a:rPr lang="zh-CN" altLang="en-US" dirty="0" smtClean="0"/>
              <a:t>函数</a:t>
            </a:r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UDTF</a:t>
            </a:r>
            <a:r>
              <a:rPr lang="zh-CN" altLang="en-US" dirty="0" smtClean="0"/>
              <a:t>语法限制</a:t>
            </a:r>
            <a:r>
              <a:rPr lang="zh-CN" altLang="en-US" dirty="0"/>
              <a:t>解决</a:t>
            </a:r>
          </a:p>
        </p:txBody>
      </p:sp>
      <p:sp>
        <p:nvSpPr>
          <p:cNvPr id="6" name="TextBox 3">
            <a:extLst>
              <a:ext uri="{FF2B5EF4-FFF2-40B4-BE49-F238E27FC236}">
                <a16:creationId xmlns=""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454311" y="4175792"/>
            <a:ext cx="5088272" cy="769441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--step5: lateral view +explode</a:t>
            </a:r>
            <a:br>
              <a:rPr lang="zh-CN" altLang="zh-CN" sz="11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select </a:t>
            </a:r>
            <a:r>
              <a:rPr lang="zh-CN" altLang="zh-CN" sz="11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a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.</a:t>
            </a:r>
            <a:r>
              <a:rPr lang="zh-CN" altLang="zh-CN" sz="11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team_name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,</a:t>
            </a:r>
            <a:r>
              <a:rPr lang="zh-CN" altLang="zh-CN" sz="11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b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.</a:t>
            </a:r>
            <a:r>
              <a:rPr lang="zh-CN" altLang="zh-CN" sz="11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year</a:t>
            </a:r>
            <a:br>
              <a:rPr lang="zh-CN" altLang="zh-CN" sz="11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from </a:t>
            </a:r>
            <a:r>
              <a:rPr lang="zh-CN" altLang="zh-CN" sz="11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the_nba_championship a </a:t>
            </a:r>
            <a: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lateral view </a:t>
            </a:r>
            <a:r>
              <a:rPr lang="zh-CN" altLang="zh-CN" sz="1100" i="1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explode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(</a:t>
            </a:r>
            <a:r>
              <a:rPr lang="zh-CN" altLang="zh-CN" sz="11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champion_year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) </a:t>
            </a:r>
            <a:r>
              <a:rPr lang="zh-CN" altLang="zh-CN" sz="11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b </a:t>
            </a:r>
            <a: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as </a:t>
            </a:r>
            <a:r>
              <a:rPr lang="zh-CN" altLang="zh-CN" sz="11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year</a:t>
            </a:r>
            <a:br>
              <a:rPr lang="zh-CN" altLang="zh-CN" sz="11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order by </a:t>
            </a:r>
            <a:r>
              <a:rPr lang="zh-CN" altLang="zh-CN" sz="11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b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.</a:t>
            </a:r>
            <a:r>
              <a:rPr lang="zh-CN" altLang="zh-CN" sz="11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year </a:t>
            </a:r>
            <a: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desc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;</a:t>
            </a:r>
            <a:endParaRPr lang="zh-CN" altLang="zh-CN" sz="1400" dirty="0"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8764" y="3117616"/>
            <a:ext cx="4512109" cy="288579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222044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=""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UDTF</a:t>
            </a:r>
            <a:r>
              <a:rPr lang="zh-CN" altLang="en-US" dirty="0" smtClean="0">
                <a:solidFill>
                  <a:schemeClr val="tx1"/>
                </a:solidFill>
              </a:rPr>
              <a:t>之</a:t>
            </a:r>
            <a:r>
              <a:rPr lang="en-US" altLang="zh-CN" dirty="0" smtClean="0">
                <a:solidFill>
                  <a:schemeClr val="tx1"/>
                </a:solidFill>
              </a:rPr>
              <a:t>explode</a:t>
            </a:r>
            <a:r>
              <a:rPr lang="zh-CN" altLang="en-US" dirty="0" smtClean="0">
                <a:solidFill>
                  <a:schemeClr val="tx1"/>
                </a:solidFill>
              </a:rPr>
              <a:t>函数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rgbClr val="FF0000"/>
                </a:solidFill>
              </a:rPr>
              <a:t>Lateral View</a:t>
            </a:r>
            <a:r>
              <a:rPr lang="zh-CN" altLang="en-US" dirty="0" smtClean="0">
                <a:solidFill>
                  <a:srgbClr val="FF0000"/>
                </a:solidFill>
              </a:rPr>
              <a:t>侧视图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>
                <a:solidFill>
                  <a:schemeClr val="tx1"/>
                </a:solidFill>
              </a:rPr>
              <a:t>Aggregation</a:t>
            </a:r>
            <a:r>
              <a:rPr lang="zh-CN" altLang="en-US" dirty="0" smtClean="0">
                <a:solidFill>
                  <a:schemeClr val="tx1"/>
                </a:solidFill>
              </a:rPr>
              <a:t>聚合函数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chemeClr val="tx1"/>
                </a:solidFill>
              </a:rPr>
              <a:t>Windows Functions</a:t>
            </a:r>
            <a:r>
              <a:rPr lang="zh-CN" altLang="en-US" dirty="0" smtClean="0">
                <a:solidFill>
                  <a:schemeClr val="tx1"/>
                </a:solidFill>
              </a:rPr>
              <a:t>窗口函数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chemeClr val="tx1"/>
                </a:solidFill>
              </a:rPr>
              <a:t>Sampling</a:t>
            </a:r>
            <a:r>
              <a:rPr lang="zh-CN" altLang="en-US" dirty="0" smtClean="0">
                <a:solidFill>
                  <a:schemeClr val="tx1"/>
                </a:solidFill>
              </a:rPr>
              <a:t>抽样函数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5910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92D050"/>
                </a:solidFill>
              </a:rPr>
              <a:t>Lateral View</a:t>
            </a:r>
            <a:r>
              <a:rPr lang="zh-CN" altLang="en-US" dirty="0"/>
              <a:t>是一种特殊的语法，</a:t>
            </a:r>
            <a:r>
              <a:rPr lang="zh-CN" altLang="en-US" dirty="0" smtClean="0">
                <a:solidFill>
                  <a:srgbClr val="92D050"/>
                </a:solidFill>
              </a:rPr>
              <a:t>主要搭配</a:t>
            </a:r>
            <a:r>
              <a:rPr lang="en-US" altLang="zh-CN" dirty="0">
                <a:solidFill>
                  <a:srgbClr val="92D050"/>
                </a:solidFill>
              </a:rPr>
              <a:t>UDTF</a:t>
            </a:r>
            <a:r>
              <a:rPr lang="zh-CN" altLang="en-US" dirty="0" smtClean="0">
                <a:solidFill>
                  <a:srgbClr val="92D050"/>
                </a:solidFill>
              </a:rPr>
              <a:t>类型函数</a:t>
            </a:r>
            <a:r>
              <a:rPr lang="zh-CN" altLang="en-US" dirty="0">
                <a:solidFill>
                  <a:srgbClr val="92D050"/>
                </a:solidFill>
              </a:rPr>
              <a:t>一起使用</a:t>
            </a:r>
            <a:r>
              <a:rPr lang="zh-CN" altLang="en-US" dirty="0"/>
              <a:t>，用于解决</a:t>
            </a:r>
            <a:r>
              <a:rPr lang="en-US" altLang="zh-CN" dirty="0"/>
              <a:t>UDTF</a:t>
            </a:r>
            <a:r>
              <a:rPr lang="zh-CN" altLang="en-US" dirty="0"/>
              <a:t>函数的一些查询限制的问题。</a:t>
            </a:r>
          </a:p>
          <a:p>
            <a:r>
              <a:rPr lang="zh-CN" altLang="en-US" dirty="0" smtClean="0"/>
              <a:t>一般</a:t>
            </a:r>
            <a:r>
              <a:rPr lang="zh-CN" altLang="en-US" dirty="0"/>
              <a:t>只要使用</a:t>
            </a:r>
            <a:r>
              <a:rPr lang="en-US" altLang="zh-CN" dirty="0"/>
              <a:t>UDTF</a:t>
            </a:r>
            <a:r>
              <a:rPr lang="zh-CN" altLang="en-US" dirty="0"/>
              <a:t>，就会固定搭配</a:t>
            </a:r>
            <a:r>
              <a:rPr lang="en-US" altLang="zh-CN" dirty="0"/>
              <a:t>lateral view</a:t>
            </a:r>
            <a:r>
              <a:rPr lang="zh-CN" altLang="en-US" dirty="0"/>
              <a:t>使用。</a:t>
            </a:r>
          </a:p>
          <a:p>
            <a:pPr marL="0" indent="0">
              <a:buNone/>
            </a:pPr>
            <a:r>
              <a:rPr lang="zh-CN" altLang="en-US" dirty="0"/>
              <a:t>官方链接：</a:t>
            </a:r>
            <a:r>
              <a:rPr lang="en-US" altLang="zh-CN" dirty="0">
                <a:hlinkClick r:id="rId2"/>
              </a:rPr>
              <a:t>https://cwiki.apache.org/confluence/display/Hive/LanguageManual+LateralView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Hive Lateral View </a:t>
            </a:r>
            <a:r>
              <a:rPr lang="zh-CN" altLang="en-US" dirty="0" smtClean="0"/>
              <a:t>侧视图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概念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9108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占位符 1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92D050"/>
                </a:solidFill>
              </a:rPr>
              <a:t>将</a:t>
            </a:r>
            <a:r>
              <a:rPr lang="en-US" altLang="zh-CN" dirty="0">
                <a:solidFill>
                  <a:srgbClr val="92D050"/>
                </a:solidFill>
              </a:rPr>
              <a:t>UDTF</a:t>
            </a:r>
            <a:r>
              <a:rPr lang="zh-CN" altLang="en-US" dirty="0">
                <a:solidFill>
                  <a:srgbClr val="92D050"/>
                </a:solidFill>
              </a:rPr>
              <a:t>的结果构建成一个类似于视图的表，然后将原表中的每一行和</a:t>
            </a:r>
            <a:r>
              <a:rPr lang="en-US" altLang="zh-CN" dirty="0">
                <a:solidFill>
                  <a:srgbClr val="92D050"/>
                </a:solidFill>
              </a:rPr>
              <a:t>UDTF</a:t>
            </a:r>
            <a:r>
              <a:rPr lang="zh-CN" altLang="en-US" dirty="0">
                <a:solidFill>
                  <a:srgbClr val="92D050"/>
                </a:solidFill>
              </a:rPr>
              <a:t>函数输出的每一行进行连接，生成一张新的虚拟表</a:t>
            </a:r>
            <a:r>
              <a:rPr lang="zh-CN" altLang="en-US" dirty="0"/>
              <a:t>。这样就避免了</a:t>
            </a:r>
            <a:r>
              <a:rPr lang="en-US" altLang="zh-CN" dirty="0"/>
              <a:t>UDTF</a:t>
            </a:r>
            <a:r>
              <a:rPr lang="zh-CN" altLang="en-US" dirty="0"/>
              <a:t>的使用限制问题。</a:t>
            </a:r>
            <a:endParaRPr lang="en-US" altLang="zh-CN" dirty="0"/>
          </a:p>
          <a:p>
            <a:r>
              <a:rPr lang="zh-CN" altLang="en-US" dirty="0"/>
              <a:t>使用</a:t>
            </a:r>
            <a:r>
              <a:rPr lang="en-US" altLang="zh-CN" dirty="0"/>
              <a:t>lateral view</a:t>
            </a:r>
            <a:r>
              <a:rPr lang="zh-CN" altLang="en-US" dirty="0"/>
              <a:t>时也</a:t>
            </a:r>
            <a:r>
              <a:rPr lang="zh-CN" altLang="en-US" dirty="0">
                <a:solidFill>
                  <a:srgbClr val="92D050"/>
                </a:solidFill>
              </a:rPr>
              <a:t>可以对</a:t>
            </a:r>
            <a:r>
              <a:rPr lang="en-US" altLang="zh-CN" dirty="0">
                <a:solidFill>
                  <a:srgbClr val="92D050"/>
                </a:solidFill>
              </a:rPr>
              <a:t>UDTF</a:t>
            </a:r>
            <a:r>
              <a:rPr lang="zh-CN" altLang="en-US" dirty="0">
                <a:solidFill>
                  <a:srgbClr val="92D050"/>
                </a:solidFill>
              </a:rPr>
              <a:t>产生的记录设置字段名称</a:t>
            </a:r>
            <a:r>
              <a:rPr lang="zh-CN" altLang="en-US" dirty="0"/>
              <a:t>，产生的字段可以用于</a:t>
            </a:r>
            <a:r>
              <a:rPr lang="en-US" altLang="zh-CN" dirty="0"/>
              <a:t>group by</a:t>
            </a:r>
            <a:r>
              <a:rPr lang="zh-CN" altLang="en-US" dirty="0"/>
              <a:t>、</a:t>
            </a:r>
            <a:r>
              <a:rPr lang="en-US" altLang="zh-CN" dirty="0"/>
              <a:t>order by </a:t>
            </a:r>
            <a:r>
              <a:rPr lang="zh-CN" altLang="en-US" dirty="0"/>
              <a:t>、</a:t>
            </a:r>
            <a:r>
              <a:rPr lang="en-US" altLang="zh-CN" dirty="0"/>
              <a:t>limit</a:t>
            </a:r>
            <a:r>
              <a:rPr lang="zh-CN" altLang="en-US" dirty="0"/>
              <a:t>等语句中，不需要再单独嵌套一层子查询。</a:t>
            </a:r>
          </a:p>
          <a:p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Hive Lateral View </a:t>
            </a:r>
            <a:r>
              <a:rPr lang="zh-CN" altLang="en-US" dirty="0" smtClean="0"/>
              <a:t>侧视图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原理</a:t>
            </a:r>
            <a:endParaRPr lang="zh-CN" altLang="en-US" dirty="0"/>
          </a:p>
        </p:txBody>
      </p:sp>
      <p:pic>
        <p:nvPicPr>
          <p:cNvPr id="7" name="Picture 2" descr="User-Defined Table Generating Functi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0251" y="3194591"/>
            <a:ext cx="4510856" cy="3486097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8204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针对</a:t>
            </a:r>
            <a:r>
              <a:rPr lang="en-US" altLang="zh-CN" dirty="0" smtClean="0"/>
              <a:t>explode</a:t>
            </a:r>
            <a:r>
              <a:rPr lang="zh-CN" altLang="en-US" dirty="0" smtClean="0"/>
              <a:t>案例中</a:t>
            </a:r>
            <a:r>
              <a:rPr lang="en-US" altLang="zh-CN" dirty="0" smtClean="0"/>
              <a:t>NBA</a:t>
            </a:r>
            <a:r>
              <a:rPr lang="zh-CN" altLang="en-US" dirty="0"/>
              <a:t>冠军球队年份排名案例，使用</a:t>
            </a:r>
            <a:r>
              <a:rPr lang="en-US" altLang="zh-CN" dirty="0"/>
              <a:t>explode</a:t>
            </a:r>
            <a:r>
              <a:rPr lang="zh-CN" altLang="en-US" dirty="0"/>
              <a:t>函数</a:t>
            </a:r>
            <a:r>
              <a:rPr lang="en-US" altLang="zh-CN" dirty="0"/>
              <a:t>+lateral view</a:t>
            </a:r>
            <a:r>
              <a:rPr lang="zh-CN" altLang="en-US" dirty="0"/>
              <a:t>侧视图，可以完美解决：</a:t>
            </a: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Hive Lateral View </a:t>
            </a:r>
            <a:r>
              <a:rPr lang="zh-CN" altLang="en-US" dirty="0" smtClean="0"/>
              <a:t>侧视图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Lateral View + </a:t>
            </a:r>
            <a:r>
              <a:rPr lang="en-US" altLang="zh-CN" dirty="0"/>
              <a:t>UDTF</a:t>
            </a:r>
            <a:endParaRPr lang="zh-CN" altLang="en-US" dirty="0"/>
          </a:p>
        </p:txBody>
      </p:sp>
      <p:sp>
        <p:nvSpPr>
          <p:cNvPr id="8" name="TextBox 3">
            <a:extLst>
              <a:ext uri="{FF2B5EF4-FFF2-40B4-BE49-F238E27FC236}">
                <a16:creationId xmlns=""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3040007" y="2818937"/>
            <a:ext cx="6091344" cy="2800767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--lateral view</a:t>
            </a:r>
            <a:r>
              <a:rPr lang="zh-CN" altLang="zh-CN" sz="11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侧视图基本语法如下</a:t>
            </a:r>
            <a:br>
              <a:rPr lang="zh-CN" altLang="zh-CN" sz="11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select 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…… </a:t>
            </a:r>
            <a: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from 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tabelA </a:t>
            </a:r>
            <a: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lateral view 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UDTF(xxx) </a:t>
            </a:r>
            <a:r>
              <a:rPr lang="zh-CN" altLang="zh-CN" sz="1100" dirty="0">
                <a:solidFill>
                  <a:srgbClr val="080808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别名 </a:t>
            </a:r>
            <a: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as 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col1,col2,col3……;</a:t>
            </a:r>
            <a:b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/>
            </a:r>
            <a:b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select </a:t>
            </a:r>
            <a:r>
              <a:rPr lang="zh-CN" altLang="zh-CN" sz="11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a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.</a:t>
            </a:r>
            <a:r>
              <a:rPr lang="zh-CN" altLang="zh-CN" sz="11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team_name 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,</a:t>
            </a:r>
            <a:r>
              <a:rPr lang="zh-CN" altLang="zh-CN" sz="11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b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.</a:t>
            </a:r>
            <a:r>
              <a:rPr lang="zh-CN" altLang="zh-CN" sz="11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year</a:t>
            </a:r>
            <a:br>
              <a:rPr lang="zh-CN" altLang="zh-CN" sz="11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from </a:t>
            </a:r>
            <a:r>
              <a:rPr lang="zh-CN" altLang="zh-CN" sz="11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the_nba_championship a </a:t>
            </a:r>
            <a: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lateral view </a:t>
            </a:r>
            <a:r>
              <a:rPr lang="zh-CN" altLang="zh-CN" sz="1100" i="1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explode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(</a:t>
            </a:r>
            <a:r>
              <a:rPr lang="zh-CN" altLang="zh-CN" sz="11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champion_year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) </a:t>
            </a:r>
            <a:r>
              <a:rPr lang="zh-CN" altLang="zh-CN" sz="11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b </a:t>
            </a:r>
            <a: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as </a:t>
            </a:r>
            <a:r>
              <a:rPr lang="zh-CN" altLang="zh-CN" sz="11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year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;</a:t>
            </a:r>
            <a:b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/>
            </a:r>
            <a:b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1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--</a:t>
            </a:r>
            <a:r>
              <a:rPr lang="zh-CN" altLang="zh-CN" sz="11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根据年份倒序排序</a:t>
            </a:r>
            <a:br>
              <a:rPr lang="zh-CN" altLang="zh-CN" sz="11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select </a:t>
            </a:r>
            <a:r>
              <a:rPr lang="zh-CN" altLang="zh-CN" sz="11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a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.</a:t>
            </a:r>
            <a:r>
              <a:rPr lang="zh-CN" altLang="zh-CN" sz="11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team_name 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,</a:t>
            </a:r>
            <a:r>
              <a:rPr lang="zh-CN" altLang="zh-CN" sz="11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b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.</a:t>
            </a:r>
            <a:r>
              <a:rPr lang="zh-CN" altLang="zh-CN" sz="11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year</a:t>
            </a:r>
            <a:br>
              <a:rPr lang="zh-CN" altLang="zh-CN" sz="11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from </a:t>
            </a:r>
            <a:r>
              <a:rPr lang="zh-CN" altLang="zh-CN" sz="11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the_nba_championship a </a:t>
            </a:r>
            <a: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lateral view </a:t>
            </a:r>
            <a:r>
              <a:rPr lang="zh-CN" altLang="zh-CN" sz="1100" i="1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explode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(</a:t>
            </a:r>
            <a:r>
              <a:rPr lang="zh-CN" altLang="zh-CN" sz="11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champion_year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) </a:t>
            </a:r>
            <a:r>
              <a:rPr lang="zh-CN" altLang="zh-CN" sz="11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b </a:t>
            </a:r>
            <a: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as </a:t>
            </a:r>
            <a:r>
              <a:rPr lang="zh-CN" altLang="zh-CN" sz="11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year</a:t>
            </a:r>
            <a:br>
              <a:rPr lang="zh-CN" altLang="zh-CN" sz="11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order by </a:t>
            </a:r>
            <a:r>
              <a:rPr lang="zh-CN" altLang="zh-CN" sz="11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b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.</a:t>
            </a:r>
            <a:r>
              <a:rPr lang="zh-CN" altLang="zh-CN" sz="11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year </a:t>
            </a:r>
            <a: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desc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;</a:t>
            </a:r>
            <a:b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/>
            </a:r>
            <a:b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1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--</a:t>
            </a:r>
            <a:r>
              <a:rPr lang="zh-CN" altLang="zh-CN" sz="11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统计每个球队获取总冠军的次数 并且根据倒序排序</a:t>
            </a:r>
            <a:br>
              <a:rPr lang="zh-CN" altLang="zh-CN" sz="11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select </a:t>
            </a:r>
            <a:r>
              <a:rPr lang="zh-CN" altLang="zh-CN" sz="11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a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.</a:t>
            </a:r>
            <a:r>
              <a:rPr lang="zh-CN" altLang="zh-CN" sz="11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team_name 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,</a:t>
            </a:r>
            <a:r>
              <a:rPr lang="zh-CN" altLang="zh-CN" sz="1100" i="1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count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(</a:t>
            </a:r>
            <a:r>
              <a:rPr lang="zh-CN" altLang="zh-CN" sz="1100" i="1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*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) </a:t>
            </a:r>
            <a: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as </a:t>
            </a:r>
            <a:r>
              <a:rPr lang="zh-CN" altLang="zh-CN" sz="11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nums</a:t>
            </a:r>
            <a:br>
              <a:rPr lang="zh-CN" altLang="zh-CN" sz="11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from </a:t>
            </a:r>
            <a:r>
              <a:rPr lang="zh-CN" altLang="zh-CN" sz="11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the_nba_championship a </a:t>
            </a:r>
            <a: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lateral view </a:t>
            </a:r>
            <a:r>
              <a:rPr lang="zh-CN" altLang="zh-CN" sz="1100" i="1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explode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(</a:t>
            </a:r>
            <a:r>
              <a:rPr lang="zh-CN" altLang="zh-CN" sz="11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champion_year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) </a:t>
            </a:r>
            <a:r>
              <a:rPr lang="zh-CN" altLang="zh-CN" sz="11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b </a:t>
            </a:r>
            <a: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as </a:t>
            </a:r>
            <a:r>
              <a:rPr lang="zh-CN" altLang="zh-CN" sz="11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year</a:t>
            </a:r>
            <a:br>
              <a:rPr lang="zh-CN" altLang="zh-CN" sz="11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group by </a:t>
            </a:r>
            <a:r>
              <a:rPr lang="zh-CN" altLang="zh-CN" sz="11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a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.</a:t>
            </a:r>
            <a:r>
              <a:rPr lang="zh-CN" altLang="zh-CN" sz="11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team_name</a:t>
            </a:r>
            <a:br>
              <a:rPr lang="zh-CN" altLang="zh-CN" sz="11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order by </a:t>
            </a:r>
            <a:r>
              <a:rPr lang="zh-CN" altLang="zh-CN" sz="11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nums </a:t>
            </a:r>
            <a: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desc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;</a:t>
            </a:r>
            <a:endParaRPr lang="zh-CN" altLang="zh-CN" sz="1400" dirty="0"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9135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功能二：</a:t>
            </a:r>
            <a:r>
              <a:rPr lang="en-US" altLang="zh-CN" dirty="0" smtClean="0"/>
              <a:t>Interactive </a:t>
            </a:r>
            <a:r>
              <a:rPr lang="en-US" altLang="zh-CN" dirty="0"/>
              <a:t>Shell </a:t>
            </a:r>
            <a:r>
              <a:rPr lang="zh-CN" altLang="en-US" dirty="0"/>
              <a:t>交互式</a:t>
            </a:r>
            <a:r>
              <a:rPr lang="zh-CN" altLang="en-US" dirty="0" smtClean="0"/>
              <a:t>模式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zh-CN" dirty="0"/>
              <a:t>所谓</a:t>
            </a:r>
            <a:r>
              <a:rPr lang="zh-CN" altLang="zh-CN" dirty="0">
                <a:solidFill>
                  <a:schemeClr val="tx1"/>
                </a:solidFill>
              </a:rPr>
              <a:t>交互式模式</a:t>
            </a:r>
            <a:r>
              <a:rPr lang="zh-CN" altLang="zh-CN" dirty="0"/>
              <a:t>可以理解为</a:t>
            </a:r>
            <a:r>
              <a:rPr lang="zh-CN" altLang="zh-CN" dirty="0">
                <a:solidFill>
                  <a:srgbClr val="92D050"/>
                </a:solidFill>
              </a:rPr>
              <a:t>客户端和</a:t>
            </a:r>
            <a:r>
              <a:rPr lang="en-US" altLang="zh-CN" dirty="0">
                <a:solidFill>
                  <a:srgbClr val="92D050"/>
                </a:solidFill>
              </a:rPr>
              <a:t>hive</a:t>
            </a:r>
            <a:r>
              <a:rPr lang="zh-CN" altLang="zh-CN" dirty="0">
                <a:solidFill>
                  <a:srgbClr val="92D050"/>
                </a:solidFill>
              </a:rPr>
              <a:t>服务一直保持连接，除非手动退出客户端</a:t>
            </a:r>
            <a:r>
              <a:rPr lang="zh-CN" altLang="zh-CN" dirty="0"/>
              <a:t>。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CLIs and Commands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Hive CLI</a:t>
            </a:r>
            <a:endParaRPr lang="zh-CN" altLang="en-US" dirty="0"/>
          </a:p>
        </p:txBody>
      </p:sp>
      <p:sp>
        <p:nvSpPr>
          <p:cNvPr id="8" name="TextBox 3">
            <a:extLst>
              <a:ext uri="{FF2B5EF4-FFF2-40B4-BE49-F238E27FC236}">
                <a16:creationId xmlns=""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2472637" y="3101118"/>
            <a:ext cx="7226083" cy="3026470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360"/>
              </a:spcBef>
              <a:spcAft>
                <a:spcPts val="36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200" dirty="0">
                <a:solidFill>
                  <a:srgbClr val="0073B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/export/server/hive/bin/hive</a:t>
            </a:r>
            <a:endParaRPr lang="zh-CN" altLang="zh-CN" sz="1200" dirty="0">
              <a:latin typeface="微软雅黑 Light" panose="020B0502040204020203" pitchFamily="34" charset="-122"/>
              <a:ea typeface="微软雅黑 Light" panose="020B0502040204020203" pitchFamily="34" charset="-122"/>
              <a:cs typeface="Times New Roman" panose="02020603050405020304" pitchFamily="18" charset="0"/>
            </a:endParaRPr>
          </a:p>
          <a:p>
            <a:pPr>
              <a:spcBef>
                <a:spcPts val="360"/>
              </a:spcBef>
              <a:spcAft>
                <a:spcPts val="36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200" dirty="0">
                <a:solidFill>
                  <a:srgbClr val="0073B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/>
            </a:r>
            <a:br>
              <a:rPr lang="en-US" altLang="zh-CN" sz="1200" dirty="0">
                <a:solidFill>
                  <a:srgbClr val="0073B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200" dirty="0">
                <a:solidFill>
                  <a:srgbClr val="0073B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hive</a:t>
            </a:r>
            <a:r>
              <a:rPr lang="en-US" altLang="zh-CN" sz="1200" dirty="0">
                <a:solidFill>
                  <a:srgbClr val="0033B3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 </a:t>
            </a:r>
            <a:r>
              <a:rPr lang="en-US" altLang="zh-CN" sz="1200" dirty="0">
                <a:solidFill>
                  <a:srgbClr val="080808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show databases;</a:t>
            </a:r>
            <a:br>
              <a:rPr lang="en-US" altLang="zh-CN" sz="1200" dirty="0">
                <a:solidFill>
                  <a:srgbClr val="080808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200" dirty="0">
                <a:solidFill>
                  <a:srgbClr val="0073B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OK</a:t>
            </a:r>
            <a:br>
              <a:rPr lang="en-US" altLang="zh-CN" sz="1200" dirty="0">
                <a:solidFill>
                  <a:srgbClr val="0073B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200" dirty="0">
                <a:solidFill>
                  <a:srgbClr val="0073B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default</a:t>
            </a:r>
            <a:br>
              <a:rPr lang="en-US" altLang="zh-CN" sz="1200" dirty="0">
                <a:solidFill>
                  <a:srgbClr val="0073B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200" dirty="0">
                <a:solidFill>
                  <a:srgbClr val="0073B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itcast</a:t>
            </a:r>
            <a:br>
              <a:rPr lang="en-US" altLang="zh-CN" sz="1200" dirty="0">
                <a:solidFill>
                  <a:srgbClr val="0073B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200" dirty="0" err="1">
                <a:solidFill>
                  <a:srgbClr val="0073B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itheima</a:t>
            </a:r>
            <a:r>
              <a:rPr lang="en-US" altLang="zh-CN" sz="1200" dirty="0">
                <a:solidFill>
                  <a:srgbClr val="0073B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/>
            </a:r>
            <a:br>
              <a:rPr lang="en-US" altLang="zh-CN" sz="1200" dirty="0">
                <a:solidFill>
                  <a:srgbClr val="0073B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200" dirty="0">
                <a:solidFill>
                  <a:srgbClr val="0073B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Time </a:t>
            </a:r>
            <a:r>
              <a:rPr lang="en-US" altLang="zh-CN" sz="1200" dirty="0">
                <a:solidFill>
                  <a:srgbClr val="080808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taken: 0.028 seconds, Fetched: </a:t>
            </a:r>
            <a:r>
              <a:rPr lang="en-US" altLang="zh-CN" sz="1200" dirty="0">
                <a:solidFill>
                  <a:srgbClr val="1750EB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3 </a:t>
            </a:r>
            <a:r>
              <a:rPr lang="en-US" altLang="zh-CN" sz="1200" dirty="0">
                <a:solidFill>
                  <a:srgbClr val="080808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row</a:t>
            </a:r>
            <a:r>
              <a:rPr lang="en-US" altLang="zh-CN" sz="1200" dirty="0">
                <a:solidFill>
                  <a:srgbClr val="0073B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(s)</a:t>
            </a:r>
            <a:br>
              <a:rPr lang="en-US" altLang="zh-CN" sz="1200" dirty="0">
                <a:solidFill>
                  <a:srgbClr val="0073B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endParaRPr lang="zh-CN" altLang="zh-CN" sz="1200" dirty="0">
              <a:latin typeface="微软雅黑 Light" panose="020B0502040204020203" pitchFamily="34" charset="-122"/>
              <a:ea typeface="微软雅黑 Light" panose="020B0502040204020203" pitchFamily="34" charset="-122"/>
              <a:cs typeface="Times New Roman" panose="02020603050405020304" pitchFamily="18" charset="0"/>
            </a:endParaRPr>
          </a:p>
          <a:p>
            <a:pPr>
              <a:spcBef>
                <a:spcPts val="360"/>
              </a:spcBef>
              <a:spcAft>
                <a:spcPts val="36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200" dirty="0">
                <a:solidFill>
                  <a:srgbClr val="0073B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hive</a:t>
            </a:r>
            <a:r>
              <a:rPr lang="en-US" altLang="zh-CN" sz="1200" dirty="0">
                <a:solidFill>
                  <a:srgbClr val="0033B3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 </a:t>
            </a:r>
            <a:r>
              <a:rPr lang="en-US" altLang="zh-CN" sz="1200" dirty="0">
                <a:solidFill>
                  <a:srgbClr val="080808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use itcast;</a:t>
            </a:r>
            <a:br>
              <a:rPr lang="en-US" altLang="zh-CN" sz="1200" dirty="0">
                <a:solidFill>
                  <a:srgbClr val="080808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200" dirty="0">
                <a:solidFill>
                  <a:srgbClr val="0073B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OK</a:t>
            </a:r>
            <a:br>
              <a:rPr lang="en-US" altLang="zh-CN" sz="1200" dirty="0">
                <a:solidFill>
                  <a:srgbClr val="0073B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200" dirty="0">
                <a:solidFill>
                  <a:srgbClr val="0073B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Time </a:t>
            </a:r>
            <a:r>
              <a:rPr lang="en-US" altLang="zh-CN" sz="1200" dirty="0">
                <a:solidFill>
                  <a:srgbClr val="080808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taken: 0.027 seconds</a:t>
            </a:r>
            <a:br>
              <a:rPr lang="en-US" altLang="zh-CN" sz="1200" dirty="0">
                <a:solidFill>
                  <a:srgbClr val="080808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endParaRPr lang="zh-CN" altLang="zh-CN" sz="1200" dirty="0">
              <a:latin typeface="微软雅黑 Light" panose="020B0502040204020203" pitchFamily="34" charset="-122"/>
              <a:ea typeface="微软雅黑 Light" panose="020B0502040204020203" pitchFamily="34" charset="-122"/>
              <a:cs typeface="Times New Roman" panose="02020603050405020304" pitchFamily="18" charset="0"/>
            </a:endParaRPr>
          </a:p>
          <a:p>
            <a:r>
              <a:rPr lang="en-US" altLang="zh-CN" sz="1200" dirty="0">
                <a:solidFill>
                  <a:srgbClr val="0073B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hive</a:t>
            </a:r>
            <a:r>
              <a:rPr lang="en-US" altLang="zh-CN" sz="1200" dirty="0">
                <a:solidFill>
                  <a:srgbClr val="0033B3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&gt; </a:t>
            </a:r>
            <a:r>
              <a:rPr lang="en-US" altLang="zh-CN" sz="1200" dirty="0">
                <a:solidFill>
                  <a:srgbClr val="080808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exit;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919085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=""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UDTF</a:t>
            </a:r>
            <a:r>
              <a:rPr lang="zh-CN" altLang="en-US" dirty="0" smtClean="0">
                <a:solidFill>
                  <a:schemeClr val="tx1"/>
                </a:solidFill>
              </a:rPr>
              <a:t>之</a:t>
            </a:r>
            <a:r>
              <a:rPr lang="en-US" altLang="zh-CN" dirty="0" smtClean="0">
                <a:solidFill>
                  <a:schemeClr val="tx1"/>
                </a:solidFill>
              </a:rPr>
              <a:t>explode</a:t>
            </a:r>
            <a:r>
              <a:rPr lang="zh-CN" altLang="en-US" dirty="0" smtClean="0">
                <a:solidFill>
                  <a:schemeClr val="tx1"/>
                </a:solidFill>
              </a:rPr>
              <a:t>函数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chemeClr val="tx1"/>
                </a:solidFill>
              </a:rPr>
              <a:t>Lateral View</a:t>
            </a:r>
            <a:r>
              <a:rPr lang="zh-CN" altLang="en-US" dirty="0" smtClean="0">
                <a:solidFill>
                  <a:schemeClr val="tx1"/>
                </a:solidFill>
              </a:rPr>
              <a:t>侧视图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rgbClr val="FF0000"/>
                </a:solidFill>
              </a:rPr>
              <a:t>Aggregation</a:t>
            </a:r>
            <a:r>
              <a:rPr lang="zh-CN" altLang="en-US" dirty="0" smtClean="0">
                <a:solidFill>
                  <a:srgbClr val="FF0000"/>
                </a:solidFill>
              </a:rPr>
              <a:t>聚合函数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>
                <a:solidFill>
                  <a:schemeClr val="tx1"/>
                </a:solidFill>
              </a:rPr>
              <a:t>Windows Functions</a:t>
            </a:r>
            <a:r>
              <a:rPr lang="zh-CN" altLang="en-US" dirty="0" smtClean="0">
                <a:solidFill>
                  <a:schemeClr val="tx1"/>
                </a:solidFill>
              </a:rPr>
              <a:t>窗口函数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chemeClr val="tx1"/>
                </a:solidFill>
              </a:rPr>
              <a:t>Sampling</a:t>
            </a:r>
            <a:r>
              <a:rPr lang="zh-CN" altLang="en-US" dirty="0" smtClean="0">
                <a:solidFill>
                  <a:schemeClr val="tx1"/>
                </a:solidFill>
              </a:rPr>
              <a:t>抽样函数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742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聚合函数的功能是：</a:t>
            </a:r>
            <a:r>
              <a:rPr lang="zh-CN" altLang="en-US" dirty="0" smtClean="0">
                <a:solidFill>
                  <a:srgbClr val="92D050"/>
                </a:solidFill>
              </a:rPr>
              <a:t>对</a:t>
            </a:r>
            <a:r>
              <a:rPr lang="zh-CN" altLang="en-US" dirty="0">
                <a:solidFill>
                  <a:srgbClr val="92D050"/>
                </a:solidFill>
              </a:rPr>
              <a:t>一组值执行计算并返回单一的值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聚合函数是典型的</a:t>
            </a:r>
            <a:r>
              <a:rPr lang="zh-CN" altLang="en-US" dirty="0" smtClean="0">
                <a:solidFill>
                  <a:srgbClr val="92D050"/>
                </a:solidFill>
              </a:rPr>
              <a:t>输入多行输出一行</a:t>
            </a:r>
            <a:r>
              <a:rPr lang="zh-CN" altLang="en-US" dirty="0" smtClean="0"/>
              <a:t>，使用</a:t>
            </a:r>
            <a:r>
              <a:rPr lang="en-US" altLang="zh-CN" dirty="0" smtClean="0"/>
              <a:t>Hive</a:t>
            </a:r>
            <a:r>
              <a:rPr lang="zh-CN" altLang="en-US" dirty="0" smtClean="0"/>
              <a:t>的分类标准，属于</a:t>
            </a:r>
            <a:r>
              <a:rPr lang="en-US" altLang="zh-CN" dirty="0" smtClean="0">
                <a:solidFill>
                  <a:srgbClr val="92D050"/>
                </a:solidFill>
              </a:rPr>
              <a:t>UDAF</a:t>
            </a:r>
            <a:r>
              <a:rPr lang="zh-CN" altLang="en-US" dirty="0" smtClean="0"/>
              <a:t>类型函数。</a:t>
            </a:r>
            <a:endParaRPr lang="en-US" altLang="zh-CN" dirty="0" smtClean="0"/>
          </a:p>
          <a:p>
            <a:r>
              <a:rPr lang="zh-CN" altLang="en-US" dirty="0" smtClean="0"/>
              <a:t>通常搭配</a:t>
            </a:r>
            <a:r>
              <a:rPr lang="en-US" altLang="zh-CN" dirty="0" smtClean="0"/>
              <a:t>Group By</a:t>
            </a:r>
            <a:r>
              <a:rPr lang="zh-CN" altLang="en-US" dirty="0" smtClean="0"/>
              <a:t>语法一起使用，分组后进行聚合操作。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Hive Aggregation </a:t>
            </a:r>
            <a:r>
              <a:rPr lang="zh-CN" altLang="en-US" dirty="0" smtClean="0"/>
              <a:t>聚合函数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概述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9150" y="3392832"/>
            <a:ext cx="3193057" cy="2408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801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HQL</a:t>
            </a:r>
            <a:r>
              <a:rPr lang="zh-CN" altLang="en-US" dirty="0"/>
              <a:t>提供了几种内置的</a:t>
            </a:r>
            <a:r>
              <a:rPr lang="en-US" altLang="zh-CN" dirty="0"/>
              <a:t>UDAF</a:t>
            </a:r>
            <a:r>
              <a:rPr lang="zh-CN" altLang="en-US" dirty="0"/>
              <a:t>聚合函数，例如</a:t>
            </a:r>
            <a:r>
              <a:rPr lang="en-US" altLang="zh-CN" dirty="0">
                <a:solidFill>
                  <a:srgbClr val="92D050"/>
                </a:solidFill>
              </a:rPr>
              <a:t>max</a:t>
            </a:r>
            <a:r>
              <a:rPr lang="zh-CN" altLang="en-US" dirty="0">
                <a:solidFill>
                  <a:srgbClr val="92D050"/>
                </a:solidFill>
              </a:rPr>
              <a:t>（</a:t>
            </a:r>
            <a:r>
              <a:rPr lang="en-US" altLang="zh-CN" dirty="0">
                <a:solidFill>
                  <a:srgbClr val="92D050"/>
                </a:solidFill>
              </a:rPr>
              <a:t>...</a:t>
            </a:r>
            <a:r>
              <a:rPr lang="zh-CN" altLang="en-US" dirty="0">
                <a:solidFill>
                  <a:srgbClr val="92D050"/>
                </a:solidFill>
              </a:rPr>
              <a:t>），</a:t>
            </a:r>
            <a:r>
              <a:rPr lang="en-US" altLang="zh-CN" dirty="0">
                <a:solidFill>
                  <a:srgbClr val="92D050"/>
                </a:solidFill>
              </a:rPr>
              <a:t>min</a:t>
            </a:r>
            <a:r>
              <a:rPr lang="zh-CN" altLang="en-US" dirty="0">
                <a:solidFill>
                  <a:srgbClr val="92D050"/>
                </a:solidFill>
              </a:rPr>
              <a:t>（</a:t>
            </a:r>
            <a:r>
              <a:rPr lang="en-US" altLang="zh-CN" dirty="0">
                <a:solidFill>
                  <a:srgbClr val="92D050"/>
                </a:solidFill>
              </a:rPr>
              <a:t>...</a:t>
            </a:r>
            <a:r>
              <a:rPr lang="zh-CN" altLang="en-US" dirty="0">
                <a:solidFill>
                  <a:srgbClr val="92D050"/>
                </a:solidFill>
              </a:rPr>
              <a:t>）和</a:t>
            </a:r>
            <a:r>
              <a:rPr lang="en-US" altLang="zh-CN" dirty="0">
                <a:solidFill>
                  <a:srgbClr val="92D050"/>
                </a:solidFill>
              </a:rPr>
              <a:t>avg</a:t>
            </a:r>
            <a:r>
              <a:rPr lang="zh-CN" altLang="en-US" dirty="0">
                <a:solidFill>
                  <a:srgbClr val="92D050"/>
                </a:solidFill>
              </a:rPr>
              <a:t>（</a:t>
            </a:r>
            <a:r>
              <a:rPr lang="en-US" altLang="zh-CN" dirty="0">
                <a:solidFill>
                  <a:srgbClr val="92D050"/>
                </a:solidFill>
              </a:rPr>
              <a:t>...</a:t>
            </a:r>
            <a:r>
              <a:rPr lang="zh-CN" altLang="en-US" dirty="0">
                <a:solidFill>
                  <a:srgbClr val="92D050"/>
                </a:solidFill>
              </a:rPr>
              <a:t>）</a:t>
            </a:r>
            <a:r>
              <a:rPr lang="zh-CN" altLang="en-US" dirty="0"/>
              <a:t>。这些我们把它称之为基础的聚合函数。</a:t>
            </a:r>
          </a:p>
          <a:p>
            <a:r>
              <a:rPr lang="zh-CN" altLang="en-US" dirty="0"/>
              <a:t>通常情况</a:t>
            </a:r>
            <a:r>
              <a:rPr lang="zh-CN" altLang="en-US" dirty="0" smtClean="0"/>
              <a:t>下聚合</a:t>
            </a:r>
            <a:r>
              <a:rPr lang="zh-CN" altLang="en-US" dirty="0"/>
              <a:t>函数会与</a:t>
            </a:r>
            <a:r>
              <a:rPr lang="en-US" altLang="zh-CN" dirty="0"/>
              <a:t>GROUP BY</a:t>
            </a:r>
            <a:r>
              <a:rPr lang="zh-CN" altLang="en-US" dirty="0"/>
              <a:t>子句一起使用</a:t>
            </a:r>
            <a:r>
              <a:rPr lang="zh-CN" altLang="en-US" dirty="0" smtClean="0"/>
              <a:t>。如果</a:t>
            </a:r>
            <a:r>
              <a:rPr lang="zh-CN" altLang="en-US" dirty="0"/>
              <a:t>未指定</a:t>
            </a:r>
            <a:r>
              <a:rPr lang="en-US" altLang="zh-CN" dirty="0"/>
              <a:t>GROUP BY</a:t>
            </a:r>
            <a:r>
              <a:rPr lang="zh-CN" altLang="en-US" dirty="0"/>
              <a:t>子句，默认情况下，它会汇总所有行数据。</a:t>
            </a:r>
          </a:p>
          <a:p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Hive Aggregation </a:t>
            </a:r>
            <a:r>
              <a:rPr lang="zh-CN" altLang="en-US" dirty="0" smtClean="0"/>
              <a:t>聚合函数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基础聚合</a:t>
            </a:r>
            <a:endParaRPr lang="zh-CN" altLang="en-US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3">
            <a:extLst>
              <a:ext uri="{FF2B5EF4-FFF2-40B4-BE49-F238E27FC236}">
                <a16:creationId xmlns=""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3040007" y="3561620"/>
            <a:ext cx="6091344" cy="2631490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--------------</a:t>
            </a:r>
            <a:r>
              <a:rPr lang="zh-CN" altLang="zh-CN" sz="11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基础聚合函数</a:t>
            </a:r>
            <a:r>
              <a:rPr lang="zh-CN" altLang="zh-CN" sz="11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-------------------</a:t>
            </a:r>
            <a:br>
              <a:rPr lang="zh-CN" altLang="zh-CN" sz="11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1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--1</a:t>
            </a:r>
            <a:r>
              <a:rPr lang="zh-CN" altLang="zh-CN" sz="11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、测试数据准备</a:t>
            </a:r>
            <a:br>
              <a:rPr lang="zh-CN" altLang="zh-CN" sz="11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drop table if exists </a:t>
            </a:r>
            <a:r>
              <a:rPr lang="zh-CN" altLang="zh-CN" sz="11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student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;</a:t>
            </a:r>
            <a:b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create table </a:t>
            </a:r>
            <a:r>
              <a:rPr lang="zh-CN" altLang="zh-CN" sz="11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student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(</a:t>
            </a:r>
            <a:b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    </a:t>
            </a:r>
            <a:r>
              <a:rPr lang="zh-CN" altLang="zh-CN" sz="11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num </a:t>
            </a:r>
            <a: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int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,</a:t>
            </a:r>
            <a:b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    </a:t>
            </a:r>
            <a:r>
              <a:rPr lang="zh-CN" altLang="zh-CN" sz="11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name </a:t>
            </a:r>
            <a: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string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,</a:t>
            </a:r>
            <a:b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    </a:t>
            </a:r>
            <a:r>
              <a:rPr lang="zh-CN" altLang="zh-CN" sz="11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sex </a:t>
            </a:r>
            <a: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string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,</a:t>
            </a:r>
            <a:b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    </a:t>
            </a:r>
            <a:r>
              <a:rPr lang="zh-CN" altLang="zh-CN" sz="11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age </a:t>
            </a:r>
            <a: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int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,</a:t>
            </a:r>
            <a:b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    </a:t>
            </a:r>
            <a:r>
              <a:rPr lang="zh-CN" altLang="zh-CN" sz="11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dept </a:t>
            </a:r>
            <a: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string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)</a:t>
            </a:r>
            <a:b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row format delimited</a:t>
            </a:r>
            <a:b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fields terminated by </a:t>
            </a:r>
            <a:r>
              <a:rPr lang="zh-CN" altLang="zh-CN" sz="1100" dirty="0">
                <a:solidFill>
                  <a:srgbClr val="067D17"/>
                </a:solidFill>
                <a:latin typeface="Arial Unicode MS" panose="020B0604020202020204" pitchFamily="34" charset="-122"/>
                <a:ea typeface="JetBrains Mono"/>
              </a:rPr>
              <a:t>','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;</a:t>
            </a:r>
            <a:b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1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--</a:t>
            </a:r>
            <a:r>
              <a:rPr lang="zh-CN" altLang="zh-CN" sz="11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加载数据</a:t>
            </a:r>
            <a:br>
              <a:rPr lang="zh-CN" altLang="zh-CN" sz="11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load data local inpath </a:t>
            </a:r>
            <a:r>
              <a:rPr lang="zh-CN" altLang="zh-CN" sz="1100" dirty="0">
                <a:solidFill>
                  <a:srgbClr val="067D17"/>
                </a:solidFill>
                <a:latin typeface="Arial Unicode MS" panose="020B0604020202020204" pitchFamily="34" charset="-122"/>
                <a:ea typeface="JetBrains Mono"/>
              </a:rPr>
              <a:t>'/root/hivedata/students.txt' </a:t>
            </a:r>
            <a: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into table </a:t>
            </a:r>
            <a:r>
              <a:rPr lang="zh-CN" altLang="zh-CN" sz="11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student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;</a:t>
            </a:r>
            <a:b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1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--</a:t>
            </a:r>
            <a:r>
              <a:rPr lang="zh-CN" altLang="zh-CN" sz="11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验证</a:t>
            </a:r>
            <a:br>
              <a:rPr lang="zh-CN" altLang="zh-CN" sz="11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select </a:t>
            </a:r>
            <a:r>
              <a:rPr lang="zh-CN" altLang="zh-CN" sz="1100" i="1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* </a:t>
            </a:r>
            <a: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from </a:t>
            </a:r>
            <a:r>
              <a:rPr lang="zh-CN" altLang="zh-CN" sz="11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student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;</a:t>
            </a:r>
            <a:endParaRPr lang="zh-CN" altLang="zh-CN" sz="1400" dirty="0"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8748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Hive Aggregation </a:t>
            </a:r>
            <a:r>
              <a:rPr lang="zh-CN" altLang="en-US" dirty="0" smtClean="0"/>
              <a:t>聚合函数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基础聚合</a:t>
            </a:r>
            <a:endParaRPr lang="zh-CN" altLang="en-US" dirty="0"/>
          </a:p>
        </p:txBody>
      </p:sp>
      <p:sp>
        <p:nvSpPr>
          <p:cNvPr id="9" name="TextBox 3">
            <a:extLst>
              <a:ext uri="{FF2B5EF4-FFF2-40B4-BE49-F238E27FC236}">
                <a16:creationId xmlns=""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3040007" y="1968210"/>
            <a:ext cx="6091344" cy="3985706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--</a:t>
            </a:r>
            <a:r>
              <a:rPr lang="zh-CN" altLang="zh-CN" sz="11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场景</a:t>
            </a:r>
            <a:r>
              <a:rPr lang="zh-CN" altLang="zh-CN" sz="11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1</a:t>
            </a:r>
            <a:r>
              <a:rPr lang="zh-CN" altLang="zh-CN" sz="11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：没有</a:t>
            </a:r>
            <a:r>
              <a:rPr lang="zh-CN" altLang="zh-CN" sz="11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group by</a:t>
            </a:r>
            <a:r>
              <a:rPr lang="zh-CN" altLang="zh-CN" sz="11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子句的聚合操作</a:t>
            </a:r>
            <a:br>
              <a:rPr lang="zh-CN" altLang="zh-CN" sz="11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1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zh-CN" sz="11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--count(*)</a:t>
            </a:r>
            <a:r>
              <a:rPr lang="zh-CN" altLang="zh-CN" sz="11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：所有行进行统计，包括</a:t>
            </a:r>
            <a:r>
              <a:rPr lang="zh-CN" altLang="zh-CN" sz="11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NULL</a:t>
            </a:r>
            <a:r>
              <a:rPr lang="zh-CN" altLang="zh-CN" sz="11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行</a:t>
            </a:r>
            <a:br>
              <a:rPr lang="zh-CN" altLang="zh-CN" sz="11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1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zh-CN" sz="11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--count(1)</a:t>
            </a:r>
            <a:r>
              <a:rPr lang="zh-CN" altLang="zh-CN" sz="11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：所有行进行统计，包括</a:t>
            </a:r>
            <a:r>
              <a:rPr lang="zh-CN" altLang="zh-CN" sz="11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NULL</a:t>
            </a:r>
            <a:r>
              <a:rPr lang="zh-CN" altLang="zh-CN" sz="11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行</a:t>
            </a:r>
            <a:br>
              <a:rPr lang="zh-CN" altLang="zh-CN" sz="11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1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zh-CN" sz="11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--count(column)</a:t>
            </a:r>
            <a:r>
              <a:rPr lang="zh-CN" altLang="zh-CN" sz="11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：对</a:t>
            </a:r>
            <a:r>
              <a:rPr lang="zh-CN" altLang="zh-CN" sz="11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column</a:t>
            </a:r>
            <a:r>
              <a:rPr lang="zh-CN" altLang="zh-CN" sz="11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中非</a:t>
            </a:r>
            <a:r>
              <a:rPr lang="zh-CN" altLang="zh-CN" sz="11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Null</a:t>
            </a:r>
            <a:r>
              <a:rPr lang="zh-CN" altLang="zh-CN" sz="11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进行统计</a:t>
            </a:r>
            <a:br>
              <a:rPr lang="zh-CN" altLang="zh-CN" sz="11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select </a:t>
            </a:r>
            <a:r>
              <a:rPr lang="zh-CN" altLang="zh-CN" sz="1100" i="1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count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(</a:t>
            </a:r>
            <a:r>
              <a:rPr lang="zh-CN" altLang="zh-CN" sz="1100" i="1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*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) </a:t>
            </a:r>
            <a: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as </a:t>
            </a:r>
            <a:r>
              <a:rPr lang="zh-CN" altLang="zh-CN" sz="11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cnt1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,</a:t>
            </a:r>
            <a:r>
              <a:rPr lang="zh-CN" altLang="zh-CN" sz="1100" i="1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count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(</a:t>
            </a:r>
            <a:r>
              <a:rPr lang="zh-CN" altLang="zh-CN" sz="1100" dirty="0">
                <a:solidFill>
                  <a:srgbClr val="1750EB"/>
                </a:solidFill>
                <a:latin typeface="Arial Unicode MS" panose="020B0604020202020204" pitchFamily="34" charset="-122"/>
                <a:ea typeface="JetBrains Mono"/>
              </a:rPr>
              <a:t>1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) </a:t>
            </a:r>
            <a: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as </a:t>
            </a:r>
            <a:r>
              <a:rPr lang="zh-CN" altLang="zh-CN" sz="11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cnt2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,</a:t>
            </a:r>
            <a:r>
              <a:rPr lang="zh-CN" altLang="zh-CN" sz="1100" i="1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count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(</a:t>
            </a:r>
            <a:r>
              <a:rPr lang="zh-CN" altLang="zh-CN" sz="11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sex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) </a:t>
            </a:r>
            <a: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as </a:t>
            </a:r>
            <a:r>
              <a:rPr lang="zh-CN" altLang="zh-CN" sz="11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cnt3 </a:t>
            </a:r>
            <a: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from </a:t>
            </a:r>
            <a:r>
              <a:rPr lang="zh-CN" altLang="zh-CN" sz="11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student</a:t>
            </a:r>
            <a:r>
              <a:rPr lang="zh-CN" altLang="zh-CN" sz="1100" dirty="0" smtClean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;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/>
            </a:r>
            <a:b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/>
            </a:r>
            <a:b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1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--</a:t>
            </a:r>
            <a:r>
              <a:rPr lang="zh-CN" altLang="zh-CN" sz="11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场景</a:t>
            </a:r>
            <a:r>
              <a:rPr lang="zh-CN" altLang="zh-CN" sz="11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2</a:t>
            </a:r>
            <a:r>
              <a:rPr lang="zh-CN" altLang="zh-CN" sz="11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：带有</a:t>
            </a:r>
            <a:r>
              <a:rPr lang="zh-CN" altLang="zh-CN" sz="11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group by</a:t>
            </a:r>
            <a:r>
              <a:rPr lang="zh-CN" altLang="zh-CN" sz="11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子句的聚合操作 注意</a:t>
            </a:r>
            <a:r>
              <a:rPr lang="zh-CN" altLang="zh-CN" sz="11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group by</a:t>
            </a:r>
            <a:r>
              <a:rPr lang="zh-CN" altLang="zh-CN" sz="11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语法限制</a:t>
            </a:r>
            <a:br>
              <a:rPr lang="zh-CN" altLang="zh-CN" sz="11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select </a:t>
            </a:r>
            <a:r>
              <a:rPr lang="zh-CN" altLang="zh-CN" sz="11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sex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,</a:t>
            </a:r>
            <a:r>
              <a:rPr lang="zh-CN" altLang="zh-CN" sz="1100" i="1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count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(</a:t>
            </a:r>
            <a:r>
              <a:rPr lang="zh-CN" altLang="zh-CN" sz="1100" i="1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*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) </a:t>
            </a:r>
            <a: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as </a:t>
            </a:r>
            <a:r>
              <a:rPr lang="zh-CN" altLang="zh-CN" sz="11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cnt </a:t>
            </a:r>
            <a: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from </a:t>
            </a:r>
            <a:r>
              <a:rPr lang="zh-CN" altLang="zh-CN" sz="11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student </a:t>
            </a:r>
            <a: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group by </a:t>
            </a:r>
            <a:r>
              <a:rPr lang="zh-CN" altLang="zh-CN" sz="11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sex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;</a:t>
            </a:r>
            <a:b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/>
            </a:r>
            <a:b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1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--</a:t>
            </a:r>
            <a:r>
              <a:rPr lang="zh-CN" altLang="zh-CN" sz="11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场景</a:t>
            </a:r>
            <a:r>
              <a:rPr lang="zh-CN" altLang="zh-CN" sz="11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3</a:t>
            </a:r>
            <a:r>
              <a:rPr lang="zh-CN" altLang="zh-CN" sz="11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zh-CN" altLang="zh-CN" sz="11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select</a:t>
            </a:r>
            <a:r>
              <a:rPr lang="zh-CN" altLang="zh-CN" sz="11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时多个聚合函数一起使用</a:t>
            </a:r>
            <a:br>
              <a:rPr lang="zh-CN" altLang="zh-CN" sz="11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select </a:t>
            </a:r>
            <a:r>
              <a:rPr lang="zh-CN" altLang="zh-CN" sz="1100" i="1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count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(</a:t>
            </a:r>
            <a:r>
              <a:rPr lang="zh-CN" altLang="zh-CN" sz="1100" i="1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*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) </a:t>
            </a:r>
            <a: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as </a:t>
            </a:r>
            <a:r>
              <a:rPr lang="zh-CN" altLang="zh-CN" sz="11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cnt1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,</a:t>
            </a:r>
            <a:r>
              <a:rPr lang="zh-CN" altLang="zh-CN" sz="1100" i="1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avg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(</a:t>
            </a:r>
            <a:r>
              <a:rPr lang="zh-CN" altLang="zh-CN" sz="11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age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) </a:t>
            </a:r>
            <a: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as </a:t>
            </a:r>
            <a:r>
              <a:rPr lang="zh-CN" altLang="zh-CN" sz="11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cnt2 </a:t>
            </a:r>
            <a: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from </a:t>
            </a:r>
            <a:r>
              <a:rPr lang="zh-CN" altLang="zh-CN" sz="11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student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;</a:t>
            </a:r>
            <a:b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/>
            </a:r>
            <a:b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1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--</a:t>
            </a:r>
            <a:r>
              <a:rPr lang="zh-CN" altLang="zh-CN" sz="11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场景</a:t>
            </a:r>
            <a:r>
              <a:rPr lang="zh-CN" altLang="zh-CN" sz="11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4</a:t>
            </a:r>
            <a:r>
              <a:rPr lang="zh-CN" altLang="zh-CN" sz="11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：聚合函数和</a:t>
            </a:r>
            <a:r>
              <a:rPr lang="zh-CN" altLang="zh-CN" sz="11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case when</a:t>
            </a:r>
            <a:r>
              <a:rPr lang="zh-CN" altLang="zh-CN" sz="11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条件转换函数、</a:t>
            </a:r>
            <a:r>
              <a:rPr lang="zh-CN" altLang="zh-CN" sz="11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coalesce</a:t>
            </a:r>
            <a:r>
              <a:rPr lang="zh-CN" altLang="zh-CN" sz="11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函数、</a:t>
            </a:r>
            <a:r>
              <a:rPr lang="zh-CN" altLang="zh-CN" sz="11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if</a:t>
            </a:r>
            <a:r>
              <a:rPr lang="zh-CN" altLang="zh-CN" sz="11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函数使用</a:t>
            </a:r>
            <a:br>
              <a:rPr lang="zh-CN" altLang="zh-CN" sz="11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select</a:t>
            </a:r>
            <a:b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    </a:t>
            </a:r>
            <a:r>
              <a:rPr lang="zh-CN" altLang="zh-CN" sz="1100" i="1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sum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(</a:t>
            </a:r>
            <a: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CASE WHEN </a:t>
            </a:r>
            <a:r>
              <a:rPr lang="zh-CN" altLang="zh-CN" sz="11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sex 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= </a:t>
            </a:r>
            <a:r>
              <a:rPr lang="zh-CN" altLang="zh-CN" sz="1100" dirty="0">
                <a:solidFill>
                  <a:srgbClr val="067D17"/>
                </a:solidFill>
                <a:latin typeface="Arial Unicode MS" panose="020B0604020202020204" pitchFamily="34" charset="-122"/>
                <a:ea typeface="JetBrains Mono"/>
              </a:rPr>
              <a:t>'</a:t>
            </a:r>
            <a:r>
              <a:rPr lang="zh-CN" altLang="zh-CN" sz="1100" dirty="0">
                <a:solidFill>
                  <a:srgbClr val="067D17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男</a:t>
            </a:r>
            <a:r>
              <a:rPr lang="zh-CN" altLang="zh-CN" sz="1100" dirty="0">
                <a:solidFill>
                  <a:srgbClr val="067D17"/>
                </a:solidFill>
                <a:latin typeface="Arial Unicode MS" panose="020B0604020202020204" pitchFamily="34" charset="-122"/>
                <a:ea typeface="JetBrains Mono"/>
              </a:rPr>
              <a:t>'</a:t>
            </a:r>
            <a: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THEN </a:t>
            </a:r>
            <a:r>
              <a:rPr lang="zh-CN" altLang="zh-CN" sz="1100" dirty="0">
                <a:solidFill>
                  <a:srgbClr val="1750EB"/>
                </a:solidFill>
                <a:latin typeface="Arial Unicode MS" panose="020B0604020202020204" pitchFamily="34" charset="-122"/>
                <a:ea typeface="JetBrains Mono"/>
              </a:rPr>
              <a:t>1 </a:t>
            </a:r>
            <a: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ELSE </a:t>
            </a:r>
            <a:r>
              <a:rPr lang="zh-CN" altLang="zh-CN" sz="1100" dirty="0">
                <a:solidFill>
                  <a:srgbClr val="1750EB"/>
                </a:solidFill>
                <a:latin typeface="Arial Unicode MS" panose="020B0604020202020204" pitchFamily="34" charset="-122"/>
                <a:ea typeface="JetBrains Mono"/>
              </a:rPr>
              <a:t>0 </a:t>
            </a:r>
            <a: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END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)</a:t>
            </a:r>
            <a:b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from </a:t>
            </a:r>
            <a:r>
              <a:rPr lang="zh-CN" altLang="zh-CN" sz="11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student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;</a:t>
            </a:r>
            <a:b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/>
            </a:r>
            <a:b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select</a:t>
            </a:r>
            <a:b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    </a:t>
            </a:r>
            <a:r>
              <a:rPr lang="zh-CN" altLang="zh-CN" sz="1100" i="1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sum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(</a:t>
            </a:r>
            <a:r>
              <a:rPr lang="zh-CN" altLang="zh-CN" sz="1100" i="1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if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(</a:t>
            </a:r>
            <a:r>
              <a:rPr lang="zh-CN" altLang="zh-CN" sz="11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sex 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= </a:t>
            </a:r>
            <a:r>
              <a:rPr lang="zh-CN" altLang="zh-CN" sz="1100" dirty="0">
                <a:solidFill>
                  <a:srgbClr val="067D17"/>
                </a:solidFill>
                <a:latin typeface="Arial Unicode MS" panose="020B0604020202020204" pitchFamily="34" charset="-122"/>
                <a:ea typeface="JetBrains Mono"/>
              </a:rPr>
              <a:t>'</a:t>
            </a:r>
            <a:r>
              <a:rPr lang="zh-CN" altLang="zh-CN" sz="1100" dirty="0">
                <a:solidFill>
                  <a:srgbClr val="067D17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男</a:t>
            </a:r>
            <a:r>
              <a:rPr lang="zh-CN" altLang="zh-CN" sz="1100" dirty="0">
                <a:solidFill>
                  <a:srgbClr val="067D17"/>
                </a:solidFill>
                <a:latin typeface="Arial Unicode MS" panose="020B0604020202020204" pitchFamily="34" charset="-122"/>
                <a:ea typeface="JetBrains Mono"/>
              </a:rPr>
              <a:t>'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,</a:t>
            </a:r>
            <a:r>
              <a:rPr lang="zh-CN" altLang="zh-CN" sz="1100" dirty="0">
                <a:solidFill>
                  <a:srgbClr val="1750EB"/>
                </a:solidFill>
                <a:latin typeface="Arial Unicode MS" panose="020B0604020202020204" pitchFamily="34" charset="-122"/>
                <a:ea typeface="JetBrains Mono"/>
              </a:rPr>
              <a:t>1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,</a:t>
            </a:r>
            <a:r>
              <a:rPr lang="zh-CN" altLang="zh-CN" sz="1100" dirty="0">
                <a:solidFill>
                  <a:srgbClr val="1750EB"/>
                </a:solidFill>
                <a:latin typeface="Arial Unicode MS" panose="020B0604020202020204" pitchFamily="34" charset="-122"/>
                <a:ea typeface="JetBrains Mono"/>
              </a:rPr>
              <a:t>0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))</a:t>
            </a:r>
            <a:b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from </a:t>
            </a:r>
            <a:r>
              <a:rPr lang="zh-CN" altLang="zh-CN" sz="11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student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;</a:t>
            </a:r>
            <a:b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/>
            </a:r>
            <a:b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1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--</a:t>
            </a:r>
            <a:r>
              <a:rPr lang="zh-CN" altLang="zh-CN" sz="11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场景</a:t>
            </a:r>
            <a:r>
              <a:rPr lang="zh-CN" altLang="zh-CN" sz="11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5</a:t>
            </a:r>
            <a:r>
              <a:rPr lang="zh-CN" altLang="zh-CN" sz="11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：聚合参数不支持嵌套聚合函数</a:t>
            </a:r>
            <a:br>
              <a:rPr lang="zh-CN" altLang="zh-CN" sz="11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select </a:t>
            </a:r>
            <a:r>
              <a:rPr lang="zh-CN" altLang="zh-CN" sz="1100" i="1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avg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(</a:t>
            </a:r>
            <a:r>
              <a:rPr lang="zh-CN" altLang="zh-CN" sz="1100" i="1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count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(</a:t>
            </a:r>
            <a:r>
              <a:rPr lang="zh-CN" altLang="zh-CN" sz="1100" i="1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*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))  </a:t>
            </a:r>
            <a: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from </a:t>
            </a:r>
            <a:r>
              <a:rPr lang="zh-CN" altLang="zh-CN" sz="11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student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;</a:t>
            </a:r>
            <a:endParaRPr lang="zh-CN" altLang="zh-CN" sz="1400" dirty="0"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5715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Hive Aggregation </a:t>
            </a:r>
            <a:r>
              <a:rPr lang="zh-CN" altLang="en-US" dirty="0" smtClean="0"/>
              <a:t>聚合函数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基础聚合</a:t>
            </a:r>
            <a:endParaRPr lang="zh-CN" altLang="en-US" dirty="0"/>
          </a:p>
        </p:txBody>
      </p:sp>
      <p:sp>
        <p:nvSpPr>
          <p:cNvPr id="9" name="TextBox 3">
            <a:extLst>
              <a:ext uri="{FF2B5EF4-FFF2-40B4-BE49-F238E27FC236}">
                <a16:creationId xmlns=""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3040007" y="2665327"/>
            <a:ext cx="6091344" cy="1954381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--</a:t>
            </a:r>
            <a:r>
              <a:rPr lang="zh-CN" altLang="zh-CN" sz="11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场景</a:t>
            </a:r>
            <a:r>
              <a:rPr lang="zh-CN" altLang="zh-CN" sz="11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6</a:t>
            </a:r>
            <a:r>
              <a:rPr lang="zh-CN" altLang="zh-CN" sz="11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：聚合操作时针对</a:t>
            </a:r>
            <a:r>
              <a:rPr lang="zh-CN" altLang="zh-CN" sz="11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null</a:t>
            </a:r>
            <a:r>
              <a:rPr lang="zh-CN" altLang="zh-CN" sz="11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的处理</a:t>
            </a:r>
            <a:br>
              <a:rPr lang="zh-CN" altLang="zh-CN" sz="11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CREATE TABLE </a:t>
            </a:r>
            <a:r>
              <a:rPr lang="zh-CN" altLang="zh-CN" sz="11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tmp_1 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(</a:t>
            </a:r>
            <a:r>
              <a:rPr lang="zh-CN" altLang="zh-CN" sz="11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val1 </a:t>
            </a:r>
            <a: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int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, </a:t>
            </a:r>
            <a:r>
              <a:rPr lang="zh-CN" altLang="zh-CN" sz="11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val2 </a:t>
            </a:r>
            <a: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int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);</a:t>
            </a:r>
            <a:b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INSERT INTO TABLE </a:t>
            </a:r>
            <a:r>
              <a:rPr lang="zh-CN" altLang="zh-CN" sz="11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tmp_1 </a:t>
            </a:r>
            <a: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VALUES 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(</a:t>
            </a:r>
            <a:r>
              <a:rPr lang="zh-CN" altLang="zh-CN" sz="1100" dirty="0">
                <a:solidFill>
                  <a:srgbClr val="1750EB"/>
                </a:solidFill>
                <a:latin typeface="Arial Unicode MS" panose="020B0604020202020204" pitchFamily="34" charset="-122"/>
                <a:ea typeface="JetBrains Mono"/>
              </a:rPr>
              <a:t>1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, </a:t>
            </a:r>
            <a:r>
              <a:rPr lang="zh-CN" altLang="zh-CN" sz="1100" dirty="0">
                <a:solidFill>
                  <a:srgbClr val="1750EB"/>
                </a:solidFill>
                <a:latin typeface="Arial Unicode MS" panose="020B0604020202020204" pitchFamily="34" charset="-122"/>
                <a:ea typeface="JetBrains Mono"/>
              </a:rPr>
              <a:t>2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),(</a:t>
            </a:r>
            <a: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null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,</a:t>
            </a:r>
            <a:r>
              <a:rPr lang="zh-CN" altLang="zh-CN" sz="1100" dirty="0">
                <a:solidFill>
                  <a:srgbClr val="1750EB"/>
                </a:solidFill>
                <a:latin typeface="Arial Unicode MS" panose="020B0604020202020204" pitchFamily="34" charset="-122"/>
                <a:ea typeface="JetBrains Mono"/>
              </a:rPr>
              <a:t>2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),(</a:t>
            </a:r>
            <a:r>
              <a:rPr lang="zh-CN" altLang="zh-CN" sz="1100" dirty="0">
                <a:solidFill>
                  <a:srgbClr val="1750EB"/>
                </a:solidFill>
                <a:latin typeface="Arial Unicode MS" panose="020B0604020202020204" pitchFamily="34" charset="-122"/>
                <a:ea typeface="JetBrains Mono"/>
              </a:rPr>
              <a:t>2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,</a:t>
            </a:r>
            <a:r>
              <a:rPr lang="zh-CN" altLang="zh-CN" sz="1100" dirty="0">
                <a:solidFill>
                  <a:srgbClr val="1750EB"/>
                </a:solidFill>
                <a:latin typeface="Arial Unicode MS" panose="020B0604020202020204" pitchFamily="34" charset="-122"/>
                <a:ea typeface="JetBrains Mono"/>
              </a:rPr>
              <a:t>3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);</a:t>
            </a:r>
            <a:b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select </a:t>
            </a:r>
            <a:r>
              <a:rPr lang="zh-CN" altLang="zh-CN" sz="1100" i="1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* </a:t>
            </a:r>
            <a: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from </a:t>
            </a:r>
            <a:r>
              <a:rPr lang="zh-CN" altLang="zh-CN" sz="11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tmp_1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;</a:t>
            </a:r>
            <a:b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1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--</a:t>
            </a:r>
            <a:r>
              <a:rPr lang="zh-CN" altLang="zh-CN" sz="11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第二行数据</a:t>
            </a:r>
            <a:r>
              <a:rPr lang="zh-CN" altLang="zh-CN" sz="11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(NULL, 2) </a:t>
            </a:r>
            <a:r>
              <a:rPr lang="zh-CN" altLang="zh-CN" sz="11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在进行</a:t>
            </a:r>
            <a:r>
              <a:rPr lang="zh-CN" altLang="zh-CN" sz="11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sum(val1 + val2)</a:t>
            </a:r>
            <a:r>
              <a:rPr lang="zh-CN" altLang="zh-CN" sz="11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的时候会被忽略</a:t>
            </a:r>
            <a:br>
              <a:rPr lang="zh-CN" altLang="zh-CN" sz="11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select </a:t>
            </a:r>
            <a:r>
              <a:rPr lang="zh-CN" altLang="zh-CN" sz="1100" i="1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sum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(</a:t>
            </a:r>
            <a:r>
              <a:rPr lang="zh-CN" altLang="zh-CN" sz="11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val1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), </a:t>
            </a:r>
            <a:r>
              <a:rPr lang="zh-CN" altLang="zh-CN" sz="1100" i="1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sum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(</a:t>
            </a:r>
            <a:r>
              <a:rPr lang="zh-CN" altLang="zh-CN" sz="11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val1 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+ </a:t>
            </a:r>
            <a:r>
              <a:rPr lang="zh-CN" altLang="zh-CN" sz="11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val2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) </a:t>
            </a:r>
            <a: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from </a:t>
            </a:r>
            <a:r>
              <a:rPr lang="zh-CN" altLang="zh-CN" sz="11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tmp_1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;</a:t>
            </a:r>
            <a:b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1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--</a:t>
            </a:r>
            <a:r>
              <a:rPr lang="zh-CN" altLang="zh-CN" sz="11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可以使用</a:t>
            </a:r>
            <a:r>
              <a:rPr lang="zh-CN" altLang="zh-CN" sz="11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coalesce</a:t>
            </a:r>
            <a:r>
              <a:rPr lang="zh-CN" altLang="zh-CN" sz="11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函数解决</a:t>
            </a:r>
            <a:br>
              <a:rPr lang="zh-CN" altLang="zh-CN" sz="11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select</a:t>
            </a:r>
            <a:b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    </a:t>
            </a:r>
            <a:r>
              <a:rPr lang="zh-CN" altLang="zh-CN" sz="1100" i="1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sum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(</a:t>
            </a:r>
            <a:r>
              <a:rPr lang="zh-CN" altLang="zh-CN" sz="1100" i="1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coalesce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(</a:t>
            </a:r>
            <a:r>
              <a:rPr lang="zh-CN" altLang="zh-CN" sz="11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val1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,</a:t>
            </a:r>
            <a:r>
              <a:rPr lang="zh-CN" altLang="zh-CN" sz="1100" dirty="0">
                <a:solidFill>
                  <a:srgbClr val="1750EB"/>
                </a:solidFill>
                <a:latin typeface="Arial Unicode MS" panose="020B0604020202020204" pitchFamily="34" charset="-122"/>
                <a:ea typeface="JetBrains Mono"/>
              </a:rPr>
              <a:t>0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)),</a:t>
            </a:r>
            <a:b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    </a:t>
            </a:r>
            <a:r>
              <a:rPr lang="zh-CN" altLang="zh-CN" sz="1100" i="1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sum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(</a:t>
            </a:r>
            <a:r>
              <a:rPr lang="zh-CN" altLang="zh-CN" sz="1100" i="1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coalesce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(</a:t>
            </a:r>
            <a:r>
              <a:rPr lang="zh-CN" altLang="zh-CN" sz="11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val1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,</a:t>
            </a:r>
            <a:r>
              <a:rPr lang="zh-CN" altLang="zh-CN" sz="1100" dirty="0">
                <a:solidFill>
                  <a:srgbClr val="1750EB"/>
                </a:solidFill>
                <a:latin typeface="Arial Unicode MS" panose="020B0604020202020204" pitchFamily="34" charset="-122"/>
                <a:ea typeface="JetBrains Mono"/>
              </a:rPr>
              <a:t>0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) + </a:t>
            </a:r>
            <a:r>
              <a:rPr lang="zh-CN" altLang="zh-CN" sz="11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val2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)</a:t>
            </a:r>
            <a:b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from </a:t>
            </a:r>
            <a:r>
              <a:rPr lang="zh-CN" altLang="zh-CN" sz="11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tmp_1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;</a:t>
            </a:r>
            <a:endParaRPr lang="zh-CN" altLang="zh-CN" sz="1400" dirty="0"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6822807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Hive Aggregation </a:t>
            </a:r>
            <a:r>
              <a:rPr lang="zh-CN" altLang="en-US" dirty="0" smtClean="0"/>
              <a:t>聚合函数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基础聚合</a:t>
            </a:r>
            <a:endParaRPr lang="zh-CN" altLang="en-US" dirty="0"/>
          </a:p>
        </p:txBody>
      </p:sp>
      <p:sp>
        <p:nvSpPr>
          <p:cNvPr id="9" name="TextBox 3">
            <a:extLst>
              <a:ext uri="{FF2B5EF4-FFF2-40B4-BE49-F238E27FC236}">
                <a16:creationId xmlns=""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3040007" y="2149280"/>
            <a:ext cx="6091344" cy="3477875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/>
            </a:r>
            <a:b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1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--</a:t>
            </a:r>
            <a:r>
              <a:rPr lang="zh-CN" altLang="zh-CN" sz="11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场景</a:t>
            </a:r>
            <a:r>
              <a:rPr lang="zh-CN" altLang="zh-CN" sz="11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7</a:t>
            </a:r>
            <a:r>
              <a:rPr lang="zh-CN" altLang="zh-CN" sz="11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：配合</a:t>
            </a:r>
            <a:r>
              <a:rPr lang="zh-CN" altLang="zh-CN" sz="11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distinct</a:t>
            </a:r>
            <a:r>
              <a:rPr lang="zh-CN" altLang="zh-CN" sz="11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关键字去重聚合</a:t>
            </a:r>
            <a:br>
              <a:rPr lang="zh-CN" altLang="zh-CN" sz="11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1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--</a:t>
            </a:r>
            <a:r>
              <a:rPr lang="zh-CN" altLang="zh-CN" sz="11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此场景下，会编译期间会自动设置只启动一个</a:t>
            </a:r>
            <a:r>
              <a:rPr lang="zh-CN" altLang="zh-CN" sz="11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reduce task</a:t>
            </a:r>
            <a:r>
              <a:rPr lang="zh-CN" altLang="zh-CN" sz="11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处理数据  可能造成数据拥堵</a:t>
            </a:r>
            <a:br>
              <a:rPr lang="zh-CN" altLang="zh-CN" sz="11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select </a:t>
            </a:r>
            <a:r>
              <a:rPr lang="zh-CN" altLang="zh-CN" sz="1100" i="1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count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(</a:t>
            </a:r>
            <a: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distinct </a:t>
            </a:r>
            <a:r>
              <a:rPr lang="zh-CN" altLang="zh-CN" sz="11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sex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) </a:t>
            </a:r>
            <a: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as </a:t>
            </a:r>
            <a:r>
              <a:rPr lang="zh-CN" altLang="zh-CN" sz="11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cnt1 </a:t>
            </a:r>
            <a: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from </a:t>
            </a:r>
            <a:r>
              <a:rPr lang="zh-CN" altLang="zh-CN" sz="11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student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;</a:t>
            </a:r>
            <a:b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1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--</a:t>
            </a:r>
            <a:r>
              <a:rPr lang="zh-CN" altLang="zh-CN" sz="11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可以先去重 在聚合 通过子查询完成</a:t>
            </a:r>
            <a:br>
              <a:rPr lang="zh-CN" altLang="zh-CN" sz="11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1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--</a:t>
            </a:r>
            <a:r>
              <a:rPr lang="zh-CN" altLang="zh-CN" sz="11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因为先执行</a:t>
            </a:r>
            <a:r>
              <a:rPr lang="zh-CN" altLang="zh-CN" sz="11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distinct</a:t>
            </a:r>
            <a:r>
              <a:rPr lang="zh-CN" altLang="zh-CN" sz="11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的时候 可以使用多个</a:t>
            </a:r>
            <a:r>
              <a:rPr lang="zh-CN" altLang="zh-CN" sz="11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reducetask</a:t>
            </a:r>
            <a:r>
              <a:rPr lang="zh-CN" altLang="zh-CN" sz="11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来跑数据</a:t>
            </a:r>
            <a:br>
              <a:rPr lang="zh-CN" altLang="zh-CN" sz="11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select </a:t>
            </a:r>
            <a:r>
              <a:rPr lang="zh-CN" altLang="zh-CN" sz="1100" i="1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count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(</a:t>
            </a:r>
            <a:r>
              <a:rPr lang="zh-CN" altLang="zh-CN" sz="1100" i="1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*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) </a:t>
            </a:r>
            <a: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as </a:t>
            </a:r>
            <a:r>
              <a:rPr lang="zh-CN" altLang="zh-CN" sz="11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gender_uni_cnt</a:t>
            </a:r>
            <a:br>
              <a:rPr lang="zh-CN" altLang="zh-CN" sz="11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from 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(</a:t>
            </a:r>
            <a: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select distinct </a:t>
            </a:r>
            <a:r>
              <a:rPr lang="zh-CN" altLang="zh-CN" sz="11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sex </a:t>
            </a:r>
            <a: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from </a:t>
            </a:r>
            <a:r>
              <a:rPr lang="zh-CN" altLang="zh-CN" sz="11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student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) </a:t>
            </a:r>
            <a:r>
              <a:rPr lang="zh-CN" altLang="zh-CN" sz="11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a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;</a:t>
            </a:r>
            <a:b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/>
            </a:r>
            <a:b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1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--</a:t>
            </a:r>
            <a:r>
              <a:rPr lang="zh-CN" altLang="zh-CN" sz="11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案例需求：找出</a:t>
            </a:r>
            <a:r>
              <a:rPr lang="zh-CN" altLang="zh-CN" sz="11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student</a:t>
            </a:r>
            <a:r>
              <a:rPr lang="zh-CN" altLang="zh-CN" sz="11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中男女学生年龄最大的及其名字</a:t>
            </a:r>
            <a:br>
              <a:rPr lang="zh-CN" altLang="zh-CN" sz="11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1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--</a:t>
            </a:r>
            <a:r>
              <a:rPr lang="zh-CN" altLang="zh-CN" sz="11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这里使用了</a:t>
            </a:r>
            <a:r>
              <a:rPr lang="zh-CN" altLang="zh-CN" sz="11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struct</a:t>
            </a:r>
            <a:r>
              <a:rPr lang="zh-CN" altLang="zh-CN" sz="11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来构造数据 然后针对</a:t>
            </a:r>
            <a:r>
              <a:rPr lang="zh-CN" altLang="zh-CN" sz="11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struct</a:t>
            </a:r>
            <a:r>
              <a:rPr lang="zh-CN" altLang="zh-CN" sz="11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应用</a:t>
            </a:r>
            <a:r>
              <a:rPr lang="zh-CN" altLang="zh-CN" sz="11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max</a:t>
            </a:r>
            <a:r>
              <a:rPr lang="zh-CN" altLang="zh-CN" sz="11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找出最大元素 然后取值</a:t>
            </a:r>
            <a:br>
              <a:rPr lang="zh-CN" altLang="zh-CN" sz="11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select </a:t>
            </a:r>
            <a:r>
              <a:rPr lang="zh-CN" altLang="zh-CN" sz="11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sex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,</a:t>
            </a:r>
            <a:b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100" i="1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max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(</a:t>
            </a:r>
            <a:r>
              <a:rPr lang="zh-CN" altLang="zh-CN" sz="1100" i="1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struct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(</a:t>
            </a:r>
            <a:r>
              <a:rPr lang="zh-CN" altLang="zh-CN" sz="11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age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, </a:t>
            </a:r>
            <a:r>
              <a:rPr lang="zh-CN" altLang="zh-CN" sz="11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name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)).col1 </a:t>
            </a:r>
            <a: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as </a:t>
            </a:r>
            <a:r>
              <a:rPr lang="zh-CN" altLang="zh-CN" sz="11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age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,</a:t>
            </a:r>
            <a:b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100" i="1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max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(</a:t>
            </a:r>
            <a:r>
              <a:rPr lang="zh-CN" altLang="zh-CN" sz="1100" i="1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struct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(</a:t>
            </a:r>
            <a:r>
              <a:rPr lang="zh-CN" altLang="zh-CN" sz="11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age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, </a:t>
            </a:r>
            <a:r>
              <a:rPr lang="zh-CN" altLang="zh-CN" sz="11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name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)).col2 </a:t>
            </a:r>
            <a: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as </a:t>
            </a:r>
            <a:r>
              <a:rPr lang="zh-CN" altLang="zh-CN" sz="11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name</a:t>
            </a:r>
            <a:br>
              <a:rPr lang="zh-CN" altLang="zh-CN" sz="11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from </a:t>
            </a:r>
            <a:r>
              <a:rPr lang="zh-CN" altLang="zh-CN" sz="11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student</a:t>
            </a:r>
            <a:br>
              <a:rPr lang="zh-CN" altLang="zh-CN" sz="11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group by </a:t>
            </a:r>
            <a:r>
              <a:rPr lang="zh-CN" altLang="zh-CN" sz="11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sex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;</a:t>
            </a:r>
            <a:b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/>
            </a:r>
            <a:b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select </a:t>
            </a:r>
            <a:r>
              <a:rPr lang="zh-CN" altLang="zh-CN" sz="1100" i="1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struct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(</a:t>
            </a:r>
            <a:r>
              <a:rPr lang="zh-CN" altLang="zh-CN" sz="11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age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, </a:t>
            </a:r>
            <a:r>
              <a:rPr lang="zh-CN" altLang="zh-CN" sz="11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name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) </a:t>
            </a:r>
            <a: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from </a:t>
            </a:r>
            <a:r>
              <a:rPr lang="zh-CN" altLang="zh-CN" sz="11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student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;</a:t>
            </a:r>
            <a:b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select </a:t>
            </a:r>
            <a:r>
              <a:rPr lang="zh-CN" altLang="zh-CN" sz="1100" i="1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struct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(</a:t>
            </a:r>
            <a:r>
              <a:rPr lang="zh-CN" altLang="zh-CN" sz="11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age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, </a:t>
            </a:r>
            <a:r>
              <a:rPr lang="zh-CN" altLang="zh-CN" sz="11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name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).col1 </a:t>
            </a:r>
            <a: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from </a:t>
            </a:r>
            <a:r>
              <a:rPr lang="zh-CN" altLang="zh-CN" sz="11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student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;</a:t>
            </a:r>
            <a:b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select </a:t>
            </a:r>
            <a:r>
              <a:rPr lang="zh-CN" altLang="zh-CN" sz="1100" i="1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max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(</a:t>
            </a:r>
            <a:r>
              <a:rPr lang="zh-CN" altLang="zh-CN" sz="1100" i="1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struct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(</a:t>
            </a:r>
            <a:r>
              <a:rPr lang="zh-CN" altLang="zh-CN" sz="11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age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, </a:t>
            </a:r>
            <a:r>
              <a:rPr lang="zh-CN" altLang="zh-CN" sz="11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name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)) </a:t>
            </a:r>
            <a: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from </a:t>
            </a:r>
            <a:r>
              <a:rPr lang="zh-CN" altLang="zh-CN" sz="11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student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;</a:t>
            </a:r>
            <a:endParaRPr lang="zh-CN" altLang="zh-CN" sz="1400" dirty="0"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1632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增强</a:t>
            </a:r>
            <a:r>
              <a:rPr lang="zh-CN" altLang="en-US" dirty="0" smtClean="0"/>
              <a:t>聚合包括</a:t>
            </a:r>
            <a:r>
              <a:rPr lang="en-US" altLang="zh-CN" dirty="0" err="1" smtClean="0">
                <a:solidFill>
                  <a:srgbClr val="92D050"/>
                </a:solidFill>
              </a:rPr>
              <a:t>grouping_sets</a:t>
            </a:r>
            <a:r>
              <a:rPr lang="zh-CN" altLang="en-US" dirty="0"/>
              <a:t>、</a:t>
            </a:r>
            <a:r>
              <a:rPr lang="en-US" altLang="zh-CN" dirty="0">
                <a:solidFill>
                  <a:srgbClr val="92D050"/>
                </a:solidFill>
              </a:rPr>
              <a:t>cube</a:t>
            </a:r>
            <a:r>
              <a:rPr lang="zh-CN" altLang="en-US" dirty="0"/>
              <a:t>、</a:t>
            </a:r>
            <a:r>
              <a:rPr lang="en-US" altLang="zh-CN" dirty="0">
                <a:solidFill>
                  <a:srgbClr val="92D050"/>
                </a:solidFill>
              </a:rPr>
              <a:t>rollup</a:t>
            </a:r>
            <a:r>
              <a:rPr lang="zh-CN" altLang="en-US" dirty="0"/>
              <a:t>这几个</a:t>
            </a:r>
            <a:r>
              <a:rPr lang="zh-CN" altLang="en-US" dirty="0" smtClean="0"/>
              <a:t>函数；主要</a:t>
            </a:r>
            <a:r>
              <a:rPr lang="zh-CN" altLang="en-US" dirty="0"/>
              <a:t>适用于</a:t>
            </a:r>
            <a:r>
              <a:rPr lang="en-US" altLang="zh-CN" dirty="0"/>
              <a:t>OLAP</a:t>
            </a:r>
            <a:r>
              <a:rPr lang="zh-CN" altLang="en-US" dirty="0"/>
              <a:t>多维数据分析模式中，多维分析中的维指的分析问题时看待问题的维度、角度。</a:t>
            </a:r>
          </a:p>
          <a:p>
            <a:r>
              <a:rPr lang="zh-CN" altLang="en-US" dirty="0" smtClean="0"/>
              <a:t>下面通过</a:t>
            </a:r>
            <a:r>
              <a:rPr lang="zh-CN" altLang="en-US" dirty="0"/>
              <a:t>案例更好的理解函数的功能</a:t>
            </a:r>
            <a:r>
              <a:rPr lang="zh-CN" altLang="en-US" dirty="0" smtClean="0"/>
              <a:t>含义。数据中字段含义：</a:t>
            </a:r>
            <a:r>
              <a:rPr lang="zh-CN" altLang="en-US" dirty="0"/>
              <a:t>月份、天、</a:t>
            </a:r>
            <a:r>
              <a:rPr lang="zh-CN" altLang="en-US" dirty="0" smtClean="0"/>
              <a:t>用户标识</a:t>
            </a:r>
            <a:r>
              <a:rPr lang="en-US" altLang="zh-CN" dirty="0" smtClean="0"/>
              <a:t>cookieid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Hive Aggregation </a:t>
            </a:r>
            <a:r>
              <a:rPr lang="zh-CN" altLang="en-US" dirty="0" smtClean="0"/>
              <a:t>聚合函数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增强聚合</a:t>
            </a:r>
            <a:endParaRPr lang="zh-CN" altLang="en-US" dirty="0"/>
          </a:p>
        </p:txBody>
      </p:sp>
      <p:pic>
        <p:nvPicPr>
          <p:cNvPr id="8" name="图片 7"/>
          <p:cNvPicPr/>
          <p:nvPr/>
        </p:nvPicPr>
        <p:blipFill>
          <a:blip r:embed="rId2"/>
          <a:stretch>
            <a:fillRect/>
          </a:stretch>
        </p:blipFill>
        <p:spPr>
          <a:xfrm>
            <a:off x="1262015" y="3242865"/>
            <a:ext cx="2171700" cy="295656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9" name="TextBox 3">
            <a:extLst>
              <a:ext uri="{FF2B5EF4-FFF2-40B4-BE49-F238E27FC236}">
                <a16:creationId xmlns=""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4497615" y="3743954"/>
            <a:ext cx="6091344" cy="1954381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--</a:t>
            </a:r>
            <a:r>
              <a:rPr lang="zh-CN" altLang="zh-CN" sz="11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表创建并且加载数据</a:t>
            </a:r>
            <a:br>
              <a:rPr lang="zh-CN" altLang="zh-CN" sz="11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CREATE TABLE </a:t>
            </a:r>
            <a:r>
              <a:rPr lang="zh-CN" altLang="zh-CN" sz="11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cookie_info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(</a:t>
            </a:r>
            <a:b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   </a:t>
            </a:r>
            <a:r>
              <a:rPr lang="zh-CN" altLang="zh-CN" sz="11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month </a:t>
            </a:r>
            <a: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STRING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,</a:t>
            </a:r>
            <a:b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   </a:t>
            </a:r>
            <a:r>
              <a:rPr lang="zh-CN" altLang="zh-CN" sz="11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day </a:t>
            </a:r>
            <a: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STRING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,</a:t>
            </a:r>
            <a:b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   </a:t>
            </a:r>
            <a:r>
              <a:rPr lang="zh-CN" altLang="zh-CN" sz="11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cookieid </a:t>
            </a:r>
            <a: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STRING</a:t>
            </a:r>
            <a:b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) </a:t>
            </a:r>
            <a: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ROW FORMAT DELIMITED</a:t>
            </a:r>
            <a:b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FIELDS TERMINATED BY </a:t>
            </a:r>
            <a:r>
              <a:rPr lang="zh-CN" altLang="zh-CN" sz="1100" dirty="0">
                <a:solidFill>
                  <a:srgbClr val="067D17"/>
                </a:solidFill>
                <a:latin typeface="Arial Unicode MS" panose="020B0604020202020204" pitchFamily="34" charset="-122"/>
                <a:ea typeface="JetBrains Mono"/>
              </a:rPr>
              <a:t>','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;</a:t>
            </a:r>
            <a:b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/>
            </a:r>
            <a:b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load data local inpath </a:t>
            </a:r>
            <a:r>
              <a:rPr lang="zh-CN" altLang="zh-CN" sz="1100" dirty="0">
                <a:solidFill>
                  <a:srgbClr val="067D17"/>
                </a:solidFill>
                <a:latin typeface="Arial Unicode MS" panose="020B0604020202020204" pitchFamily="34" charset="-122"/>
                <a:ea typeface="JetBrains Mono"/>
              </a:rPr>
              <a:t>'/root/hivedata/cookie_info.txt' </a:t>
            </a:r>
            <a: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into table </a:t>
            </a:r>
            <a:r>
              <a:rPr lang="zh-CN" altLang="zh-CN" sz="11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cookie_info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;</a:t>
            </a:r>
            <a:b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/>
            </a:r>
            <a:b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select </a:t>
            </a:r>
            <a:r>
              <a:rPr lang="zh-CN" altLang="zh-CN" sz="1100" i="1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* </a:t>
            </a:r>
            <a: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from </a:t>
            </a:r>
            <a:r>
              <a:rPr lang="zh-CN" altLang="zh-CN" sz="11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cookie_info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;</a:t>
            </a:r>
            <a:endParaRPr lang="zh-CN" altLang="zh-CN" sz="1400" dirty="0"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3918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92D050"/>
                </a:solidFill>
              </a:rPr>
              <a:t>grouping sets</a:t>
            </a:r>
            <a:r>
              <a:rPr lang="zh-CN" altLang="en-US" dirty="0"/>
              <a:t>是一种</a:t>
            </a:r>
            <a:r>
              <a:rPr lang="zh-CN" altLang="en-US" dirty="0">
                <a:solidFill>
                  <a:srgbClr val="92D050"/>
                </a:solidFill>
              </a:rPr>
              <a:t>将多个</a:t>
            </a:r>
            <a:r>
              <a:rPr lang="en-US" altLang="zh-CN" dirty="0">
                <a:solidFill>
                  <a:srgbClr val="92D050"/>
                </a:solidFill>
              </a:rPr>
              <a:t>group by</a:t>
            </a:r>
            <a:r>
              <a:rPr lang="zh-CN" altLang="en-US" dirty="0">
                <a:solidFill>
                  <a:srgbClr val="92D050"/>
                </a:solidFill>
              </a:rPr>
              <a:t>逻辑写在一个</a:t>
            </a:r>
            <a:r>
              <a:rPr lang="en-US" altLang="zh-CN" dirty="0">
                <a:solidFill>
                  <a:srgbClr val="92D050"/>
                </a:solidFill>
              </a:rPr>
              <a:t>sql</a:t>
            </a:r>
            <a:r>
              <a:rPr lang="zh-CN" altLang="en-US" dirty="0">
                <a:solidFill>
                  <a:srgbClr val="92D050"/>
                </a:solidFill>
              </a:rPr>
              <a:t>语句</a:t>
            </a:r>
            <a:r>
              <a:rPr lang="zh-CN" altLang="en-US" dirty="0"/>
              <a:t>中的便利写法</a:t>
            </a:r>
            <a:r>
              <a:rPr lang="zh-CN" altLang="en-US" dirty="0" smtClean="0"/>
              <a:t>。等价</a:t>
            </a:r>
            <a:r>
              <a:rPr lang="zh-CN" altLang="en-US" dirty="0"/>
              <a:t>于将不同维度的</a:t>
            </a:r>
            <a:r>
              <a:rPr lang="en-US" altLang="zh-CN" dirty="0"/>
              <a:t>GROUP BY</a:t>
            </a:r>
            <a:r>
              <a:rPr lang="zh-CN" altLang="en-US" dirty="0"/>
              <a:t>结果集进行</a:t>
            </a:r>
            <a:r>
              <a:rPr lang="en-US" altLang="zh-CN" dirty="0"/>
              <a:t>UNION ALL</a:t>
            </a:r>
            <a:r>
              <a:rPr lang="zh-CN" altLang="en-US" dirty="0" smtClean="0"/>
              <a:t>。</a:t>
            </a:r>
            <a:r>
              <a:rPr lang="en-US" altLang="zh-CN" dirty="0" smtClean="0"/>
              <a:t>GROUPING</a:t>
            </a:r>
            <a:r>
              <a:rPr lang="en-US" altLang="zh-CN" dirty="0"/>
              <a:t>__ID</a:t>
            </a:r>
            <a:r>
              <a:rPr lang="zh-CN" altLang="en-US" dirty="0"/>
              <a:t>表示结果属于哪一个分组集合。</a:t>
            </a:r>
          </a:p>
          <a:p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Hive Aggregation </a:t>
            </a:r>
            <a:r>
              <a:rPr lang="zh-CN" altLang="en-US" dirty="0" smtClean="0"/>
              <a:t>聚合函数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增强聚合</a:t>
            </a:r>
            <a:r>
              <a:rPr lang="en-US" altLang="zh-CN" dirty="0"/>
              <a:t>--grouping sets</a:t>
            </a:r>
            <a:endParaRPr lang="zh-CN" altLang="en-US" dirty="0"/>
          </a:p>
        </p:txBody>
      </p:sp>
      <p:sp>
        <p:nvSpPr>
          <p:cNvPr id="8" name="TextBox 3">
            <a:extLst>
              <a:ext uri="{FF2B5EF4-FFF2-40B4-BE49-F238E27FC236}">
                <a16:creationId xmlns=""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3040007" y="2775233"/>
            <a:ext cx="6091344" cy="3477875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---group sets---------</a:t>
            </a:r>
            <a:br>
              <a:rPr lang="zh-CN" altLang="zh-CN" sz="11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SELECT</a:t>
            </a:r>
            <a:b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    </a:t>
            </a:r>
            <a:r>
              <a:rPr lang="zh-CN" altLang="zh-CN" sz="11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month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,</a:t>
            </a:r>
            <a:b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    </a:t>
            </a:r>
            <a:r>
              <a:rPr lang="zh-CN" altLang="zh-CN" sz="11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day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,</a:t>
            </a:r>
            <a:b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    </a:t>
            </a:r>
            <a:r>
              <a:rPr lang="zh-CN" altLang="zh-CN" sz="1100" i="1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COUNT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(</a:t>
            </a:r>
            <a: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DISTINCT </a:t>
            </a:r>
            <a:r>
              <a:rPr lang="zh-CN" altLang="zh-CN" sz="11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cookieid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) </a:t>
            </a:r>
            <a: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AS </a:t>
            </a:r>
            <a:r>
              <a:rPr lang="zh-CN" altLang="zh-CN" sz="11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nums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,</a:t>
            </a:r>
            <a:b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    GROUPING__ID</a:t>
            </a:r>
            <a:b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FROM </a:t>
            </a:r>
            <a:r>
              <a:rPr lang="zh-CN" altLang="zh-CN" sz="11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cookie_info</a:t>
            </a:r>
            <a:br>
              <a:rPr lang="zh-CN" altLang="zh-CN" sz="11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GROUP BY </a:t>
            </a:r>
            <a:r>
              <a:rPr lang="zh-CN" altLang="zh-CN" sz="11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month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,</a:t>
            </a:r>
            <a:r>
              <a:rPr lang="zh-CN" altLang="zh-CN" sz="11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day</a:t>
            </a:r>
            <a:br>
              <a:rPr lang="zh-CN" altLang="zh-CN" sz="11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GROUPING SETS 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(</a:t>
            </a:r>
            <a:r>
              <a:rPr lang="zh-CN" altLang="zh-CN" sz="11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month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,</a:t>
            </a:r>
            <a:r>
              <a:rPr lang="zh-CN" altLang="zh-CN" sz="11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day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)</a:t>
            </a:r>
            <a:b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ORDER BY </a:t>
            </a:r>
            <a:r>
              <a:rPr lang="zh-CN" altLang="zh-CN" sz="11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GROUPING__ID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;</a:t>
            </a:r>
            <a:b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/>
            </a:r>
            <a:b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1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--grouping_id</a:t>
            </a:r>
            <a:r>
              <a:rPr lang="zh-CN" altLang="zh-CN" sz="11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表示这一组结果属于哪个分组集合，</a:t>
            </a:r>
            <a:br>
              <a:rPr lang="zh-CN" altLang="zh-CN" sz="11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1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--</a:t>
            </a:r>
            <a:r>
              <a:rPr lang="zh-CN" altLang="zh-CN" sz="11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根据</a:t>
            </a:r>
            <a:r>
              <a:rPr lang="zh-CN" altLang="zh-CN" sz="11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grouping sets</a:t>
            </a:r>
            <a:r>
              <a:rPr lang="zh-CN" altLang="zh-CN" sz="11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中的分组条件</a:t>
            </a:r>
            <a:r>
              <a:rPr lang="zh-CN" altLang="zh-CN" sz="11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month</a:t>
            </a:r>
            <a:r>
              <a:rPr lang="zh-CN" altLang="zh-CN" sz="11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zh-CN" altLang="zh-CN" sz="11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day</a:t>
            </a:r>
            <a:r>
              <a:rPr lang="zh-CN" altLang="zh-CN" sz="11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zh-CN" altLang="zh-CN" sz="11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1</a:t>
            </a:r>
            <a:r>
              <a:rPr lang="zh-CN" altLang="zh-CN" sz="11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是代表</a:t>
            </a:r>
            <a:r>
              <a:rPr lang="zh-CN" altLang="zh-CN" sz="11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month</a:t>
            </a:r>
            <a:r>
              <a:rPr lang="zh-CN" altLang="zh-CN" sz="11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zh-CN" altLang="zh-CN" sz="11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2</a:t>
            </a:r>
            <a:r>
              <a:rPr lang="zh-CN" altLang="zh-CN" sz="11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是代表</a:t>
            </a:r>
            <a:r>
              <a:rPr lang="zh-CN" altLang="zh-CN" sz="11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day</a:t>
            </a:r>
            <a:br>
              <a:rPr lang="zh-CN" altLang="zh-CN" sz="11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1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/>
            </a:r>
            <a:br>
              <a:rPr lang="zh-CN" altLang="zh-CN" sz="11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1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--</a:t>
            </a:r>
            <a:r>
              <a:rPr lang="zh-CN" altLang="zh-CN" sz="11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等价于</a:t>
            </a:r>
            <a:br>
              <a:rPr lang="zh-CN" altLang="zh-CN" sz="11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SELECT </a:t>
            </a:r>
            <a:r>
              <a:rPr lang="zh-CN" altLang="zh-CN" sz="11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month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,</a:t>
            </a:r>
            <a: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NULL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,</a:t>
            </a:r>
            <a:r>
              <a:rPr lang="zh-CN" altLang="zh-CN" sz="1100" i="1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COUNT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(</a:t>
            </a:r>
            <a: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DISTINCT </a:t>
            </a:r>
            <a:r>
              <a:rPr lang="zh-CN" altLang="zh-CN" sz="11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cookieid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) </a:t>
            </a:r>
            <a: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AS </a:t>
            </a:r>
            <a:r>
              <a:rPr lang="zh-CN" altLang="zh-CN" sz="11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nums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,</a:t>
            </a:r>
            <a:r>
              <a:rPr lang="zh-CN" altLang="zh-CN" sz="1100" dirty="0">
                <a:solidFill>
                  <a:srgbClr val="1750EB"/>
                </a:solidFill>
                <a:latin typeface="Arial Unicode MS" panose="020B0604020202020204" pitchFamily="34" charset="-122"/>
                <a:ea typeface="JetBrains Mono"/>
              </a:rPr>
              <a:t>1 </a:t>
            </a:r>
            <a: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AS </a:t>
            </a:r>
            <a:r>
              <a:rPr lang="zh-CN" altLang="zh-CN" sz="11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GROUPING__ID </a:t>
            </a:r>
            <a: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FROM </a:t>
            </a:r>
            <a:r>
              <a:rPr lang="zh-CN" altLang="zh-CN" sz="11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cookie_info </a:t>
            </a:r>
            <a: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GROUP BY </a:t>
            </a:r>
            <a:r>
              <a:rPr lang="zh-CN" altLang="zh-CN" sz="11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month</a:t>
            </a:r>
            <a:br>
              <a:rPr lang="zh-CN" altLang="zh-CN" sz="11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UNION ALL</a:t>
            </a:r>
            <a:b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SELECT NULL as </a:t>
            </a:r>
            <a:r>
              <a:rPr lang="zh-CN" altLang="zh-CN" sz="11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month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,</a:t>
            </a:r>
            <a:r>
              <a:rPr lang="zh-CN" altLang="zh-CN" sz="11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day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,</a:t>
            </a:r>
            <a:r>
              <a:rPr lang="zh-CN" altLang="zh-CN" sz="1100" i="1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COUNT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(</a:t>
            </a:r>
            <a: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DISTINCT </a:t>
            </a:r>
            <a:r>
              <a:rPr lang="zh-CN" altLang="zh-CN" sz="11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cookieid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) </a:t>
            </a:r>
            <a: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AS </a:t>
            </a:r>
            <a:r>
              <a:rPr lang="zh-CN" altLang="zh-CN" sz="11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nums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,</a:t>
            </a:r>
            <a:r>
              <a:rPr lang="zh-CN" altLang="zh-CN" sz="1100" dirty="0">
                <a:solidFill>
                  <a:srgbClr val="1750EB"/>
                </a:solidFill>
                <a:latin typeface="Arial Unicode MS" panose="020B0604020202020204" pitchFamily="34" charset="-122"/>
                <a:ea typeface="JetBrains Mono"/>
              </a:rPr>
              <a:t>2 </a:t>
            </a:r>
            <a: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AS </a:t>
            </a:r>
            <a:r>
              <a:rPr lang="zh-CN" altLang="zh-CN" sz="11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GROUPING__ID </a:t>
            </a:r>
            <a: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FROM </a:t>
            </a:r>
            <a:r>
              <a:rPr lang="zh-CN" altLang="zh-CN" sz="11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cookie_info </a:t>
            </a:r>
            <a: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GROUP BY </a:t>
            </a:r>
            <a:r>
              <a:rPr lang="zh-CN" altLang="zh-CN" sz="11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day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;</a:t>
            </a:r>
            <a:endParaRPr lang="zh-CN" altLang="zh-CN" sz="1400" dirty="0"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7728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Hive Aggregation </a:t>
            </a:r>
            <a:r>
              <a:rPr lang="zh-CN" altLang="en-US" dirty="0" smtClean="0"/>
              <a:t>聚合函数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增强聚合</a:t>
            </a:r>
            <a:r>
              <a:rPr lang="en-US" altLang="zh-CN" dirty="0"/>
              <a:t>--grouping sets</a:t>
            </a:r>
            <a:endParaRPr lang="zh-CN" altLang="en-US" dirty="0"/>
          </a:p>
        </p:txBody>
      </p:sp>
      <p:sp>
        <p:nvSpPr>
          <p:cNvPr id="8" name="TextBox 3">
            <a:extLst>
              <a:ext uri="{FF2B5EF4-FFF2-40B4-BE49-F238E27FC236}">
                <a16:creationId xmlns=""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3040007" y="2222972"/>
            <a:ext cx="6091344" cy="3308598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SELECT</a:t>
            </a:r>
            <a:b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    </a:t>
            </a:r>
            <a:r>
              <a:rPr lang="zh-CN" altLang="zh-CN" sz="11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month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,</a:t>
            </a:r>
            <a:b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    </a:t>
            </a:r>
            <a:r>
              <a:rPr lang="zh-CN" altLang="zh-CN" sz="11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day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,</a:t>
            </a:r>
            <a:b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    </a:t>
            </a:r>
            <a:r>
              <a:rPr lang="zh-CN" altLang="zh-CN" sz="1100" i="1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COUNT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(</a:t>
            </a:r>
            <a: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DISTINCT </a:t>
            </a:r>
            <a:r>
              <a:rPr lang="zh-CN" altLang="zh-CN" sz="11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cookieid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) </a:t>
            </a:r>
            <a: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AS </a:t>
            </a:r>
            <a:r>
              <a:rPr lang="zh-CN" altLang="zh-CN" sz="11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nums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,</a:t>
            </a:r>
            <a:b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    GROUPING__ID</a:t>
            </a:r>
            <a:b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FROM </a:t>
            </a:r>
            <a:r>
              <a:rPr lang="zh-CN" altLang="zh-CN" sz="11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cookie_info</a:t>
            </a:r>
            <a:br>
              <a:rPr lang="zh-CN" altLang="zh-CN" sz="11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GROUP BY </a:t>
            </a:r>
            <a:r>
              <a:rPr lang="zh-CN" altLang="zh-CN" sz="11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month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,</a:t>
            </a:r>
            <a:r>
              <a:rPr lang="zh-CN" altLang="zh-CN" sz="11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day</a:t>
            </a:r>
            <a:br>
              <a:rPr lang="zh-CN" altLang="zh-CN" sz="11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GROUPING SETS 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(</a:t>
            </a:r>
            <a:r>
              <a:rPr lang="zh-CN" altLang="zh-CN" sz="11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month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,</a:t>
            </a:r>
            <a:r>
              <a:rPr lang="zh-CN" altLang="zh-CN" sz="11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day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,(</a:t>
            </a:r>
            <a:r>
              <a:rPr lang="zh-CN" altLang="zh-CN" sz="11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month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,</a:t>
            </a:r>
            <a:r>
              <a:rPr lang="zh-CN" altLang="zh-CN" sz="11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day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))</a:t>
            </a:r>
            <a:b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ORDER BY </a:t>
            </a:r>
            <a:r>
              <a:rPr lang="zh-CN" altLang="zh-CN" sz="11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GROUPING__ID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;</a:t>
            </a:r>
            <a:b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/>
            </a:r>
            <a:b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1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--</a:t>
            </a:r>
            <a:r>
              <a:rPr lang="zh-CN" altLang="zh-CN" sz="11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等价于</a:t>
            </a:r>
            <a:br>
              <a:rPr lang="zh-CN" altLang="zh-CN" sz="11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SELECT </a:t>
            </a:r>
            <a:r>
              <a:rPr lang="zh-CN" altLang="zh-CN" sz="11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month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,</a:t>
            </a:r>
            <a: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NULL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,</a:t>
            </a:r>
            <a:r>
              <a:rPr lang="zh-CN" altLang="zh-CN" sz="1100" i="1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COUNT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(</a:t>
            </a:r>
            <a: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DISTINCT </a:t>
            </a:r>
            <a:r>
              <a:rPr lang="zh-CN" altLang="zh-CN" sz="11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cookieid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) </a:t>
            </a:r>
            <a: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AS </a:t>
            </a:r>
            <a:r>
              <a:rPr lang="zh-CN" altLang="zh-CN" sz="11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nums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,</a:t>
            </a:r>
            <a:r>
              <a:rPr lang="zh-CN" altLang="zh-CN" sz="1100" dirty="0">
                <a:solidFill>
                  <a:srgbClr val="1750EB"/>
                </a:solidFill>
                <a:latin typeface="Arial Unicode MS" panose="020B0604020202020204" pitchFamily="34" charset="-122"/>
                <a:ea typeface="JetBrains Mono"/>
              </a:rPr>
              <a:t>1 </a:t>
            </a:r>
            <a: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AS </a:t>
            </a:r>
            <a:r>
              <a:rPr lang="zh-CN" altLang="zh-CN" sz="11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GROUPING__ID </a:t>
            </a:r>
            <a: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FROM </a:t>
            </a:r>
            <a:r>
              <a:rPr lang="zh-CN" altLang="zh-CN" sz="11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cookie_info </a:t>
            </a:r>
            <a: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GROUP BY </a:t>
            </a:r>
            <a:r>
              <a:rPr lang="zh-CN" altLang="zh-CN" sz="11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month</a:t>
            </a:r>
            <a:br>
              <a:rPr lang="zh-CN" altLang="zh-CN" sz="11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UNION ALL</a:t>
            </a:r>
            <a:b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SELECT NULL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,</a:t>
            </a:r>
            <a:r>
              <a:rPr lang="zh-CN" altLang="zh-CN" sz="11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day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,</a:t>
            </a:r>
            <a:r>
              <a:rPr lang="zh-CN" altLang="zh-CN" sz="1100" i="1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COUNT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(</a:t>
            </a:r>
            <a: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DISTINCT </a:t>
            </a:r>
            <a:r>
              <a:rPr lang="zh-CN" altLang="zh-CN" sz="11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cookieid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) </a:t>
            </a:r>
            <a: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AS </a:t>
            </a:r>
            <a:r>
              <a:rPr lang="zh-CN" altLang="zh-CN" sz="11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nums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,</a:t>
            </a:r>
            <a:r>
              <a:rPr lang="zh-CN" altLang="zh-CN" sz="1100" dirty="0">
                <a:solidFill>
                  <a:srgbClr val="1750EB"/>
                </a:solidFill>
                <a:latin typeface="Arial Unicode MS" panose="020B0604020202020204" pitchFamily="34" charset="-122"/>
                <a:ea typeface="JetBrains Mono"/>
              </a:rPr>
              <a:t>2 </a:t>
            </a:r>
            <a: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AS </a:t>
            </a:r>
            <a:r>
              <a:rPr lang="zh-CN" altLang="zh-CN" sz="11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GROUPING__ID </a:t>
            </a:r>
            <a: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FROM </a:t>
            </a:r>
            <a:r>
              <a:rPr lang="zh-CN" altLang="zh-CN" sz="11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cookie_info </a:t>
            </a:r>
            <a: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GROUP BY </a:t>
            </a:r>
            <a:r>
              <a:rPr lang="zh-CN" altLang="zh-CN" sz="11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day</a:t>
            </a:r>
            <a:br>
              <a:rPr lang="zh-CN" altLang="zh-CN" sz="11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UNION ALL</a:t>
            </a:r>
            <a:b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SELECT </a:t>
            </a:r>
            <a:r>
              <a:rPr lang="zh-CN" altLang="zh-CN" sz="11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month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,</a:t>
            </a:r>
            <a:r>
              <a:rPr lang="zh-CN" altLang="zh-CN" sz="11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day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,</a:t>
            </a:r>
            <a:r>
              <a:rPr lang="zh-CN" altLang="zh-CN" sz="1100" i="1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COUNT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(</a:t>
            </a:r>
            <a: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DISTINCT </a:t>
            </a:r>
            <a:r>
              <a:rPr lang="zh-CN" altLang="zh-CN" sz="11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cookieid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) </a:t>
            </a:r>
            <a: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AS </a:t>
            </a:r>
            <a:r>
              <a:rPr lang="zh-CN" altLang="zh-CN" sz="11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nums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,</a:t>
            </a:r>
            <a:r>
              <a:rPr lang="zh-CN" altLang="zh-CN" sz="1100" dirty="0">
                <a:solidFill>
                  <a:srgbClr val="1750EB"/>
                </a:solidFill>
                <a:latin typeface="Arial Unicode MS" panose="020B0604020202020204" pitchFamily="34" charset="-122"/>
                <a:ea typeface="JetBrains Mono"/>
              </a:rPr>
              <a:t>3 </a:t>
            </a:r>
            <a: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AS </a:t>
            </a:r>
            <a:r>
              <a:rPr lang="zh-CN" altLang="zh-CN" sz="11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GROUPING__ID </a:t>
            </a:r>
            <a: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FROM </a:t>
            </a:r>
            <a:r>
              <a:rPr lang="zh-CN" altLang="zh-CN" sz="11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cookie_info </a:t>
            </a:r>
            <a: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GROUP BY </a:t>
            </a:r>
            <a:r>
              <a:rPr lang="zh-CN" altLang="zh-CN" sz="11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month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,</a:t>
            </a:r>
            <a:r>
              <a:rPr lang="zh-CN" altLang="zh-CN" sz="11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day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;</a:t>
            </a:r>
            <a:endParaRPr lang="zh-CN" altLang="zh-CN" sz="1400" dirty="0"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192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b="1" dirty="0" smtClean="0">
                <a:solidFill>
                  <a:srgbClr val="92D050"/>
                </a:solidFill>
              </a:rPr>
              <a:t>cube</a:t>
            </a:r>
            <a:r>
              <a:rPr lang="zh-CN" altLang="en-US" dirty="0"/>
              <a:t>表示</a:t>
            </a:r>
            <a:r>
              <a:rPr lang="zh-CN" altLang="en-US" dirty="0" smtClean="0">
                <a:solidFill>
                  <a:srgbClr val="92D050"/>
                </a:solidFill>
              </a:rPr>
              <a:t>根据</a:t>
            </a:r>
            <a:r>
              <a:rPr lang="en-US" altLang="zh-CN" dirty="0">
                <a:solidFill>
                  <a:srgbClr val="92D050"/>
                </a:solidFill>
              </a:rPr>
              <a:t>GROUP BY</a:t>
            </a:r>
            <a:r>
              <a:rPr lang="zh-CN" altLang="en-US" dirty="0">
                <a:solidFill>
                  <a:srgbClr val="92D050"/>
                </a:solidFill>
              </a:rPr>
              <a:t>的维度的所有组合进行聚合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对于</a:t>
            </a:r>
            <a:r>
              <a:rPr lang="en-US" altLang="zh-CN" dirty="0" smtClean="0"/>
              <a:t>cube</a:t>
            </a:r>
            <a:r>
              <a:rPr lang="zh-CN" altLang="en-US" dirty="0" smtClean="0"/>
              <a:t>来说</a:t>
            </a:r>
            <a:r>
              <a:rPr lang="en-US" altLang="zh-CN" dirty="0" smtClean="0"/>
              <a:t>,</a:t>
            </a:r>
            <a:r>
              <a:rPr lang="zh-CN" altLang="en-US" dirty="0"/>
              <a:t>如果有</a:t>
            </a:r>
            <a:r>
              <a:rPr lang="en-US" altLang="zh-CN" dirty="0"/>
              <a:t>n</a:t>
            </a:r>
            <a:r>
              <a:rPr lang="zh-CN" altLang="en-US" dirty="0"/>
              <a:t>个维度</a:t>
            </a:r>
            <a:r>
              <a:rPr lang="en-US" altLang="zh-CN" dirty="0"/>
              <a:t>,</a:t>
            </a:r>
            <a:r>
              <a:rPr lang="zh-CN" altLang="en-US" dirty="0"/>
              <a:t>则所有组合的总个数是</a:t>
            </a:r>
            <a:r>
              <a:rPr lang="zh-CN" altLang="en-US" dirty="0" smtClean="0"/>
              <a:t>：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 smtClean="0"/>
              <a:t>比如</a:t>
            </a:r>
            <a:r>
              <a:rPr lang="en-US" altLang="zh-CN" dirty="0" smtClean="0"/>
              <a:t>cube</a:t>
            </a:r>
            <a:r>
              <a:rPr lang="zh-CN" altLang="en-US" dirty="0"/>
              <a:t>有</a:t>
            </a:r>
            <a:r>
              <a:rPr lang="en-US" altLang="zh-CN" dirty="0" err="1" smtClean="0"/>
              <a:t>a,b,c</a:t>
            </a:r>
            <a:r>
              <a:rPr lang="en-US" altLang="zh-CN" dirty="0" smtClean="0"/>
              <a:t> 3</a:t>
            </a:r>
            <a:r>
              <a:rPr lang="zh-CN" altLang="en-US" dirty="0"/>
              <a:t>个维度，则所有组合情况是</a:t>
            </a:r>
            <a:r>
              <a:rPr lang="zh-CN" altLang="en-US" dirty="0" smtClean="0"/>
              <a:t>： </a:t>
            </a:r>
            <a:r>
              <a:rPr lang="en-US" altLang="zh-CN" dirty="0" smtClean="0"/>
              <a:t>(</a:t>
            </a:r>
            <a:r>
              <a:rPr lang="en-US" altLang="zh-CN" dirty="0" err="1"/>
              <a:t>a,b,c</a:t>
            </a:r>
            <a:r>
              <a:rPr lang="en-US" altLang="zh-CN" dirty="0"/>
              <a:t>),(</a:t>
            </a:r>
            <a:r>
              <a:rPr lang="en-US" altLang="zh-CN" dirty="0" err="1"/>
              <a:t>a,b</a:t>
            </a:r>
            <a:r>
              <a:rPr lang="en-US" altLang="zh-CN" dirty="0"/>
              <a:t>),(</a:t>
            </a:r>
            <a:r>
              <a:rPr lang="en-US" altLang="zh-CN" dirty="0" err="1"/>
              <a:t>b,c</a:t>
            </a:r>
            <a:r>
              <a:rPr lang="en-US" altLang="zh-CN" dirty="0"/>
              <a:t>),(</a:t>
            </a:r>
            <a:r>
              <a:rPr lang="en-US" altLang="zh-CN" dirty="0" err="1"/>
              <a:t>a,c</a:t>
            </a:r>
            <a:r>
              <a:rPr lang="en-US" altLang="zh-CN" dirty="0"/>
              <a:t>),(a),(b),(c</a:t>
            </a:r>
            <a:r>
              <a:rPr lang="en-US" altLang="zh-CN" dirty="0" smtClean="0"/>
              <a:t>),()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Hive Aggregation </a:t>
            </a:r>
            <a:r>
              <a:rPr lang="zh-CN" altLang="en-US" dirty="0" smtClean="0"/>
              <a:t>聚合函数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增强聚合</a:t>
            </a:r>
            <a:r>
              <a:rPr lang="en-US" altLang="zh-CN" dirty="0" smtClean="0"/>
              <a:t>--cube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4952246" y="1887646"/>
                <a:ext cx="3232087" cy="8309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54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pPr>
                        <m:e>
                          <m:r>
                            <a:rPr lang="en-US" altLang="zh-CN" sz="5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2</m:t>
                          </m:r>
                        </m:e>
                        <m:sup>
                          <m:r>
                            <a:rPr lang="en-US" altLang="zh-CN" sz="5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endParaRPr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2246" y="1887646"/>
                <a:ext cx="3232087" cy="83099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3">
            <a:extLst>
              <a:ext uri="{FF2B5EF4-FFF2-40B4-BE49-F238E27FC236}">
                <a16:creationId xmlns=""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2592839" y="3116996"/>
            <a:ext cx="7950900" cy="3477875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------cube---------------</a:t>
            </a:r>
            <a:br>
              <a:rPr lang="zh-CN" altLang="zh-CN" sz="11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SELECT</a:t>
            </a:r>
            <a:b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    </a:t>
            </a:r>
            <a:r>
              <a:rPr lang="zh-CN" altLang="zh-CN" sz="11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month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,</a:t>
            </a:r>
            <a:b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    </a:t>
            </a:r>
            <a:r>
              <a:rPr lang="zh-CN" altLang="zh-CN" sz="11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day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,</a:t>
            </a:r>
            <a:b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    </a:t>
            </a:r>
            <a:r>
              <a:rPr lang="zh-CN" altLang="zh-CN" sz="1100" i="1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COUNT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(</a:t>
            </a:r>
            <a: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DISTINCT </a:t>
            </a:r>
            <a:r>
              <a:rPr lang="zh-CN" altLang="zh-CN" sz="11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cookieid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) </a:t>
            </a:r>
            <a: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AS </a:t>
            </a:r>
            <a:r>
              <a:rPr lang="zh-CN" altLang="zh-CN" sz="11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nums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,</a:t>
            </a:r>
            <a:b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    GROUPING__ID</a:t>
            </a:r>
            <a:b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FROM </a:t>
            </a:r>
            <a:r>
              <a:rPr lang="zh-CN" altLang="zh-CN" sz="11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cookie_info</a:t>
            </a:r>
            <a:br>
              <a:rPr lang="zh-CN" altLang="zh-CN" sz="11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GROUP BY </a:t>
            </a:r>
            <a:r>
              <a:rPr lang="zh-CN" altLang="zh-CN" sz="11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month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,</a:t>
            </a:r>
            <a:r>
              <a:rPr lang="zh-CN" altLang="zh-CN" sz="11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day</a:t>
            </a:r>
            <a:br>
              <a:rPr lang="zh-CN" altLang="zh-CN" sz="11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WITH CUBE</a:t>
            </a:r>
            <a:b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ORDER BY </a:t>
            </a:r>
            <a:r>
              <a:rPr lang="zh-CN" altLang="zh-CN" sz="11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GROUPING__ID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;</a:t>
            </a:r>
            <a:b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/>
            </a:r>
            <a:b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1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--</a:t>
            </a:r>
            <a:r>
              <a:rPr lang="zh-CN" altLang="zh-CN" sz="11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等价于</a:t>
            </a:r>
            <a:br>
              <a:rPr lang="zh-CN" altLang="zh-CN" sz="11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SELECT NULL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,</a:t>
            </a:r>
            <a: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NULL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,</a:t>
            </a:r>
            <a:r>
              <a:rPr lang="zh-CN" altLang="zh-CN" sz="1100" i="1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COUNT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(</a:t>
            </a:r>
            <a: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DISTINCT </a:t>
            </a:r>
            <a:r>
              <a:rPr lang="zh-CN" altLang="zh-CN" sz="11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cookieid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) </a:t>
            </a:r>
            <a: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AS </a:t>
            </a:r>
            <a:r>
              <a:rPr lang="zh-CN" altLang="zh-CN" sz="11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nums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,</a:t>
            </a:r>
            <a:r>
              <a:rPr lang="zh-CN" altLang="zh-CN" sz="1100" dirty="0">
                <a:solidFill>
                  <a:srgbClr val="1750EB"/>
                </a:solidFill>
                <a:latin typeface="Arial Unicode MS" panose="020B0604020202020204" pitchFamily="34" charset="-122"/>
                <a:ea typeface="JetBrains Mono"/>
              </a:rPr>
              <a:t>0 </a:t>
            </a:r>
            <a: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AS </a:t>
            </a:r>
            <a:r>
              <a:rPr lang="zh-CN" altLang="zh-CN" sz="11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GROUPING__ID </a:t>
            </a:r>
            <a: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FROM </a:t>
            </a:r>
            <a:r>
              <a:rPr lang="zh-CN" altLang="zh-CN" sz="11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cookie_info</a:t>
            </a:r>
            <a:br>
              <a:rPr lang="zh-CN" altLang="zh-CN" sz="11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UNION ALL</a:t>
            </a:r>
            <a:b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SELECT </a:t>
            </a:r>
            <a:r>
              <a:rPr lang="zh-CN" altLang="zh-CN" sz="11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month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,</a:t>
            </a:r>
            <a: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NULL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,</a:t>
            </a:r>
            <a:r>
              <a:rPr lang="zh-CN" altLang="zh-CN" sz="1100" i="1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COUNT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(</a:t>
            </a:r>
            <a: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DISTINCT </a:t>
            </a:r>
            <a:r>
              <a:rPr lang="zh-CN" altLang="zh-CN" sz="11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cookieid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) </a:t>
            </a:r>
            <a: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AS </a:t>
            </a:r>
            <a:r>
              <a:rPr lang="zh-CN" altLang="zh-CN" sz="11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nums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,</a:t>
            </a:r>
            <a:r>
              <a:rPr lang="zh-CN" altLang="zh-CN" sz="1100" dirty="0">
                <a:solidFill>
                  <a:srgbClr val="1750EB"/>
                </a:solidFill>
                <a:latin typeface="Arial Unicode MS" panose="020B0604020202020204" pitchFamily="34" charset="-122"/>
                <a:ea typeface="JetBrains Mono"/>
              </a:rPr>
              <a:t>1 </a:t>
            </a:r>
            <a: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AS </a:t>
            </a:r>
            <a:r>
              <a:rPr lang="zh-CN" altLang="zh-CN" sz="11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GROUPING__ID </a:t>
            </a:r>
            <a: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FROM </a:t>
            </a:r>
            <a:r>
              <a:rPr lang="zh-CN" altLang="zh-CN" sz="11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cookie_info </a:t>
            </a:r>
            <a: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GROUP BY </a:t>
            </a:r>
            <a:r>
              <a:rPr lang="zh-CN" altLang="zh-CN" sz="11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month</a:t>
            </a:r>
            <a:br>
              <a:rPr lang="zh-CN" altLang="zh-CN" sz="11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UNION ALL</a:t>
            </a:r>
            <a:b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SELECT NULL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,</a:t>
            </a:r>
            <a:r>
              <a:rPr lang="zh-CN" altLang="zh-CN" sz="11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day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,</a:t>
            </a:r>
            <a:r>
              <a:rPr lang="zh-CN" altLang="zh-CN" sz="1100" i="1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COUNT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(</a:t>
            </a:r>
            <a: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DISTINCT </a:t>
            </a:r>
            <a:r>
              <a:rPr lang="zh-CN" altLang="zh-CN" sz="11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cookieid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) </a:t>
            </a:r>
            <a: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AS </a:t>
            </a:r>
            <a:r>
              <a:rPr lang="zh-CN" altLang="zh-CN" sz="11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nums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,</a:t>
            </a:r>
            <a:r>
              <a:rPr lang="zh-CN" altLang="zh-CN" sz="1100" dirty="0">
                <a:solidFill>
                  <a:srgbClr val="1750EB"/>
                </a:solidFill>
                <a:latin typeface="Arial Unicode MS" panose="020B0604020202020204" pitchFamily="34" charset="-122"/>
                <a:ea typeface="JetBrains Mono"/>
              </a:rPr>
              <a:t>2 </a:t>
            </a:r>
            <a: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AS </a:t>
            </a:r>
            <a:r>
              <a:rPr lang="zh-CN" altLang="zh-CN" sz="11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GROUPING__ID </a:t>
            </a:r>
            <a: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FROM </a:t>
            </a:r>
            <a:r>
              <a:rPr lang="zh-CN" altLang="zh-CN" sz="11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cookie_info </a:t>
            </a:r>
            <a: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GROUP BY </a:t>
            </a:r>
            <a:r>
              <a:rPr lang="zh-CN" altLang="zh-CN" sz="11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day</a:t>
            </a:r>
            <a:br>
              <a:rPr lang="zh-CN" altLang="zh-CN" sz="11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UNION ALL</a:t>
            </a:r>
            <a:b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SELECT </a:t>
            </a:r>
            <a:r>
              <a:rPr lang="zh-CN" altLang="zh-CN" sz="11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month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,</a:t>
            </a:r>
            <a:r>
              <a:rPr lang="zh-CN" altLang="zh-CN" sz="11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day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,</a:t>
            </a:r>
            <a:r>
              <a:rPr lang="zh-CN" altLang="zh-CN" sz="1100" i="1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COUNT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(</a:t>
            </a:r>
            <a: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DISTINCT </a:t>
            </a:r>
            <a:r>
              <a:rPr lang="zh-CN" altLang="zh-CN" sz="11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cookieid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) </a:t>
            </a:r>
            <a: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AS </a:t>
            </a:r>
            <a:r>
              <a:rPr lang="zh-CN" altLang="zh-CN" sz="11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nums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,</a:t>
            </a:r>
            <a:r>
              <a:rPr lang="zh-CN" altLang="zh-CN" sz="1100" dirty="0">
                <a:solidFill>
                  <a:srgbClr val="1750EB"/>
                </a:solidFill>
                <a:latin typeface="Arial Unicode MS" panose="020B0604020202020204" pitchFamily="34" charset="-122"/>
                <a:ea typeface="JetBrains Mono"/>
              </a:rPr>
              <a:t>3 </a:t>
            </a:r>
            <a: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AS </a:t>
            </a:r>
            <a:r>
              <a:rPr lang="zh-CN" altLang="zh-CN" sz="11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GROUPING__ID </a:t>
            </a:r>
            <a: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FROM </a:t>
            </a:r>
            <a:r>
              <a:rPr lang="zh-CN" altLang="zh-CN" sz="11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cookie_info </a:t>
            </a:r>
            <a:r>
              <a:rPr lang="zh-CN" altLang="zh-CN" sz="11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GROUP BY </a:t>
            </a:r>
            <a:r>
              <a:rPr lang="zh-CN" altLang="zh-CN" sz="11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month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,</a:t>
            </a:r>
            <a:r>
              <a:rPr lang="zh-CN" altLang="zh-CN" sz="11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day</a:t>
            </a:r>
            <a:r>
              <a:rPr lang="zh-CN" altLang="zh-CN" sz="11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;</a:t>
            </a:r>
            <a:endParaRPr lang="zh-CN" altLang="zh-CN" sz="1400" dirty="0"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9860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9260</TotalTime>
  <Words>6454</Words>
  <Application>Microsoft Office PowerPoint</Application>
  <PresentationFormat>宽屏</PresentationFormat>
  <Paragraphs>712</Paragraphs>
  <Slides>133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133</vt:i4>
      </vt:variant>
    </vt:vector>
  </HeadingPairs>
  <TitlesOfParts>
    <vt:vector size="160" baseType="lpstr">
      <vt:lpstr>Alibaba PuHuiTi B</vt:lpstr>
      <vt:lpstr>Alibaba PuHuiTi M</vt:lpstr>
      <vt:lpstr>Alibaba PuHuiTi R</vt:lpstr>
      <vt:lpstr>Arial Unicode MS</vt:lpstr>
      <vt:lpstr>JetBrains Mono</vt:lpstr>
      <vt:lpstr>阿里巴巴普惠体</vt:lpstr>
      <vt:lpstr>等线</vt:lpstr>
      <vt:lpstr>黑体</vt:lpstr>
      <vt:lpstr>宋体</vt:lpstr>
      <vt:lpstr>微软雅黑</vt:lpstr>
      <vt:lpstr>微软雅黑 Light</vt:lpstr>
      <vt:lpstr>Arial</vt:lpstr>
      <vt:lpstr>Calibri</vt:lpstr>
      <vt:lpstr>Cambria Math</vt:lpstr>
      <vt:lpstr>Consolas</vt:lpstr>
      <vt:lpstr>Courier New</vt:lpstr>
      <vt:lpstr>Segoe UI</vt:lpstr>
      <vt:lpstr>Times New Roman</vt:lpstr>
      <vt:lpstr>Verdana</vt:lpstr>
      <vt:lpstr>Wingdings</vt:lpstr>
      <vt:lpstr>封面2</vt:lpstr>
      <vt:lpstr>目录</vt:lpstr>
      <vt:lpstr>学习目标</vt:lpstr>
      <vt:lpstr>章节页版式（一级+二级标题）</vt:lpstr>
      <vt:lpstr>章节页版式（一级标题）</vt:lpstr>
      <vt:lpstr>正文设计方案</vt:lpstr>
      <vt:lpstr>5_结束页设计方案</vt:lpstr>
      <vt:lpstr>Hive参数配置与函数、运算符使用</vt:lpstr>
      <vt:lpstr>PowerPoint 演示文稿</vt:lpstr>
      <vt:lpstr>PowerPoint 演示文稿</vt:lpstr>
      <vt:lpstr>Hive 客户端与属性配置</vt:lpstr>
      <vt:lpstr>PowerPoint 演示文稿</vt:lpstr>
      <vt:lpstr>CLIs and Commands</vt:lpstr>
      <vt:lpstr>CLIs and Commands</vt:lpstr>
      <vt:lpstr>CLIs and Commands</vt:lpstr>
      <vt:lpstr>CLIs and Commands</vt:lpstr>
      <vt:lpstr>CLIs and Commands</vt:lpstr>
      <vt:lpstr>CLIs and Commands</vt:lpstr>
      <vt:lpstr>CLIs and Commands</vt:lpstr>
      <vt:lpstr>CLIs and Commands</vt:lpstr>
      <vt:lpstr>PowerPoint 演示文稿</vt:lpstr>
      <vt:lpstr>Hive Configuration Properties</vt:lpstr>
      <vt:lpstr>Hive Configuration Properties</vt:lpstr>
      <vt:lpstr>Hive Configuration Properties</vt:lpstr>
      <vt:lpstr>Hive Configuration Properties</vt:lpstr>
      <vt:lpstr>Hive Configuration Properties</vt:lpstr>
      <vt:lpstr>Hive Configuration Properties</vt:lpstr>
      <vt:lpstr>Hive Configuration Properties</vt:lpstr>
      <vt:lpstr>Hive 内置运算符</vt:lpstr>
      <vt:lpstr>Hive 内置运算符</vt:lpstr>
      <vt:lpstr>Hive 内置运算符</vt:lpstr>
      <vt:lpstr>PowerPoint 演示文稿</vt:lpstr>
      <vt:lpstr>Hive 内置运算符</vt:lpstr>
      <vt:lpstr>Hive 内置运算符</vt:lpstr>
      <vt:lpstr>PowerPoint 演示文稿</vt:lpstr>
      <vt:lpstr>Hive 内置运算符</vt:lpstr>
      <vt:lpstr>Hive 内置运算符</vt:lpstr>
      <vt:lpstr>PowerPoint 演示文稿</vt:lpstr>
      <vt:lpstr>Hive 内置运算符</vt:lpstr>
      <vt:lpstr>Hive 内置运算符</vt:lpstr>
      <vt:lpstr>Hive Functions函数入门</vt:lpstr>
      <vt:lpstr>PowerPoint 演示文稿</vt:lpstr>
      <vt:lpstr>Hive Functions</vt:lpstr>
      <vt:lpstr>Hive Functions</vt:lpstr>
      <vt:lpstr>Hive Functions</vt:lpstr>
      <vt:lpstr>Hive Functions</vt:lpstr>
      <vt:lpstr>PowerPoint 演示文稿</vt:lpstr>
      <vt:lpstr>Hive 内置函数</vt:lpstr>
      <vt:lpstr>Hive 内置函数</vt:lpstr>
      <vt:lpstr>Hive 内置函数</vt:lpstr>
      <vt:lpstr>Hive 内置函数</vt:lpstr>
      <vt:lpstr>Hive 内置函数</vt:lpstr>
      <vt:lpstr>Hive 内置函数</vt:lpstr>
      <vt:lpstr>Hive 内置函数</vt:lpstr>
      <vt:lpstr>Hive 内置函数</vt:lpstr>
      <vt:lpstr>Hive 内置函数</vt:lpstr>
      <vt:lpstr>Hive 内置函数</vt:lpstr>
      <vt:lpstr>Hive 内置函数</vt:lpstr>
      <vt:lpstr>Hive 内置函数</vt:lpstr>
      <vt:lpstr>Hive 内置函数</vt:lpstr>
      <vt:lpstr>Hive 内置函数</vt:lpstr>
      <vt:lpstr>Hive 内置函数</vt:lpstr>
      <vt:lpstr>Hive 内置函数</vt:lpstr>
      <vt:lpstr>Hive 内置函数</vt:lpstr>
      <vt:lpstr>PowerPoint 演示文稿</vt:lpstr>
      <vt:lpstr>Hive 用户自定义函数</vt:lpstr>
      <vt:lpstr>Hive 用户自定义函数</vt:lpstr>
      <vt:lpstr>Hive 用户自定义函数</vt:lpstr>
      <vt:lpstr>Hive 用户自定义函数</vt:lpstr>
      <vt:lpstr>Hive 用户自定义函数</vt:lpstr>
      <vt:lpstr>PowerPoint 演示文稿</vt:lpstr>
      <vt:lpstr>Hive UDF用户自定义函数</vt:lpstr>
      <vt:lpstr>案例：开发Hive UDF实现手机号****加密</vt:lpstr>
      <vt:lpstr>案例：开发Hive UDF实现手机号****加密</vt:lpstr>
      <vt:lpstr>案例：开发Hive UDF实现手机号****加密</vt:lpstr>
      <vt:lpstr>案例：开发Hive UDF实现手机号****加密</vt:lpstr>
      <vt:lpstr>案例：开发Hive UDF实现手机号****加密</vt:lpstr>
      <vt:lpstr>案例：开发Hive UDF实现手机号****加密</vt:lpstr>
      <vt:lpstr>案例：开发Hive UDF实现手机号****加密</vt:lpstr>
      <vt:lpstr>案例：开发Hive UDF实现手机号****加密</vt:lpstr>
      <vt:lpstr>Hive 函数高阶</vt:lpstr>
      <vt:lpstr>PowerPoint 演示文稿</vt:lpstr>
      <vt:lpstr>Hive UDTF之explode函数</vt:lpstr>
      <vt:lpstr>Hive UDTF之explode函数</vt:lpstr>
      <vt:lpstr>Hive UDTF之explode函数</vt:lpstr>
      <vt:lpstr>Hive UDTF之explode函数</vt:lpstr>
      <vt:lpstr>Hive UDTF之explode函数</vt:lpstr>
      <vt:lpstr>Hive UDTF之explode函数</vt:lpstr>
      <vt:lpstr>Hive UDTF之explode函数</vt:lpstr>
      <vt:lpstr>Hive UDTF之explode函数</vt:lpstr>
      <vt:lpstr>Hive UDTF之explode函数</vt:lpstr>
      <vt:lpstr>Hive UDTF之explode函数</vt:lpstr>
      <vt:lpstr>PowerPoint 演示文稿</vt:lpstr>
      <vt:lpstr>Hive Lateral View 侧视图</vt:lpstr>
      <vt:lpstr>Hive Lateral View 侧视图</vt:lpstr>
      <vt:lpstr>Hive Lateral View 侧视图</vt:lpstr>
      <vt:lpstr>PowerPoint 演示文稿</vt:lpstr>
      <vt:lpstr>Hive Aggregation 聚合函数</vt:lpstr>
      <vt:lpstr>Hive Aggregation 聚合函数</vt:lpstr>
      <vt:lpstr>Hive Aggregation 聚合函数</vt:lpstr>
      <vt:lpstr>Hive Aggregation 聚合函数</vt:lpstr>
      <vt:lpstr>Hive Aggregation 聚合函数</vt:lpstr>
      <vt:lpstr>Hive Aggregation 聚合函数</vt:lpstr>
      <vt:lpstr>Hive Aggregation 聚合函数</vt:lpstr>
      <vt:lpstr>Hive Aggregation 聚合函数</vt:lpstr>
      <vt:lpstr>Hive Aggregation 聚合函数</vt:lpstr>
      <vt:lpstr>Hive Aggregation 聚合函数</vt:lpstr>
      <vt:lpstr>PowerPoint 演示文稿</vt:lpstr>
      <vt:lpstr>Hive Windows Functions 窗口函数</vt:lpstr>
      <vt:lpstr>Hive Windows Functions 窗口函数</vt:lpstr>
      <vt:lpstr>Hive Windows Functions 窗口函数</vt:lpstr>
      <vt:lpstr>Hive Windows Functions 窗口函数</vt:lpstr>
      <vt:lpstr>Hive Windows Functions 窗口函数</vt:lpstr>
      <vt:lpstr>Hive Windows Functions 窗口函数</vt:lpstr>
      <vt:lpstr>Hive Windows Functions 窗口函数</vt:lpstr>
      <vt:lpstr>Hive Windows Functions 窗口函数</vt:lpstr>
      <vt:lpstr>Hive Windows Functions 窗口函数</vt:lpstr>
      <vt:lpstr>Hive Windows Functions 窗口函数</vt:lpstr>
      <vt:lpstr>Hive Windows Functions 窗口函数</vt:lpstr>
      <vt:lpstr>Hive Windows Functions 窗口函数</vt:lpstr>
      <vt:lpstr>Hive Windows Functions 窗口函数</vt:lpstr>
      <vt:lpstr>Hive Windows Functions 窗口函数</vt:lpstr>
      <vt:lpstr>Hive Windows Functions 窗口函数</vt:lpstr>
      <vt:lpstr>Hive Windows Functions 窗口函数</vt:lpstr>
      <vt:lpstr>Hive Windows Functions 窗口函数</vt:lpstr>
      <vt:lpstr>Hive Windows Functions 窗口函数</vt:lpstr>
      <vt:lpstr>Hive Windows Functions 窗口函数</vt:lpstr>
      <vt:lpstr>Hive Windows Functions 窗口函数</vt:lpstr>
      <vt:lpstr>Hive Windows Functions 窗口函数</vt:lpstr>
      <vt:lpstr>Hive Windows Functions 窗口函数</vt:lpstr>
      <vt:lpstr>PowerPoint 演示文稿</vt:lpstr>
      <vt:lpstr>Hive Sampling 抽样函数</vt:lpstr>
      <vt:lpstr>Hive Sampling 抽样函数</vt:lpstr>
      <vt:lpstr>Hive Sampling 抽样函数</vt:lpstr>
      <vt:lpstr>Hive Sampling 抽样函数</vt:lpstr>
      <vt:lpstr>Hive Sampling 抽样函数</vt:lpstr>
      <vt:lpstr>Hive Sampling 抽样函数</vt:lpstr>
      <vt:lpstr>Hive参数配置与函数、运算符使用</vt:lpstr>
      <vt:lpstr>Hive参数配置与函数、运算符使用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AllenWoon</cp:lastModifiedBy>
  <cp:revision>1606</cp:revision>
  <dcterms:created xsi:type="dcterms:W3CDTF">2020-03-31T02:23:27Z</dcterms:created>
  <dcterms:modified xsi:type="dcterms:W3CDTF">2021-04-26T13:04:04Z</dcterms:modified>
</cp:coreProperties>
</file>