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99" r:id="rId7"/>
    <p:sldId id="276" r:id="rId8"/>
    <p:sldId id="298" r:id="rId9"/>
    <p:sldId id="277" r:id="rId10"/>
    <p:sldId id="294" r:id="rId11"/>
    <p:sldId id="289" r:id="rId12"/>
    <p:sldId id="295" r:id="rId13"/>
    <p:sldId id="290" r:id="rId14"/>
    <p:sldId id="296" r:id="rId15"/>
    <p:sldId id="292" r:id="rId16"/>
    <p:sldId id="291" r:id="rId17"/>
    <p:sldId id="297" r:id="rId18"/>
    <p:sldId id="293" r:id="rId19"/>
    <p:sldId id="300" r:id="rId20"/>
    <p:sldId id="283" r:id="rId21"/>
    <p:sldId id="288" r:id="rId22"/>
    <p:sldId id="281"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87288" autoAdjust="0"/>
  </p:normalViewPr>
  <p:slideViewPr>
    <p:cSldViewPr snapToGrid="0">
      <p:cViewPr varScale="1">
        <p:scale>
          <a:sx n="77" d="100"/>
          <a:sy n="77" d="100"/>
        </p:scale>
        <p:origin x="630" y="45"/>
      </p:cViewPr>
      <p:guideLst/>
    </p:cSldViewPr>
  </p:slideViewPr>
  <p:notesTextViewPr>
    <p:cViewPr>
      <p:scale>
        <a:sx n="66" d="100"/>
        <a:sy n="66" d="100"/>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18263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https://centralsingapore.cdc.gov.sg/programmes/wellness-and-sustainability/upcycling-central-singapore/ </a:t>
            </a:r>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691926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https://sustainabilityworkshop.venturewell.org/node/1194.html </a:t>
            </a:r>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755641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2/5/2023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2/5/2023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2/5/2023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entralsingapore.cdc.gov.sg/programmes/wellness-and-sustainability/upcycling-central-singapo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ata.gov.sg/dataset/solar-pv-installations-by-ura-planning-region" TargetMode="External"/><Relationship Id="rId7" Type="http://schemas.openxmlformats.org/officeDocument/2006/relationships/hyperlink" Target="https://edgar.jrc.ec.europa.eu/report_2022" TargetMode="External"/><Relationship Id="rId2" Type="http://schemas.openxmlformats.org/officeDocument/2006/relationships/hyperlink" Target="https://data.gov.sg/dataset/government-fiscal-position-annual?resource_id=7b4af397-3e8f-40de-9208-90d168afc810" TargetMode="External"/><Relationship Id="rId1" Type="http://schemas.openxmlformats.org/officeDocument/2006/relationships/slideLayout" Target="../slideLayouts/slideLayout2.xml"/><Relationship Id="rId6" Type="http://schemas.openxmlformats.org/officeDocument/2006/relationships/hyperlink" Target="https://data.gov.sg/dataset/relative-humidity-monthly-mean" TargetMode="External"/><Relationship Id="rId5" Type="http://schemas.openxmlformats.org/officeDocument/2006/relationships/hyperlink" Target="https://data.gov.sg/dataset/waste-disposed-of-and-recycled-annual" TargetMode="External"/><Relationship Id="rId4" Type="http://schemas.openxmlformats.org/officeDocument/2006/relationships/hyperlink" Target="https://data.gov.sg/dataset/resource-conservation-recycling-rate-by-waste-typ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747907" cy="2387600"/>
          </a:xfrm>
        </p:spPr>
        <p:txBody>
          <a:bodyPr/>
          <a:lstStyle/>
          <a:p>
            <a:r>
              <a:rPr lang="en-US" sz="4000" dirty="0"/>
              <a:t>Is Singapore putting in effort to gear the country towards a sustainable one?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Analysis By: Toh Kien Yu (P2222291)</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381000"/>
            <a:ext cx="9854294" cy="1325563"/>
          </a:xfrm>
        </p:spPr>
        <p:txBody>
          <a:bodyPr/>
          <a:lstStyle/>
          <a:p>
            <a:r>
              <a:rPr lang="en-US" sz="3500" dirty="0"/>
              <a:t>Analysis: </a:t>
            </a:r>
            <a:r>
              <a:rPr lang="en-US" sz="3600" dirty="0"/>
              <a:t>Is Singapore putting in effort to gear the country towards a sustainable one?</a:t>
            </a:r>
            <a:endParaRPr lang="en-US" sz="35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9" name="Footer Placeholder 4">
            <a:extLst>
              <a:ext uri="{FF2B5EF4-FFF2-40B4-BE49-F238E27FC236}">
                <a16:creationId xmlns:a16="http://schemas.microsoft.com/office/drawing/2014/main" id="{BC3477A0-412C-C391-2678-4A53896A2A67}"/>
              </a:ext>
            </a:extLst>
          </p:cNvPr>
          <p:cNvSpPr>
            <a:spLocks noGrp="1"/>
          </p:cNvSpPr>
          <p:nvPr>
            <p:ph type="ftr" sz="quarter" idx="3"/>
          </p:nvPr>
        </p:nvSpPr>
        <p:spPr>
          <a:xfrm>
            <a:off x="4038600" y="6356350"/>
            <a:ext cx="4114800" cy="365125"/>
          </a:xfrm>
        </p:spPr>
        <p:txBody>
          <a:bodyPr/>
          <a:lstStyle/>
          <a:p>
            <a:r>
              <a:rPr lang="en-US" sz="1200" dirty="0"/>
              <a:t>Is Singapore putting in effort to gear the country towards a sustainable one?</a:t>
            </a:r>
            <a:endParaRPr lang="en-US" dirty="0"/>
          </a:p>
        </p:txBody>
      </p:sp>
      <p:sp>
        <p:nvSpPr>
          <p:cNvPr id="3" name="TextBox 2">
            <a:extLst>
              <a:ext uri="{FF2B5EF4-FFF2-40B4-BE49-F238E27FC236}">
                <a16:creationId xmlns:a16="http://schemas.microsoft.com/office/drawing/2014/main" id="{972FF63C-81F0-24A1-CEF3-B8D38C7065AA}"/>
              </a:ext>
            </a:extLst>
          </p:cNvPr>
          <p:cNvSpPr txBox="1"/>
          <p:nvPr/>
        </p:nvSpPr>
        <p:spPr>
          <a:xfrm>
            <a:off x="8153400" y="1975757"/>
            <a:ext cx="3657599" cy="3908762"/>
          </a:xfrm>
          <a:prstGeom prst="rect">
            <a:avLst/>
          </a:prstGeom>
          <a:noFill/>
        </p:spPr>
        <p:txBody>
          <a:bodyPr wrap="square" rtlCol="0">
            <a:spAutoFit/>
          </a:bodyPr>
          <a:lstStyle/>
          <a:p>
            <a:endParaRPr lang="en-SG" sz="1200" dirty="0"/>
          </a:p>
          <a:p>
            <a:r>
              <a:rPr lang="en-SG" sz="1200" dirty="0"/>
              <a:t>The total waste recycled increased from 1.86 million tons in year 2000 to 4.47 million tons in year 2014.</a:t>
            </a:r>
          </a:p>
          <a:p>
            <a:r>
              <a:rPr lang="en-SG" sz="1200" dirty="0"/>
              <a:t>On the other hand, the total waste disposal level has fluctuated throughout this period .</a:t>
            </a:r>
          </a:p>
          <a:p>
            <a:endParaRPr lang="en-SG" sz="1200" dirty="0"/>
          </a:p>
          <a:p>
            <a:r>
              <a:rPr lang="en-SG" sz="1200" dirty="0"/>
              <a:t>In recent years, the trend of upcycling has been going around the society where waste is transformed into something new. </a:t>
            </a:r>
          </a:p>
          <a:p>
            <a:endParaRPr lang="en-SG" sz="1200" dirty="0"/>
          </a:p>
          <a:p>
            <a:r>
              <a:rPr lang="en-SG" sz="1200" dirty="0"/>
              <a:t>Workshops have been conducted by government bodies in heartlands of Singapore where residents are taught to repurpose unwanted items. </a:t>
            </a:r>
          </a:p>
          <a:p>
            <a:endParaRPr lang="en-SG" sz="1200" dirty="0"/>
          </a:p>
          <a:p>
            <a:r>
              <a:rPr lang="en-SG" sz="1000" dirty="0">
                <a:hlinkClick r:id="rId3"/>
              </a:rPr>
              <a:t>https://centralsingapore.cdc.gov.sg/programmes/wellness-and-sustainability/upcycling-central-singapore/</a:t>
            </a:r>
            <a:r>
              <a:rPr lang="en-SG" sz="1000" dirty="0"/>
              <a:t>  </a:t>
            </a:r>
          </a:p>
          <a:p>
            <a:r>
              <a:rPr lang="en-SG" sz="1200" dirty="0"/>
              <a:t> </a:t>
            </a:r>
          </a:p>
          <a:p>
            <a:endParaRPr lang="en-SG" sz="1200" dirty="0"/>
          </a:p>
          <a:p>
            <a:endParaRPr lang="en-SG" sz="1200" dirty="0"/>
          </a:p>
          <a:p>
            <a:endParaRPr lang="en-SG" sz="1200" dirty="0"/>
          </a:p>
          <a:p>
            <a:endParaRPr lang="en-SG" sz="1200" dirty="0"/>
          </a:p>
        </p:txBody>
      </p:sp>
      <p:pic>
        <p:nvPicPr>
          <p:cNvPr id="13" name="Picture 12">
            <a:extLst>
              <a:ext uri="{FF2B5EF4-FFF2-40B4-BE49-F238E27FC236}">
                <a16:creationId xmlns:a16="http://schemas.microsoft.com/office/drawing/2014/main" id="{1D4E4D90-5CF5-9809-4379-676D651FFA19}"/>
              </a:ext>
            </a:extLst>
          </p:cNvPr>
          <p:cNvPicPr>
            <a:picLocks noChangeAspect="1"/>
          </p:cNvPicPr>
          <p:nvPr/>
        </p:nvPicPr>
        <p:blipFill>
          <a:blip r:embed="rId4"/>
          <a:stretch>
            <a:fillRect/>
          </a:stretch>
        </p:blipFill>
        <p:spPr>
          <a:xfrm>
            <a:off x="381000" y="2021325"/>
            <a:ext cx="7514575" cy="4143405"/>
          </a:xfrm>
          <a:prstGeom prst="rect">
            <a:avLst/>
          </a:prstGeom>
        </p:spPr>
      </p:pic>
      <p:sp>
        <p:nvSpPr>
          <p:cNvPr id="5" name="TextBox 4">
            <a:extLst>
              <a:ext uri="{FF2B5EF4-FFF2-40B4-BE49-F238E27FC236}">
                <a16:creationId xmlns:a16="http://schemas.microsoft.com/office/drawing/2014/main" id="{BAA7AB48-5F04-A605-6529-9CC394C3E87B}"/>
              </a:ext>
            </a:extLst>
          </p:cNvPr>
          <p:cNvSpPr txBox="1"/>
          <p:nvPr/>
        </p:nvSpPr>
        <p:spPr>
          <a:xfrm>
            <a:off x="642257" y="6125517"/>
            <a:ext cx="3396343" cy="461665"/>
          </a:xfrm>
          <a:prstGeom prst="rect">
            <a:avLst/>
          </a:prstGeom>
          <a:noFill/>
        </p:spPr>
        <p:txBody>
          <a:bodyPr wrap="square" rtlCol="0">
            <a:spAutoFit/>
          </a:bodyPr>
          <a:lstStyle/>
          <a:p>
            <a:pPr algn="ctr"/>
            <a:r>
              <a:rPr lang="en-SG" sz="1200" dirty="0"/>
              <a:t>Graph 4 Bar Line Chart of</a:t>
            </a:r>
          </a:p>
          <a:p>
            <a:pPr algn="ctr"/>
            <a:r>
              <a:rPr lang="en-SG" sz="1200" dirty="0"/>
              <a:t> Total Waste Disposed and Recycled</a:t>
            </a:r>
          </a:p>
        </p:txBody>
      </p:sp>
    </p:spTree>
    <p:extLst>
      <p:ext uri="{BB962C8B-B14F-4D97-AF65-F5344CB8AC3E}">
        <p14:creationId xmlns:p14="http://schemas.microsoft.com/office/powerpoint/2010/main" val="28967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8853" y="550099"/>
            <a:ext cx="9854294" cy="661164"/>
          </a:xfrm>
        </p:spPr>
        <p:txBody>
          <a:bodyPr/>
          <a:lstStyle/>
          <a:p>
            <a:r>
              <a:rPr lang="en-US" sz="3500" dirty="0"/>
              <a:t>Cleansing of Data: Bar Line Chart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3" name="Footer Placeholder 4">
            <a:extLst>
              <a:ext uri="{FF2B5EF4-FFF2-40B4-BE49-F238E27FC236}">
                <a16:creationId xmlns:a16="http://schemas.microsoft.com/office/drawing/2014/main" id="{38FDF534-E3B9-4ED8-BE75-394A4F860025}"/>
              </a:ext>
            </a:extLst>
          </p:cNvPr>
          <p:cNvSpPr>
            <a:spLocks noGrp="1"/>
          </p:cNvSpPr>
          <p:nvPr>
            <p:ph type="ftr" sz="quarter" idx="3"/>
          </p:nvPr>
        </p:nvSpPr>
        <p:spPr>
          <a:xfrm>
            <a:off x="3837215" y="6307901"/>
            <a:ext cx="4114800" cy="365125"/>
          </a:xfrm>
        </p:spPr>
        <p:txBody>
          <a:bodyPr/>
          <a:lstStyle/>
          <a:p>
            <a:r>
              <a:rPr lang="en-US" sz="1200" dirty="0"/>
              <a:t>Is Singapore putting in effort to gear the country towards a sustainable one?</a:t>
            </a:r>
            <a:endParaRPr lang="en-US" dirty="0"/>
          </a:p>
        </p:txBody>
      </p:sp>
      <p:pic>
        <p:nvPicPr>
          <p:cNvPr id="7" name="Picture 6">
            <a:extLst>
              <a:ext uri="{FF2B5EF4-FFF2-40B4-BE49-F238E27FC236}">
                <a16:creationId xmlns:a16="http://schemas.microsoft.com/office/drawing/2014/main" id="{E15B09C8-7C60-7F7A-68E8-DBE85AC47098}"/>
              </a:ext>
            </a:extLst>
          </p:cNvPr>
          <p:cNvPicPr>
            <a:picLocks noChangeAspect="1"/>
          </p:cNvPicPr>
          <p:nvPr/>
        </p:nvPicPr>
        <p:blipFill>
          <a:blip r:embed="rId2"/>
          <a:stretch>
            <a:fillRect/>
          </a:stretch>
        </p:blipFill>
        <p:spPr>
          <a:xfrm>
            <a:off x="232650" y="1281786"/>
            <a:ext cx="8143908" cy="2095515"/>
          </a:xfrm>
          <a:prstGeom prst="rect">
            <a:avLst/>
          </a:prstGeom>
        </p:spPr>
      </p:pic>
      <p:sp>
        <p:nvSpPr>
          <p:cNvPr id="8" name="TextBox 7">
            <a:extLst>
              <a:ext uri="{FF2B5EF4-FFF2-40B4-BE49-F238E27FC236}">
                <a16:creationId xmlns:a16="http://schemas.microsoft.com/office/drawing/2014/main" id="{2F1CCF81-C0D9-A352-6DB1-15370012ADF1}"/>
              </a:ext>
            </a:extLst>
          </p:cNvPr>
          <p:cNvSpPr txBox="1"/>
          <p:nvPr/>
        </p:nvSpPr>
        <p:spPr>
          <a:xfrm>
            <a:off x="1402863" y="3807052"/>
            <a:ext cx="10025743" cy="646331"/>
          </a:xfrm>
          <a:prstGeom prst="rect">
            <a:avLst/>
          </a:prstGeom>
          <a:noFill/>
        </p:spPr>
        <p:txBody>
          <a:bodyPr wrap="square" rtlCol="0">
            <a:spAutoFit/>
          </a:bodyPr>
          <a:lstStyle/>
          <a:p>
            <a:pPr marL="342900" indent="-342900">
              <a:buAutoNum type="arabicPeriod"/>
            </a:pPr>
            <a:r>
              <a:rPr lang="en-SG" dirty="0"/>
              <a:t>Read the dataset</a:t>
            </a:r>
          </a:p>
          <a:p>
            <a:pPr marL="342900" indent="-342900">
              <a:buAutoNum type="arabicPeriod"/>
            </a:pPr>
            <a:r>
              <a:rPr lang="en-SG" dirty="0"/>
              <a:t>Able to start Plotting as the data was cleaned enough.</a:t>
            </a:r>
          </a:p>
        </p:txBody>
      </p:sp>
      <p:pic>
        <p:nvPicPr>
          <p:cNvPr id="10" name="Picture 9">
            <a:extLst>
              <a:ext uri="{FF2B5EF4-FFF2-40B4-BE49-F238E27FC236}">
                <a16:creationId xmlns:a16="http://schemas.microsoft.com/office/drawing/2014/main" id="{720DBB9C-D916-B9F0-C2D1-A3B3692D85A6}"/>
              </a:ext>
            </a:extLst>
          </p:cNvPr>
          <p:cNvPicPr>
            <a:picLocks noChangeAspect="1"/>
          </p:cNvPicPr>
          <p:nvPr/>
        </p:nvPicPr>
        <p:blipFill>
          <a:blip r:embed="rId3"/>
          <a:stretch>
            <a:fillRect/>
          </a:stretch>
        </p:blipFill>
        <p:spPr>
          <a:xfrm>
            <a:off x="8513978" y="1410374"/>
            <a:ext cx="2838471" cy="3933854"/>
          </a:xfrm>
          <a:prstGeom prst="rect">
            <a:avLst/>
          </a:prstGeom>
        </p:spPr>
      </p:pic>
    </p:spTree>
    <p:extLst>
      <p:ext uri="{BB962C8B-B14F-4D97-AF65-F5344CB8AC3E}">
        <p14:creationId xmlns:p14="http://schemas.microsoft.com/office/powerpoint/2010/main" val="3366430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27843" y="148187"/>
            <a:ext cx="9854294" cy="1325563"/>
          </a:xfrm>
        </p:spPr>
        <p:txBody>
          <a:bodyPr/>
          <a:lstStyle/>
          <a:p>
            <a:r>
              <a:rPr lang="en-US" sz="3500" dirty="0"/>
              <a:t>Analysis: </a:t>
            </a:r>
            <a:r>
              <a:rPr lang="en-US" sz="3600" dirty="0"/>
              <a:t>Is Singapore putting in effort to gear the country towards a sustainable one?</a:t>
            </a:r>
            <a:endParaRPr lang="en-US" sz="3500"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sz="1200" dirty="0"/>
              <a:t>Is Singapore putting in effort to gear the country towards a sustainable one?</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pic>
        <p:nvPicPr>
          <p:cNvPr id="8" name="Picture 7">
            <a:extLst>
              <a:ext uri="{FF2B5EF4-FFF2-40B4-BE49-F238E27FC236}">
                <a16:creationId xmlns:a16="http://schemas.microsoft.com/office/drawing/2014/main" id="{4864A52D-535F-D252-91F3-B84944C74522}"/>
              </a:ext>
            </a:extLst>
          </p:cNvPr>
          <p:cNvPicPr>
            <a:picLocks noChangeAspect="1"/>
          </p:cNvPicPr>
          <p:nvPr/>
        </p:nvPicPr>
        <p:blipFill>
          <a:blip r:embed="rId3"/>
          <a:stretch>
            <a:fillRect/>
          </a:stretch>
        </p:blipFill>
        <p:spPr>
          <a:xfrm>
            <a:off x="302654" y="1313060"/>
            <a:ext cx="6893057" cy="4775426"/>
          </a:xfrm>
          <a:prstGeom prst="rect">
            <a:avLst/>
          </a:prstGeom>
        </p:spPr>
      </p:pic>
      <p:sp>
        <p:nvSpPr>
          <p:cNvPr id="9" name="TextBox 8">
            <a:extLst>
              <a:ext uri="{FF2B5EF4-FFF2-40B4-BE49-F238E27FC236}">
                <a16:creationId xmlns:a16="http://schemas.microsoft.com/office/drawing/2014/main" id="{7D2D8471-045A-0D39-6391-E222544A7428}"/>
              </a:ext>
            </a:extLst>
          </p:cNvPr>
          <p:cNvSpPr txBox="1"/>
          <p:nvPr/>
        </p:nvSpPr>
        <p:spPr>
          <a:xfrm>
            <a:off x="7421068" y="1830256"/>
            <a:ext cx="4218214" cy="3693319"/>
          </a:xfrm>
          <a:prstGeom prst="rect">
            <a:avLst/>
          </a:prstGeom>
          <a:noFill/>
        </p:spPr>
        <p:txBody>
          <a:bodyPr wrap="square" rtlCol="0">
            <a:spAutoFit/>
          </a:bodyPr>
          <a:lstStyle/>
          <a:p>
            <a:r>
              <a:rPr lang="en-SG" dirty="0"/>
              <a:t>According to the heatmap plotted, 2022 overall has one of the lowest humidity. </a:t>
            </a:r>
          </a:p>
          <a:p>
            <a:endParaRPr lang="en-SG" dirty="0"/>
          </a:p>
          <a:p>
            <a:r>
              <a:rPr lang="en-SG" dirty="0"/>
              <a:t>While Singapore has been putting in a significant amount of effort to go sustainable, the environment conditions may limit the effectiveness. </a:t>
            </a:r>
          </a:p>
          <a:p>
            <a:endParaRPr lang="en-SG" dirty="0"/>
          </a:p>
          <a:p>
            <a:r>
              <a:rPr lang="en-SG" dirty="0"/>
              <a:t>Low humidity can hinder sustainability efforts especially in the area of designing green infrastructure for buildings. </a:t>
            </a:r>
          </a:p>
          <a:p>
            <a:endParaRPr lang="en-SG" dirty="0"/>
          </a:p>
        </p:txBody>
      </p:sp>
      <p:sp>
        <p:nvSpPr>
          <p:cNvPr id="3" name="Frame 2">
            <a:extLst>
              <a:ext uri="{FF2B5EF4-FFF2-40B4-BE49-F238E27FC236}">
                <a16:creationId xmlns:a16="http://schemas.microsoft.com/office/drawing/2014/main" id="{2B2038E6-10F7-A7D4-F0B0-0C152DF0A5B5}"/>
              </a:ext>
            </a:extLst>
          </p:cNvPr>
          <p:cNvSpPr/>
          <p:nvPr/>
        </p:nvSpPr>
        <p:spPr>
          <a:xfrm>
            <a:off x="547353" y="5657294"/>
            <a:ext cx="6226935" cy="186745"/>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7" name="TextBox 6">
            <a:extLst>
              <a:ext uri="{FF2B5EF4-FFF2-40B4-BE49-F238E27FC236}">
                <a16:creationId xmlns:a16="http://schemas.microsoft.com/office/drawing/2014/main" id="{1ABE68CD-6FEF-108D-651C-321E30F459CD}"/>
              </a:ext>
            </a:extLst>
          </p:cNvPr>
          <p:cNvSpPr txBox="1"/>
          <p:nvPr/>
        </p:nvSpPr>
        <p:spPr>
          <a:xfrm>
            <a:off x="264477" y="5959697"/>
            <a:ext cx="3396343" cy="461665"/>
          </a:xfrm>
          <a:prstGeom prst="rect">
            <a:avLst/>
          </a:prstGeom>
          <a:noFill/>
        </p:spPr>
        <p:txBody>
          <a:bodyPr wrap="square" rtlCol="0">
            <a:spAutoFit/>
          </a:bodyPr>
          <a:lstStyle/>
          <a:p>
            <a:pPr algn="ctr"/>
            <a:r>
              <a:rPr lang="en-SG" sz="1200" dirty="0"/>
              <a:t>Graph 5 Heatmap of</a:t>
            </a:r>
          </a:p>
          <a:p>
            <a:pPr algn="ctr"/>
            <a:r>
              <a:rPr lang="en-SG" sz="1200" dirty="0"/>
              <a:t> Relative Humidity Monthly Mean (%)</a:t>
            </a:r>
          </a:p>
        </p:txBody>
      </p:sp>
    </p:spTree>
    <p:extLst>
      <p:ext uri="{BB962C8B-B14F-4D97-AF65-F5344CB8AC3E}">
        <p14:creationId xmlns:p14="http://schemas.microsoft.com/office/powerpoint/2010/main" val="291199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8853" y="691242"/>
            <a:ext cx="9854294" cy="460149"/>
          </a:xfrm>
        </p:spPr>
        <p:txBody>
          <a:bodyPr/>
          <a:lstStyle/>
          <a:p>
            <a:r>
              <a:rPr lang="en-US" sz="3500" dirty="0"/>
              <a:t>Heatmap Outlier</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
        <p:nvSpPr>
          <p:cNvPr id="3" name="Footer Placeholder 4">
            <a:extLst>
              <a:ext uri="{FF2B5EF4-FFF2-40B4-BE49-F238E27FC236}">
                <a16:creationId xmlns:a16="http://schemas.microsoft.com/office/drawing/2014/main" id="{7BE5C2C6-6803-D8F0-25DC-3E73CE9422A0}"/>
              </a:ext>
            </a:extLst>
          </p:cNvPr>
          <p:cNvSpPr>
            <a:spLocks noGrp="1"/>
          </p:cNvSpPr>
          <p:nvPr>
            <p:ph type="ftr" sz="quarter" idx="3"/>
          </p:nvPr>
        </p:nvSpPr>
        <p:spPr>
          <a:xfrm>
            <a:off x="4038600" y="6356349"/>
            <a:ext cx="4114800" cy="365125"/>
          </a:xfrm>
        </p:spPr>
        <p:txBody>
          <a:bodyPr/>
          <a:lstStyle/>
          <a:p>
            <a:r>
              <a:rPr lang="en-US" sz="1200" dirty="0"/>
              <a:t>Is Singapore putting in effort to gear the country towards a sustainable one?</a:t>
            </a:r>
            <a:endParaRPr lang="en-US" dirty="0"/>
          </a:p>
        </p:txBody>
      </p:sp>
      <p:pic>
        <p:nvPicPr>
          <p:cNvPr id="9" name="Picture 8">
            <a:extLst>
              <a:ext uri="{FF2B5EF4-FFF2-40B4-BE49-F238E27FC236}">
                <a16:creationId xmlns:a16="http://schemas.microsoft.com/office/drawing/2014/main" id="{542CFFE4-0546-AEAD-7ACE-C6A515CE1A76}"/>
              </a:ext>
            </a:extLst>
          </p:cNvPr>
          <p:cNvPicPr>
            <a:picLocks noChangeAspect="1"/>
          </p:cNvPicPr>
          <p:nvPr/>
        </p:nvPicPr>
        <p:blipFill>
          <a:blip r:embed="rId2"/>
          <a:stretch>
            <a:fillRect/>
          </a:stretch>
        </p:blipFill>
        <p:spPr>
          <a:xfrm>
            <a:off x="1330709" y="1222148"/>
            <a:ext cx="9382194" cy="3533801"/>
          </a:xfrm>
          <a:prstGeom prst="rect">
            <a:avLst/>
          </a:prstGeom>
        </p:spPr>
      </p:pic>
      <p:sp>
        <p:nvSpPr>
          <p:cNvPr id="5" name="TextBox 4">
            <a:extLst>
              <a:ext uri="{FF2B5EF4-FFF2-40B4-BE49-F238E27FC236}">
                <a16:creationId xmlns:a16="http://schemas.microsoft.com/office/drawing/2014/main" id="{81AB1F34-DE2B-A857-6265-F3724C8A9D47}"/>
              </a:ext>
            </a:extLst>
          </p:cNvPr>
          <p:cNvSpPr txBox="1"/>
          <p:nvPr/>
        </p:nvSpPr>
        <p:spPr>
          <a:xfrm>
            <a:off x="2400301" y="4826706"/>
            <a:ext cx="6890657" cy="1200329"/>
          </a:xfrm>
          <a:prstGeom prst="rect">
            <a:avLst/>
          </a:prstGeom>
          <a:noFill/>
        </p:spPr>
        <p:txBody>
          <a:bodyPr wrap="square" rtlCol="0">
            <a:spAutoFit/>
          </a:bodyPr>
          <a:lstStyle/>
          <a:p>
            <a:r>
              <a:rPr lang="en-SG" dirty="0"/>
              <a:t>There are outliers found in the heatmap but not removed as the data serves as trends over the years. Some months encountered a more extreme weather temperature which resulted in a</a:t>
            </a:r>
          </a:p>
          <a:p>
            <a:r>
              <a:rPr lang="en-SG" dirty="0"/>
              <a:t>more extreme humidity</a:t>
            </a:r>
          </a:p>
        </p:txBody>
      </p:sp>
    </p:spTree>
    <p:extLst>
      <p:ext uri="{BB962C8B-B14F-4D97-AF65-F5344CB8AC3E}">
        <p14:creationId xmlns:p14="http://schemas.microsoft.com/office/powerpoint/2010/main" val="235215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500" dirty="0"/>
              <a:t>Cleansing of Data: Heatmap</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
        <p:nvSpPr>
          <p:cNvPr id="3" name="Footer Placeholder 4">
            <a:extLst>
              <a:ext uri="{FF2B5EF4-FFF2-40B4-BE49-F238E27FC236}">
                <a16:creationId xmlns:a16="http://schemas.microsoft.com/office/drawing/2014/main" id="{38FDF534-E3B9-4ED8-BE75-394A4F860025}"/>
              </a:ext>
            </a:extLst>
          </p:cNvPr>
          <p:cNvSpPr>
            <a:spLocks noGrp="1"/>
          </p:cNvSpPr>
          <p:nvPr>
            <p:ph type="ftr" sz="quarter" idx="3"/>
          </p:nvPr>
        </p:nvSpPr>
        <p:spPr>
          <a:xfrm>
            <a:off x="3837215" y="6307901"/>
            <a:ext cx="4114800" cy="365125"/>
          </a:xfrm>
        </p:spPr>
        <p:txBody>
          <a:bodyPr/>
          <a:lstStyle/>
          <a:p>
            <a:r>
              <a:rPr lang="en-US" sz="1200" dirty="0"/>
              <a:t>Is Singapore putting in effort to gear the country towards a sustainable one?</a:t>
            </a:r>
            <a:endParaRPr lang="en-US" dirty="0"/>
          </a:p>
        </p:txBody>
      </p:sp>
      <p:pic>
        <p:nvPicPr>
          <p:cNvPr id="7" name="Picture 6">
            <a:extLst>
              <a:ext uri="{FF2B5EF4-FFF2-40B4-BE49-F238E27FC236}">
                <a16:creationId xmlns:a16="http://schemas.microsoft.com/office/drawing/2014/main" id="{070C16EC-ADBC-8A31-D19A-6E08EE696ABC}"/>
              </a:ext>
            </a:extLst>
          </p:cNvPr>
          <p:cNvPicPr>
            <a:picLocks noChangeAspect="1"/>
          </p:cNvPicPr>
          <p:nvPr/>
        </p:nvPicPr>
        <p:blipFill>
          <a:blip r:embed="rId2"/>
          <a:stretch>
            <a:fillRect/>
          </a:stretch>
        </p:blipFill>
        <p:spPr>
          <a:xfrm>
            <a:off x="884428" y="1365473"/>
            <a:ext cx="5010187" cy="1285884"/>
          </a:xfrm>
          <a:prstGeom prst="rect">
            <a:avLst/>
          </a:prstGeom>
        </p:spPr>
      </p:pic>
      <p:sp>
        <p:nvSpPr>
          <p:cNvPr id="8" name="TextBox 7">
            <a:extLst>
              <a:ext uri="{FF2B5EF4-FFF2-40B4-BE49-F238E27FC236}">
                <a16:creationId xmlns:a16="http://schemas.microsoft.com/office/drawing/2014/main" id="{00A986B7-0376-02AB-B8CE-EEB745DAB35C}"/>
              </a:ext>
            </a:extLst>
          </p:cNvPr>
          <p:cNvSpPr txBox="1"/>
          <p:nvPr/>
        </p:nvSpPr>
        <p:spPr>
          <a:xfrm>
            <a:off x="849086" y="3838716"/>
            <a:ext cx="8817429" cy="1477328"/>
          </a:xfrm>
          <a:prstGeom prst="rect">
            <a:avLst/>
          </a:prstGeom>
          <a:noFill/>
        </p:spPr>
        <p:txBody>
          <a:bodyPr wrap="square" rtlCol="0">
            <a:spAutoFit/>
          </a:bodyPr>
          <a:lstStyle/>
          <a:p>
            <a:pPr marL="342900" indent="-342900">
              <a:buAutoNum type="arabicPeriod"/>
            </a:pPr>
            <a:r>
              <a:rPr lang="en-SG" dirty="0"/>
              <a:t>Read the dataset</a:t>
            </a:r>
          </a:p>
          <a:p>
            <a:pPr marL="342900" indent="-342900">
              <a:buAutoNum type="arabicPeriod"/>
            </a:pPr>
            <a:r>
              <a:rPr lang="en-SG" dirty="0"/>
              <a:t>Change the data type for ‘month’ column to datetime</a:t>
            </a:r>
          </a:p>
          <a:p>
            <a:pPr marL="342900" indent="-342900">
              <a:buAutoNum type="arabicPeriod"/>
            </a:pPr>
            <a:r>
              <a:rPr lang="en-SG" dirty="0"/>
              <a:t>Made a Year and Month Column which separates</a:t>
            </a:r>
          </a:p>
          <a:p>
            <a:pPr marL="342900" indent="-342900">
              <a:buAutoNum type="arabicPeriod"/>
            </a:pPr>
            <a:r>
              <a:rPr lang="en-SG" dirty="0"/>
              <a:t>Pivoted </a:t>
            </a:r>
            <a:r>
              <a:rPr lang="en-SG" dirty="0" err="1"/>
              <a:t>df</a:t>
            </a:r>
            <a:r>
              <a:rPr lang="en-SG" dirty="0"/>
              <a:t> to plot a heatmap</a:t>
            </a:r>
          </a:p>
          <a:p>
            <a:pPr marL="342900" indent="-342900">
              <a:buAutoNum type="arabicPeriod"/>
            </a:pPr>
            <a:r>
              <a:rPr lang="en-SG" dirty="0"/>
              <a:t>Plot the heatmap </a:t>
            </a:r>
          </a:p>
        </p:txBody>
      </p:sp>
      <p:pic>
        <p:nvPicPr>
          <p:cNvPr id="10" name="Picture 9">
            <a:extLst>
              <a:ext uri="{FF2B5EF4-FFF2-40B4-BE49-F238E27FC236}">
                <a16:creationId xmlns:a16="http://schemas.microsoft.com/office/drawing/2014/main" id="{A6001488-0988-FF1F-0609-84B5F8195803}"/>
              </a:ext>
            </a:extLst>
          </p:cNvPr>
          <p:cNvPicPr>
            <a:picLocks noChangeAspect="1"/>
          </p:cNvPicPr>
          <p:nvPr/>
        </p:nvPicPr>
        <p:blipFill>
          <a:blip r:embed="rId3"/>
          <a:stretch>
            <a:fillRect/>
          </a:stretch>
        </p:blipFill>
        <p:spPr>
          <a:xfrm>
            <a:off x="6516448" y="1402539"/>
            <a:ext cx="1800238" cy="2381267"/>
          </a:xfrm>
          <a:prstGeom prst="rect">
            <a:avLst/>
          </a:prstGeom>
        </p:spPr>
      </p:pic>
      <p:pic>
        <p:nvPicPr>
          <p:cNvPr id="14" name="Picture 13">
            <a:extLst>
              <a:ext uri="{FF2B5EF4-FFF2-40B4-BE49-F238E27FC236}">
                <a16:creationId xmlns:a16="http://schemas.microsoft.com/office/drawing/2014/main" id="{41C802DD-B3B0-095E-4BFD-BFB0BC1E07C2}"/>
              </a:ext>
            </a:extLst>
          </p:cNvPr>
          <p:cNvPicPr>
            <a:picLocks noChangeAspect="1"/>
          </p:cNvPicPr>
          <p:nvPr/>
        </p:nvPicPr>
        <p:blipFill>
          <a:blip r:embed="rId4"/>
          <a:stretch>
            <a:fillRect/>
          </a:stretch>
        </p:blipFill>
        <p:spPr>
          <a:xfrm>
            <a:off x="8890908" y="1476075"/>
            <a:ext cx="2047890" cy="2276492"/>
          </a:xfrm>
          <a:prstGeom prst="rect">
            <a:avLst/>
          </a:prstGeom>
        </p:spPr>
      </p:pic>
      <p:pic>
        <p:nvPicPr>
          <p:cNvPr id="16" name="Picture 15">
            <a:extLst>
              <a:ext uri="{FF2B5EF4-FFF2-40B4-BE49-F238E27FC236}">
                <a16:creationId xmlns:a16="http://schemas.microsoft.com/office/drawing/2014/main" id="{0F3679EA-7456-E91E-CA83-AD17AC33E4B9}"/>
              </a:ext>
            </a:extLst>
          </p:cNvPr>
          <p:cNvPicPr>
            <a:picLocks noChangeAspect="1"/>
          </p:cNvPicPr>
          <p:nvPr/>
        </p:nvPicPr>
        <p:blipFill>
          <a:blip r:embed="rId5"/>
          <a:stretch>
            <a:fillRect/>
          </a:stretch>
        </p:blipFill>
        <p:spPr>
          <a:xfrm>
            <a:off x="6904243" y="4017379"/>
            <a:ext cx="4438671" cy="2089687"/>
          </a:xfrm>
          <a:prstGeom prst="rect">
            <a:avLst/>
          </a:prstGeom>
        </p:spPr>
      </p:pic>
      <p:sp>
        <p:nvSpPr>
          <p:cNvPr id="17" name="TextBox 16">
            <a:extLst>
              <a:ext uri="{FF2B5EF4-FFF2-40B4-BE49-F238E27FC236}">
                <a16:creationId xmlns:a16="http://schemas.microsoft.com/office/drawing/2014/main" id="{0E11D52F-84E9-1725-D8E5-3CA13A3E0E6B}"/>
              </a:ext>
            </a:extLst>
          </p:cNvPr>
          <p:cNvSpPr txBox="1"/>
          <p:nvPr/>
        </p:nvSpPr>
        <p:spPr>
          <a:xfrm>
            <a:off x="6468837" y="1123242"/>
            <a:ext cx="1726072" cy="369332"/>
          </a:xfrm>
          <a:prstGeom prst="rect">
            <a:avLst/>
          </a:prstGeom>
          <a:noFill/>
        </p:spPr>
        <p:txBody>
          <a:bodyPr wrap="square" rtlCol="0">
            <a:spAutoFit/>
          </a:bodyPr>
          <a:lstStyle/>
          <a:p>
            <a:r>
              <a:rPr lang="en-SG" dirty="0"/>
              <a:t>Before:</a:t>
            </a:r>
          </a:p>
        </p:txBody>
      </p:sp>
      <p:sp>
        <p:nvSpPr>
          <p:cNvPr id="18" name="TextBox 17">
            <a:extLst>
              <a:ext uri="{FF2B5EF4-FFF2-40B4-BE49-F238E27FC236}">
                <a16:creationId xmlns:a16="http://schemas.microsoft.com/office/drawing/2014/main" id="{8675AC25-2005-DAF0-A96E-0B0FAB7CB516}"/>
              </a:ext>
            </a:extLst>
          </p:cNvPr>
          <p:cNvSpPr txBox="1"/>
          <p:nvPr/>
        </p:nvSpPr>
        <p:spPr>
          <a:xfrm>
            <a:off x="8890908" y="1069672"/>
            <a:ext cx="1726072" cy="369332"/>
          </a:xfrm>
          <a:prstGeom prst="rect">
            <a:avLst/>
          </a:prstGeom>
          <a:noFill/>
        </p:spPr>
        <p:txBody>
          <a:bodyPr wrap="square" rtlCol="0">
            <a:spAutoFit/>
          </a:bodyPr>
          <a:lstStyle/>
          <a:p>
            <a:r>
              <a:rPr lang="en-SG" dirty="0"/>
              <a:t>After:</a:t>
            </a:r>
          </a:p>
        </p:txBody>
      </p:sp>
    </p:spTree>
    <p:extLst>
      <p:ext uri="{BB962C8B-B14F-4D97-AF65-F5344CB8AC3E}">
        <p14:creationId xmlns:p14="http://schemas.microsoft.com/office/powerpoint/2010/main" val="318032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381000"/>
            <a:ext cx="9854294" cy="1325563"/>
          </a:xfrm>
        </p:spPr>
        <p:txBody>
          <a:bodyPr/>
          <a:lstStyle/>
          <a:p>
            <a:r>
              <a:rPr lang="en-US" sz="3500" dirty="0"/>
              <a:t>Analysis: </a:t>
            </a:r>
            <a:r>
              <a:rPr lang="en-US" sz="3600" dirty="0"/>
              <a:t>Is Singapore putting in effort to gear the country towards a sustainable one?</a:t>
            </a:r>
            <a:endParaRPr lang="en-US" sz="35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
        <p:nvSpPr>
          <p:cNvPr id="3" name="Footer Placeholder 4">
            <a:extLst>
              <a:ext uri="{FF2B5EF4-FFF2-40B4-BE49-F238E27FC236}">
                <a16:creationId xmlns:a16="http://schemas.microsoft.com/office/drawing/2014/main" id="{7BE5C2C6-6803-D8F0-25DC-3E73CE9422A0}"/>
              </a:ext>
            </a:extLst>
          </p:cNvPr>
          <p:cNvSpPr>
            <a:spLocks noGrp="1"/>
          </p:cNvSpPr>
          <p:nvPr>
            <p:ph type="ftr" sz="quarter" idx="3"/>
          </p:nvPr>
        </p:nvSpPr>
        <p:spPr>
          <a:xfrm>
            <a:off x="3995057" y="6356349"/>
            <a:ext cx="4114800" cy="365125"/>
          </a:xfrm>
        </p:spPr>
        <p:txBody>
          <a:bodyPr/>
          <a:lstStyle/>
          <a:p>
            <a:r>
              <a:rPr lang="en-US" sz="1200" dirty="0"/>
              <a:t>Is Singapore putting in effort to gear the country towards a sustainable one?</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3363016-B959-35E7-22B5-9E18BE31642A}"/>
                  </a:ext>
                </a:extLst>
              </p:cNvPr>
              <p:cNvSpPr txBox="1"/>
              <p:nvPr/>
            </p:nvSpPr>
            <p:spPr>
              <a:xfrm>
                <a:off x="7522028" y="2093447"/>
                <a:ext cx="3967843" cy="2862322"/>
              </a:xfrm>
              <a:prstGeom prst="rect">
                <a:avLst/>
              </a:prstGeom>
              <a:noFill/>
            </p:spPr>
            <p:txBody>
              <a:bodyPr wrap="square" rtlCol="0">
                <a:spAutoFit/>
              </a:bodyPr>
              <a:lstStyle/>
              <a:p>
                <a:endParaRPr lang="en-SG" dirty="0"/>
              </a:p>
              <a:p>
                <a:endParaRPr lang="en-SG" dirty="0"/>
              </a:p>
              <a:p>
                <a:r>
                  <a:rPr lang="en-SG" dirty="0"/>
                  <a:t>While Singapore’s efforts to go sustainable is commendable, Singapore’s Carbon Dioxide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𝐶𝑂</m:t>
                        </m:r>
                      </m:e>
                      <m:sub>
                        <m:r>
                          <a:rPr lang="en-SG" b="0" i="1" smtClean="0">
                            <a:latin typeface="Cambria Math" panose="02040503050406030204" pitchFamily="18" charset="0"/>
                          </a:rPr>
                          <m:t>2</m:t>
                        </m:r>
                      </m:sub>
                    </m:sSub>
                  </m:oMath>
                </a14:m>
                <a:r>
                  <a:rPr lang="en-SG" dirty="0"/>
                  <a:t>) emission is still on the rise. </a:t>
                </a:r>
              </a:p>
              <a:p>
                <a:endParaRPr lang="en-SG" dirty="0"/>
              </a:p>
              <a:p>
                <a:endParaRPr lang="en-SG" dirty="0"/>
              </a:p>
              <a:p>
                <a:endParaRPr lang="en-SG" dirty="0"/>
              </a:p>
              <a:p>
                <a:endParaRPr lang="en-SG" dirty="0"/>
              </a:p>
            </p:txBody>
          </p:sp>
        </mc:Choice>
        <mc:Fallback xmlns="">
          <p:sp>
            <p:nvSpPr>
              <p:cNvPr id="5" name="TextBox 4">
                <a:extLst>
                  <a:ext uri="{FF2B5EF4-FFF2-40B4-BE49-F238E27FC236}">
                    <a16:creationId xmlns:a16="http://schemas.microsoft.com/office/drawing/2014/main" id="{D3363016-B959-35E7-22B5-9E18BE31642A}"/>
                  </a:ext>
                </a:extLst>
              </p:cNvPr>
              <p:cNvSpPr txBox="1">
                <a:spLocks noRot="1" noChangeAspect="1" noMove="1" noResize="1" noEditPoints="1" noAdjustHandles="1" noChangeArrowheads="1" noChangeShapeType="1" noTextEdit="1"/>
              </p:cNvSpPr>
              <p:nvPr/>
            </p:nvSpPr>
            <p:spPr>
              <a:xfrm>
                <a:off x="7522028" y="2093447"/>
                <a:ext cx="3967843" cy="2862322"/>
              </a:xfrm>
              <a:prstGeom prst="rect">
                <a:avLst/>
              </a:prstGeom>
              <a:blipFill>
                <a:blip r:embed="rId2"/>
                <a:stretch>
                  <a:fillRect l="-1382"/>
                </a:stretch>
              </a:blipFill>
            </p:spPr>
            <p:txBody>
              <a:bodyPr/>
              <a:lstStyle/>
              <a:p>
                <a:r>
                  <a:rPr lang="en-SG">
                    <a:noFill/>
                  </a:rPr>
                  <a:t> </a:t>
                </a:r>
              </a:p>
            </p:txBody>
          </p:sp>
        </mc:Fallback>
      </mc:AlternateContent>
      <p:sp>
        <p:nvSpPr>
          <p:cNvPr id="8" name="TextBox 7">
            <a:extLst>
              <a:ext uri="{FF2B5EF4-FFF2-40B4-BE49-F238E27FC236}">
                <a16:creationId xmlns:a16="http://schemas.microsoft.com/office/drawing/2014/main" id="{A14FB047-D634-FE73-5E51-FB769A73EED3}"/>
              </a:ext>
            </a:extLst>
          </p:cNvPr>
          <p:cNvSpPr txBox="1"/>
          <p:nvPr/>
        </p:nvSpPr>
        <p:spPr>
          <a:xfrm>
            <a:off x="1935530" y="5454091"/>
            <a:ext cx="4677771" cy="461665"/>
          </a:xfrm>
          <a:prstGeom prst="rect">
            <a:avLst/>
          </a:prstGeom>
          <a:noFill/>
        </p:spPr>
        <p:txBody>
          <a:bodyPr wrap="square" rtlCol="0">
            <a:spAutoFit/>
          </a:bodyPr>
          <a:lstStyle/>
          <a:p>
            <a:pPr algn="ctr"/>
            <a:r>
              <a:rPr lang="en-SG" sz="1200" dirty="0"/>
              <a:t>Graph 6 Scatterplot of</a:t>
            </a:r>
          </a:p>
          <a:p>
            <a:pPr algn="ctr"/>
            <a:r>
              <a:rPr lang="en-SG" sz="1200" dirty="0"/>
              <a:t> Carbon Dioxide Emission Singapore VS Malaysia</a:t>
            </a:r>
          </a:p>
        </p:txBody>
      </p:sp>
      <p:pic>
        <p:nvPicPr>
          <p:cNvPr id="10" name="Picture 9">
            <a:extLst>
              <a:ext uri="{FF2B5EF4-FFF2-40B4-BE49-F238E27FC236}">
                <a16:creationId xmlns:a16="http://schemas.microsoft.com/office/drawing/2014/main" id="{1BA2FB71-6928-4AC1-B450-3102AFF9A6C2}"/>
              </a:ext>
            </a:extLst>
          </p:cNvPr>
          <p:cNvPicPr>
            <a:picLocks noChangeAspect="1"/>
          </p:cNvPicPr>
          <p:nvPr/>
        </p:nvPicPr>
        <p:blipFill>
          <a:blip r:embed="rId3"/>
          <a:stretch>
            <a:fillRect/>
          </a:stretch>
        </p:blipFill>
        <p:spPr>
          <a:xfrm>
            <a:off x="381000" y="1927727"/>
            <a:ext cx="7039026" cy="3305199"/>
          </a:xfrm>
          <a:prstGeom prst="rect">
            <a:avLst/>
          </a:prstGeom>
        </p:spPr>
      </p:pic>
    </p:spTree>
    <p:extLst>
      <p:ext uri="{BB962C8B-B14F-4D97-AF65-F5344CB8AC3E}">
        <p14:creationId xmlns:p14="http://schemas.microsoft.com/office/powerpoint/2010/main" val="1215188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500" dirty="0"/>
              <a:t>Analysis: Scatterplot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
        <p:nvSpPr>
          <p:cNvPr id="3" name="Footer Placeholder 4">
            <a:extLst>
              <a:ext uri="{FF2B5EF4-FFF2-40B4-BE49-F238E27FC236}">
                <a16:creationId xmlns:a16="http://schemas.microsoft.com/office/drawing/2014/main" id="{38FDF534-E3B9-4ED8-BE75-394A4F860025}"/>
              </a:ext>
            </a:extLst>
          </p:cNvPr>
          <p:cNvSpPr>
            <a:spLocks noGrp="1"/>
          </p:cNvSpPr>
          <p:nvPr>
            <p:ph type="ftr" sz="quarter" idx="3"/>
          </p:nvPr>
        </p:nvSpPr>
        <p:spPr>
          <a:xfrm>
            <a:off x="3837215" y="6307901"/>
            <a:ext cx="4114800" cy="365125"/>
          </a:xfrm>
        </p:spPr>
        <p:txBody>
          <a:bodyPr/>
          <a:lstStyle/>
          <a:p>
            <a:r>
              <a:rPr lang="en-US" sz="1200" dirty="0"/>
              <a:t>Is Singapore putting in effort to gear the country towards a sustainable one?</a:t>
            </a:r>
            <a:endParaRPr lang="en-US" dirty="0"/>
          </a:p>
        </p:txBody>
      </p:sp>
      <p:pic>
        <p:nvPicPr>
          <p:cNvPr id="7" name="Picture 6">
            <a:extLst>
              <a:ext uri="{FF2B5EF4-FFF2-40B4-BE49-F238E27FC236}">
                <a16:creationId xmlns:a16="http://schemas.microsoft.com/office/drawing/2014/main" id="{0D64531A-7B57-33D9-5FE5-A356AA87E536}"/>
              </a:ext>
            </a:extLst>
          </p:cNvPr>
          <p:cNvPicPr>
            <a:picLocks noChangeAspect="1"/>
          </p:cNvPicPr>
          <p:nvPr/>
        </p:nvPicPr>
        <p:blipFill>
          <a:blip r:embed="rId2"/>
          <a:stretch>
            <a:fillRect/>
          </a:stretch>
        </p:blipFill>
        <p:spPr>
          <a:xfrm>
            <a:off x="904169" y="1395395"/>
            <a:ext cx="6791375" cy="460060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0E8CEBD-4600-B19B-FE7C-54CBD98C2C1C}"/>
                  </a:ext>
                </a:extLst>
              </p:cNvPr>
              <p:cNvSpPr txBox="1"/>
              <p:nvPr/>
            </p:nvSpPr>
            <p:spPr>
              <a:xfrm>
                <a:off x="7215619" y="687064"/>
                <a:ext cx="3956302" cy="5355312"/>
              </a:xfrm>
              <a:prstGeom prst="rect">
                <a:avLst/>
              </a:prstGeom>
              <a:noFill/>
            </p:spPr>
            <p:txBody>
              <a:bodyPr wrap="square" rtlCol="0">
                <a:spAutoFit/>
              </a:bodyPr>
              <a:lstStyle/>
              <a:p>
                <a:r>
                  <a:rPr lang="en-SG" dirty="0"/>
                  <a:t>From our statistics model, the </a:t>
                </a:r>
              </a:p>
              <a:p>
                <a:r>
                  <a:rPr lang="en-SG" dirty="0"/>
                  <a:t>R-squared value is 0.870 which suggests a positive correlation.</a:t>
                </a:r>
              </a:p>
              <a:p>
                <a:endParaRPr lang="en-SG" dirty="0"/>
              </a:p>
              <a:p>
                <a:r>
                  <a:rPr lang="en-SG" dirty="0"/>
                  <a:t>As Singapore’s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𝐶𝑂</m:t>
                        </m:r>
                      </m:e>
                      <m:sub>
                        <m:r>
                          <a:rPr lang="en-SG" b="0" i="1" smtClean="0">
                            <a:latin typeface="Cambria Math" panose="02040503050406030204" pitchFamily="18" charset="0"/>
                          </a:rPr>
                          <m:t>2</m:t>
                        </m:r>
                      </m:sub>
                    </m:sSub>
                  </m:oMath>
                </a14:m>
                <a:r>
                  <a:rPr lang="en-SG" dirty="0"/>
                  <a:t> emission increases, Malaysia’s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𝐶𝑂</m:t>
                        </m:r>
                      </m:e>
                      <m:sub>
                        <m:r>
                          <a:rPr lang="en-SG" i="1">
                            <a:latin typeface="Cambria Math" panose="02040503050406030204" pitchFamily="18" charset="0"/>
                          </a:rPr>
                          <m:t>2</m:t>
                        </m:r>
                      </m:sub>
                    </m:sSub>
                  </m:oMath>
                </a14:m>
                <a:r>
                  <a:rPr lang="en-SG" dirty="0"/>
                  <a:t> emission increases as well.</a:t>
                </a:r>
              </a:p>
              <a:p>
                <a:endParaRPr lang="en-SG" dirty="0"/>
              </a:p>
              <a:p>
                <a:r>
                  <a:rPr lang="en-SG" dirty="0"/>
                  <a:t>This suggests that the rise in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𝐶𝑂</m:t>
                        </m:r>
                      </m:e>
                      <m:sub>
                        <m:r>
                          <a:rPr lang="en-SG" b="0" i="1" smtClean="0">
                            <a:latin typeface="Cambria Math" panose="02040503050406030204" pitchFamily="18" charset="0"/>
                          </a:rPr>
                          <m:t>2</m:t>
                        </m:r>
                      </m:sub>
                    </m:sSub>
                  </m:oMath>
                </a14:m>
                <a:r>
                  <a:rPr lang="en-SG" dirty="0"/>
                  <a:t> emissions may be inevitable as suggested by the global outlook. </a:t>
                </a:r>
              </a:p>
              <a:p>
                <a:endParaRPr lang="en-US" dirty="0"/>
              </a:p>
              <a:p>
                <a:r>
                  <a:rPr lang="en-US" dirty="0"/>
                  <a:t>While so, Singapore </a:t>
                </a:r>
                <a14:m>
                  <m:oMath xmlns:m="http://schemas.openxmlformats.org/officeDocument/2006/math">
                    <m:sSub>
                      <m:sSubPr>
                        <m:ctrlPr>
                          <a:rPr lang="en-SG" b="0" i="1" smtClean="0">
                            <a:latin typeface="Cambria Math" panose="02040503050406030204" pitchFamily="18" charset="0"/>
                          </a:rPr>
                        </m:ctrlPr>
                      </m:sSubPr>
                      <m:e>
                        <m:r>
                          <a:rPr lang="en-SG" b="0" i="1" smtClean="0">
                            <a:latin typeface="Cambria Math" panose="02040503050406030204" pitchFamily="18" charset="0"/>
                          </a:rPr>
                          <m:t>𝐶𝑂</m:t>
                        </m:r>
                      </m:e>
                      <m:sub>
                        <m:r>
                          <a:rPr lang="en-SG" b="0" i="1" smtClean="0">
                            <a:latin typeface="Cambria Math" panose="02040503050406030204" pitchFamily="18" charset="0"/>
                          </a:rPr>
                          <m:t>2</m:t>
                        </m:r>
                      </m:sub>
                    </m:sSub>
                  </m:oMath>
                </a14:m>
                <a:r>
                  <a:rPr lang="en-US" dirty="0"/>
                  <a:t>’s emissions are lower than Malaysia’s by 200kt(kiloton), suggesting that the sustainability efforts pushed by Singapore is successful to a certain extent. </a:t>
                </a:r>
              </a:p>
              <a:p>
                <a:endParaRPr lang="en-US" dirty="0"/>
              </a:p>
            </p:txBody>
          </p:sp>
        </mc:Choice>
        <mc:Fallback xmlns="">
          <p:sp>
            <p:nvSpPr>
              <p:cNvPr id="8" name="TextBox 7">
                <a:extLst>
                  <a:ext uri="{FF2B5EF4-FFF2-40B4-BE49-F238E27FC236}">
                    <a16:creationId xmlns:a16="http://schemas.microsoft.com/office/drawing/2014/main" id="{00E8CEBD-4600-B19B-FE7C-54CBD98C2C1C}"/>
                  </a:ext>
                </a:extLst>
              </p:cNvPr>
              <p:cNvSpPr txBox="1">
                <a:spLocks noRot="1" noChangeAspect="1" noMove="1" noResize="1" noEditPoints="1" noAdjustHandles="1" noChangeArrowheads="1" noChangeShapeType="1" noTextEdit="1"/>
              </p:cNvSpPr>
              <p:nvPr/>
            </p:nvSpPr>
            <p:spPr>
              <a:xfrm>
                <a:off x="7215619" y="687064"/>
                <a:ext cx="3956302" cy="5355312"/>
              </a:xfrm>
              <a:prstGeom prst="rect">
                <a:avLst/>
              </a:prstGeom>
              <a:blipFill>
                <a:blip r:embed="rId3"/>
                <a:stretch>
                  <a:fillRect l="-1387" t="-683"/>
                </a:stretch>
              </a:blipFill>
            </p:spPr>
            <p:txBody>
              <a:bodyPr/>
              <a:lstStyle/>
              <a:p>
                <a:r>
                  <a:rPr lang="en-SG">
                    <a:noFill/>
                  </a:rPr>
                  <a:t> </a:t>
                </a:r>
              </a:p>
            </p:txBody>
          </p:sp>
        </mc:Fallback>
      </mc:AlternateContent>
    </p:spTree>
    <p:extLst>
      <p:ext uri="{BB962C8B-B14F-4D97-AF65-F5344CB8AC3E}">
        <p14:creationId xmlns:p14="http://schemas.microsoft.com/office/powerpoint/2010/main" val="3851926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500" dirty="0"/>
              <a:t>Cleansing of Data: Scatterplot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sp>
        <p:nvSpPr>
          <p:cNvPr id="3" name="Footer Placeholder 4">
            <a:extLst>
              <a:ext uri="{FF2B5EF4-FFF2-40B4-BE49-F238E27FC236}">
                <a16:creationId xmlns:a16="http://schemas.microsoft.com/office/drawing/2014/main" id="{38FDF534-E3B9-4ED8-BE75-394A4F860025}"/>
              </a:ext>
            </a:extLst>
          </p:cNvPr>
          <p:cNvSpPr>
            <a:spLocks noGrp="1"/>
          </p:cNvSpPr>
          <p:nvPr>
            <p:ph type="ftr" sz="quarter" idx="3"/>
          </p:nvPr>
        </p:nvSpPr>
        <p:spPr>
          <a:xfrm>
            <a:off x="3837215" y="6307901"/>
            <a:ext cx="4114800" cy="365125"/>
          </a:xfrm>
        </p:spPr>
        <p:txBody>
          <a:bodyPr/>
          <a:lstStyle/>
          <a:p>
            <a:r>
              <a:rPr lang="en-US" sz="1200" dirty="0"/>
              <a:t>Is Singapore putting in effort to gear the country towards a sustainable one?</a:t>
            </a:r>
            <a:endParaRPr lang="en-US" dirty="0"/>
          </a:p>
        </p:txBody>
      </p:sp>
      <p:pic>
        <p:nvPicPr>
          <p:cNvPr id="7" name="Picture 6">
            <a:extLst>
              <a:ext uri="{FF2B5EF4-FFF2-40B4-BE49-F238E27FC236}">
                <a16:creationId xmlns:a16="http://schemas.microsoft.com/office/drawing/2014/main" id="{230D332E-FB0C-DE14-07C7-EABD9BF5BB1B}"/>
              </a:ext>
            </a:extLst>
          </p:cNvPr>
          <p:cNvPicPr>
            <a:picLocks noChangeAspect="1"/>
          </p:cNvPicPr>
          <p:nvPr/>
        </p:nvPicPr>
        <p:blipFill>
          <a:blip r:embed="rId2"/>
          <a:stretch>
            <a:fillRect/>
          </a:stretch>
        </p:blipFill>
        <p:spPr>
          <a:xfrm>
            <a:off x="225844" y="1289138"/>
            <a:ext cx="9182167" cy="1924064"/>
          </a:xfrm>
          <a:prstGeom prst="rect">
            <a:avLst/>
          </a:prstGeom>
        </p:spPr>
      </p:pic>
      <p:sp>
        <p:nvSpPr>
          <p:cNvPr id="8" name="TextBox 7">
            <a:extLst>
              <a:ext uri="{FF2B5EF4-FFF2-40B4-BE49-F238E27FC236}">
                <a16:creationId xmlns:a16="http://schemas.microsoft.com/office/drawing/2014/main" id="{AAC1DBF6-D627-0507-FC09-1A5BA31DC1D2}"/>
              </a:ext>
            </a:extLst>
          </p:cNvPr>
          <p:cNvSpPr txBox="1"/>
          <p:nvPr/>
        </p:nvSpPr>
        <p:spPr>
          <a:xfrm>
            <a:off x="546973" y="3883079"/>
            <a:ext cx="8765756" cy="2031325"/>
          </a:xfrm>
          <a:prstGeom prst="rect">
            <a:avLst/>
          </a:prstGeom>
          <a:noFill/>
        </p:spPr>
        <p:txBody>
          <a:bodyPr wrap="square" rtlCol="0">
            <a:spAutoFit/>
          </a:bodyPr>
          <a:lstStyle/>
          <a:p>
            <a:pPr marL="342900" indent="-342900">
              <a:buAutoNum type="arabicPeriod"/>
            </a:pPr>
            <a:r>
              <a:rPr lang="en-SG" dirty="0"/>
              <a:t>Read the dataset</a:t>
            </a:r>
          </a:p>
          <a:p>
            <a:pPr marL="342900" indent="-342900">
              <a:buAutoNum type="arabicPeriod"/>
            </a:pPr>
            <a:r>
              <a:rPr lang="en-SG" dirty="0"/>
              <a:t>Drop NA Values using </a:t>
            </a:r>
            <a:r>
              <a:rPr lang="en-SG" dirty="0" err="1"/>
              <a:t>dropna</a:t>
            </a:r>
            <a:r>
              <a:rPr lang="en-SG" dirty="0"/>
              <a:t>() </a:t>
            </a:r>
          </a:p>
          <a:p>
            <a:pPr marL="342900" indent="-342900">
              <a:buAutoNum type="arabicPeriod"/>
            </a:pPr>
            <a:r>
              <a:rPr lang="en-SG" dirty="0"/>
              <a:t>Extract only the countries needed, Singapore and Malaysia</a:t>
            </a:r>
          </a:p>
          <a:p>
            <a:pPr marL="342900" indent="-342900">
              <a:buAutoNum type="arabicPeriod"/>
            </a:pPr>
            <a:r>
              <a:rPr lang="en-SG" dirty="0"/>
              <a:t>Use .melt to make the initial year column to a row.</a:t>
            </a:r>
          </a:p>
          <a:p>
            <a:pPr marL="342900" indent="-342900">
              <a:buAutoNum type="arabicPeriod"/>
            </a:pPr>
            <a:r>
              <a:rPr lang="en-SG" dirty="0"/>
              <a:t>Extract the rows for each Country</a:t>
            </a:r>
          </a:p>
          <a:p>
            <a:pPr marL="342900" indent="-342900">
              <a:buAutoNum type="arabicPeriod"/>
            </a:pPr>
            <a:r>
              <a:rPr lang="en-SG" dirty="0"/>
              <a:t>Plot the Scatterplot</a:t>
            </a:r>
          </a:p>
          <a:p>
            <a:pPr marL="342900" indent="-342900">
              <a:buAutoNum type="arabicPeriod"/>
            </a:pPr>
            <a:endParaRPr lang="en-SG" dirty="0"/>
          </a:p>
        </p:txBody>
      </p:sp>
      <p:pic>
        <p:nvPicPr>
          <p:cNvPr id="10" name="Picture 9">
            <a:extLst>
              <a:ext uri="{FF2B5EF4-FFF2-40B4-BE49-F238E27FC236}">
                <a16:creationId xmlns:a16="http://schemas.microsoft.com/office/drawing/2014/main" id="{B7BB5B18-69EB-E535-3354-A67D21C1DC3A}"/>
              </a:ext>
            </a:extLst>
          </p:cNvPr>
          <p:cNvPicPr>
            <a:picLocks noChangeAspect="1"/>
          </p:cNvPicPr>
          <p:nvPr/>
        </p:nvPicPr>
        <p:blipFill>
          <a:blip r:embed="rId3"/>
          <a:stretch>
            <a:fillRect/>
          </a:stretch>
        </p:blipFill>
        <p:spPr>
          <a:xfrm>
            <a:off x="7326085" y="4279061"/>
            <a:ext cx="4376057" cy="2028840"/>
          </a:xfrm>
          <a:prstGeom prst="rect">
            <a:avLst/>
          </a:prstGeom>
        </p:spPr>
      </p:pic>
      <p:pic>
        <p:nvPicPr>
          <p:cNvPr id="12" name="Picture 11">
            <a:extLst>
              <a:ext uri="{FF2B5EF4-FFF2-40B4-BE49-F238E27FC236}">
                <a16:creationId xmlns:a16="http://schemas.microsoft.com/office/drawing/2014/main" id="{A4E0AB1C-5598-CAF1-83E8-AAF4142F8D57}"/>
              </a:ext>
            </a:extLst>
          </p:cNvPr>
          <p:cNvPicPr>
            <a:picLocks noChangeAspect="1"/>
          </p:cNvPicPr>
          <p:nvPr/>
        </p:nvPicPr>
        <p:blipFill>
          <a:blip r:embed="rId4"/>
          <a:stretch>
            <a:fillRect/>
          </a:stretch>
        </p:blipFill>
        <p:spPr>
          <a:xfrm>
            <a:off x="5154386" y="2605881"/>
            <a:ext cx="6607627" cy="1511642"/>
          </a:xfrm>
          <a:prstGeom prst="rect">
            <a:avLst/>
          </a:prstGeom>
        </p:spPr>
      </p:pic>
      <p:sp>
        <p:nvSpPr>
          <p:cNvPr id="13" name="TextBox 12">
            <a:extLst>
              <a:ext uri="{FF2B5EF4-FFF2-40B4-BE49-F238E27FC236}">
                <a16:creationId xmlns:a16="http://schemas.microsoft.com/office/drawing/2014/main" id="{5685B326-3C19-1F17-81C9-8177C1A258B8}"/>
              </a:ext>
            </a:extLst>
          </p:cNvPr>
          <p:cNvSpPr txBox="1"/>
          <p:nvPr/>
        </p:nvSpPr>
        <p:spPr>
          <a:xfrm>
            <a:off x="9514113" y="2236549"/>
            <a:ext cx="1676400" cy="369332"/>
          </a:xfrm>
          <a:prstGeom prst="rect">
            <a:avLst/>
          </a:prstGeom>
          <a:noFill/>
        </p:spPr>
        <p:txBody>
          <a:bodyPr wrap="square" rtlCol="0">
            <a:spAutoFit/>
          </a:bodyPr>
          <a:lstStyle/>
          <a:p>
            <a:r>
              <a:rPr lang="en-SG" dirty="0"/>
              <a:t>Df2:</a:t>
            </a:r>
          </a:p>
        </p:txBody>
      </p:sp>
      <p:sp>
        <p:nvSpPr>
          <p:cNvPr id="14" name="TextBox 13">
            <a:extLst>
              <a:ext uri="{FF2B5EF4-FFF2-40B4-BE49-F238E27FC236}">
                <a16:creationId xmlns:a16="http://schemas.microsoft.com/office/drawing/2014/main" id="{6BE8F60D-4389-E74A-7637-8579EB8C7920}"/>
              </a:ext>
            </a:extLst>
          </p:cNvPr>
          <p:cNvSpPr txBox="1"/>
          <p:nvPr/>
        </p:nvSpPr>
        <p:spPr>
          <a:xfrm>
            <a:off x="6432097" y="5322990"/>
            <a:ext cx="1676400" cy="369332"/>
          </a:xfrm>
          <a:prstGeom prst="rect">
            <a:avLst/>
          </a:prstGeom>
          <a:noFill/>
        </p:spPr>
        <p:txBody>
          <a:bodyPr wrap="square" rtlCol="0">
            <a:spAutoFit/>
          </a:bodyPr>
          <a:lstStyle/>
          <a:p>
            <a:r>
              <a:rPr lang="en-SG" dirty="0"/>
              <a:t>Df3:</a:t>
            </a:r>
          </a:p>
        </p:txBody>
      </p:sp>
    </p:spTree>
    <p:extLst>
      <p:ext uri="{BB962C8B-B14F-4D97-AF65-F5344CB8AC3E}">
        <p14:creationId xmlns:p14="http://schemas.microsoft.com/office/powerpoint/2010/main" val="918138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500" dirty="0"/>
              <a:t>Conclusion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
        <p:nvSpPr>
          <p:cNvPr id="3" name="Footer Placeholder 4">
            <a:extLst>
              <a:ext uri="{FF2B5EF4-FFF2-40B4-BE49-F238E27FC236}">
                <a16:creationId xmlns:a16="http://schemas.microsoft.com/office/drawing/2014/main" id="{AA90D013-E86D-A8E0-711C-7BB67908D414}"/>
              </a:ext>
            </a:extLst>
          </p:cNvPr>
          <p:cNvSpPr>
            <a:spLocks noGrp="1"/>
          </p:cNvSpPr>
          <p:nvPr>
            <p:ph type="ftr" sz="quarter" idx="3"/>
          </p:nvPr>
        </p:nvSpPr>
        <p:spPr>
          <a:xfrm>
            <a:off x="4038600" y="6356350"/>
            <a:ext cx="4114800" cy="365125"/>
          </a:xfrm>
        </p:spPr>
        <p:txBody>
          <a:bodyPr/>
          <a:lstStyle/>
          <a:p>
            <a:r>
              <a:rPr lang="en-US" sz="1200" dirty="0"/>
              <a:t>Is Singapore putting in effort to gear the country towards a sustainable one?</a:t>
            </a:r>
            <a:endParaRPr lang="en-US" dirty="0"/>
          </a:p>
        </p:txBody>
      </p:sp>
      <p:sp>
        <p:nvSpPr>
          <p:cNvPr id="5" name="TextBox 4">
            <a:extLst>
              <a:ext uri="{FF2B5EF4-FFF2-40B4-BE49-F238E27FC236}">
                <a16:creationId xmlns:a16="http://schemas.microsoft.com/office/drawing/2014/main" id="{D25F4233-E845-6BC0-3FC1-C348F147938E}"/>
              </a:ext>
            </a:extLst>
          </p:cNvPr>
          <p:cNvSpPr txBox="1"/>
          <p:nvPr/>
        </p:nvSpPr>
        <p:spPr>
          <a:xfrm>
            <a:off x="1066800" y="1323006"/>
            <a:ext cx="8670471" cy="2031325"/>
          </a:xfrm>
          <a:prstGeom prst="rect">
            <a:avLst/>
          </a:prstGeom>
          <a:noFill/>
        </p:spPr>
        <p:txBody>
          <a:bodyPr wrap="square" rtlCol="0">
            <a:spAutoFit/>
          </a:bodyPr>
          <a:lstStyle/>
          <a:p>
            <a:r>
              <a:rPr lang="en-SG" b="1" u="sng" dirty="0"/>
              <a:t>To summarise my data analysis, </a:t>
            </a:r>
          </a:p>
          <a:p>
            <a:endParaRPr lang="en-SG" dirty="0"/>
          </a:p>
          <a:p>
            <a:r>
              <a:rPr lang="en-SG" dirty="0"/>
              <a:t>We can conclude that Singapore has placed a big emphasis to push for a Sustainable Singapore. Through encouraging the 3Rs (Recycling, Reuse and Reduce) as well as increasing expenditure for green infrastructure, there have been positive results &amp; feedback shown through statistics and cultural norms. </a:t>
            </a:r>
          </a:p>
          <a:p>
            <a:r>
              <a:rPr lang="en-SG" dirty="0"/>
              <a:t> </a:t>
            </a:r>
          </a:p>
        </p:txBody>
      </p:sp>
      <p:sp>
        <p:nvSpPr>
          <p:cNvPr id="7" name="TextBox 6">
            <a:extLst>
              <a:ext uri="{FF2B5EF4-FFF2-40B4-BE49-F238E27FC236}">
                <a16:creationId xmlns:a16="http://schemas.microsoft.com/office/drawing/2014/main" id="{A5DF6EA5-67F4-1FB6-D41D-1E09890E0617}"/>
              </a:ext>
            </a:extLst>
          </p:cNvPr>
          <p:cNvSpPr txBox="1"/>
          <p:nvPr/>
        </p:nvSpPr>
        <p:spPr>
          <a:xfrm>
            <a:off x="982435" y="3378012"/>
            <a:ext cx="8757557" cy="369332"/>
          </a:xfrm>
          <a:prstGeom prst="rect">
            <a:avLst/>
          </a:prstGeom>
          <a:noFill/>
        </p:spPr>
        <p:txBody>
          <a:bodyPr wrap="square" rtlCol="0">
            <a:spAutoFit/>
          </a:bodyPr>
          <a:lstStyle/>
          <a:p>
            <a:r>
              <a:rPr lang="en-SG" b="1" u="sng" dirty="0"/>
              <a:t>Recommendation</a:t>
            </a:r>
          </a:p>
        </p:txBody>
      </p:sp>
      <p:sp>
        <p:nvSpPr>
          <p:cNvPr id="8" name="TextBox 7">
            <a:extLst>
              <a:ext uri="{FF2B5EF4-FFF2-40B4-BE49-F238E27FC236}">
                <a16:creationId xmlns:a16="http://schemas.microsoft.com/office/drawing/2014/main" id="{B8B40243-5C43-D16B-E227-18ACA133800D}"/>
              </a:ext>
            </a:extLst>
          </p:cNvPr>
          <p:cNvSpPr txBox="1"/>
          <p:nvPr/>
        </p:nvSpPr>
        <p:spPr>
          <a:xfrm>
            <a:off x="982435" y="3820269"/>
            <a:ext cx="8588829" cy="2031325"/>
          </a:xfrm>
          <a:prstGeom prst="rect">
            <a:avLst/>
          </a:prstGeom>
          <a:noFill/>
        </p:spPr>
        <p:txBody>
          <a:bodyPr wrap="square" rtlCol="0">
            <a:spAutoFit/>
          </a:bodyPr>
          <a:lstStyle/>
          <a:p>
            <a:r>
              <a:rPr lang="en-SG" dirty="0"/>
              <a:t>Moving forward, Singapore can continue to explore other sustainable energy sources so as to reduce our reliance on fossil fuels to the minimal level. Concurrently, there can be public education done to educate the citizens on how to go green and sustainable. </a:t>
            </a:r>
          </a:p>
          <a:p>
            <a:endParaRPr lang="en-SG" dirty="0"/>
          </a:p>
          <a:p>
            <a:r>
              <a:rPr lang="en-SG" dirty="0"/>
              <a:t>With these forces coming together, it is entirely possible for Singapore to be a leading sustainable country.  </a:t>
            </a:r>
          </a:p>
        </p:txBody>
      </p:sp>
    </p:spTree>
    <p:extLst>
      <p:ext uri="{BB962C8B-B14F-4D97-AF65-F5344CB8AC3E}">
        <p14:creationId xmlns:p14="http://schemas.microsoft.com/office/powerpoint/2010/main" val="1568069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500" dirty="0"/>
              <a:t>References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sp>
        <p:nvSpPr>
          <p:cNvPr id="3" name="Footer Placeholder 4">
            <a:extLst>
              <a:ext uri="{FF2B5EF4-FFF2-40B4-BE49-F238E27FC236}">
                <a16:creationId xmlns:a16="http://schemas.microsoft.com/office/drawing/2014/main" id="{65D5F451-DA54-751C-F09F-DC56E083EC27}"/>
              </a:ext>
            </a:extLst>
          </p:cNvPr>
          <p:cNvSpPr>
            <a:spLocks noGrp="1"/>
          </p:cNvSpPr>
          <p:nvPr>
            <p:ph type="ftr" sz="quarter" idx="3"/>
          </p:nvPr>
        </p:nvSpPr>
        <p:spPr>
          <a:xfrm>
            <a:off x="4038600" y="6356350"/>
            <a:ext cx="4114800" cy="365125"/>
          </a:xfrm>
        </p:spPr>
        <p:txBody>
          <a:bodyPr/>
          <a:lstStyle/>
          <a:p>
            <a:r>
              <a:rPr lang="en-US" sz="1200" dirty="0"/>
              <a:t>Is Singapore putting in effort to gear the country towards a sustainable one?</a:t>
            </a:r>
            <a:endParaRPr lang="en-US" dirty="0"/>
          </a:p>
        </p:txBody>
      </p:sp>
      <p:sp>
        <p:nvSpPr>
          <p:cNvPr id="5" name="TextBox 4">
            <a:extLst>
              <a:ext uri="{FF2B5EF4-FFF2-40B4-BE49-F238E27FC236}">
                <a16:creationId xmlns:a16="http://schemas.microsoft.com/office/drawing/2014/main" id="{0C669E7C-CBAD-7EB8-9519-E90AF6B69AD1}"/>
              </a:ext>
            </a:extLst>
          </p:cNvPr>
          <p:cNvSpPr txBox="1"/>
          <p:nvPr/>
        </p:nvSpPr>
        <p:spPr>
          <a:xfrm>
            <a:off x="1150358" y="1398538"/>
            <a:ext cx="10660641" cy="4770537"/>
          </a:xfrm>
          <a:prstGeom prst="rect">
            <a:avLst/>
          </a:prstGeom>
          <a:noFill/>
        </p:spPr>
        <p:txBody>
          <a:bodyPr wrap="square" rtlCol="0">
            <a:spAutoFit/>
          </a:bodyPr>
          <a:lstStyle/>
          <a:p>
            <a:r>
              <a:rPr lang="en-SG" dirty="0"/>
              <a:t>Government Total Expenditure Dataset: </a:t>
            </a:r>
            <a:r>
              <a:rPr lang="en-SG" dirty="0">
                <a:hlinkClick r:id="rId2"/>
              </a:rPr>
              <a:t>https://data.gov.sg/dataset/government-fiscal-position-annual?resource_id=7b4af397-3e8f-40de-9208-90d168afc810</a:t>
            </a:r>
            <a:r>
              <a:rPr lang="en-SG" dirty="0"/>
              <a:t> </a:t>
            </a:r>
          </a:p>
          <a:p>
            <a:endParaRPr lang="en-SG" dirty="0"/>
          </a:p>
          <a:p>
            <a:r>
              <a:rPr lang="en-SG" dirty="0"/>
              <a:t>Solar PV Installation Dataset: </a:t>
            </a:r>
            <a:r>
              <a:rPr lang="en-SG" dirty="0">
                <a:hlinkClick r:id="rId3"/>
              </a:rPr>
              <a:t>https://data.gov.sg/dataset/solar-pv-installations-by-ura-planning-region</a:t>
            </a:r>
            <a:endParaRPr lang="en-SG" dirty="0"/>
          </a:p>
          <a:p>
            <a:endParaRPr lang="en-SG" dirty="0"/>
          </a:p>
          <a:p>
            <a:r>
              <a:rPr lang="en-SG" dirty="0"/>
              <a:t>Recycling Rate by Waste Type Dataset: </a:t>
            </a:r>
            <a:r>
              <a:rPr lang="en-SG" dirty="0">
                <a:hlinkClick r:id="rId4"/>
              </a:rPr>
              <a:t>https://data.gov.sg/dataset/resource-conservation-recycling-rate-by-waste-type</a:t>
            </a:r>
            <a:endParaRPr lang="en-SG" dirty="0"/>
          </a:p>
          <a:p>
            <a:endParaRPr lang="en-SG" dirty="0"/>
          </a:p>
          <a:p>
            <a:r>
              <a:rPr lang="en-SG" dirty="0"/>
              <a:t>Waste Disposed and Recycled Dataset: </a:t>
            </a:r>
            <a:r>
              <a:rPr lang="en-SG" dirty="0">
                <a:hlinkClick r:id="rId5"/>
              </a:rPr>
              <a:t>https://data.gov.sg/dataset/waste-disposed-of-and-recycled-annual</a:t>
            </a:r>
            <a:endParaRPr lang="en-SG" dirty="0"/>
          </a:p>
          <a:p>
            <a:endParaRPr lang="en-SG" dirty="0"/>
          </a:p>
          <a:p>
            <a:r>
              <a:rPr lang="en-SG" dirty="0"/>
              <a:t>Relative Humidity Dataset: </a:t>
            </a:r>
            <a:r>
              <a:rPr lang="en-SG" dirty="0">
                <a:hlinkClick r:id="rId6"/>
              </a:rPr>
              <a:t>https://data.gov.sg/dataset/relative-humidity-monthly-mean</a:t>
            </a:r>
            <a:r>
              <a:rPr lang="en-SG" dirty="0"/>
              <a:t> </a:t>
            </a:r>
          </a:p>
          <a:p>
            <a:endParaRPr lang="en-SG" dirty="0"/>
          </a:p>
          <a:p>
            <a:r>
              <a:rPr lang="en-SG" dirty="0"/>
              <a:t>Carbon Dioxide Emission Dataset: </a:t>
            </a:r>
            <a:r>
              <a:rPr lang="en-SG" dirty="0">
                <a:hlinkClick r:id="rId7"/>
              </a:rPr>
              <a:t>https://edgar.jrc.ec.europa.eu/report_2022</a:t>
            </a:r>
            <a:r>
              <a:rPr lang="en-SG" dirty="0"/>
              <a:t> </a:t>
            </a:r>
          </a:p>
          <a:p>
            <a:endParaRPr lang="en-SG" sz="1300" dirty="0"/>
          </a:p>
          <a:p>
            <a:endParaRPr lang="en-SG" sz="1300" dirty="0"/>
          </a:p>
          <a:p>
            <a:endParaRPr lang="en-SG" sz="1300" dirty="0"/>
          </a:p>
          <a:p>
            <a:endParaRPr lang="en-SG" sz="1300" dirty="0"/>
          </a:p>
        </p:txBody>
      </p:sp>
    </p:spTree>
    <p:extLst>
      <p:ext uri="{BB962C8B-B14F-4D97-AF65-F5344CB8AC3E}">
        <p14:creationId xmlns:p14="http://schemas.microsoft.com/office/powerpoint/2010/main" val="386788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677924"/>
            <a:ext cx="9854294" cy="569006"/>
          </a:xfrm>
        </p:spPr>
        <p:txBody>
          <a:bodyPr/>
          <a:lstStyle/>
          <a:p>
            <a:r>
              <a:rPr lang="en-US" sz="3500" dirty="0"/>
              <a:t>Roadmap</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745592"/>
            <a:ext cx="9779182" cy="3366815"/>
          </a:xfrm>
        </p:spPr>
        <p:txBody>
          <a:bodyPr vert="horz" lIns="91440" tIns="45720" rIns="91440" bIns="45720" rtlCol="0" anchor="t">
            <a:normAutofit/>
          </a:bodyPr>
          <a:lstStyle/>
          <a:p>
            <a:pPr marL="514350" indent="-514350">
              <a:buAutoNum type="arabicPeriod"/>
            </a:pPr>
            <a:r>
              <a:rPr lang="en-US" dirty="0"/>
              <a:t>Nature Of Datasets</a:t>
            </a:r>
          </a:p>
          <a:p>
            <a:pPr marL="514350" indent="-514350">
              <a:buAutoNum type="arabicPeriod"/>
            </a:pPr>
            <a:r>
              <a:rPr lang="en-US" dirty="0"/>
              <a:t>Insights from analysis + Data Cleaning</a:t>
            </a:r>
          </a:p>
          <a:p>
            <a:pPr marL="514350" indent="-514350">
              <a:buAutoNum type="arabicPeriod"/>
            </a:pPr>
            <a:r>
              <a:rPr lang="en-US" dirty="0"/>
              <a:t>Conclusion</a:t>
            </a:r>
          </a:p>
          <a:p>
            <a:pPr marL="514350" indent="-514350">
              <a:buAutoNum type="arabicPeriod"/>
            </a:pPr>
            <a:r>
              <a:rPr lang="en-US" dirty="0"/>
              <a:t>References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7" name="Footer Placeholder 4">
            <a:extLst>
              <a:ext uri="{FF2B5EF4-FFF2-40B4-BE49-F238E27FC236}">
                <a16:creationId xmlns:a16="http://schemas.microsoft.com/office/drawing/2014/main" id="{56785F00-049A-38D1-891D-7DE0A3F87E55}"/>
              </a:ext>
            </a:extLst>
          </p:cNvPr>
          <p:cNvSpPr>
            <a:spLocks noGrp="1"/>
          </p:cNvSpPr>
          <p:nvPr>
            <p:ph type="ftr" sz="quarter" idx="3"/>
          </p:nvPr>
        </p:nvSpPr>
        <p:spPr>
          <a:xfrm>
            <a:off x="3924300" y="6356349"/>
            <a:ext cx="4114800" cy="365125"/>
          </a:xfrm>
        </p:spPr>
        <p:txBody>
          <a:bodyPr/>
          <a:lstStyle/>
          <a:p>
            <a:r>
              <a:rPr lang="en-US" sz="1200" dirty="0"/>
              <a:t>Is Singapore putting in effort to gear the country towards a sustainable one?</a:t>
            </a:r>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000" dirty="0"/>
              <a:t>Nature of Dataset (Field Name, Description, Example)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
        <p:nvSpPr>
          <p:cNvPr id="3" name="Footer Placeholder 4">
            <a:extLst>
              <a:ext uri="{FF2B5EF4-FFF2-40B4-BE49-F238E27FC236}">
                <a16:creationId xmlns:a16="http://schemas.microsoft.com/office/drawing/2014/main" id="{D8A5128F-C742-A495-514E-930AD1AF994E}"/>
              </a:ext>
            </a:extLst>
          </p:cNvPr>
          <p:cNvSpPr>
            <a:spLocks noGrp="1"/>
          </p:cNvSpPr>
          <p:nvPr>
            <p:ph type="ftr" sz="quarter" idx="3"/>
          </p:nvPr>
        </p:nvSpPr>
        <p:spPr>
          <a:xfrm>
            <a:off x="3820885" y="6355980"/>
            <a:ext cx="4114800" cy="365125"/>
          </a:xfrm>
        </p:spPr>
        <p:txBody>
          <a:bodyPr/>
          <a:lstStyle/>
          <a:p>
            <a:r>
              <a:rPr lang="en-US" sz="1200" dirty="0"/>
              <a:t>Is Singapore putting in effort to gear the country towards a sustainable one?</a:t>
            </a:r>
            <a:endParaRPr lang="en-US" dirty="0"/>
          </a:p>
        </p:txBody>
      </p:sp>
      <p:pic>
        <p:nvPicPr>
          <p:cNvPr id="7" name="Picture 6">
            <a:extLst>
              <a:ext uri="{FF2B5EF4-FFF2-40B4-BE49-F238E27FC236}">
                <a16:creationId xmlns:a16="http://schemas.microsoft.com/office/drawing/2014/main" id="{8F4A8EB1-EFC7-379B-A989-A89F644350E6}"/>
              </a:ext>
            </a:extLst>
          </p:cNvPr>
          <p:cNvPicPr>
            <a:picLocks noChangeAspect="1"/>
          </p:cNvPicPr>
          <p:nvPr/>
        </p:nvPicPr>
        <p:blipFill>
          <a:blip r:embed="rId2"/>
          <a:stretch>
            <a:fillRect/>
          </a:stretch>
        </p:blipFill>
        <p:spPr>
          <a:xfrm>
            <a:off x="861999" y="2216593"/>
            <a:ext cx="3610001" cy="2838471"/>
          </a:xfrm>
          <a:prstGeom prst="rect">
            <a:avLst/>
          </a:prstGeom>
        </p:spPr>
      </p:pic>
      <p:sp>
        <p:nvSpPr>
          <p:cNvPr id="8" name="TextBox 7">
            <a:extLst>
              <a:ext uri="{FF2B5EF4-FFF2-40B4-BE49-F238E27FC236}">
                <a16:creationId xmlns:a16="http://schemas.microsoft.com/office/drawing/2014/main" id="{F1BC410E-6AE2-3E5D-C03B-6EE62422BE3D}"/>
              </a:ext>
            </a:extLst>
          </p:cNvPr>
          <p:cNvSpPr txBox="1"/>
          <p:nvPr/>
        </p:nvSpPr>
        <p:spPr>
          <a:xfrm>
            <a:off x="794657" y="1522583"/>
            <a:ext cx="4060372" cy="369332"/>
          </a:xfrm>
          <a:prstGeom prst="rect">
            <a:avLst/>
          </a:prstGeom>
          <a:noFill/>
        </p:spPr>
        <p:txBody>
          <a:bodyPr wrap="square" rtlCol="0">
            <a:spAutoFit/>
          </a:bodyPr>
          <a:lstStyle/>
          <a:p>
            <a:r>
              <a:rPr lang="en-SG" b="1" u="sng" dirty="0"/>
              <a:t>Government total expenditure dataset</a:t>
            </a:r>
          </a:p>
        </p:txBody>
      </p:sp>
      <p:pic>
        <p:nvPicPr>
          <p:cNvPr id="10" name="Picture 9">
            <a:extLst>
              <a:ext uri="{FF2B5EF4-FFF2-40B4-BE49-F238E27FC236}">
                <a16:creationId xmlns:a16="http://schemas.microsoft.com/office/drawing/2014/main" id="{C090DDA4-32AE-6399-A6C5-C5BE4B489D43}"/>
              </a:ext>
            </a:extLst>
          </p:cNvPr>
          <p:cNvPicPr>
            <a:picLocks noChangeAspect="1"/>
          </p:cNvPicPr>
          <p:nvPr/>
        </p:nvPicPr>
        <p:blipFill>
          <a:blip r:embed="rId3"/>
          <a:stretch>
            <a:fillRect/>
          </a:stretch>
        </p:blipFill>
        <p:spPr>
          <a:xfrm>
            <a:off x="5774178" y="2126104"/>
            <a:ext cx="3495701" cy="3019447"/>
          </a:xfrm>
          <a:prstGeom prst="rect">
            <a:avLst/>
          </a:prstGeom>
        </p:spPr>
      </p:pic>
      <p:sp>
        <p:nvSpPr>
          <p:cNvPr id="11" name="TextBox 10">
            <a:extLst>
              <a:ext uri="{FF2B5EF4-FFF2-40B4-BE49-F238E27FC236}">
                <a16:creationId xmlns:a16="http://schemas.microsoft.com/office/drawing/2014/main" id="{96495447-7334-8131-8226-F03734DCABC3}"/>
              </a:ext>
            </a:extLst>
          </p:cNvPr>
          <p:cNvSpPr txBox="1"/>
          <p:nvPr/>
        </p:nvSpPr>
        <p:spPr>
          <a:xfrm>
            <a:off x="5627136" y="1476140"/>
            <a:ext cx="4060372" cy="369332"/>
          </a:xfrm>
          <a:prstGeom prst="rect">
            <a:avLst/>
          </a:prstGeom>
          <a:noFill/>
        </p:spPr>
        <p:txBody>
          <a:bodyPr wrap="square" rtlCol="0">
            <a:spAutoFit/>
          </a:bodyPr>
          <a:lstStyle/>
          <a:p>
            <a:r>
              <a:rPr lang="en-SG" b="1" u="sng" dirty="0"/>
              <a:t>Solar PV Installations Dataset</a:t>
            </a:r>
          </a:p>
        </p:txBody>
      </p:sp>
      <p:sp>
        <p:nvSpPr>
          <p:cNvPr id="5" name="TextBox 4">
            <a:extLst>
              <a:ext uri="{FF2B5EF4-FFF2-40B4-BE49-F238E27FC236}">
                <a16:creationId xmlns:a16="http://schemas.microsoft.com/office/drawing/2014/main" id="{E7B6E035-4D4A-D37A-A074-5CC42D060DD9}"/>
              </a:ext>
            </a:extLst>
          </p:cNvPr>
          <p:cNvSpPr txBox="1"/>
          <p:nvPr/>
        </p:nvSpPr>
        <p:spPr>
          <a:xfrm>
            <a:off x="5774178" y="1860631"/>
            <a:ext cx="3066661" cy="323165"/>
          </a:xfrm>
          <a:prstGeom prst="rect">
            <a:avLst/>
          </a:prstGeom>
          <a:noFill/>
        </p:spPr>
        <p:txBody>
          <a:bodyPr wrap="square" rtlCol="0">
            <a:spAutoFit/>
          </a:bodyPr>
          <a:lstStyle/>
          <a:p>
            <a:r>
              <a:rPr lang="en-SG" sz="1500" dirty="0"/>
              <a:t>Graph 2</a:t>
            </a:r>
          </a:p>
        </p:txBody>
      </p:sp>
      <p:sp>
        <p:nvSpPr>
          <p:cNvPr id="9" name="TextBox 8">
            <a:extLst>
              <a:ext uri="{FF2B5EF4-FFF2-40B4-BE49-F238E27FC236}">
                <a16:creationId xmlns:a16="http://schemas.microsoft.com/office/drawing/2014/main" id="{070B7804-0878-035B-2785-C32C0A656EF3}"/>
              </a:ext>
            </a:extLst>
          </p:cNvPr>
          <p:cNvSpPr txBox="1"/>
          <p:nvPr/>
        </p:nvSpPr>
        <p:spPr>
          <a:xfrm>
            <a:off x="943170" y="1864714"/>
            <a:ext cx="3066661" cy="323165"/>
          </a:xfrm>
          <a:prstGeom prst="rect">
            <a:avLst/>
          </a:prstGeom>
          <a:noFill/>
        </p:spPr>
        <p:txBody>
          <a:bodyPr wrap="square" rtlCol="0">
            <a:spAutoFit/>
          </a:bodyPr>
          <a:lstStyle/>
          <a:p>
            <a:r>
              <a:rPr lang="en-SG" sz="1500" dirty="0"/>
              <a:t>Graph 1</a:t>
            </a:r>
          </a:p>
        </p:txBody>
      </p:sp>
    </p:spTree>
    <p:extLst>
      <p:ext uri="{BB962C8B-B14F-4D97-AF65-F5344CB8AC3E}">
        <p14:creationId xmlns:p14="http://schemas.microsoft.com/office/powerpoint/2010/main" val="286524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000" dirty="0"/>
              <a:t>Nature of Dataset (Field Name, Description, Example)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3" name="Footer Placeholder 4">
            <a:extLst>
              <a:ext uri="{FF2B5EF4-FFF2-40B4-BE49-F238E27FC236}">
                <a16:creationId xmlns:a16="http://schemas.microsoft.com/office/drawing/2014/main" id="{D8A5128F-C742-A495-514E-930AD1AF994E}"/>
              </a:ext>
            </a:extLst>
          </p:cNvPr>
          <p:cNvSpPr>
            <a:spLocks noGrp="1"/>
          </p:cNvSpPr>
          <p:nvPr>
            <p:ph type="ftr" sz="quarter" idx="3"/>
          </p:nvPr>
        </p:nvSpPr>
        <p:spPr>
          <a:xfrm>
            <a:off x="3820885" y="6355980"/>
            <a:ext cx="4114800" cy="365125"/>
          </a:xfrm>
        </p:spPr>
        <p:txBody>
          <a:bodyPr/>
          <a:lstStyle/>
          <a:p>
            <a:r>
              <a:rPr lang="en-US" sz="1200" dirty="0"/>
              <a:t>Is Singapore putting in effort to gear the country towards a sustainable one?</a:t>
            </a:r>
            <a:endParaRPr lang="en-US" dirty="0"/>
          </a:p>
        </p:txBody>
      </p:sp>
      <p:pic>
        <p:nvPicPr>
          <p:cNvPr id="9" name="Picture 8">
            <a:extLst>
              <a:ext uri="{FF2B5EF4-FFF2-40B4-BE49-F238E27FC236}">
                <a16:creationId xmlns:a16="http://schemas.microsoft.com/office/drawing/2014/main" id="{5002B086-4543-0ED7-CB44-70070D34A884}"/>
              </a:ext>
            </a:extLst>
          </p:cNvPr>
          <p:cNvPicPr>
            <a:picLocks noChangeAspect="1"/>
          </p:cNvPicPr>
          <p:nvPr/>
        </p:nvPicPr>
        <p:blipFill>
          <a:blip r:embed="rId2"/>
          <a:stretch>
            <a:fillRect/>
          </a:stretch>
        </p:blipFill>
        <p:spPr>
          <a:xfrm>
            <a:off x="752461" y="1995650"/>
            <a:ext cx="3486175" cy="1419235"/>
          </a:xfrm>
          <a:prstGeom prst="rect">
            <a:avLst/>
          </a:prstGeom>
        </p:spPr>
      </p:pic>
      <p:sp>
        <p:nvSpPr>
          <p:cNvPr id="10" name="TextBox 9">
            <a:extLst>
              <a:ext uri="{FF2B5EF4-FFF2-40B4-BE49-F238E27FC236}">
                <a16:creationId xmlns:a16="http://schemas.microsoft.com/office/drawing/2014/main" id="{F2FA05EA-ECFB-9928-4849-275D7A189AB2}"/>
              </a:ext>
            </a:extLst>
          </p:cNvPr>
          <p:cNvSpPr txBox="1"/>
          <p:nvPr/>
        </p:nvSpPr>
        <p:spPr>
          <a:xfrm>
            <a:off x="625929" y="1425848"/>
            <a:ext cx="4114800" cy="369332"/>
          </a:xfrm>
          <a:prstGeom prst="rect">
            <a:avLst/>
          </a:prstGeom>
          <a:noFill/>
        </p:spPr>
        <p:txBody>
          <a:bodyPr wrap="square" rtlCol="0">
            <a:spAutoFit/>
          </a:bodyPr>
          <a:lstStyle/>
          <a:p>
            <a:r>
              <a:rPr lang="en-SG" b="1" u="sng" dirty="0"/>
              <a:t>Recycling Rate by Waste Type Dataset</a:t>
            </a:r>
          </a:p>
        </p:txBody>
      </p:sp>
      <p:pic>
        <p:nvPicPr>
          <p:cNvPr id="12" name="Picture 11">
            <a:extLst>
              <a:ext uri="{FF2B5EF4-FFF2-40B4-BE49-F238E27FC236}">
                <a16:creationId xmlns:a16="http://schemas.microsoft.com/office/drawing/2014/main" id="{B5E7D9E9-1219-B69F-C94C-3B8C80308790}"/>
              </a:ext>
            </a:extLst>
          </p:cNvPr>
          <p:cNvPicPr>
            <a:picLocks noChangeAspect="1"/>
          </p:cNvPicPr>
          <p:nvPr/>
        </p:nvPicPr>
        <p:blipFill>
          <a:blip r:embed="rId3"/>
          <a:stretch>
            <a:fillRect/>
          </a:stretch>
        </p:blipFill>
        <p:spPr>
          <a:xfrm>
            <a:off x="752461" y="4350197"/>
            <a:ext cx="3543326" cy="1619262"/>
          </a:xfrm>
          <a:prstGeom prst="rect">
            <a:avLst/>
          </a:prstGeom>
        </p:spPr>
      </p:pic>
      <p:sp>
        <p:nvSpPr>
          <p:cNvPr id="13" name="TextBox 12">
            <a:extLst>
              <a:ext uri="{FF2B5EF4-FFF2-40B4-BE49-F238E27FC236}">
                <a16:creationId xmlns:a16="http://schemas.microsoft.com/office/drawing/2014/main" id="{E4D318C5-7196-82D1-23F6-BB8BFB24C95D}"/>
              </a:ext>
            </a:extLst>
          </p:cNvPr>
          <p:cNvSpPr txBox="1"/>
          <p:nvPr/>
        </p:nvSpPr>
        <p:spPr>
          <a:xfrm>
            <a:off x="625929" y="3766280"/>
            <a:ext cx="4114800" cy="369332"/>
          </a:xfrm>
          <a:prstGeom prst="rect">
            <a:avLst/>
          </a:prstGeom>
          <a:noFill/>
        </p:spPr>
        <p:txBody>
          <a:bodyPr wrap="square" rtlCol="0">
            <a:spAutoFit/>
          </a:bodyPr>
          <a:lstStyle/>
          <a:p>
            <a:r>
              <a:rPr lang="en-SG" b="1" u="sng" dirty="0"/>
              <a:t>Waste disposed and recycled Dataset</a:t>
            </a:r>
          </a:p>
        </p:txBody>
      </p:sp>
      <p:sp>
        <p:nvSpPr>
          <p:cNvPr id="14" name="TextBox 13">
            <a:extLst>
              <a:ext uri="{FF2B5EF4-FFF2-40B4-BE49-F238E27FC236}">
                <a16:creationId xmlns:a16="http://schemas.microsoft.com/office/drawing/2014/main" id="{6E6B56A3-F348-71C5-9246-D72DDAFF8A5F}"/>
              </a:ext>
            </a:extLst>
          </p:cNvPr>
          <p:cNvSpPr txBox="1"/>
          <p:nvPr/>
        </p:nvSpPr>
        <p:spPr>
          <a:xfrm>
            <a:off x="5823858" y="1429707"/>
            <a:ext cx="4114800" cy="369332"/>
          </a:xfrm>
          <a:prstGeom prst="rect">
            <a:avLst/>
          </a:prstGeom>
          <a:noFill/>
        </p:spPr>
        <p:txBody>
          <a:bodyPr wrap="square" rtlCol="0">
            <a:spAutoFit/>
          </a:bodyPr>
          <a:lstStyle/>
          <a:p>
            <a:r>
              <a:rPr lang="en-SG" b="1" u="sng" dirty="0"/>
              <a:t>Relative Humidity Dataset</a:t>
            </a:r>
          </a:p>
        </p:txBody>
      </p:sp>
      <p:pic>
        <p:nvPicPr>
          <p:cNvPr id="16" name="Picture 15">
            <a:extLst>
              <a:ext uri="{FF2B5EF4-FFF2-40B4-BE49-F238E27FC236}">
                <a16:creationId xmlns:a16="http://schemas.microsoft.com/office/drawing/2014/main" id="{1E701AFC-F578-C15B-1985-C6EF09F6F826}"/>
              </a:ext>
            </a:extLst>
          </p:cNvPr>
          <p:cNvPicPr>
            <a:picLocks noChangeAspect="1"/>
          </p:cNvPicPr>
          <p:nvPr/>
        </p:nvPicPr>
        <p:blipFill>
          <a:blip r:embed="rId4"/>
          <a:stretch>
            <a:fillRect/>
          </a:stretch>
        </p:blipFill>
        <p:spPr>
          <a:xfrm>
            <a:off x="6029315" y="2086647"/>
            <a:ext cx="2586728" cy="2390792"/>
          </a:xfrm>
          <a:prstGeom prst="rect">
            <a:avLst/>
          </a:prstGeom>
        </p:spPr>
      </p:pic>
      <p:sp>
        <p:nvSpPr>
          <p:cNvPr id="5" name="TextBox 4">
            <a:extLst>
              <a:ext uri="{FF2B5EF4-FFF2-40B4-BE49-F238E27FC236}">
                <a16:creationId xmlns:a16="http://schemas.microsoft.com/office/drawing/2014/main" id="{D1110F7F-5CEB-CA12-E2B7-544E223F19FD}"/>
              </a:ext>
            </a:extLst>
          </p:cNvPr>
          <p:cNvSpPr txBox="1"/>
          <p:nvPr/>
        </p:nvSpPr>
        <p:spPr>
          <a:xfrm>
            <a:off x="830606" y="1740890"/>
            <a:ext cx="3066661" cy="323165"/>
          </a:xfrm>
          <a:prstGeom prst="rect">
            <a:avLst/>
          </a:prstGeom>
          <a:noFill/>
        </p:spPr>
        <p:txBody>
          <a:bodyPr wrap="square" rtlCol="0">
            <a:spAutoFit/>
          </a:bodyPr>
          <a:lstStyle/>
          <a:p>
            <a:r>
              <a:rPr lang="en-SG" sz="1500" dirty="0"/>
              <a:t>Graph 3</a:t>
            </a:r>
          </a:p>
        </p:txBody>
      </p:sp>
      <p:sp>
        <p:nvSpPr>
          <p:cNvPr id="7" name="TextBox 6">
            <a:extLst>
              <a:ext uri="{FF2B5EF4-FFF2-40B4-BE49-F238E27FC236}">
                <a16:creationId xmlns:a16="http://schemas.microsoft.com/office/drawing/2014/main" id="{EE978341-AA52-6EDD-AADA-4038F9E11043}"/>
              </a:ext>
            </a:extLst>
          </p:cNvPr>
          <p:cNvSpPr txBox="1"/>
          <p:nvPr/>
        </p:nvSpPr>
        <p:spPr>
          <a:xfrm>
            <a:off x="752461" y="4082877"/>
            <a:ext cx="3066661" cy="323165"/>
          </a:xfrm>
          <a:prstGeom prst="rect">
            <a:avLst/>
          </a:prstGeom>
          <a:noFill/>
        </p:spPr>
        <p:txBody>
          <a:bodyPr wrap="square" rtlCol="0">
            <a:spAutoFit/>
          </a:bodyPr>
          <a:lstStyle/>
          <a:p>
            <a:r>
              <a:rPr lang="en-SG" sz="1500" dirty="0"/>
              <a:t>Graph 4</a:t>
            </a:r>
          </a:p>
        </p:txBody>
      </p:sp>
      <p:sp>
        <p:nvSpPr>
          <p:cNvPr id="8" name="TextBox 7">
            <a:extLst>
              <a:ext uri="{FF2B5EF4-FFF2-40B4-BE49-F238E27FC236}">
                <a16:creationId xmlns:a16="http://schemas.microsoft.com/office/drawing/2014/main" id="{EE53D0B8-5D25-8E98-D2E2-E89F96A254EF}"/>
              </a:ext>
            </a:extLst>
          </p:cNvPr>
          <p:cNvSpPr txBox="1"/>
          <p:nvPr/>
        </p:nvSpPr>
        <p:spPr>
          <a:xfrm>
            <a:off x="6019597" y="1721739"/>
            <a:ext cx="3066661" cy="323165"/>
          </a:xfrm>
          <a:prstGeom prst="rect">
            <a:avLst/>
          </a:prstGeom>
          <a:noFill/>
        </p:spPr>
        <p:txBody>
          <a:bodyPr wrap="square" rtlCol="0">
            <a:spAutoFit/>
          </a:bodyPr>
          <a:lstStyle/>
          <a:p>
            <a:r>
              <a:rPr lang="en-SG" sz="1500" dirty="0"/>
              <a:t>Graph 5</a:t>
            </a:r>
          </a:p>
        </p:txBody>
      </p:sp>
    </p:spTree>
    <p:extLst>
      <p:ext uri="{BB962C8B-B14F-4D97-AF65-F5344CB8AC3E}">
        <p14:creationId xmlns:p14="http://schemas.microsoft.com/office/powerpoint/2010/main" val="263546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000" dirty="0"/>
              <a:t>Nature of Dataset (Field Name, Description, Example)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3" name="Footer Placeholder 4">
            <a:extLst>
              <a:ext uri="{FF2B5EF4-FFF2-40B4-BE49-F238E27FC236}">
                <a16:creationId xmlns:a16="http://schemas.microsoft.com/office/drawing/2014/main" id="{D8A5128F-C742-A495-514E-930AD1AF994E}"/>
              </a:ext>
            </a:extLst>
          </p:cNvPr>
          <p:cNvSpPr>
            <a:spLocks noGrp="1"/>
          </p:cNvSpPr>
          <p:nvPr>
            <p:ph type="ftr" sz="quarter" idx="3"/>
          </p:nvPr>
        </p:nvSpPr>
        <p:spPr>
          <a:xfrm>
            <a:off x="3820885" y="6355980"/>
            <a:ext cx="4114800" cy="365125"/>
          </a:xfrm>
        </p:spPr>
        <p:txBody>
          <a:bodyPr/>
          <a:lstStyle/>
          <a:p>
            <a:r>
              <a:rPr lang="en-US" sz="1200" dirty="0"/>
              <a:t>Is Singapore putting in effort to gear the country towards a sustainable one?</a:t>
            </a:r>
            <a:endParaRPr lang="en-US" dirty="0"/>
          </a:p>
        </p:txBody>
      </p:sp>
      <p:sp>
        <p:nvSpPr>
          <p:cNvPr id="5" name="TextBox 4">
            <a:extLst>
              <a:ext uri="{FF2B5EF4-FFF2-40B4-BE49-F238E27FC236}">
                <a16:creationId xmlns:a16="http://schemas.microsoft.com/office/drawing/2014/main" id="{D625E4AB-8488-914A-5139-208A9A079B37}"/>
              </a:ext>
            </a:extLst>
          </p:cNvPr>
          <p:cNvSpPr txBox="1"/>
          <p:nvPr/>
        </p:nvSpPr>
        <p:spPr>
          <a:xfrm>
            <a:off x="3793671" y="1556657"/>
            <a:ext cx="7364186" cy="369332"/>
          </a:xfrm>
          <a:prstGeom prst="rect">
            <a:avLst/>
          </a:prstGeom>
          <a:noFill/>
        </p:spPr>
        <p:txBody>
          <a:bodyPr wrap="square" rtlCol="0">
            <a:spAutoFit/>
          </a:bodyPr>
          <a:lstStyle/>
          <a:p>
            <a:r>
              <a:rPr lang="en-SG" b="1" u="sng" dirty="0"/>
              <a:t>Carbon Dioxide Emission Dataset</a:t>
            </a:r>
          </a:p>
        </p:txBody>
      </p:sp>
      <p:pic>
        <p:nvPicPr>
          <p:cNvPr id="8" name="Picture 7">
            <a:extLst>
              <a:ext uri="{FF2B5EF4-FFF2-40B4-BE49-F238E27FC236}">
                <a16:creationId xmlns:a16="http://schemas.microsoft.com/office/drawing/2014/main" id="{ECC7EE35-1BBB-762D-76D6-A70F2C6C62A0}"/>
              </a:ext>
            </a:extLst>
          </p:cNvPr>
          <p:cNvPicPr>
            <a:picLocks noChangeAspect="1"/>
          </p:cNvPicPr>
          <p:nvPr/>
        </p:nvPicPr>
        <p:blipFill>
          <a:blip r:embed="rId2"/>
          <a:stretch>
            <a:fillRect/>
          </a:stretch>
        </p:blipFill>
        <p:spPr>
          <a:xfrm>
            <a:off x="832746" y="2160813"/>
            <a:ext cx="3276624" cy="3598777"/>
          </a:xfrm>
          <a:prstGeom prst="rect">
            <a:avLst/>
          </a:prstGeom>
        </p:spPr>
      </p:pic>
      <p:pic>
        <p:nvPicPr>
          <p:cNvPr id="10" name="Picture 9">
            <a:extLst>
              <a:ext uri="{FF2B5EF4-FFF2-40B4-BE49-F238E27FC236}">
                <a16:creationId xmlns:a16="http://schemas.microsoft.com/office/drawing/2014/main" id="{2B4A995D-818D-C851-F839-22C4AC7684DC}"/>
              </a:ext>
            </a:extLst>
          </p:cNvPr>
          <p:cNvPicPr>
            <a:picLocks noChangeAspect="1"/>
          </p:cNvPicPr>
          <p:nvPr/>
        </p:nvPicPr>
        <p:blipFill>
          <a:blip r:embed="rId3"/>
          <a:stretch>
            <a:fillRect/>
          </a:stretch>
        </p:blipFill>
        <p:spPr>
          <a:xfrm>
            <a:off x="3820885" y="2396880"/>
            <a:ext cx="2790845" cy="3488208"/>
          </a:xfrm>
          <a:prstGeom prst="rect">
            <a:avLst/>
          </a:prstGeom>
        </p:spPr>
      </p:pic>
      <p:pic>
        <p:nvPicPr>
          <p:cNvPr id="12" name="Picture 11">
            <a:extLst>
              <a:ext uri="{FF2B5EF4-FFF2-40B4-BE49-F238E27FC236}">
                <a16:creationId xmlns:a16="http://schemas.microsoft.com/office/drawing/2014/main" id="{BB863ECD-258E-A53C-EC8A-382BC249E12C}"/>
              </a:ext>
            </a:extLst>
          </p:cNvPr>
          <p:cNvPicPr>
            <a:picLocks noChangeAspect="1"/>
          </p:cNvPicPr>
          <p:nvPr/>
        </p:nvPicPr>
        <p:blipFill>
          <a:blip r:embed="rId4"/>
          <a:stretch>
            <a:fillRect/>
          </a:stretch>
        </p:blipFill>
        <p:spPr>
          <a:xfrm>
            <a:off x="7034197" y="2160813"/>
            <a:ext cx="4067205" cy="1905014"/>
          </a:xfrm>
          <a:prstGeom prst="rect">
            <a:avLst/>
          </a:prstGeom>
        </p:spPr>
      </p:pic>
      <p:sp>
        <p:nvSpPr>
          <p:cNvPr id="7" name="TextBox 6">
            <a:extLst>
              <a:ext uri="{FF2B5EF4-FFF2-40B4-BE49-F238E27FC236}">
                <a16:creationId xmlns:a16="http://schemas.microsoft.com/office/drawing/2014/main" id="{EAB9A6A7-63A3-E2A2-1AA0-8EA25A304D6E}"/>
              </a:ext>
            </a:extLst>
          </p:cNvPr>
          <p:cNvSpPr txBox="1"/>
          <p:nvPr/>
        </p:nvSpPr>
        <p:spPr>
          <a:xfrm>
            <a:off x="1752600" y="1602823"/>
            <a:ext cx="3066661" cy="323165"/>
          </a:xfrm>
          <a:prstGeom prst="rect">
            <a:avLst/>
          </a:prstGeom>
          <a:noFill/>
        </p:spPr>
        <p:txBody>
          <a:bodyPr wrap="square" rtlCol="0">
            <a:spAutoFit/>
          </a:bodyPr>
          <a:lstStyle/>
          <a:p>
            <a:r>
              <a:rPr lang="en-SG" sz="1500" dirty="0"/>
              <a:t>Graph 6</a:t>
            </a:r>
          </a:p>
        </p:txBody>
      </p:sp>
    </p:spTree>
    <p:extLst>
      <p:ext uri="{BB962C8B-B14F-4D97-AF65-F5344CB8AC3E}">
        <p14:creationId xmlns:p14="http://schemas.microsoft.com/office/powerpoint/2010/main" val="98558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359228"/>
            <a:ext cx="9854294" cy="1325563"/>
          </a:xfrm>
        </p:spPr>
        <p:txBody>
          <a:bodyPr/>
          <a:lstStyle/>
          <a:p>
            <a:r>
              <a:rPr lang="en-US" sz="3500" dirty="0"/>
              <a:t>Analysis: </a:t>
            </a:r>
            <a:r>
              <a:rPr lang="en-US" sz="3600" dirty="0"/>
              <a:t>Is Singapore putting in effort to gear the country towards a sustainable one?</a:t>
            </a:r>
            <a:endParaRPr lang="en-US" sz="35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pic>
        <p:nvPicPr>
          <p:cNvPr id="12" name="Picture 11">
            <a:extLst>
              <a:ext uri="{FF2B5EF4-FFF2-40B4-BE49-F238E27FC236}">
                <a16:creationId xmlns:a16="http://schemas.microsoft.com/office/drawing/2014/main" id="{74B1AFBF-8B02-458B-25D9-0017FFE2537A}"/>
              </a:ext>
            </a:extLst>
          </p:cNvPr>
          <p:cNvPicPr>
            <a:picLocks noChangeAspect="1"/>
          </p:cNvPicPr>
          <p:nvPr/>
        </p:nvPicPr>
        <p:blipFill>
          <a:blip r:embed="rId2"/>
          <a:stretch>
            <a:fillRect/>
          </a:stretch>
        </p:blipFill>
        <p:spPr>
          <a:xfrm>
            <a:off x="288471" y="1717889"/>
            <a:ext cx="7064829" cy="3400450"/>
          </a:xfrm>
          <a:prstGeom prst="rect">
            <a:avLst/>
          </a:prstGeom>
        </p:spPr>
      </p:pic>
      <p:sp>
        <p:nvSpPr>
          <p:cNvPr id="13" name="Footer Placeholder 4">
            <a:extLst>
              <a:ext uri="{FF2B5EF4-FFF2-40B4-BE49-F238E27FC236}">
                <a16:creationId xmlns:a16="http://schemas.microsoft.com/office/drawing/2014/main" id="{174275B6-1C4D-1234-46E5-9B3B61D13E92}"/>
              </a:ext>
            </a:extLst>
          </p:cNvPr>
          <p:cNvSpPr>
            <a:spLocks noGrp="1"/>
          </p:cNvSpPr>
          <p:nvPr>
            <p:ph type="ftr" sz="quarter" idx="3"/>
          </p:nvPr>
        </p:nvSpPr>
        <p:spPr>
          <a:xfrm>
            <a:off x="3826328" y="6356350"/>
            <a:ext cx="4114800" cy="365125"/>
          </a:xfrm>
        </p:spPr>
        <p:txBody>
          <a:bodyPr/>
          <a:lstStyle/>
          <a:p>
            <a:r>
              <a:rPr lang="en-US" sz="1200" dirty="0"/>
              <a:t>Is Singapore putting in effort to gear the country towards a sustainable one?</a:t>
            </a:r>
            <a:endParaRPr lang="en-US" dirty="0"/>
          </a:p>
        </p:txBody>
      </p:sp>
      <p:sp>
        <p:nvSpPr>
          <p:cNvPr id="3" name="TextBox 2">
            <a:extLst>
              <a:ext uri="{FF2B5EF4-FFF2-40B4-BE49-F238E27FC236}">
                <a16:creationId xmlns:a16="http://schemas.microsoft.com/office/drawing/2014/main" id="{F01E10CD-4795-0859-47D2-95A8350D5CEF}"/>
              </a:ext>
            </a:extLst>
          </p:cNvPr>
          <p:cNvSpPr txBox="1"/>
          <p:nvPr/>
        </p:nvSpPr>
        <p:spPr>
          <a:xfrm>
            <a:off x="7554685" y="1684791"/>
            <a:ext cx="3978730" cy="3785652"/>
          </a:xfrm>
          <a:prstGeom prst="rect">
            <a:avLst/>
          </a:prstGeom>
          <a:noFill/>
        </p:spPr>
        <p:txBody>
          <a:bodyPr wrap="square" rtlCol="0">
            <a:spAutoFit/>
          </a:bodyPr>
          <a:lstStyle/>
          <a:p>
            <a:r>
              <a:rPr lang="en-SG" sz="1200" dirty="0"/>
              <a:t>The expenditure spent by the Singapore Government on Sustainability and Environment (Operating) has increased from $318 Million in 1997 to $1849 Million in 2021 as shown in Graph 1. </a:t>
            </a:r>
          </a:p>
          <a:p>
            <a:endParaRPr lang="en-SG" sz="1200" dirty="0"/>
          </a:p>
          <a:p>
            <a:r>
              <a:rPr lang="en-SG" sz="1200" dirty="0"/>
              <a:t>The increased expenditure shows that Singapore is recognizing the importance of preserving the environment and are pushing for sustainability efforts.</a:t>
            </a:r>
          </a:p>
          <a:p>
            <a:endParaRPr lang="en-SG" sz="1200" dirty="0"/>
          </a:p>
          <a:p>
            <a:r>
              <a:rPr lang="en-SG" sz="1200" dirty="0"/>
              <a:t>According to Graph 2, the number of Solar Photovoltaic (Solar PV) Installation increased from 30 units in 2008 to 4585 units in Year 2021</a:t>
            </a:r>
          </a:p>
          <a:p>
            <a:endParaRPr lang="en-SG" sz="1200" dirty="0"/>
          </a:p>
          <a:p>
            <a:r>
              <a:rPr lang="en-SG" sz="1200" dirty="0"/>
              <a:t>Solar PV is a technology that converts sunlight into electricity. The increase in Solar PV installations suggests that there will be a positive impact towards the environment. Solar PVs are a clean, renewable energy source that do not contaminate the environment.</a:t>
            </a:r>
          </a:p>
          <a:p>
            <a:endParaRPr lang="en-SG" sz="1200" dirty="0"/>
          </a:p>
          <a:p>
            <a:r>
              <a:rPr lang="en-SG" sz="1200" dirty="0"/>
              <a:t>Hence, Singapore can be less reliant on finite fossil fuels.</a:t>
            </a:r>
          </a:p>
        </p:txBody>
      </p:sp>
      <p:sp>
        <p:nvSpPr>
          <p:cNvPr id="5" name="TextBox 4">
            <a:extLst>
              <a:ext uri="{FF2B5EF4-FFF2-40B4-BE49-F238E27FC236}">
                <a16:creationId xmlns:a16="http://schemas.microsoft.com/office/drawing/2014/main" id="{1EBA60DC-EEF5-E563-45FB-C2D03DD4106F}"/>
              </a:ext>
            </a:extLst>
          </p:cNvPr>
          <p:cNvSpPr txBox="1"/>
          <p:nvPr/>
        </p:nvSpPr>
        <p:spPr>
          <a:xfrm>
            <a:off x="357868" y="5151437"/>
            <a:ext cx="3396343" cy="646331"/>
          </a:xfrm>
          <a:prstGeom prst="rect">
            <a:avLst/>
          </a:prstGeom>
          <a:noFill/>
        </p:spPr>
        <p:txBody>
          <a:bodyPr wrap="square" rtlCol="0">
            <a:spAutoFit/>
          </a:bodyPr>
          <a:lstStyle/>
          <a:p>
            <a:pPr algn="ctr"/>
            <a:r>
              <a:rPr lang="en-SG" sz="1200" dirty="0"/>
              <a:t>Graph 1 Line Chart of</a:t>
            </a:r>
          </a:p>
          <a:p>
            <a:pPr algn="ctr"/>
            <a:r>
              <a:rPr lang="en-SG" sz="1200" dirty="0"/>
              <a:t> Government Total Expenditure on Sustainability and the Environment (Operating) </a:t>
            </a:r>
          </a:p>
        </p:txBody>
      </p:sp>
      <p:sp>
        <p:nvSpPr>
          <p:cNvPr id="9" name="TextBox 8">
            <a:extLst>
              <a:ext uri="{FF2B5EF4-FFF2-40B4-BE49-F238E27FC236}">
                <a16:creationId xmlns:a16="http://schemas.microsoft.com/office/drawing/2014/main" id="{58ADB437-D263-BEE4-4E2A-92862AF5C8DD}"/>
              </a:ext>
            </a:extLst>
          </p:cNvPr>
          <p:cNvSpPr txBox="1"/>
          <p:nvPr/>
        </p:nvSpPr>
        <p:spPr>
          <a:xfrm>
            <a:off x="3894364" y="5243392"/>
            <a:ext cx="3396343" cy="461665"/>
          </a:xfrm>
          <a:prstGeom prst="rect">
            <a:avLst/>
          </a:prstGeom>
          <a:noFill/>
        </p:spPr>
        <p:txBody>
          <a:bodyPr wrap="square" rtlCol="0">
            <a:spAutoFit/>
          </a:bodyPr>
          <a:lstStyle/>
          <a:p>
            <a:pPr algn="ctr"/>
            <a:r>
              <a:rPr lang="en-SG" sz="1200" dirty="0"/>
              <a:t>Graph 2 Line Chart of </a:t>
            </a:r>
          </a:p>
          <a:p>
            <a:pPr algn="ctr"/>
            <a:r>
              <a:rPr lang="en-SG" sz="1200" dirty="0"/>
              <a:t>Number of Solar PV Installation </a:t>
            </a:r>
          </a:p>
        </p:txBody>
      </p:sp>
    </p:spTree>
    <p:extLst>
      <p:ext uri="{BB962C8B-B14F-4D97-AF65-F5344CB8AC3E}">
        <p14:creationId xmlns:p14="http://schemas.microsoft.com/office/powerpoint/2010/main" val="48355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500" dirty="0"/>
              <a:t>Cleansing of Data: Line Charts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3" name="Footer Placeholder 4">
            <a:extLst>
              <a:ext uri="{FF2B5EF4-FFF2-40B4-BE49-F238E27FC236}">
                <a16:creationId xmlns:a16="http://schemas.microsoft.com/office/drawing/2014/main" id="{38FDF534-E3B9-4ED8-BE75-394A4F860025}"/>
              </a:ext>
            </a:extLst>
          </p:cNvPr>
          <p:cNvSpPr>
            <a:spLocks noGrp="1"/>
          </p:cNvSpPr>
          <p:nvPr>
            <p:ph type="ftr" sz="quarter" idx="3"/>
          </p:nvPr>
        </p:nvSpPr>
        <p:spPr>
          <a:xfrm>
            <a:off x="3837215" y="6307901"/>
            <a:ext cx="4114800" cy="365125"/>
          </a:xfrm>
        </p:spPr>
        <p:txBody>
          <a:bodyPr/>
          <a:lstStyle/>
          <a:p>
            <a:r>
              <a:rPr lang="en-US" sz="1200" dirty="0"/>
              <a:t>Is Singapore putting in effort to gear the country towards a sustainable one?</a:t>
            </a:r>
            <a:endParaRPr lang="en-US" dirty="0"/>
          </a:p>
        </p:txBody>
      </p:sp>
      <p:pic>
        <p:nvPicPr>
          <p:cNvPr id="9" name="Picture 8">
            <a:extLst>
              <a:ext uri="{FF2B5EF4-FFF2-40B4-BE49-F238E27FC236}">
                <a16:creationId xmlns:a16="http://schemas.microsoft.com/office/drawing/2014/main" id="{A4FC3890-9457-B9CC-7F8D-76AFEFA83219}"/>
              </a:ext>
            </a:extLst>
          </p:cNvPr>
          <p:cNvPicPr>
            <a:picLocks noChangeAspect="1"/>
          </p:cNvPicPr>
          <p:nvPr/>
        </p:nvPicPr>
        <p:blipFill>
          <a:blip r:embed="rId2"/>
          <a:stretch>
            <a:fillRect/>
          </a:stretch>
        </p:blipFill>
        <p:spPr>
          <a:xfrm>
            <a:off x="1609292" y="1561005"/>
            <a:ext cx="7000926" cy="1219209"/>
          </a:xfrm>
          <a:prstGeom prst="rect">
            <a:avLst/>
          </a:prstGeom>
        </p:spPr>
      </p:pic>
      <p:sp>
        <p:nvSpPr>
          <p:cNvPr id="10" name="TextBox 9">
            <a:extLst>
              <a:ext uri="{FF2B5EF4-FFF2-40B4-BE49-F238E27FC236}">
                <a16:creationId xmlns:a16="http://schemas.microsoft.com/office/drawing/2014/main" id="{97E22B3A-E9DE-32DE-B569-7C364BD1B1DD}"/>
              </a:ext>
            </a:extLst>
          </p:cNvPr>
          <p:cNvSpPr txBox="1"/>
          <p:nvPr/>
        </p:nvSpPr>
        <p:spPr>
          <a:xfrm>
            <a:off x="1752600" y="3249386"/>
            <a:ext cx="6955971" cy="1200329"/>
          </a:xfrm>
          <a:prstGeom prst="rect">
            <a:avLst/>
          </a:prstGeom>
          <a:noFill/>
        </p:spPr>
        <p:txBody>
          <a:bodyPr wrap="square" rtlCol="0">
            <a:spAutoFit/>
          </a:bodyPr>
          <a:lstStyle/>
          <a:p>
            <a:r>
              <a:rPr lang="en-SG" dirty="0"/>
              <a:t>1.  Read both datasets</a:t>
            </a:r>
          </a:p>
          <a:p>
            <a:r>
              <a:rPr lang="en-SG" dirty="0"/>
              <a:t>2.  Extract only the rows needed for the expenditure dataset</a:t>
            </a:r>
          </a:p>
          <a:p>
            <a:pPr marL="342900" indent="-342900">
              <a:buAutoNum type="arabicPeriod" startAt="3"/>
            </a:pPr>
            <a:r>
              <a:rPr lang="en-SG" dirty="0"/>
              <a:t>Used for the ‘</a:t>
            </a:r>
            <a:r>
              <a:rPr lang="en-SG" dirty="0" err="1"/>
              <a:t>groupby</a:t>
            </a:r>
            <a:r>
              <a:rPr lang="en-SG" dirty="0"/>
              <a:t>’ to get sum of solar PV Installation</a:t>
            </a:r>
          </a:p>
          <a:p>
            <a:pPr marL="342900" indent="-342900">
              <a:buAutoNum type="arabicPeriod" startAt="3"/>
            </a:pPr>
            <a:r>
              <a:rPr lang="en-SG" dirty="0"/>
              <a:t>Plot the Graph</a:t>
            </a:r>
          </a:p>
        </p:txBody>
      </p:sp>
    </p:spTree>
    <p:extLst>
      <p:ext uri="{BB962C8B-B14F-4D97-AF65-F5344CB8AC3E}">
        <p14:creationId xmlns:p14="http://schemas.microsoft.com/office/powerpoint/2010/main" val="392921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71500"/>
            <a:ext cx="9854294" cy="1135063"/>
          </a:xfrm>
        </p:spPr>
        <p:txBody>
          <a:bodyPr/>
          <a:lstStyle/>
          <a:p>
            <a:r>
              <a:rPr lang="en-US" sz="3500" dirty="0"/>
              <a:t>Analysis: </a:t>
            </a:r>
            <a:r>
              <a:rPr lang="en-US" sz="3600" dirty="0"/>
              <a:t>Is Singapore putting in effort to gear the country towards a sustainable one?</a:t>
            </a:r>
            <a:endParaRPr lang="en-US" sz="3500"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3" name="Footer Placeholder 4">
            <a:extLst>
              <a:ext uri="{FF2B5EF4-FFF2-40B4-BE49-F238E27FC236}">
                <a16:creationId xmlns:a16="http://schemas.microsoft.com/office/drawing/2014/main" id="{203FA97B-3939-A2BF-A83E-6E8E3808D29B}"/>
              </a:ext>
            </a:extLst>
          </p:cNvPr>
          <p:cNvSpPr>
            <a:spLocks noGrp="1"/>
          </p:cNvSpPr>
          <p:nvPr>
            <p:ph type="ftr" sz="quarter" idx="3"/>
          </p:nvPr>
        </p:nvSpPr>
        <p:spPr>
          <a:xfrm>
            <a:off x="3815443" y="6356350"/>
            <a:ext cx="4114800" cy="365125"/>
          </a:xfrm>
        </p:spPr>
        <p:txBody>
          <a:bodyPr/>
          <a:lstStyle/>
          <a:p>
            <a:r>
              <a:rPr lang="en-US" sz="1200" dirty="0"/>
              <a:t>Is Singapore putting in effort to gear the country towards a sustainable one?</a:t>
            </a:r>
            <a:endParaRPr lang="en-US" dirty="0"/>
          </a:p>
        </p:txBody>
      </p:sp>
      <p:sp>
        <p:nvSpPr>
          <p:cNvPr id="5" name="TextBox 4">
            <a:extLst>
              <a:ext uri="{FF2B5EF4-FFF2-40B4-BE49-F238E27FC236}">
                <a16:creationId xmlns:a16="http://schemas.microsoft.com/office/drawing/2014/main" id="{E80309AE-E91E-BFDB-E619-56DF1673ABBB}"/>
              </a:ext>
            </a:extLst>
          </p:cNvPr>
          <p:cNvSpPr txBox="1"/>
          <p:nvPr/>
        </p:nvSpPr>
        <p:spPr>
          <a:xfrm>
            <a:off x="7786042" y="1720840"/>
            <a:ext cx="3880756" cy="3600986"/>
          </a:xfrm>
          <a:prstGeom prst="rect">
            <a:avLst/>
          </a:prstGeom>
          <a:noFill/>
        </p:spPr>
        <p:txBody>
          <a:bodyPr wrap="square" rtlCol="0">
            <a:spAutoFit/>
          </a:bodyPr>
          <a:lstStyle/>
          <a:p>
            <a:r>
              <a:rPr lang="en-SG" sz="1200" dirty="0"/>
              <a:t>From 2000 to 2015, recycling rate for nearly all waste types has increased in Singapore. </a:t>
            </a:r>
          </a:p>
          <a:p>
            <a:endParaRPr lang="en-SG" sz="1200" dirty="0"/>
          </a:p>
          <a:p>
            <a:r>
              <a:rPr lang="en-SG" sz="1200" dirty="0"/>
              <a:t>Out of all categories, the recycling rate of ‘Food, Glass and Plastic’ category has doubled approximately while the ‘Others, Ash &amp; Sludge and Textiles’ increased to 99% recycling rate.  </a:t>
            </a:r>
          </a:p>
          <a:p>
            <a:endParaRPr lang="en-SG" sz="1200" dirty="0"/>
          </a:p>
          <a:p>
            <a:r>
              <a:rPr lang="en-SG" sz="1200" dirty="0"/>
              <a:t>The rise in the nation’s recycling rate shows that the recent efforts done by the Government to promote recycling in households and industries has paid off. </a:t>
            </a:r>
          </a:p>
          <a:p>
            <a:endParaRPr lang="en-SG" sz="1200" dirty="0"/>
          </a:p>
          <a:p>
            <a:r>
              <a:rPr lang="en-SG" sz="1200" dirty="0"/>
              <a:t>This conclusion is worth noting as recycling not only reduce the amount of wastage that reaches to our landfill but also lower energy consumption and green house gas emissions.</a:t>
            </a:r>
          </a:p>
          <a:p>
            <a:endParaRPr lang="en-SG" sz="1200" dirty="0"/>
          </a:p>
          <a:p>
            <a:r>
              <a:rPr lang="en-SG" sz="1200" dirty="0"/>
              <a:t>Thus, it is evident that Singapore is putting in effort to attain sustainability. </a:t>
            </a:r>
          </a:p>
        </p:txBody>
      </p:sp>
      <p:sp>
        <p:nvSpPr>
          <p:cNvPr id="7" name="TextBox 6">
            <a:extLst>
              <a:ext uri="{FF2B5EF4-FFF2-40B4-BE49-F238E27FC236}">
                <a16:creationId xmlns:a16="http://schemas.microsoft.com/office/drawing/2014/main" id="{BCA73BF3-D431-567B-57EC-A7FD01CBF505}"/>
              </a:ext>
            </a:extLst>
          </p:cNvPr>
          <p:cNvSpPr txBox="1"/>
          <p:nvPr/>
        </p:nvSpPr>
        <p:spPr>
          <a:xfrm>
            <a:off x="464176" y="6084356"/>
            <a:ext cx="3396343" cy="461665"/>
          </a:xfrm>
          <a:prstGeom prst="rect">
            <a:avLst/>
          </a:prstGeom>
          <a:noFill/>
        </p:spPr>
        <p:txBody>
          <a:bodyPr wrap="square" rtlCol="0">
            <a:spAutoFit/>
          </a:bodyPr>
          <a:lstStyle/>
          <a:p>
            <a:pPr algn="ctr"/>
            <a:r>
              <a:rPr lang="en-SG" sz="1200" dirty="0"/>
              <a:t>Graph 3 Stacked Bar Chart of</a:t>
            </a:r>
          </a:p>
          <a:p>
            <a:pPr algn="ctr"/>
            <a:r>
              <a:rPr lang="en-SG" sz="1200" dirty="0"/>
              <a:t> Recycling Rate</a:t>
            </a:r>
          </a:p>
        </p:txBody>
      </p:sp>
      <p:pic>
        <p:nvPicPr>
          <p:cNvPr id="10" name="Picture 9">
            <a:extLst>
              <a:ext uri="{FF2B5EF4-FFF2-40B4-BE49-F238E27FC236}">
                <a16:creationId xmlns:a16="http://schemas.microsoft.com/office/drawing/2014/main" id="{38FE71AE-5DFA-8047-DF9B-23A507C94158}"/>
              </a:ext>
            </a:extLst>
          </p:cNvPr>
          <p:cNvPicPr>
            <a:picLocks noChangeAspect="1"/>
          </p:cNvPicPr>
          <p:nvPr/>
        </p:nvPicPr>
        <p:blipFill>
          <a:blip r:embed="rId3"/>
          <a:stretch>
            <a:fillRect/>
          </a:stretch>
        </p:blipFill>
        <p:spPr>
          <a:xfrm>
            <a:off x="341864" y="1758913"/>
            <a:ext cx="7224474" cy="4325443"/>
          </a:xfrm>
          <a:prstGeom prst="rect">
            <a:avLst/>
          </a:prstGeom>
        </p:spPr>
      </p:pic>
    </p:spTree>
    <p:extLst>
      <p:ext uri="{BB962C8B-B14F-4D97-AF65-F5344CB8AC3E}">
        <p14:creationId xmlns:p14="http://schemas.microsoft.com/office/powerpoint/2010/main" val="38004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500" dirty="0"/>
              <a:t>Cleansing of Data: Stacked Bar Chart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3" name="Footer Placeholder 4">
            <a:extLst>
              <a:ext uri="{FF2B5EF4-FFF2-40B4-BE49-F238E27FC236}">
                <a16:creationId xmlns:a16="http://schemas.microsoft.com/office/drawing/2014/main" id="{38FDF534-E3B9-4ED8-BE75-394A4F860025}"/>
              </a:ext>
            </a:extLst>
          </p:cNvPr>
          <p:cNvSpPr>
            <a:spLocks noGrp="1"/>
          </p:cNvSpPr>
          <p:nvPr>
            <p:ph type="ftr" sz="quarter" idx="3"/>
          </p:nvPr>
        </p:nvSpPr>
        <p:spPr>
          <a:xfrm>
            <a:off x="3837215" y="6307901"/>
            <a:ext cx="4114800" cy="365125"/>
          </a:xfrm>
        </p:spPr>
        <p:txBody>
          <a:bodyPr/>
          <a:lstStyle/>
          <a:p>
            <a:r>
              <a:rPr lang="en-US" sz="1200" dirty="0"/>
              <a:t>Is Singapore putting in effort to gear the country towards a sustainable one?</a:t>
            </a:r>
            <a:endParaRPr lang="en-US" dirty="0"/>
          </a:p>
        </p:txBody>
      </p:sp>
      <p:pic>
        <p:nvPicPr>
          <p:cNvPr id="7" name="Picture 6">
            <a:extLst>
              <a:ext uri="{FF2B5EF4-FFF2-40B4-BE49-F238E27FC236}">
                <a16:creationId xmlns:a16="http://schemas.microsoft.com/office/drawing/2014/main" id="{46078FB1-5E42-4D2B-5441-D658FB1529EC}"/>
              </a:ext>
            </a:extLst>
          </p:cNvPr>
          <p:cNvPicPr>
            <a:picLocks noChangeAspect="1"/>
          </p:cNvPicPr>
          <p:nvPr/>
        </p:nvPicPr>
        <p:blipFill>
          <a:blip r:embed="rId2"/>
          <a:stretch>
            <a:fillRect/>
          </a:stretch>
        </p:blipFill>
        <p:spPr>
          <a:xfrm>
            <a:off x="1920625" y="1504944"/>
            <a:ext cx="7261475" cy="1638312"/>
          </a:xfrm>
          <a:prstGeom prst="rect">
            <a:avLst/>
          </a:prstGeom>
        </p:spPr>
      </p:pic>
      <p:sp>
        <p:nvSpPr>
          <p:cNvPr id="8" name="TextBox 7">
            <a:extLst>
              <a:ext uri="{FF2B5EF4-FFF2-40B4-BE49-F238E27FC236}">
                <a16:creationId xmlns:a16="http://schemas.microsoft.com/office/drawing/2014/main" id="{0EFE7350-2BA3-E2A1-3BC8-E25AF87C3959}"/>
              </a:ext>
            </a:extLst>
          </p:cNvPr>
          <p:cNvSpPr txBox="1"/>
          <p:nvPr/>
        </p:nvSpPr>
        <p:spPr>
          <a:xfrm>
            <a:off x="2019300" y="3592286"/>
            <a:ext cx="7440386" cy="1477328"/>
          </a:xfrm>
          <a:prstGeom prst="rect">
            <a:avLst/>
          </a:prstGeom>
          <a:noFill/>
        </p:spPr>
        <p:txBody>
          <a:bodyPr wrap="square" rtlCol="0">
            <a:spAutoFit/>
          </a:bodyPr>
          <a:lstStyle/>
          <a:p>
            <a:pPr marL="342900" indent="-342900">
              <a:buAutoNum type="arabicPeriod"/>
            </a:pPr>
            <a:r>
              <a:rPr lang="en-SG" dirty="0"/>
              <a:t>Read the dataset</a:t>
            </a:r>
          </a:p>
          <a:p>
            <a:pPr marL="342900" indent="-342900">
              <a:buAutoNum type="arabicPeriod"/>
            </a:pPr>
            <a:r>
              <a:rPr lang="en-SG" dirty="0"/>
              <a:t>Extract only the Year 2000 and 2015 Rows with .loc</a:t>
            </a:r>
          </a:p>
          <a:p>
            <a:pPr marL="342900" indent="-342900">
              <a:buAutoNum type="arabicPeriod"/>
            </a:pPr>
            <a:r>
              <a:rPr lang="en-SG" dirty="0"/>
              <a:t>Extract the recycling rate values and sort them from highest to lowest</a:t>
            </a:r>
          </a:p>
          <a:p>
            <a:pPr marL="342900" indent="-342900">
              <a:buAutoNum type="arabicPeriod"/>
            </a:pPr>
            <a:r>
              <a:rPr lang="en-SG" dirty="0"/>
              <a:t>Extract the categorical values with .unique()</a:t>
            </a:r>
          </a:p>
          <a:p>
            <a:pPr marL="342900" indent="-342900">
              <a:buAutoNum type="arabicPeriod"/>
            </a:pPr>
            <a:r>
              <a:rPr lang="en-SG" dirty="0"/>
              <a:t>Plot the Graph</a:t>
            </a:r>
          </a:p>
        </p:txBody>
      </p:sp>
    </p:spTree>
    <p:extLst>
      <p:ext uri="{BB962C8B-B14F-4D97-AF65-F5344CB8AC3E}">
        <p14:creationId xmlns:p14="http://schemas.microsoft.com/office/powerpoint/2010/main" val="146650981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{C55C2C6A-89B9-41DC-9AA2-916C990ED439}tf45331398_win32</Template>
  <TotalTime>1558</TotalTime>
  <Words>1558</Words>
  <Application>Microsoft Office PowerPoint</Application>
  <PresentationFormat>Widescreen</PresentationFormat>
  <Paragraphs>203</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Tenorite</vt:lpstr>
      <vt:lpstr>Office Theme</vt:lpstr>
      <vt:lpstr>Is Singapore putting in effort to gear the country towards a sustainable one?</vt:lpstr>
      <vt:lpstr>Roadmap</vt:lpstr>
      <vt:lpstr>Nature of Dataset (Field Name, Description, Example)</vt:lpstr>
      <vt:lpstr>Nature of Dataset (Field Name, Description, Example)</vt:lpstr>
      <vt:lpstr>Nature of Dataset (Field Name, Description, Example)</vt:lpstr>
      <vt:lpstr>Analysis: Is Singapore putting in effort to gear the country towards a sustainable one?</vt:lpstr>
      <vt:lpstr>Cleansing of Data: Line Charts</vt:lpstr>
      <vt:lpstr>Analysis: Is Singapore putting in effort to gear the country towards a sustainable one?</vt:lpstr>
      <vt:lpstr>Cleansing of Data: Stacked Bar Chart</vt:lpstr>
      <vt:lpstr>Analysis: Is Singapore putting in effort to gear the country towards a sustainable one?</vt:lpstr>
      <vt:lpstr>Cleansing of Data: Bar Line Chart</vt:lpstr>
      <vt:lpstr>Analysis: Is Singapore putting in effort to gear the country towards a sustainable one?</vt:lpstr>
      <vt:lpstr>Heatmap Outlier</vt:lpstr>
      <vt:lpstr>Cleansing of Data: Heatmap</vt:lpstr>
      <vt:lpstr>Analysis: Is Singapore putting in effort to gear the country towards a sustainable one?</vt:lpstr>
      <vt:lpstr>Analysis: Scatterplot</vt:lpstr>
      <vt:lpstr>Cleansing of Data: Scatterplot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Singapore Place Great Emphasis On Education?</dc:title>
  <dc:creator>TOH KIEN YU</dc:creator>
  <cp:lastModifiedBy>TOH KIEN YU</cp:lastModifiedBy>
  <cp:revision>50</cp:revision>
  <dcterms:created xsi:type="dcterms:W3CDTF">2022-12-10T12:24:08Z</dcterms:created>
  <dcterms:modified xsi:type="dcterms:W3CDTF">2023-02-05T15:13:12Z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