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4"/>
  </p:sldMasterIdLst>
  <p:notesMasterIdLst>
    <p:notesMasterId r:id="rId6"/>
  </p:notesMasterIdLst>
  <p:sldIdLst>
    <p:sldId id="256" r:id="rId5"/>
  </p:sldIdLst>
  <p:sldSz cx="28800425" cy="50399950"/>
  <p:notesSz cx="9928225" cy="143573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8" roundtripDataSignature="AMtx7mgfq2ZOqupgG6mL45+WGlckKmx+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4166F-F870-57F1-766B-2F1B2E732B08}" v="80" dt="2023-02-12T14:33:14.151"/>
    <p1510:client id="{16F42101-9921-83C7-69BB-5A9ECB8E9540}" v="34" dt="2023-02-12T14:49:28.337"/>
    <p1510:client id="{20E6E18A-6B03-BAB5-DBAE-362B61118C5A}" v="75" dt="2023-02-12T13:59:50.007"/>
    <p1510:client id="{271A683C-E314-0EC1-291C-C32BBC91A80E}" v="16" dt="2023-02-12T14:27:02.761"/>
    <p1510:client id="{2B15861D-8783-4C7E-33E9-B2DD2E08E546}" v="18" dt="2023-02-12T14:36:20.279"/>
    <p1510:client id="{2EBF78D9-7AB5-D7A7-C461-95A05A0718AE}" v="83" dt="2023-02-12T14:47:35.081"/>
    <p1510:client id="{3B5E1980-DB82-7CFA-325F-68392C8B5F9C}" v="37" dt="2023-02-12T14:07:58.178"/>
    <p1510:client id="{4CC8B3DE-DE0A-E932-9135-66E30F714C06}" v="77" dt="2023-02-12T13:56:09.724"/>
    <p1510:client id="{4F493302-15BD-AB99-F2B4-684B58C1BC61}" v="47" dt="2023-02-12T13:44:06.043"/>
    <p1510:client id="{51B510DA-3D0F-19CA-C0C4-08666FEDB800}" v="16" dt="2023-02-12T14:48:22.217"/>
    <p1510:client id="{58F2601E-37C6-3E54-D7D6-FA9EFC71274B}" v="17" dt="2023-02-12T13:51:24.818"/>
    <p1510:client id="{66376715-60A2-1AA8-8E1C-3EF7D2F5F2E9}" v="92" dt="2023-02-12T13:23:36.136"/>
    <p1510:client id="{66940868-CE49-E18D-7D27-EFAFE4B506DB}" v="5" dt="2023-02-12T14:53:26.474"/>
    <p1510:client id="{691651DA-E9C2-043D-AD8B-E8AC63466686}" v="14" dt="2023-02-12T13:54:09.260"/>
    <p1510:client id="{6F591E66-A06D-AF83-B884-0F6F6E0B9A96}" v="28" dt="2023-02-12T13:27:55.031"/>
    <p1510:client id="{72BF4CAA-FECC-4C8E-BBCB-DAEF1999E9C3}" v="7" dt="2023-02-12T13:04:20.199"/>
    <p1510:client id="{7440F693-6884-5EE2-8587-D0F46D970BBB}" v="25" dt="2023-02-12T13:37:02.118"/>
    <p1510:client id="{75B628B3-C390-4EF9-420F-18204FD4E9E2}" v="12" dt="2023-02-12T14:35:25.933"/>
    <p1510:client id="{788A0045-8AA4-0C71-CAF5-83418D0EDC37}" v="124" dt="2023-02-12T13:35:51.474"/>
    <p1510:client id="{7EC286B9-CD8D-F1FB-151C-61F64D9405D3}" v="33" dt="2023-02-12T14:10:18.525"/>
    <p1510:client id="{7FB0BCBF-CA13-39CD-CB66-DF674BCAE256}" v="17" dt="2023-02-12T14:15:02.322"/>
    <p1510:client id="{8750C9CE-79B8-7871-5013-BCE433680D37}" v="8" dt="2023-02-12T14:22:00.491"/>
    <p1510:client id="{907D73DA-B03F-49C1-A580-EB935CCEAFD7}" v="75" dt="2023-02-12T13:02:48.382"/>
    <p1510:client id="{93E36C11-5589-B836-6EF3-6EA26BB0D8B5}" v="165" dt="2023-02-12T13:38:12.233"/>
    <p1510:client id="{99EBFBA6-076E-B385-2DD1-A139EC58AED6}" v="2" dt="2023-02-12T14:17:11.250"/>
    <p1510:client id="{A311E05B-7063-7D9D-7126-99084455F992}" v="1" dt="2023-02-12T14:52:37.676"/>
    <p1510:client id="{A9725CA1-477D-493A-80B1-1D0AE3E6D770}" v="770" vWet="772" dt="2023-02-12T15:02:02.904"/>
    <p1510:client id="{C8A34409-7D0F-5542-4845-75C8FD38DE23}" v="1" dt="2023-02-12T14:58:39.399"/>
    <p1510:client id="{CC690317-0970-7D4B-9831-F480935A6BFB}" v="10" dt="2023-02-12T13:45:22.310"/>
    <p1510:client id="{CD6719F9-4D88-474A-B9D8-D3EE39C8AB71}" v="3212" dt="2023-02-12T15:02:08.535"/>
    <p1510:client id="{D4A59C6B-BC85-12D6-00D4-75F5DAA3C606}" v="8" dt="2023-02-12T14:20:47.003"/>
    <p1510:client id="{D93931C0-9AA4-4898-9BAB-ECC2AF63AD05}" v="25" dt="2023-02-12T12:56:29.497"/>
    <p1510:client id="{E20E4A0C-02D7-968A-AD37-71A32A7F5C62}" v="1" dt="2023-02-12T14:01:11.891"/>
    <p1510:client id="{E46E7937-E67B-2E3C-7A9D-41809B235A08}" v="4" dt="2023-02-12T13:26:53.265"/>
    <p1510:client id="{F1A10E2B-B539-1398-6435-CC267E64B9AC}" v="40" dt="2023-02-12T14:37:37.333"/>
    <p1510:client id="{F1EFDAC2-7A7A-70C6-96AE-0E1EF7F9CFA5}" v="11" dt="2023-02-12T15:00:19.091"/>
    <p1510:client id="{FB02273F-6781-4BF8-9B3C-A251D93DCA31}" v="516" dt="2023-02-12T15:02:09.198"/>
    <p1510:client id="{FF50100E-0E56-331C-931B-8D2C85D30661}" v="1" dt="2023-02-12T14:18:48.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612" y="-4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2231" cy="720361"/>
          </a:xfrm>
          <a:prstGeom prst="rect">
            <a:avLst/>
          </a:prstGeom>
          <a:noFill/>
          <a:ln>
            <a:noFill/>
          </a:ln>
        </p:spPr>
        <p:txBody>
          <a:bodyPr spcFirstLastPara="1" wrap="square" lIns="138750" tIns="69375" rIns="138750" bIns="69375" anchor="t" anchorCtr="0">
            <a:noAutofit/>
          </a:bodyPr>
          <a:lstStyle>
            <a:lvl1pPr marR="0" lvl="0"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23697" y="0"/>
            <a:ext cx="4302231" cy="720361"/>
          </a:xfrm>
          <a:prstGeom prst="rect">
            <a:avLst/>
          </a:prstGeom>
          <a:noFill/>
          <a:ln>
            <a:noFill/>
          </a:ln>
        </p:spPr>
        <p:txBody>
          <a:bodyPr spcFirstLastPara="1" wrap="square" lIns="138750" tIns="69375" rIns="138750" bIns="69375" anchor="t" anchorCtr="0">
            <a:noAutofit/>
          </a:bodyPr>
          <a:lstStyle>
            <a:lvl1pPr marR="0" lvl="0" algn="r"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579813" y="1795463"/>
            <a:ext cx="2768600" cy="4845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2823" y="6909474"/>
            <a:ext cx="7942580" cy="5653207"/>
          </a:xfrm>
          <a:prstGeom prst="rect">
            <a:avLst/>
          </a:prstGeom>
          <a:noFill/>
          <a:ln>
            <a:noFill/>
          </a:ln>
        </p:spPr>
        <p:txBody>
          <a:bodyPr spcFirstLastPara="1" wrap="square" lIns="138750" tIns="69375" rIns="138750" bIns="693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2299"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3636992"/>
            <a:ext cx="4302231" cy="720359"/>
          </a:xfrm>
          <a:prstGeom prst="rect">
            <a:avLst/>
          </a:prstGeom>
          <a:noFill/>
          <a:ln>
            <a:noFill/>
          </a:ln>
        </p:spPr>
        <p:txBody>
          <a:bodyPr spcFirstLastPara="1" wrap="square" lIns="138750" tIns="69375" rIns="138750" bIns="69375" anchor="b" anchorCtr="0">
            <a:noAutofit/>
          </a:bodyPr>
          <a:lstStyle>
            <a:lvl1pPr marR="0" lvl="0"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272"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23697" y="13636992"/>
            <a:ext cx="4302231" cy="720359"/>
          </a:xfrm>
          <a:prstGeom prst="rect">
            <a:avLst/>
          </a:prstGeom>
          <a:noFill/>
          <a:ln>
            <a:noFill/>
          </a:ln>
        </p:spPr>
        <p:txBody>
          <a:bodyPr spcFirstLastPara="1" wrap="square" lIns="138750" tIns="69375" rIns="138750" bIns="69375" anchor="b" anchorCtr="0">
            <a:noAutofit/>
          </a:bodyPr>
          <a:lstStyle/>
          <a:p>
            <a:pPr marL="0" marR="0" lvl="0" indent="0" algn="r" rtl="0">
              <a:spcBef>
                <a:spcPts val="0"/>
              </a:spcBef>
              <a:spcAft>
                <a:spcPts val="0"/>
              </a:spcAft>
              <a:buClr>
                <a:schemeClr val="dk1"/>
              </a:buClr>
              <a:buSzPts val="1800"/>
              <a:buFont typeface="Calibri"/>
              <a:buNone/>
            </a:pPr>
            <a:fld id="{00000000-1234-1234-1234-123412341234}" type="slidenum">
              <a:rPr lang="en-SG" sz="1800" b="0" i="0" u="none" strike="noStrike" cap="none">
                <a:solidFill>
                  <a:schemeClr val="dk1"/>
                </a:solidFill>
                <a:latin typeface="Calibri"/>
                <a:ea typeface="Calibri"/>
                <a:cs typeface="Calibri"/>
                <a:sym typeface="Calibri"/>
              </a:rPr>
              <a:t>‹#›</a:t>
            </a:fld>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992823" y="6909474"/>
            <a:ext cx="7942500" cy="5653200"/>
          </a:xfrm>
          <a:prstGeom prst="rect">
            <a:avLst/>
          </a:prstGeom>
          <a:noFill/>
          <a:ln>
            <a:noFill/>
          </a:ln>
        </p:spPr>
        <p:txBody>
          <a:bodyPr spcFirstLastPara="1" wrap="square" lIns="138750" tIns="69375" rIns="138750" bIns="69375"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a:spLocks noGrp="1" noRot="1" noChangeAspect="1"/>
          </p:cNvSpPr>
          <p:nvPr>
            <p:ph type="sldImg" idx="2"/>
          </p:nvPr>
        </p:nvSpPr>
        <p:spPr>
          <a:xfrm>
            <a:off x="3579813" y="1795463"/>
            <a:ext cx="2768600" cy="4845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 y="5599998"/>
            <a:ext cx="21594693" cy="3919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1898583" y="5599998"/>
            <a:ext cx="6910304" cy="39199968"/>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27237" y="9542391"/>
            <a:ext cx="17280255" cy="23923176"/>
          </a:xfrm>
        </p:spPr>
        <p:txBody>
          <a:bodyPr anchor="b">
            <a:normAutofit/>
          </a:bodyPr>
          <a:lstStyle>
            <a:lvl1pPr algn="l">
              <a:defRPr sz="17008" spc="-315"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2598498" y="34321984"/>
            <a:ext cx="17280255" cy="6719993"/>
          </a:xfrm>
        </p:spPr>
        <p:txBody>
          <a:bodyPr anchor="t">
            <a:normAutofit/>
          </a:bodyPr>
          <a:lstStyle>
            <a:lvl1pPr marL="0" indent="0" algn="l">
              <a:buNone/>
              <a:defRPr sz="6299" cap="none" spc="0" baseline="0">
                <a:solidFill>
                  <a:schemeClr val="accent1">
                    <a:lumMod val="20000"/>
                    <a:lumOff val="80000"/>
                  </a:schemeClr>
                </a:solidFill>
              </a:defRPr>
            </a:lvl1pPr>
            <a:lvl2pPr marL="1440043" indent="0" algn="ctr">
              <a:buNone/>
              <a:defRPr sz="6299"/>
            </a:lvl2pPr>
            <a:lvl3pPr marL="2880086" indent="0" algn="ctr">
              <a:buNone/>
              <a:defRPr sz="6299"/>
            </a:lvl3pPr>
            <a:lvl4pPr marL="4320129" indent="0" algn="ctr">
              <a:buNone/>
              <a:defRPr sz="6299"/>
            </a:lvl4pPr>
            <a:lvl5pPr marL="5760171" indent="0" algn="ctr">
              <a:buNone/>
              <a:defRPr sz="6299"/>
            </a:lvl5pPr>
            <a:lvl6pPr marL="7200214" indent="0" algn="ctr">
              <a:buNone/>
              <a:defRPr sz="6299"/>
            </a:lvl6pPr>
            <a:lvl7pPr marL="8640257" indent="0" algn="ctr">
              <a:buNone/>
              <a:defRPr sz="6299"/>
            </a:lvl7pPr>
            <a:lvl8pPr marL="10080300" indent="0" algn="ctr">
              <a:buNone/>
              <a:defRPr sz="6299"/>
            </a:lvl8pPr>
            <a:lvl9pPr marL="11520343" indent="0" algn="ctr">
              <a:buNone/>
              <a:defRPr sz="6299"/>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smtClean="0"/>
              <a:pPr/>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08278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96406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013" y="7279993"/>
            <a:ext cx="6660098" cy="363999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36935" y="6383994"/>
            <a:ext cx="17280255" cy="3763196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9152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g1f0944a04d3_10_305"/>
          <p:cNvSpPr txBox="1">
            <a:spLocks noGrp="1"/>
          </p:cNvSpPr>
          <p:nvPr>
            <p:ph type="title"/>
          </p:nvPr>
        </p:nvSpPr>
        <p:spPr>
          <a:xfrm>
            <a:off x="981754" y="4360937"/>
            <a:ext cx="26837221" cy="5611483"/>
          </a:xfrm>
          <a:prstGeom prst="rect">
            <a:avLst/>
          </a:prstGeom>
        </p:spPr>
        <p:txBody>
          <a:bodyPr spcFirstLastPara="1" wrap="square" lIns="137300" tIns="137300" rIns="137300" bIns="137300"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2" name="Google Shape;22;g1f0944a04d3_10_305"/>
          <p:cNvSpPr txBox="1">
            <a:spLocks noGrp="1"/>
          </p:cNvSpPr>
          <p:nvPr>
            <p:ph type="body" idx="1"/>
          </p:nvPr>
        </p:nvSpPr>
        <p:spPr>
          <a:xfrm>
            <a:off x="981754" y="11293429"/>
            <a:ext cx="26837221" cy="33479044"/>
          </a:xfrm>
          <a:prstGeom prst="rect">
            <a:avLst/>
          </a:prstGeom>
        </p:spPr>
        <p:txBody>
          <a:bodyPr spcFirstLastPara="1" wrap="square" lIns="137300" tIns="137300" rIns="137300" bIns="137300" anchor="t" anchorCtr="0">
            <a:normAutofit/>
          </a:bodyPr>
          <a:lstStyle>
            <a:lvl1pPr marL="186572" lvl="0" indent="-163250">
              <a:spcBef>
                <a:spcPts val="0"/>
              </a:spcBef>
              <a:spcAft>
                <a:spcPts val="0"/>
              </a:spcAft>
              <a:buSzPts val="2700"/>
              <a:buChar char="●"/>
              <a:defRPr/>
            </a:lvl1pPr>
            <a:lvl2pPr marL="373142" lvl="1" indent="-147702">
              <a:spcBef>
                <a:spcPts val="0"/>
              </a:spcBef>
              <a:spcAft>
                <a:spcPts val="0"/>
              </a:spcAft>
              <a:buSzPts val="2100"/>
              <a:buChar char="○"/>
              <a:defRPr/>
            </a:lvl2pPr>
            <a:lvl3pPr marL="559714" lvl="2" indent="-147702">
              <a:spcBef>
                <a:spcPts val="0"/>
              </a:spcBef>
              <a:spcAft>
                <a:spcPts val="0"/>
              </a:spcAft>
              <a:buSzPts val="2100"/>
              <a:buChar char="■"/>
              <a:defRPr/>
            </a:lvl3pPr>
            <a:lvl4pPr marL="746286" lvl="3" indent="-147702">
              <a:spcBef>
                <a:spcPts val="0"/>
              </a:spcBef>
              <a:spcAft>
                <a:spcPts val="0"/>
              </a:spcAft>
              <a:buSzPts val="2100"/>
              <a:buChar char="●"/>
              <a:defRPr/>
            </a:lvl4pPr>
            <a:lvl5pPr marL="932857" lvl="4" indent="-147702">
              <a:spcBef>
                <a:spcPts val="0"/>
              </a:spcBef>
              <a:spcAft>
                <a:spcPts val="0"/>
              </a:spcAft>
              <a:buSzPts val="2100"/>
              <a:buChar char="○"/>
              <a:defRPr/>
            </a:lvl5pPr>
            <a:lvl6pPr marL="1119429" lvl="5" indent="-147702">
              <a:spcBef>
                <a:spcPts val="0"/>
              </a:spcBef>
              <a:spcAft>
                <a:spcPts val="0"/>
              </a:spcAft>
              <a:buSzPts val="2100"/>
              <a:buChar char="■"/>
              <a:defRPr/>
            </a:lvl6pPr>
            <a:lvl7pPr marL="1306000" lvl="6" indent="-147702">
              <a:spcBef>
                <a:spcPts val="0"/>
              </a:spcBef>
              <a:spcAft>
                <a:spcPts val="0"/>
              </a:spcAft>
              <a:buSzPts val="2100"/>
              <a:buChar char="●"/>
              <a:defRPr/>
            </a:lvl7pPr>
            <a:lvl8pPr marL="1492572" lvl="7" indent="-147702">
              <a:spcBef>
                <a:spcPts val="0"/>
              </a:spcBef>
              <a:spcAft>
                <a:spcPts val="0"/>
              </a:spcAft>
              <a:buSzPts val="2100"/>
              <a:buChar char="○"/>
              <a:defRPr/>
            </a:lvl8pPr>
            <a:lvl9pPr marL="1679143" lvl="8" indent="-147702">
              <a:spcBef>
                <a:spcPts val="0"/>
              </a:spcBef>
              <a:spcAft>
                <a:spcPts val="0"/>
              </a:spcAft>
              <a:buSzPts val="2100"/>
              <a:buChar char="■"/>
              <a:defRPr/>
            </a:lvl9pPr>
          </a:lstStyle>
          <a:p>
            <a:endParaRPr/>
          </a:p>
        </p:txBody>
      </p:sp>
      <p:sp>
        <p:nvSpPr>
          <p:cNvPr id="23" name="Google Shape;23;g1f0944a04d3_10_305"/>
          <p:cNvSpPr txBox="1">
            <a:spLocks noGrp="1"/>
          </p:cNvSpPr>
          <p:nvPr>
            <p:ph type="sldNum" idx="12"/>
          </p:nvPr>
        </p:nvSpPr>
        <p:spPr>
          <a:xfrm>
            <a:off x="26685334" y="45696123"/>
            <a:ext cx="1728026" cy="3857475"/>
          </a:xfrm>
          <a:prstGeom prst="rect">
            <a:avLst/>
          </a:prstGeom>
        </p:spPr>
        <p:txBody>
          <a:bodyPr spcFirstLastPara="1" wrap="square" lIns="137300" tIns="137300" rIns="137300" bIns="137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424857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85230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6935" y="9542391"/>
            <a:ext cx="17280255" cy="23923176"/>
          </a:xfrm>
        </p:spPr>
        <p:txBody>
          <a:bodyPr anchor="b">
            <a:normAutofit/>
          </a:bodyPr>
          <a:lstStyle>
            <a:lvl1pPr>
              <a:defRPr sz="17008" b="0" spc="-315"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9180135" y="34339166"/>
            <a:ext cx="17280255" cy="6719993"/>
          </a:xfrm>
        </p:spPr>
        <p:txBody>
          <a:bodyPr anchor="t">
            <a:normAutofit/>
          </a:bodyPr>
          <a:lstStyle>
            <a:lvl1pPr marL="0" indent="0">
              <a:buNone/>
              <a:defRPr sz="6299" cap="none" spc="0" baseline="0">
                <a:solidFill>
                  <a:schemeClr val="tx1">
                    <a:lumMod val="65000"/>
                    <a:lumOff val="35000"/>
                  </a:schemeClr>
                </a:solidFill>
              </a:defRPr>
            </a:lvl1pPr>
            <a:lvl2pPr marL="1440043" indent="0">
              <a:buNone/>
              <a:defRPr sz="5669">
                <a:solidFill>
                  <a:schemeClr val="tx1">
                    <a:tint val="75000"/>
                  </a:schemeClr>
                </a:solidFill>
              </a:defRPr>
            </a:lvl2pPr>
            <a:lvl3pPr marL="2880086" indent="0">
              <a:buNone/>
              <a:defRPr sz="5040">
                <a:solidFill>
                  <a:schemeClr val="tx1">
                    <a:tint val="75000"/>
                  </a:schemeClr>
                </a:solidFill>
              </a:defRPr>
            </a:lvl3pPr>
            <a:lvl4pPr marL="4320129" indent="0">
              <a:buNone/>
              <a:defRPr sz="4410">
                <a:solidFill>
                  <a:schemeClr val="tx1">
                    <a:tint val="75000"/>
                  </a:schemeClr>
                </a:solidFill>
              </a:defRPr>
            </a:lvl4pPr>
            <a:lvl5pPr marL="5760171" indent="0">
              <a:buNone/>
              <a:defRPr sz="4410">
                <a:solidFill>
                  <a:schemeClr val="tx1">
                    <a:tint val="75000"/>
                  </a:schemeClr>
                </a:solidFill>
              </a:defRPr>
            </a:lvl5pPr>
            <a:lvl6pPr marL="7200214" indent="0">
              <a:buNone/>
              <a:defRPr sz="4410">
                <a:solidFill>
                  <a:schemeClr val="tx1">
                    <a:tint val="75000"/>
                  </a:schemeClr>
                </a:solidFill>
              </a:defRPr>
            </a:lvl6pPr>
            <a:lvl7pPr marL="8640257" indent="0">
              <a:buNone/>
              <a:defRPr sz="4410">
                <a:solidFill>
                  <a:schemeClr val="tx1">
                    <a:tint val="75000"/>
                  </a:schemeClr>
                </a:solidFill>
              </a:defRPr>
            </a:lvl7pPr>
            <a:lvl8pPr marL="10080300" indent="0">
              <a:buNone/>
              <a:defRPr sz="4410">
                <a:solidFill>
                  <a:schemeClr val="tx1">
                    <a:tint val="75000"/>
                  </a:schemeClr>
                </a:solidFill>
              </a:defRPr>
            </a:lvl8pPr>
            <a:lvl9pPr marL="11520343" indent="0">
              <a:buNone/>
              <a:defRPr sz="44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68778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6935" y="6383994"/>
            <a:ext cx="8208121" cy="37631963"/>
          </a:xfrm>
        </p:spPr>
        <p:txBody>
          <a:bodyPr/>
          <a:lstStyle>
            <a:lvl1pPr>
              <a:defRPr sz="5984"/>
            </a:lvl1pPr>
            <a:lvl2pPr>
              <a:defRPr sz="5354"/>
            </a:lvl2pPr>
            <a:lvl3pPr>
              <a:defRPr sz="4725"/>
            </a:lvl3pPr>
            <a:lvl4pPr>
              <a:defRPr sz="4095"/>
            </a:lvl4pPr>
            <a:lvl5pPr>
              <a:defRPr sz="4095"/>
            </a:lvl5pPr>
            <a:lvl6pPr>
              <a:defRPr sz="4095"/>
            </a:lvl6pPr>
            <a:lvl7pPr>
              <a:defRPr sz="4095"/>
            </a:lvl7pPr>
            <a:lvl8pPr>
              <a:defRPr sz="4095"/>
            </a:lvl8pPr>
            <a:lvl9pPr>
              <a:defRPr sz="40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468273" y="6383994"/>
            <a:ext cx="8208121" cy="37631963"/>
          </a:xfrm>
        </p:spPr>
        <p:txBody>
          <a:bodyPr/>
          <a:lstStyle>
            <a:lvl1pPr>
              <a:defRPr sz="5984"/>
            </a:lvl1pPr>
            <a:lvl2pPr>
              <a:defRPr sz="5354"/>
            </a:lvl2pPr>
            <a:lvl3pPr>
              <a:defRPr sz="4725"/>
            </a:lvl3pPr>
            <a:lvl4pPr>
              <a:defRPr sz="4095"/>
            </a:lvl4pPr>
            <a:lvl5pPr>
              <a:defRPr sz="4095"/>
            </a:lvl5pPr>
            <a:lvl6pPr>
              <a:defRPr sz="4095"/>
            </a:lvl6pPr>
            <a:lvl7pPr>
              <a:defRPr sz="4095"/>
            </a:lvl7pPr>
            <a:lvl8pPr>
              <a:defRPr sz="4095"/>
            </a:lvl8pPr>
            <a:lvl9pPr>
              <a:defRPr sz="40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smtClean="0"/>
              <a:pPr/>
              <a:t>2/12/2023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7665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9136935" y="7522409"/>
            <a:ext cx="8208121" cy="5935994"/>
          </a:xfrm>
        </p:spPr>
        <p:txBody>
          <a:bodyPr anchor="b">
            <a:normAutofit/>
          </a:bodyPr>
          <a:lstStyle>
            <a:lvl1pPr marL="0" indent="0">
              <a:spcBef>
                <a:spcPts val="0"/>
              </a:spcBef>
              <a:buNone/>
              <a:defRPr sz="5984" b="1">
                <a:solidFill>
                  <a:schemeClr val="tx1">
                    <a:lumMod val="65000"/>
                    <a:lumOff val="35000"/>
                  </a:schemeClr>
                </a:solidFill>
              </a:defRPr>
            </a:lvl1pPr>
            <a:lvl2pPr marL="1440043" indent="0">
              <a:buNone/>
              <a:defRPr sz="5984"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n-US"/>
              <a:t>Click to edit Master text styles</a:t>
            </a:r>
          </a:p>
        </p:txBody>
      </p:sp>
      <p:sp>
        <p:nvSpPr>
          <p:cNvPr id="4" name="Content Placeholder 3"/>
          <p:cNvSpPr>
            <a:spLocks noGrp="1"/>
          </p:cNvSpPr>
          <p:nvPr>
            <p:ph sz="half" idx="2"/>
          </p:nvPr>
        </p:nvSpPr>
        <p:spPr>
          <a:xfrm>
            <a:off x="9136935" y="14190592"/>
            <a:ext cx="8208121" cy="29567971"/>
          </a:xfrm>
        </p:spPr>
        <p:txBody>
          <a:bodyPr/>
          <a:lstStyle>
            <a:lvl1pPr>
              <a:defRPr sz="5984"/>
            </a:lvl1pPr>
            <a:lvl2pPr>
              <a:defRPr sz="5354"/>
            </a:lvl2pPr>
            <a:lvl3pPr>
              <a:defRPr sz="4725"/>
            </a:lvl3pPr>
            <a:lvl4pPr>
              <a:defRPr sz="4095"/>
            </a:lvl4pPr>
            <a:lvl5pPr>
              <a:defRPr sz="4095"/>
            </a:lvl5pPr>
            <a:lvl6pPr>
              <a:defRPr sz="4095"/>
            </a:lvl6pPr>
            <a:lvl7pPr>
              <a:defRPr sz="4095"/>
            </a:lvl7pPr>
            <a:lvl8pPr>
              <a:defRPr sz="4095"/>
            </a:lvl8pPr>
            <a:lvl9pPr>
              <a:defRPr sz="40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469082" y="7522420"/>
            <a:ext cx="8208121" cy="5976054"/>
          </a:xfrm>
        </p:spPr>
        <p:txBody>
          <a:bodyPr anchor="b">
            <a:normAutofit/>
          </a:bodyPr>
          <a:lstStyle>
            <a:lvl1pPr marL="0" indent="0">
              <a:spcBef>
                <a:spcPts val="0"/>
              </a:spcBef>
              <a:buNone/>
              <a:defRPr sz="5984" b="1">
                <a:solidFill>
                  <a:schemeClr val="tx1">
                    <a:lumMod val="65000"/>
                    <a:lumOff val="35000"/>
                  </a:schemeClr>
                </a:solidFill>
              </a:defRPr>
            </a:lvl1pPr>
            <a:lvl2pPr marL="1440043" indent="0">
              <a:buNone/>
              <a:defRPr sz="5984"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8469082" y="14190592"/>
            <a:ext cx="8208121" cy="29567971"/>
          </a:xfrm>
        </p:spPr>
        <p:txBody>
          <a:bodyPr/>
          <a:lstStyle>
            <a:lvl1pPr>
              <a:defRPr sz="5984"/>
            </a:lvl1pPr>
            <a:lvl2pPr>
              <a:defRPr sz="5354"/>
            </a:lvl2pPr>
            <a:lvl3pPr>
              <a:defRPr sz="4725"/>
            </a:lvl3pPr>
            <a:lvl4pPr>
              <a:defRPr sz="4095"/>
            </a:lvl4pPr>
            <a:lvl5pPr>
              <a:defRPr sz="4095"/>
            </a:lvl5pPr>
            <a:lvl6pPr>
              <a:defRPr sz="4095"/>
            </a:lvl6pPr>
            <a:lvl7pPr>
              <a:defRPr sz="4095"/>
            </a:lvl7pPr>
            <a:lvl8pPr>
              <a:defRPr sz="4095"/>
            </a:lvl8pPr>
            <a:lvl9pPr>
              <a:defRPr sz="40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smtClean="0"/>
              <a:pPr/>
              <a:t>2/12/2023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1540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2/12/2023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2375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846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4809" y="8399992"/>
            <a:ext cx="6696099" cy="16127984"/>
          </a:xfrm>
        </p:spPr>
        <p:txBody>
          <a:bodyPr anchor="b">
            <a:normAutofit/>
          </a:bodyPr>
          <a:lstStyle>
            <a:lvl1pPr>
              <a:defRPr sz="8819" b="0" baseline="0"/>
            </a:lvl1pPr>
          </a:lstStyle>
          <a:p>
            <a:r>
              <a:rPr lang="en-US"/>
              <a:t>Click to edit Master title style</a:t>
            </a:r>
          </a:p>
        </p:txBody>
      </p:sp>
      <p:sp>
        <p:nvSpPr>
          <p:cNvPr id="3" name="Content Placeholder 2"/>
          <p:cNvSpPr>
            <a:spLocks noGrp="1"/>
          </p:cNvSpPr>
          <p:nvPr>
            <p:ph idx="1"/>
          </p:nvPr>
        </p:nvSpPr>
        <p:spPr>
          <a:xfrm>
            <a:off x="9136935" y="6383994"/>
            <a:ext cx="17280255" cy="37631963"/>
          </a:xfrm>
        </p:spPr>
        <p:txBody>
          <a:bodyPr/>
          <a:lstStyle>
            <a:lvl1pPr>
              <a:defRPr sz="6299"/>
            </a:lvl1pPr>
            <a:lvl2pPr>
              <a:defRPr sz="5669"/>
            </a:lvl2pPr>
            <a:lvl3pPr>
              <a:defRPr sz="5040"/>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4809" y="24527976"/>
            <a:ext cx="6696099" cy="18815981"/>
          </a:xfrm>
        </p:spPr>
        <p:txBody>
          <a:bodyPr anchor="t">
            <a:normAutofit/>
          </a:bodyPr>
          <a:lstStyle>
            <a:lvl1pPr marL="0" indent="0">
              <a:lnSpc>
                <a:spcPct val="100000"/>
              </a:lnSpc>
              <a:spcBef>
                <a:spcPts val="2520"/>
              </a:spcBef>
              <a:buNone/>
              <a:defRPr sz="3937">
                <a:solidFill>
                  <a:srgbClr val="FFFFFF"/>
                </a:solidFill>
              </a:defRPr>
            </a:lvl1pPr>
            <a:lvl2pPr marL="1440043" indent="0">
              <a:buNone/>
              <a:defRPr sz="3780"/>
            </a:lvl2pPr>
            <a:lvl3pPr marL="2880086" indent="0">
              <a:buNone/>
              <a:defRPr sz="3150"/>
            </a:lvl3pPr>
            <a:lvl4pPr marL="4320129" indent="0">
              <a:buNone/>
              <a:defRPr sz="2835"/>
            </a:lvl4pPr>
            <a:lvl5pPr marL="5760171" indent="0">
              <a:buNone/>
              <a:defRPr sz="2835"/>
            </a:lvl5pPr>
            <a:lvl6pPr marL="7200214" indent="0">
              <a:buNone/>
              <a:defRPr sz="2835"/>
            </a:lvl6pPr>
            <a:lvl7pPr marL="8640257" indent="0">
              <a:buNone/>
              <a:defRPr sz="2835"/>
            </a:lvl7pPr>
            <a:lvl8pPr marL="10080300" indent="0">
              <a:buNone/>
              <a:defRPr sz="2835"/>
            </a:lvl8pPr>
            <a:lvl9pPr marL="11520343" indent="0">
              <a:buNone/>
              <a:defRPr sz="2835"/>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2/12/2023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540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4809" y="8399992"/>
            <a:ext cx="6696099" cy="16127984"/>
          </a:xfrm>
        </p:spPr>
        <p:txBody>
          <a:bodyPr anchor="b">
            <a:normAutofit/>
          </a:bodyPr>
          <a:lstStyle>
            <a:lvl1pPr>
              <a:defRPr sz="8819" b="0"/>
            </a:lvl1pPr>
          </a:lstStyle>
          <a:p>
            <a:r>
              <a:rPr lang="en-US"/>
              <a:t>Click to edit Master title style</a:t>
            </a:r>
          </a:p>
        </p:txBody>
      </p:sp>
      <p:sp>
        <p:nvSpPr>
          <p:cNvPr id="3" name="Picture Placeholder 2"/>
          <p:cNvSpPr>
            <a:spLocks noGrp="1" noChangeAspect="1"/>
          </p:cNvSpPr>
          <p:nvPr>
            <p:ph type="pic" idx="1"/>
          </p:nvPr>
        </p:nvSpPr>
        <p:spPr>
          <a:xfrm>
            <a:off x="8434718" y="5639819"/>
            <a:ext cx="19170119" cy="39177561"/>
          </a:xfrm>
          <a:solidFill>
            <a:schemeClr val="bg1">
              <a:lumMod val="75000"/>
            </a:schemeClr>
          </a:solidFill>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en-US"/>
              <a:t>Click icon to add picture</a:t>
            </a:r>
          </a:p>
        </p:txBody>
      </p:sp>
      <p:sp>
        <p:nvSpPr>
          <p:cNvPr id="4" name="Text Placeholder 3"/>
          <p:cNvSpPr>
            <a:spLocks noGrp="1"/>
          </p:cNvSpPr>
          <p:nvPr>
            <p:ph type="body" sz="half" idx="2"/>
          </p:nvPr>
        </p:nvSpPr>
        <p:spPr>
          <a:xfrm>
            <a:off x="604809" y="24550332"/>
            <a:ext cx="6696099" cy="18815981"/>
          </a:xfrm>
        </p:spPr>
        <p:txBody>
          <a:bodyPr anchor="t">
            <a:normAutofit/>
          </a:bodyPr>
          <a:lstStyle>
            <a:lvl1pPr marL="0" indent="0">
              <a:lnSpc>
                <a:spcPct val="100000"/>
              </a:lnSpc>
              <a:spcBef>
                <a:spcPts val="2520"/>
              </a:spcBef>
              <a:buNone/>
              <a:defRPr sz="3937">
                <a:solidFill>
                  <a:srgbClr val="FFFFFF"/>
                </a:solidFill>
              </a:defRPr>
            </a:lvl1pPr>
            <a:lvl2pPr marL="1440043" indent="0">
              <a:buNone/>
              <a:defRPr sz="3780"/>
            </a:lvl2pPr>
            <a:lvl3pPr marL="2880086" indent="0">
              <a:buNone/>
              <a:defRPr sz="3150"/>
            </a:lvl3pPr>
            <a:lvl4pPr marL="4320129" indent="0">
              <a:buNone/>
              <a:defRPr sz="2835"/>
            </a:lvl4pPr>
            <a:lvl5pPr marL="5760171" indent="0">
              <a:buNone/>
              <a:defRPr sz="2835"/>
            </a:lvl5pPr>
            <a:lvl6pPr marL="7200214" indent="0">
              <a:buNone/>
              <a:defRPr sz="2835"/>
            </a:lvl6pPr>
            <a:lvl7pPr marL="8640257" indent="0">
              <a:buNone/>
              <a:defRPr sz="2835"/>
            </a:lvl7pPr>
            <a:lvl8pPr marL="10080300" indent="0">
              <a:buNone/>
              <a:defRPr sz="2835"/>
            </a:lvl8pPr>
            <a:lvl9pPr marL="11520343" indent="0">
              <a:buNone/>
              <a:defRPr sz="2835"/>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2/12/2023</a:t>
            </a:fld>
            <a:endParaRPr lang="en-US"/>
          </a:p>
        </p:txBody>
      </p:sp>
      <p:sp>
        <p:nvSpPr>
          <p:cNvPr id="9" name="Footer Placeholder 8"/>
          <p:cNvSpPr>
            <a:spLocks noGrp="1"/>
          </p:cNvSpPr>
          <p:nvPr>
            <p:ph type="ftr" sz="quarter" idx="11"/>
          </p:nvPr>
        </p:nvSpPr>
        <p:spPr>
          <a:xfrm>
            <a:off x="8265716" y="46713298"/>
            <a:ext cx="13964420" cy="2683331"/>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11017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5577595"/>
            <a:ext cx="8134586" cy="391775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7455" y="8259172"/>
            <a:ext cx="6962660" cy="33814435"/>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27911902" y="5577595"/>
            <a:ext cx="907213" cy="3917756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9140138" y="6350394"/>
            <a:ext cx="17280255" cy="3763196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0006" y="46713298"/>
            <a:ext cx="6480096" cy="2683331"/>
          </a:xfrm>
          <a:prstGeom prst="rect">
            <a:avLst/>
          </a:prstGeom>
        </p:spPr>
        <p:txBody>
          <a:bodyPr vert="horz" lIns="91440" tIns="45720" rIns="91440" bIns="45720" rtlCol="0" anchor="ctr"/>
          <a:lstStyle>
            <a:lvl1pPr algn="l">
              <a:defRPr sz="3150">
                <a:solidFill>
                  <a:schemeClr val="tx1">
                    <a:lumMod val="50000"/>
                    <a:lumOff val="50000"/>
                  </a:schemeClr>
                </a:solidFill>
              </a:defRPr>
            </a:lvl1pPr>
          </a:lstStyle>
          <a:p>
            <a:fld id="{5586B75A-687E-405C-8A0B-8D00578BA2C3}" type="datetimeFigureOut">
              <a:rPr lang="en-US" smtClean="0"/>
              <a:pPr/>
              <a:t>2/12/2023</a:t>
            </a:fld>
            <a:endParaRPr lang="en-US"/>
          </a:p>
        </p:txBody>
      </p:sp>
      <p:sp>
        <p:nvSpPr>
          <p:cNvPr id="5" name="Footer Placeholder 4"/>
          <p:cNvSpPr>
            <a:spLocks noGrp="1"/>
          </p:cNvSpPr>
          <p:nvPr>
            <p:ph type="ftr" sz="quarter" idx="3"/>
          </p:nvPr>
        </p:nvSpPr>
        <p:spPr>
          <a:xfrm>
            <a:off x="9140138" y="46713298"/>
            <a:ext cx="13964420" cy="2683331"/>
          </a:xfrm>
          <a:prstGeom prst="rect">
            <a:avLst/>
          </a:prstGeom>
        </p:spPr>
        <p:txBody>
          <a:bodyPr vert="horz" lIns="91440" tIns="45720" rIns="91440" bIns="45720" rtlCol="0" anchor="ctr"/>
          <a:lstStyle>
            <a:lvl1pPr algn="l">
              <a:defRPr sz="315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25120378" y="46713298"/>
            <a:ext cx="3616416" cy="2683331"/>
          </a:xfrm>
          <a:prstGeom prst="rect">
            <a:avLst/>
          </a:prstGeom>
        </p:spPr>
        <p:txBody>
          <a:bodyPr vert="horz" lIns="91440" tIns="45720" rIns="91440" bIns="45720" rtlCol="0" anchor="ctr"/>
          <a:lstStyle>
            <a:lvl1pPr algn="r">
              <a:defRPr sz="3465" b="1">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1756733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2880086" rtl="0" eaLnBrk="1" latinLnBrk="0" hangingPunct="1">
        <a:lnSpc>
          <a:spcPct val="90000"/>
        </a:lnSpc>
        <a:spcBef>
          <a:spcPct val="0"/>
        </a:spcBef>
        <a:buNone/>
        <a:defRPr sz="9449" kern="1200" spc="-189" baseline="0">
          <a:solidFill>
            <a:srgbClr val="FFFFFF"/>
          </a:solidFill>
          <a:latin typeface="+mj-lt"/>
          <a:ea typeface="+mj-ea"/>
          <a:cs typeface="+mj-cs"/>
        </a:defRPr>
      </a:lvl1pPr>
    </p:titleStyle>
    <p:bodyStyle>
      <a:lvl1pPr marL="576017" indent="-576017" algn="l" defTabSz="2880086" rtl="0" eaLnBrk="1" latinLnBrk="0" hangingPunct="1">
        <a:lnSpc>
          <a:spcPct val="90000"/>
        </a:lnSpc>
        <a:spcBef>
          <a:spcPts val="3780"/>
        </a:spcBef>
        <a:buClr>
          <a:schemeClr val="accent1"/>
        </a:buClr>
        <a:buFont typeface="Wingdings 2" pitchFamily="18" charset="2"/>
        <a:buChar char=""/>
        <a:defRPr sz="5984" kern="1200">
          <a:solidFill>
            <a:schemeClr val="tx1">
              <a:lumMod val="65000"/>
              <a:lumOff val="35000"/>
            </a:schemeClr>
          </a:solidFill>
          <a:latin typeface="+mn-lt"/>
          <a:ea typeface="+mn-ea"/>
          <a:cs typeface="+mn-cs"/>
        </a:defRPr>
      </a:lvl1pPr>
      <a:lvl2pPr marL="2160064" indent="-576017" algn="l" defTabSz="2880086" rtl="0" eaLnBrk="1" latinLnBrk="0" hangingPunct="1">
        <a:lnSpc>
          <a:spcPct val="90000"/>
        </a:lnSpc>
        <a:spcBef>
          <a:spcPts val="787"/>
        </a:spcBef>
        <a:spcAft>
          <a:spcPts val="787"/>
        </a:spcAft>
        <a:buClr>
          <a:schemeClr val="accent1"/>
        </a:buClr>
        <a:buFont typeface="Wingdings 2" pitchFamily="18" charset="2"/>
        <a:buChar char=""/>
        <a:defRPr sz="5354" kern="1200">
          <a:solidFill>
            <a:schemeClr val="tx1">
              <a:lumMod val="65000"/>
              <a:lumOff val="35000"/>
            </a:schemeClr>
          </a:solidFill>
          <a:latin typeface="+mn-lt"/>
          <a:ea typeface="+mn-ea"/>
          <a:cs typeface="+mn-cs"/>
        </a:defRPr>
      </a:lvl2pPr>
      <a:lvl3pPr marL="3600107" indent="-576017" algn="l" defTabSz="2880086" rtl="0" eaLnBrk="1" latinLnBrk="0" hangingPunct="1">
        <a:lnSpc>
          <a:spcPct val="90000"/>
        </a:lnSpc>
        <a:spcBef>
          <a:spcPts val="787"/>
        </a:spcBef>
        <a:spcAft>
          <a:spcPts val="787"/>
        </a:spcAft>
        <a:buClr>
          <a:schemeClr val="accent1"/>
        </a:buClr>
        <a:buFont typeface="Wingdings 2" pitchFamily="18" charset="2"/>
        <a:buChar char=""/>
        <a:defRPr sz="4725" kern="1200">
          <a:solidFill>
            <a:schemeClr val="tx1">
              <a:lumMod val="65000"/>
              <a:lumOff val="35000"/>
            </a:schemeClr>
          </a:solidFill>
          <a:latin typeface="+mn-lt"/>
          <a:ea typeface="+mn-ea"/>
          <a:cs typeface="+mn-cs"/>
        </a:defRPr>
      </a:lvl3pPr>
      <a:lvl4pPr marL="5040150" indent="-576017" algn="l" defTabSz="2880086" rtl="0" eaLnBrk="1" latinLnBrk="0" hangingPunct="1">
        <a:lnSpc>
          <a:spcPct val="90000"/>
        </a:lnSpc>
        <a:spcBef>
          <a:spcPts val="787"/>
        </a:spcBef>
        <a:spcAft>
          <a:spcPts val="787"/>
        </a:spcAft>
        <a:buClr>
          <a:schemeClr val="accent1"/>
        </a:buClr>
        <a:buFont typeface="Wingdings 2" pitchFamily="18" charset="2"/>
        <a:buChar char=""/>
        <a:defRPr sz="4095" kern="1200">
          <a:solidFill>
            <a:schemeClr val="tx1">
              <a:lumMod val="65000"/>
              <a:lumOff val="35000"/>
            </a:schemeClr>
          </a:solidFill>
          <a:latin typeface="+mn-lt"/>
          <a:ea typeface="+mn-ea"/>
          <a:cs typeface="+mn-cs"/>
        </a:defRPr>
      </a:lvl4pPr>
      <a:lvl5pPr marL="6480193" indent="-576017" algn="l" defTabSz="2880086" rtl="0" eaLnBrk="1" latinLnBrk="0" hangingPunct="1">
        <a:lnSpc>
          <a:spcPct val="90000"/>
        </a:lnSpc>
        <a:spcBef>
          <a:spcPts val="787"/>
        </a:spcBef>
        <a:spcAft>
          <a:spcPts val="787"/>
        </a:spcAft>
        <a:buClr>
          <a:schemeClr val="accent1"/>
        </a:buClr>
        <a:buFont typeface="Wingdings 2" pitchFamily="18" charset="2"/>
        <a:buChar char=""/>
        <a:defRPr sz="4095" kern="1200">
          <a:solidFill>
            <a:schemeClr val="tx1">
              <a:lumMod val="65000"/>
              <a:lumOff val="35000"/>
            </a:schemeClr>
          </a:solidFill>
          <a:latin typeface="+mn-lt"/>
          <a:ea typeface="+mn-ea"/>
          <a:cs typeface="+mn-cs"/>
        </a:defRPr>
      </a:lvl5pPr>
      <a:lvl6pPr marL="7920236" indent="-720021" algn="l" defTabSz="2880086" rtl="0" eaLnBrk="1" latinLnBrk="0" hangingPunct="1">
        <a:lnSpc>
          <a:spcPct val="90000"/>
        </a:lnSpc>
        <a:spcBef>
          <a:spcPts val="787"/>
        </a:spcBef>
        <a:spcAft>
          <a:spcPts val="787"/>
        </a:spcAft>
        <a:buClr>
          <a:schemeClr val="accent1"/>
        </a:buClr>
        <a:buFont typeface="Wingdings 2" pitchFamily="18" charset="2"/>
        <a:buChar char=""/>
        <a:defRPr sz="4095" kern="1200">
          <a:solidFill>
            <a:schemeClr val="tx1">
              <a:lumMod val="65000"/>
              <a:lumOff val="35000"/>
            </a:schemeClr>
          </a:solidFill>
          <a:latin typeface="+mn-lt"/>
          <a:ea typeface="+mn-ea"/>
          <a:cs typeface="+mn-cs"/>
        </a:defRPr>
      </a:lvl6pPr>
      <a:lvl7pPr marL="9360278" indent="-720021" algn="l" defTabSz="2880086" rtl="0" eaLnBrk="1" latinLnBrk="0" hangingPunct="1">
        <a:lnSpc>
          <a:spcPct val="90000"/>
        </a:lnSpc>
        <a:spcBef>
          <a:spcPts val="787"/>
        </a:spcBef>
        <a:spcAft>
          <a:spcPts val="787"/>
        </a:spcAft>
        <a:buClr>
          <a:schemeClr val="accent1"/>
        </a:buClr>
        <a:buFont typeface="Wingdings 2" pitchFamily="18" charset="2"/>
        <a:buChar char=""/>
        <a:defRPr sz="4095" kern="1200">
          <a:solidFill>
            <a:schemeClr val="tx1">
              <a:lumMod val="65000"/>
              <a:lumOff val="35000"/>
            </a:schemeClr>
          </a:solidFill>
          <a:latin typeface="+mn-lt"/>
          <a:ea typeface="+mn-ea"/>
          <a:cs typeface="+mn-cs"/>
        </a:defRPr>
      </a:lvl7pPr>
      <a:lvl8pPr marL="10800321" indent="-720021" algn="l" defTabSz="2880086" rtl="0" eaLnBrk="1" latinLnBrk="0" hangingPunct="1">
        <a:lnSpc>
          <a:spcPct val="90000"/>
        </a:lnSpc>
        <a:spcBef>
          <a:spcPts val="787"/>
        </a:spcBef>
        <a:spcAft>
          <a:spcPts val="787"/>
        </a:spcAft>
        <a:buClr>
          <a:schemeClr val="accent1"/>
        </a:buClr>
        <a:buFont typeface="Wingdings 2" pitchFamily="18" charset="2"/>
        <a:buChar char=""/>
        <a:defRPr sz="4095" kern="1200">
          <a:solidFill>
            <a:schemeClr val="tx1">
              <a:lumMod val="65000"/>
              <a:lumOff val="35000"/>
            </a:schemeClr>
          </a:solidFill>
          <a:latin typeface="+mn-lt"/>
          <a:ea typeface="+mn-ea"/>
          <a:cs typeface="+mn-cs"/>
        </a:defRPr>
      </a:lvl8pPr>
      <a:lvl9pPr marL="12240364" indent="-720021" algn="l" defTabSz="2880086" rtl="0" eaLnBrk="1" latinLnBrk="0" hangingPunct="1">
        <a:lnSpc>
          <a:spcPct val="90000"/>
        </a:lnSpc>
        <a:spcBef>
          <a:spcPts val="787"/>
        </a:spcBef>
        <a:spcAft>
          <a:spcPts val="787"/>
        </a:spcAft>
        <a:buClr>
          <a:schemeClr val="accent1"/>
        </a:buClr>
        <a:buFont typeface="Wingdings 2" pitchFamily="18" charset="2"/>
        <a:buChar char=""/>
        <a:defRPr sz="4095" kern="1200">
          <a:solidFill>
            <a:schemeClr val="tx1">
              <a:lumMod val="65000"/>
              <a:lumOff val="35000"/>
            </a:schemeClr>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www.sutterhealth.org/health/sleep/screens-and-your-sleep-the-impact-of-nighttime-use#:~:text=Studies%20show%20two%20or%20more,other%20type%20of%20relaxing%20activity"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www.straitstimes.com/lifestyle/doctors-confirm-staring-at-screens-especially-before-bedtime-affects-teens-sleep" TargetMode="External"/><Relationship Id="rId11" Type="http://schemas.openxmlformats.org/officeDocument/2006/relationships/image" Target="../media/image6.png"/><Relationship Id="rId5" Type="http://schemas.openxmlformats.org/officeDocument/2006/relationships/hyperlink" Target="https://medicine.nus.edu.sg/taps/issues/effect-of-smartphone-overuse-on-sleep-problems-in-medical-students/"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60000"/>
            <a:lumOff val="40000"/>
          </a:schemeClr>
        </a:solidFill>
        <a:effectLst/>
      </p:bgPr>
    </p:bg>
    <p:spTree>
      <p:nvGrpSpPr>
        <p:cNvPr id="1" name="Shape 57"/>
        <p:cNvGrpSpPr/>
        <p:nvPr/>
      </p:nvGrpSpPr>
      <p:grpSpPr>
        <a:xfrm>
          <a:off x="0" y="0"/>
          <a:ext cx="0" cy="0"/>
          <a:chOff x="0" y="0"/>
          <a:chExt cx="0" cy="0"/>
        </a:xfrm>
      </p:grpSpPr>
      <p:sp>
        <p:nvSpPr>
          <p:cNvPr id="2" name="TextBox 1">
            <a:extLst>
              <a:ext uri="{FF2B5EF4-FFF2-40B4-BE49-F238E27FC236}">
                <a16:creationId xmlns:a16="http://schemas.microsoft.com/office/drawing/2014/main" id="{120385DD-FD59-3EC7-1802-8FE218095517}"/>
              </a:ext>
            </a:extLst>
          </p:cNvPr>
          <p:cNvSpPr txBox="1"/>
          <p:nvPr/>
        </p:nvSpPr>
        <p:spPr>
          <a:xfrm>
            <a:off x="611527" y="1739624"/>
            <a:ext cx="17678167" cy="2800767"/>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2700000" scaled="1"/>
            <a:tileRect/>
          </a:gradFill>
          <a:ln w="28575">
            <a:solidFill>
              <a:schemeClr val="tx1"/>
            </a:solidFill>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200" b="1" u="sng" dirty="0">
                <a:ea typeface="Open Sans"/>
              </a:rPr>
              <a:t>Background Info</a:t>
            </a:r>
            <a:endParaRPr lang="en-US" sz="2200" b="1" u="sng" dirty="0"/>
          </a:p>
          <a:p>
            <a:r>
              <a:rPr lang="en-US" sz="2200" i="1" dirty="0">
                <a:ea typeface="Open Sans"/>
              </a:rPr>
              <a:t>M</a:t>
            </a:r>
            <a:r>
              <a:rPr lang="en-US" sz="2200" b="1" i="1" dirty="0">
                <a:ea typeface="Open Sans"/>
              </a:rPr>
              <a:t>y </a:t>
            </a:r>
            <a:r>
              <a:rPr lang="en-US" sz="2200" dirty="0">
                <a:ea typeface="Open Sans"/>
              </a:rPr>
              <a:t>team is interested in studying the relationship between the time spent on phone and students’ sleeping schedule. Technology is the future and we are curious to find out how our screen time affect our quality of sleep. According to experts, quality sleep is very important to our physical and mental health. Insufficient sleep raises a person's risk of significant medical disorders like obesity and diabetes, according to numerous of studies. Lack of adequate sleep over time has also been associated with a shortened lifespan (Dr Ann E. Rogers).</a:t>
            </a:r>
            <a:endParaRPr lang="en-US" sz="2200" dirty="0"/>
          </a:p>
          <a:p>
            <a:r>
              <a:rPr lang="en-US" sz="2200" dirty="0">
                <a:ea typeface="Open Sans"/>
              </a:rPr>
              <a:t>Therefore, our team’s stance of going into this study is that the time spent on phone will affect student’s sleeping schedule.</a:t>
            </a:r>
            <a:endParaRPr lang="en-US" sz="2200" dirty="0"/>
          </a:p>
          <a:p>
            <a:endParaRPr lang="en-US" sz="2200" dirty="0"/>
          </a:p>
          <a:p>
            <a:endParaRPr lang="en-US" sz="2200" b="1" dirty="0">
              <a:latin typeface="Open Sans"/>
              <a:ea typeface="Open Sans"/>
              <a:cs typeface="Open Sans"/>
            </a:endParaRPr>
          </a:p>
        </p:txBody>
      </p:sp>
      <p:sp>
        <p:nvSpPr>
          <p:cNvPr id="3" name="TextBox 2">
            <a:extLst>
              <a:ext uri="{FF2B5EF4-FFF2-40B4-BE49-F238E27FC236}">
                <a16:creationId xmlns:a16="http://schemas.microsoft.com/office/drawing/2014/main" id="{F02FC6A4-F1A5-C1E1-87C8-B4248FE31CB7}"/>
              </a:ext>
            </a:extLst>
          </p:cNvPr>
          <p:cNvSpPr txBox="1"/>
          <p:nvPr/>
        </p:nvSpPr>
        <p:spPr>
          <a:xfrm>
            <a:off x="727755" y="4909358"/>
            <a:ext cx="27173967" cy="415498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b="100000"/>
            </a:path>
            <a:tileRect t="-100000" r="-100000"/>
          </a:gradFill>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u="sng" dirty="0"/>
              <a:t>Collect Data (Survey)</a:t>
            </a:r>
            <a:endParaRPr lang="en-US" sz="2200" u="sng" dirty="0"/>
          </a:p>
          <a:p>
            <a:r>
              <a:rPr lang="en-US" sz="2200" dirty="0"/>
              <a:t>We collect data using a google form that we circulated around our friends, family and classmate. Upon collecting 120 samples, we filtered to only have results from students which resulted in 100 responses As we collected the data using a survey online we cannot be completely sure of the sampling method. </a:t>
            </a:r>
          </a:p>
          <a:p>
            <a:r>
              <a:rPr lang="en-US" sz="2200" dirty="0"/>
              <a:t>However as n=100≥30, so the Central Limit Theorem(CLT) applies.</a:t>
            </a:r>
          </a:p>
          <a:p>
            <a:pPr marL="457200" indent="-457200">
              <a:buFont typeface="+mj-lt"/>
              <a:buAutoNum type="arabicPeriod"/>
            </a:pPr>
            <a:r>
              <a:rPr lang="en-US" sz="2200" dirty="0"/>
              <a:t>The data we collected and mainly used were:  </a:t>
            </a:r>
          </a:p>
          <a:p>
            <a:pPr marL="623570" lvl="2" indent="-260350">
              <a:buFont typeface="+mj-lt"/>
              <a:buAutoNum type="romanUcPeriod"/>
            </a:pPr>
            <a:r>
              <a:rPr lang="en-US" sz="2200" dirty="0"/>
              <a:t>Age of student (Quantitative)(Continuous)</a:t>
            </a:r>
          </a:p>
          <a:p>
            <a:pPr marL="623570" lvl="2" indent="-260350">
              <a:buFont typeface="+mj-lt"/>
              <a:buAutoNum type="romanUcPeriod"/>
            </a:pPr>
            <a:r>
              <a:rPr lang="en-US" sz="2200" dirty="0"/>
              <a:t>Duration of sleep (Qualitative)</a:t>
            </a:r>
          </a:p>
          <a:p>
            <a:pPr marL="623570" lvl="2" indent="-260350">
              <a:buFont typeface="+mj-lt"/>
              <a:buAutoNum type="romanUcPeriod"/>
            </a:pPr>
            <a:r>
              <a:rPr lang="en-US" sz="2200" dirty="0"/>
              <a:t>When students sleep (Qualitative)</a:t>
            </a:r>
          </a:p>
          <a:p>
            <a:pPr marL="623570" lvl="2" indent="-260350">
              <a:buFont typeface="+mj-lt"/>
              <a:buAutoNum type="romanUcPeriod"/>
            </a:pPr>
            <a:r>
              <a:rPr lang="en-US" sz="2200" dirty="0"/>
              <a:t>Quality of Sleep (Quantitative) (Discrete)</a:t>
            </a:r>
          </a:p>
          <a:p>
            <a:pPr marL="623570" lvl="2" indent="-260350">
              <a:buFont typeface="+mj-lt"/>
              <a:buAutoNum type="romanUcPeriod"/>
            </a:pPr>
            <a:r>
              <a:rPr lang="en-US" sz="2200" dirty="0"/>
              <a:t>Time Spent on Phone (Qualitative) (Hours)</a:t>
            </a:r>
          </a:p>
          <a:p>
            <a:pPr marL="457200" indent="-457200">
              <a:buFont typeface="+mj-lt"/>
              <a:buAutoNum type="arabicPeriod"/>
            </a:pPr>
            <a:r>
              <a:rPr lang="en-US" sz="2200" dirty="0"/>
              <a:t>For duration of sleep, time spent on phone data are collected as a qualitative data. We later then used python to convert it to a quantitative data in order to </a:t>
            </a:r>
            <a:r>
              <a:rPr lang="en-US" sz="2200" dirty="0" err="1"/>
              <a:t>analyse</a:t>
            </a:r>
            <a:r>
              <a:rPr lang="en-US" sz="2200" dirty="0"/>
              <a:t> the data we collected deeper with the use of Minitab.</a:t>
            </a:r>
          </a:p>
          <a:p>
            <a:endParaRPr lang="en-US" sz="2200" dirty="0"/>
          </a:p>
        </p:txBody>
      </p:sp>
      <p:sp>
        <p:nvSpPr>
          <p:cNvPr id="5" name="TextBox 4">
            <a:extLst>
              <a:ext uri="{FF2B5EF4-FFF2-40B4-BE49-F238E27FC236}">
                <a16:creationId xmlns:a16="http://schemas.microsoft.com/office/drawing/2014/main" id="{4C1F10ED-AB93-2DC3-1116-5B40C4A6B94E}"/>
              </a:ext>
            </a:extLst>
          </p:cNvPr>
          <p:cNvSpPr txBox="1"/>
          <p:nvPr/>
        </p:nvSpPr>
        <p:spPr>
          <a:xfrm>
            <a:off x="19819984" y="3068814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p>
        </p:txBody>
      </p:sp>
      <p:sp>
        <p:nvSpPr>
          <p:cNvPr id="14" name="TextBox 13">
            <a:extLst>
              <a:ext uri="{FF2B5EF4-FFF2-40B4-BE49-F238E27FC236}">
                <a16:creationId xmlns:a16="http://schemas.microsoft.com/office/drawing/2014/main" id="{4733210E-62CA-6C93-0423-88A8E2400958}"/>
              </a:ext>
            </a:extLst>
          </p:cNvPr>
          <p:cNvSpPr txBox="1"/>
          <p:nvPr/>
        </p:nvSpPr>
        <p:spPr>
          <a:xfrm>
            <a:off x="5779270" y="6823"/>
            <a:ext cx="17340319" cy="1631216"/>
          </a:xfrm>
          <a:prstGeom prst="rect">
            <a:avLst/>
          </a:prstGeom>
          <a:solidFill>
            <a:schemeClr val="accent1">
              <a:lumMod val="40000"/>
              <a:lumOff val="60000"/>
            </a:schemeClr>
          </a:solidFill>
          <a:ln w="28575">
            <a:solidFill>
              <a:schemeClr val="accent1">
                <a:lumMod val="75000"/>
              </a:schemeClr>
            </a:solidFill>
          </a:ln>
        </p:spPr>
        <p:txBody>
          <a:bodyPr wrap="square" lIns="91440" tIns="45720" rIns="91440" bIns="45720" rtlCol="0" anchor="t">
            <a:spAutoFit/>
          </a:bodyPr>
          <a:lstStyle/>
          <a:p>
            <a:pPr algn="ctr"/>
            <a:r>
              <a:rPr lang="en-SG" sz="2000" b="1" u="sng">
                <a:latin typeface="Open Sans" panose="020B0606030504020204" pitchFamily="34" charset="0"/>
                <a:ea typeface="Open Sans" panose="020B0606030504020204" pitchFamily="34" charset="0"/>
                <a:cs typeface="Open Sans" panose="020B0606030504020204" pitchFamily="34" charset="0"/>
              </a:rPr>
              <a:t>Does the time spent on phone affect the students sleeping schedule?</a:t>
            </a:r>
            <a:endParaRPr lang="en-SG" sz="2000">
              <a:latin typeface="Open Sans" panose="020B0606030504020204" pitchFamily="34" charset="0"/>
              <a:ea typeface="Open Sans" panose="020B0606030504020204" pitchFamily="34" charset="0"/>
              <a:cs typeface="Open Sans" panose="020B0606030504020204" pitchFamily="34" charset="0"/>
            </a:endParaRPr>
          </a:p>
          <a:p>
            <a:pPr algn="ctr"/>
            <a:r>
              <a:rPr lang="en-SG" sz="2000" err="1">
                <a:latin typeface="Open Sans" panose="020B0606030504020204" pitchFamily="34" charset="0"/>
                <a:ea typeface="Open Sans" panose="020B0606030504020204" pitchFamily="34" charset="0"/>
                <a:cs typeface="Open Sans" panose="020B0606030504020204" pitchFamily="34" charset="0"/>
              </a:rPr>
              <a:t>Kayven</a:t>
            </a:r>
            <a:r>
              <a:rPr lang="en-SG" sz="2000">
                <a:latin typeface="Open Sans" panose="020B0606030504020204" pitchFamily="34" charset="0"/>
                <a:ea typeface="Open Sans" panose="020B0606030504020204" pitchFamily="34" charset="0"/>
                <a:cs typeface="Open Sans" panose="020B0606030504020204" pitchFamily="34" charset="0"/>
              </a:rPr>
              <a:t> </a:t>
            </a:r>
            <a:r>
              <a:rPr lang="en-SG" sz="2000" err="1">
                <a:latin typeface="Open Sans" panose="020B0606030504020204" pitchFamily="34" charset="0"/>
                <a:ea typeface="Open Sans" panose="020B0606030504020204" pitchFamily="34" charset="0"/>
                <a:cs typeface="Open Sans" panose="020B0606030504020204" pitchFamily="34" charset="0"/>
              </a:rPr>
              <a:t>chieng</a:t>
            </a:r>
            <a:r>
              <a:rPr lang="en-SG" sz="2000">
                <a:latin typeface="Open Sans" panose="020B0606030504020204" pitchFamily="34" charset="0"/>
                <a:ea typeface="Open Sans" panose="020B0606030504020204" pitchFamily="34" charset="0"/>
                <a:cs typeface="Open Sans" panose="020B0606030504020204" pitchFamily="34" charset="0"/>
              </a:rPr>
              <a:t> Yan </a:t>
            </a:r>
            <a:r>
              <a:rPr lang="en-SG" sz="2000" err="1">
                <a:latin typeface="Open Sans" panose="020B0606030504020204" pitchFamily="34" charset="0"/>
                <a:ea typeface="Open Sans" panose="020B0606030504020204" pitchFamily="34" charset="0"/>
                <a:cs typeface="Open Sans" panose="020B0606030504020204" pitchFamily="34" charset="0"/>
              </a:rPr>
              <a:t>heng</a:t>
            </a:r>
            <a:r>
              <a:rPr lang="en-SG" sz="2000">
                <a:latin typeface="Open Sans" panose="020B0606030504020204" pitchFamily="34" charset="0"/>
                <a:ea typeface="Open Sans" panose="020B0606030504020204" pitchFamily="34" charset="0"/>
                <a:cs typeface="Open Sans" panose="020B0606030504020204" pitchFamily="34" charset="0"/>
              </a:rPr>
              <a:t>, Goh Rui Zhuo, </a:t>
            </a:r>
            <a:r>
              <a:rPr lang="en-SG" sz="2000" err="1">
                <a:latin typeface="Open Sans" panose="020B0606030504020204" pitchFamily="34" charset="0"/>
                <a:ea typeface="Open Sans" panose="020B0606030504020204" pitchFamily="34" charset="0"/>
                <a:cs typeface="Open Sans" panose="020B0606030504020204" pitchFamily="34" charset="0"/>
              </a:rPr>
              <a:t>Toh</a:t>
            </a:r>
            <a:r>
              <a:rPr lang="en-SG" sz="2000">
                <a:latin typeface="Open Sans" panose="020B0606030504020204" pitchFamily="34" charset="0"/>
                <a:ea typeface="Open Sans" panose="020B0606030504020204" pitchFamily="34" charset="0"/>
                <a:cs typeface="Open Sans" panose="020B0606030504020204" pitchFamily="34" charset="0"/>
              </a:rPr>
              <a:t> </a:t>
            </a:r>
            <a:r>
              <a:rPr lang="en-SG" sz="2000" err="1">
                <a:latin typeface="Open Sans" panose="020B0606030504020204" pitchFamily="34" charset="0"/>
                <a:ea typeface="Open Sans" panose="020B0606030504020204" pitchFamily="34" charset="0"/>
                <a:cs typeface="Open Sans" panose="020B0606030504020204" pitchFamily="34" charset="0"/>
              </a:rPr>
              <a:t>Kien</a:t>
            </a:r>
            <a:r>
              <a:rPr lang="en-SG" sz="2000">
                <a:latin typeface="Open Sans" panose="020B0606030504020204" pitchFamily="34" charset="0"/>
                <a:ea typeface="Open Sans" panose="020B0606030504020204" pitchFamily="34" charset="0"/>
                <a:cs typeface="Open Sans" panose="020B0606030504020204" pitchFamily="34" charset="0"/>
              </a:rPr>
              <a:t> Yu, Wang </a:t>
            </a:r>
            <a:r>
              <a:rPr lang="en-SG" sz="2000" err="1">
                <a:latin typeface="Open Sans" panose="020B0606030504020204" pitchFamily="34" charset="0"/>
                <a:ea typeface="Open Sans" panose="020B0606030504020204" pitchFamily="34" charset="0"/>
                <a:cs typeface="Open Sans" panose="020B0606030504020204" pitchFamily="34" charset="0"/>
              </a:rPr>
              <a:t>ZiXin</a:t>
            </a:r>
            <a:endParaRPr lang="en-SG" sz="2000">
              <a:latin typeface="Open Sans" panose="020B0606030504020204" pitchFamily="34" charset="0"/>
              <a:ea typeface="Open Sans" panose="020B0606030504020204" pitchFamily="34" charset="0"/>
              <a:cs typeface="Open Sans" panose="020B0606030504020204" pitchFamily="34" charset="0"/>
            </a:endParaRPr>
          </a:p>
          <a:p>
            <a:br>
              <a:rPr lang="en-SG" sz="2000">
                <a:latin typeface="Open Sans" panose="020B0606030504020204" pitchFamily="34" charset="0"/>
                <a:ea typeface="Open Sans" panose="020B0606030504020204" pitchFamily="34" charset="0"/>
                <a:cs typeface="Open Sans" panose="020B0606030504020204" pitchFamily="34" charset="0"/>
              </a:rPr>
            </a:br>
            <a:endParaRPr lang="en-SG" sz="2000">
              <a:latin typeface="Open Sans" panose="020B0606030504020204" pitchFamily="34" charset="0"/>
              <a:ea typeface="Open Sans" panose="020B0606030504020204" pitchFamily="34" charset="0"/>
              <a:cs typeface="Open Sans" panose="020B0606030504020204" pitchFamily="34" charset="0"/>
            </a:endParaRPr>
          </a:p>
          <a:p>
            <a:pPr algn="r"/>
            <a:endParaRPr lang="en-SG" sz="2000">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F133E87C-1D97-90C1-1982-9C0B8E3B432C}"/>
              </a:ext>
            </a:extLst>
          </p:cNvPr>
          <p:cNvSpPr txBox="1"/>
          <p:nvPr/>
        </p:nvSpPr>
        <p:spPr>
          <a:xfrm>
            <a:off x="18532983" y="1841897"/>
            <a:ext cx="9343167" cy="2862322"/>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2700000" scaled="1"/>
            <a:tileRect/>
          </a:gradFill>
          <a:effectLst>
            <a:outerShdw blurRad="50800" dist="38100" dir="2700000" algn="tl" rotWithShape="0">
              <a:prstClr val="black">
                <a:alpha val="40000"/>
              </a:prstClr>
            </a:outerShdw>
          </a:effectLst>
        </p:spPr>
        <p:txBody>
          <a:bodyPr wrap="square" rtlCol="0">
            <a:spAutoFit/>
          </a:bodyPr>
          <a:lstStyle/>
          <a:p>
            <a:pPr algn="ctr"/>
            <a:r>
              <a:rPr lang="en-US" sz="2000" b="1" u="sng" dirty="0">
                <a:latin typeface="Open Sans" panose="020B0606030504020204" pitchFamily="34" charset="0"/>
                <a:ea typeface="Open Sans" panose="020B0606030504020204" pitchFamily="34" charset="0"/>
                <a:cs typeface="Open Sans" panose="020B0606030504020204" pitchFamily="34" charset="0"/>
              </a:rPr>
              <a:t>Context</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Q1. What are internet habits</a:t>
            </a:r>
          </a:p>
          <a:p>
            <a:pPr marL="514350" indent="-155575">
              <a:buFont typeface="+mj-lt"/>
              <a:buAutoNum type="romanUcPeriod"/>
            </a:pPr>
            <a:r>
              <a:rPr lang="en-US" sz="2000" dirty="0">
                <a:latin typeface="Open Sans" panose="020B0606030504020204" pitchFamily="34" charset="0"/>
                <a:ea typeface="Open Sans" panose="020B0606030504020204" pitchFamily="34" charset="0"/>
                <a:cs typeface="Open Sans" panose="020B0606030504020204" pitchFamily="34" charset="0"/>
              </a:rPr>
              <a:t>How much screen time does students` racked up each day   </a:t>
            </a:r>
          </a:p>
          <a:p>
            <a:r>
              <a:rPr lang="en-US" sz="2000" dirty="0">
                <a:latin typeface="Open Sans" panose="020B0606030504020204" pitchFamily="34" charset="0"/>
                <a:ea typeface="Open Sans" panose="020B0606030504020204" pitchFamily="34" charset="0"/>
                <a:cs typeface="Open Sans" panose="020B0606030504020204" pitchFamily="34" charset="0"/>
              </a:rPr>
              <a:t>Q2. What are student’s sleeping schedule</a:t>
            </a:r>
          </a:p>
          <a:p>
            <a:pPr marL="514350" indent="-155575">
              <a:buFont typeface="+mj-lt"/>
              <a:buAutoNum type="romanUcPeriod"/>
            </a:pPr>
            <a:r>
              <a:rPr lang="en-US" sz="2000" dirty="0">
                <a:latin typeface="Open Sans" panose="020B0606030504020204" pitchFamily="34" charset="0"/>
                <a:ea typeface="Open Sans" panose="020B0606030504020204" pitchFamily="34" charset="0"/>
                <a:cs typeface="Open Sans" panose="020B0606030504020204" pitchFamily="34" charset="0"/>
              </a:rPr>
              <a:t>We defined it as the time when they sleep, the duration of their sleep and the quality of theirs sleep </a:t>
            </a:r>
          </a:p>
          <a:p>
            <a:pPr marL="358775" indent="-358775"/>
            <a:r>
              <a:rPr lang="en-US" sz="2000" dirty="0">
                <a:latin typeface="Open Sans" panose="020B0606030504020204" pitchFamily="34" charset="0"/>
                <a:ea typeface="Open Sans" panose="020B0606030504020204" pitchFamily="34" charset="0"/>
                <a:cs typeface="Open Sans" panose="020B0606030504020204" pitchFamily="34" charset="0"/>
              </a:rPr>
              <a:t>Q3. Students</a:t>
            </a:r>
          </a:p>
          <a:p>
            <a:pPr marL="514350" indent="-155575">
              <a:buFont typeface="+mj-lt"/>
              <a:buAutoNum type="romanUcPeriod"/>
            </a:pPr>
            <a:r>
              <a:rPr lang="en-US" sz="2000" dirty="0">
                <a:latin typeface="Open Sans" panose="020B0606030504020204" pitchFamily="34" charset="0"/>
                <a:ea typeface="Open Sans" panose="020B0606030504020204" pitchFamily="34" charset="0"/>
                <a:cs typeface="Open Sans" panose="020B0606030504020204" pitchFamily="34" charset="0"/>
              </a:rPr>
              <a:t>We define students as people aged between 14 and 22</a:t>
            </a:r>
          </a:p>
          <a:p>
            <a:endParaRPr lang="en-SG"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109203F-251F-B5A6-C0D7-F1A6CB6E9FE3}"/>
              </a:ext>
            </a:extLst>
          </p:cNvPr>
          <p:cNvSpPr txBox="1"/>
          <p:nvPr/>
        </p:nvSpPr>
        <p:spPr>
          <a:xfrm>
            <a:off x="19049027" y="2408095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6" name="TextBox 25">
            <a:extLst>
              <a:ext uri="{FF2B5EF4-FFF2-40B4-BE49-F238E27FC236}">
                <a16:creationId xmlns:a16="http://schemas.microsoft.com/office/drawing/2014/main" id="{511D6B08-B9DF-60FC-D775-8566AA4297BB}"/>
              </a:ext>
            </a:extLst>
          </p:cNvPr>
          <p:cNvSpPr txBox="1"/>
          <p:nvPr/>
        </p:nvSpPr>
        <p:spPr>
          <a:xfrm>
            <a:off x="12412283" y="9046043"/>
            <a:ext cx="3619500" cy="400110"/>
          </a:xfrm>
          <a:prstGeom prst="rect">
            <a:avLst/>
          </a:prstGeom>
          <a:solidFill>
            <a:schemeClr val="accent1">
              <a:lumMod val="20000"/>
              <a:lumOff val="80000"/>
            </a:schemeClr>
          </a:solidFill>
          <a:ln>
            <a:solidFill>
              <a:schemeClr val="accent3">
                <a:lumMod val="60000"/>
                <a:lumOff val="40000"/>
              </a:schemeClr>
            </a:solidFill>
          </a:ln>
          <a:effectLst>
            <a:outerShdw blurRad="50800" dist="38100" dir="5400000" algn="t" rotWithShape="0">
              <a:prstClr val="black">
                <a:alpha val="40000"/>
              </a:prstClr>
            </a:outerShdw>
          </a:effectLst>
        </p:spPr>
        <p:txBody>
          <a:bodyPr wrap="square" rtlCol="0">
            <a:spAutoFit/>
          </a:bodyPr>
          <a:lstStyle/>
          <a:p>
            <a:pPr algn="ctr"/>
            <a:r>
              <a:rPr lang="en-SG" sz="2000" b="1"/>
              <a:t>Basic Analysis</a:t>
            </a:r>
          </a:p>
        </p:txBody>
      </p:sp>
      <p:graphicFrame>
        <p:nvGraphicFramePr>
          <p:cNvPr id="28" name="Table 28">
            <a:extLst>
              <a:ext uri="{FF2B5EF4-FFF2-40B4-BE49-F238E27FC236}">
                <a16:creationId xmlns:a16="http://schemas.microsoft.com/office/drawing/2014/main" id="{3FC16126-F209-9242-9619-D1334BCF92E8}"/>
              </a:ext>
            </a:extLst>
          </p:cNvPr>
          <p:cNvGraphicFramePr>
            <a:graphicFrameLocks noGrp="1"/>
          </p:cNvGraphicFramePr>
          <p:nvPr>
            <p:extLst>
              <p:ext uri="{D42A27DB-BD31-4B8C-83A1-F6EECF244321}">
                <p14:modId xmlns:p14="http://schemas.microsoft.com/office/powerpoint/2010/main" val="2871572283"/>
              </p:ext>
            </p:extLst>
          </p:nvPr>
        </p:nvGraphicFramePr>
        <p:xfrm>
          <a:off x="797282" y="9707963"/>
          <a:ext cx="26981928" cy="50292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6745482">
                  <a:extLst>
                    <a:ext uri="{9D8B030D-6E8A-4147-A177-3AD203B41FA5}">
                      <a16:colId xmlns:a16="http://schemas.microsoft.com/office/drawing/2014/main" val="3916181829"/>
                    </a:ext>
                  </a:extLst>
                </a:gridCol>
                <a:gridCol w="6745482">
                  <a:extLst>
                    <a:ext uri="{9D8B030D-6E8A-4147-A177-3AD203B41FA5}">
                      <a16:colId xmlns:a16="http://schemas.microsoft.com/office/drawing/2014/main" val="781364485"/>
                    </a:ext>
                  </a:extLst>
                </a:gridCol>
                <a:gridCol w="6745482">
                  <a:extLst>
                    <a:ext uri="{9D8B030D-6E8A-4147-A177-3AD203B41FA5}">
                      <a16:colId xmlns:a16="http://schemas.microsoft.com/office/drawing/2014/main" val="2782854470"/>
                    </a:ext>
                  </a:extLst>
                </a:gridCol>
                <a:gridCol w="6745482">
                  <a:extLst>
                    <a:ext uri="{9D8B030D-6E8A-4147-A177-3AD203B41FA5}">
                      <a16:colId xmlns:a16="http://schemas.microsoft.com/office/drawing/2014/main" val="180483406"/>
                    </a:ext>
                  </a:extLst>
                </a:gridCol>
              </a:tblGrid>
              <a:tr h="3269948">
                <a:tc>
                  <a:txBody>
                    <a:bodyPr/>
                    <a:lstStyle/>
                    <a:p>
                      <a:pPr algn="ctr"/>
                      <a:r>
                        <a:rPr lang="en-US" sz="2400" b="1" u="sng" dirty="0">
                          <a:solidFill>
                            <a:schemeClr val="tx1"/>
                          </a:solidFill>
                          <a:latin typeface="Open Sans"/>
                          <a:ea typeface="Open Sans"/>
                          <a:cs typeface="Open Sans"/>
                        </a:rPr>
                        <a:t>Pie Chart (Time Usually sleep)</a:t>
                      </a:r>
                      <a:endParaRPr lang="en-US" sz="2400" u="sng" dirty="0">
                        <a:solidFill>
                          <a:schemeClr val="tx1"/>
                        </a:solidFill>
                        <a:latin typeface="Open Sans"/>
                        <a:ea typeface="Open Sans"/>
                        <a:cs typeface="Open Sans"/>
                      </a:endParaRPr>
                    </a:p>
                    <a:p>
                      <a:pPr algn="ctr"/>
                      <a:r>
                        <a:rPr lang="en-US" sz="2400" b="0" dirty="0">
                          <a:solidFill>
                            <a:schemeClr val="tx1"/>
                          </a:solidFill>
                          <a:latin typeface="Open Sans"/>
                          <a:ea typeface="Open Sans"/>
                          <a:cs typeface="Open Sans"/>
                        </a:rPr>
                        <a:t>The  pie chart shows the self-reported sleep times of teenagers in one-hour increments. The largest group (31.0%) reported sleeping from 12pm to 1am, followed by 24.0% who sleep from 11pm to 12am. The least common sleep time is earlier than 10pm, accounting for only 4.0%.</a:t>
                      </a:r>
                    </a:p>
                    <a:p>
                      <a:pPr lvl="0">
                        <a:buNone/>
                      </a:pPr>
                      <a:endParaRPr lang="en-SG" sz="2000" dirty="0">
                        <a:ln>
                          <a:solidFill>
                            <a:sysClr val="windowText" lastClr="000000"/>
                          </a:solidFill>
                        </a:ln>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60000"/>
                        <a:lumOff val="40000"/>
                      </a:schemeClr>
                    </a:solidFill>
                  </a:tcPr>
                </a:tc>
                <a:tc>
                  <a:txBody>
                    <a:bodyPr/>
                    <a:lstStyle/>
                    <a:p>
                      <a:endParaRPr lang="en-SG" sz="2000">
                        <a:ln>
                          <a:solidFill>
                            <a:sysClr val="windowText" lastClr="000000"/>
                          </a:solidFill>
                        </a:ln>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60000"/>
                        <a:lumOff val="40000"/>
                      </a:schemeClr>
                    </a:solidFill>
                  </a:tcPr>
                </a:tc>
                <a:tc>
                  <a:txBody>
                    <a:bodyPr/>
                    <a:lstStyle/>
                    <a:p>
                      <a:pPr algn="ctr"/>
                      <a:r>
                        <a:rPr lang="en-US" sz="2200" b="1" u="sng">
                          <a:solidFill>
                            <a:schemeClr val="tx1"/>
                          </a:solidFill>
                          <a:latin typeface="Open Sans"/>
                          <a:ea typeface="Open Sans"/>
                          <a:cs typeface="Open Sans"/>
                        </a:rPr>
                        <a:t>Boxplot (Duration of sleep)</a:t>
                      </a:r>
                      <a:endParaRPr lang="en-US" sz="22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r"/>
                      <a:r>
                        <a:rPr lang="en-US" sz="2200" b="0">
                          <a:solidFill>
                            <a:schemeClr val="tx1"/>
                          </a:solidFill>
                          <a:latin typeface="Open Sans"/>
                          <a:ea typeface="Open Sans"/>
                          <a:cs typeface="Open Sans"/>
                        </a:rPr>
                        <a:t>According to a study by the University of Georgia, on average, college students get a whopping six hours of sleep a night. As seen from the boxplot, it shows that students typically sleeps for six hours each night. even to the point of pupils sleeping for fewer than three hours every night.</a:t>
                      </a:r>
                    </a:p>
                    <a:p>
                      <a:pPr algn="ctr"/>
                      <a:r>
                        <a:rPr lang="en-US" sz="2200" b="0">
                          <a:solidFill>
                            <a:schemeClr val="tx1"/>
                          </a:solidFill>
                          <a:latin typeface="Open Sans"/>
                          <a:ea typeface="Open Sans"/>
                          <a:cs typeface="Open Sans"/>
                        </a:rPr>
                        <a:t>Lack of sleep can take a toll on your mental health, cause a reduction of cognitive performance and affect your memory capacity.</a:t>
                      </a:r>
                    </a:p>
                    <a:p>
                      <a:pPr algn="ctr"/>
                      <a:r>
                        <a:rPr lang="en-US" sz="2200" b="0">
                          <a:solidFill>
                            <a:schemeClr val="tx1"/>
                          </a:solidFill>
                          <a:latin typeface="Open Sans"/>
                          <a:ea typeface="Open Sans"/>
                          <a:cs typeface="Open Sans"/>
                        </a:rPr>
                        <a:t>The maximum also shows that some students get more than 10 hours of sleep.</a:t>
                      </a:r>
                    </a:p>
                    <a:p>
                      <a:br>
                        <a:rPr lang="en-US" sz="2000">
                          <a:solidFill>
                            <a:srgbClr val="000000"/>
                          </a:solidFill>
                          <a:latin typeface="Open Sans"/>
                          <a:ea typeface="Open Sans"/>
                          <a:cs typeface="Open Sans"/>
                        </a:rPr>
                      </a:br>
                      <a:endParaRPr lang="en-US" sz="2000">
                        <a:solidFill>
                          <a:srgbClr val="000000"/>
                        </a:solidFill>
                        <a:latin typeface="Open Sans"/>
                        <a:ea typeface="Open Sans"/>
                        <a:cs typeface="Open Sans"/>
                      </a:endParaRPr>
                    </a:p>
                    <a:p>
                      <a:pPr algn="r"/>
                      <a:endParaRPr lang="en-SG" sz="2000">
                        <a:ln>
                          <a:solidFill>
                            <a:sysClr val="windowText" lastClr="000000"/>
                          </a:solidFill>
                        </a:ln>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60000"/>
                        <a:lumOff val="40000"/>
                      </a:schemeClr>
                    </a:solidFill>
                  </a:tcPr>
                </a:tc>
                <a:tc>
                  <a:txBody>
                    <a:bodyPr/>
                    <a:lstStyle/>
                    <a:p>
                      <a:endParaRPr lang="en-SG" sz="2000" dirty="0">
                        <a:ln>
                          <a:solidFill>
                            <a:sysClr val="windowText" lastClr="000000"/>
                          </a:solidFill>
                        </a:ln>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60000"/>
                        <a:lumOff val="40000"/>
                      </a:schemeClr>
                    </a:solidFill>
                  </a:tcPr>
                </a:tc>
                <a:extLst>
                  <a:ext uri="{0D108BD9-81ED-4DB2-BD59-A6C34878D82A}">
                    <a16:rowId xmlns:a16="http://schemas.microsoft.com/office/drawing/2014/main" val="1755292201"/>
                  </a:ext>
                </a:extLst>
              </a:tr>
            </a:tbl>
          </a:graphicData>
        </a:graphic>
      </p:graphicFrame>
      <p:pic>
        <p:nvPicPr>
          <p:cNvPr id="29" name="Picture 11" descr="Chart, pie chart&#10;&#10;Description automatically generated">
            <a:extLst>
              <a:ext uri="{FF2B5EF4-FFF2-40B4-BE49-F238E27FC236}">
                <a16:creationId xmlns:a16="http://schemas.microsoft.com/office/drawing/2014/main" id="{7E338DAD-2F48-1367-5B41-0B200579DC03}"/>
              </a:ext>
            </a:extLst>
          </p:cNvPr>
          <p:cNvPicPr>
            <a:picLocks noChangeAspect="1"/>
          </p:cNvPicPr>
          <p:nvPr/>
        </p:nvPicPr>
        <p:blipFill>
          <a:blip r:embed="rId3"/>
          <a:stretch>
            <a:fillRect/>
          </a:stretch>
        </p:blipFill>
        <p:spPr>
          <a:xfrm>
            <a:off x="7729764" y="10311638"/>
            <a:ext cx="6251784" cy="3696752"/>
          </a:xfrm>
          <a:prstGeom prst="rect">
            <a:avLst/>
          </a:prstGeom>
        </p:spPr>
      </p:pic>
      <p:pic>
        <p:nvPicPr>
          <p:cNvPr id="30" name="Picture 2">
            <a:extLst>
              <a:ext uri="{FF2B5EF4-FFF2-40B4-BE49-F238E27FC236}">
                <a16:creationId xmlns:a16="http://schemas.microsoft.com/office/drawing/2014/main" id="{C337C207-FBB6-D2D7-63C5-95D816BE5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3538" y="10187656"/>
            <a:ext cx="5605870" cy="38207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 name="Table 32">
            <a:extLst>
              <a:ext uri="{FF2B5EF4-FFF2-40B4-BE49-F238E27FC236}">
                <a16:creationId xmlns:a16="http://schemas.microsoft.com/office/drawing/2014/main" id="{5D10E582-FFF8-C810-AACC-46747CC8FF38}"/>
              </a:ext>
            </a:extLst>
          </p:cNvPr>
          <p:cNvGraphicFramePr>
            <a:graphicFrameLocks noGrp="1"/>
          </p:cNvGraphicFramePr>
          <p:nvPr>
            <p:extLst>
              <p:ext uri="{D42A27DB-BD31-4B8C-83A1-F6EECF244321}">
                <p14:modId xmlns:p14="http://schemas.microsoft.com/office/powerpoint/2010/main" val="1897665176"/>
              </p:ext>
            </p:extLst>
          </p:nvPr>
        </p:nvGraphicFramePr>
        <p:xfrm>
          <a:off x="799316" y="47149247"/>
          <a:ext cx="27016676" cy="2834640"/>
        </p:xfrm>
        <a:graphic>
          <a:graphicData uri="http://schemas.openxmlformats.org/drawingml/2006/table">
            <a:tbl>
              <a:tblPr firstRow="1" bandRow="1">
                <a:tableStyleId>{5C22544A-7EE6-4342-B048-85BDC9FD1C3A}</a:tableStyleId>
              </a:tblPr>
              <a:tblGrid>
                <a:gridCol w="13689686">
                  <a:extLst>
                    <a:ext uri="{9D8B030D-6E8A-4147-A177-3AD203B41FA5}">
                      <a16:colId xmlns:a16="http://schemas.microsoft.com/office/drawing/2014/main" val="3837842579"/>
                    </a:ext>
                  </a:extLst>
                </a:gridCol>
                <a:gridCol w="13326990">
                  <a:extLst>
                    <a:ext uri="{9D8B030D-6E8A-4147-A177-3AD203B41FA5}">
                      <a16:colId xmlns:a16="http://schemas.microsoft.com/office/drawing/2014/main" val="1038563554"/>
                    </a:ext>
                  </a:extLst>
                </a:gridCol>
              </a:tblGrid>
              <a:tr h="2320894">
                <a:tc>
                  <a:txBody>
                    <a:bodyPr/>
                    <a:lstStyle/>
                    <a:p>
                      <a:pPr marL="0" marR="0" lvl="0" indent="0" algn="ctr">
                        <a:lnSpc>
                          <a:spcPct val="100000"/>
                        </a:lnSpc>
                        <a:spcBef>
                          <a:spcPts val="0"/>
                        </a:spcBef>
                        <a:spcAft>
                          <a:spcPts val="0"/>
                        </a:spcAft>
                        <a:buNone/>
                      </a:pPr>
                      <a:r>
                        <a:rPr lang="en-US" sz="1800" b="1" i="0" u="sng" strike="noStrike" noProof="0">
                          <a:solidFill>
                            <a:schemeClr val="tx1"/>
                          </a:solidFill>
                          <a:latin typeface="Arial"/>
                        </a:rPr>
                        <a:t>Conclusion</a:t>
                      </a:r>
                      <a:endParaRPr lang="en-US" sz="1800" b="0" i="0" u="none" strike="noStrike" noProof="0">
                        <a:solidFill>
                          <a:schemeClr val="tx1"/>
                        </a:solidFill>
                        <a:latin typeface="Arial"/>
                      </a:endParaRPr>
                    </a:p>
                    <a:p>
                      <a:pPr marL="0" marR="0" lvl="0" indent="0" algn="ctr">
                        <a:lnSpc>
                          <a:spcPct val="100000"/>
                        </a:lnSpc>
                        <a:spcBef>
                          <a:spcPts val="0"/>
                        </a:spcBef>
                        <a:spcAft>
                          <a:spcPts val="0"/>
                        </a:spcAft>
                        <a:buNone/>
                      </a:pPr>
                      <a:r>
                        <a:rPr lang="en-US" sz="1800" b="0" i="0" u="none" strike="noStrike" noProof="0">
                          <a:solidFill>
                            <a:schemeClr val="tx1"/>
                          </a:solidFill>
                          <a:latin typeface="Arial"/>
                        </a:rPr>
                        <a:t>Overall, our test showed that a teenager’s screen time does affect their sleeping schedule. This is shocking as contrary to a Straits Times article, The study also confirmed what many parents of a sleepy teen have experienced already - using an electronic device in the hour before bedtime badly affects both onset of sleep and its duration, as expected, there is a correlation.In  addition, from another study,The mean duration of sleep at night was 2.3</a:t>
                      </a:r>
                      <a:r>
                        <a:rPr lang="en-US" sz="1800" b="0" i="0" u="sng" strike="noStrike" noProof="0">
                          <a:solidFill>
                            <a:schemeClr val="tx1"/>
                          </a:solidFill>
                          <a:latin typeface="Arial"/>
                        </a:rPr>
                        <a:t>+</a:t>
                      </a:r>
                      <a:r>
                        <a:rPr lang="en-US" sz="1800" b="0" i="0" u="none" strike="noStrike" noProof="0">
                          <a:solidFill>
                            <a:schemeClr val="tx1"/>
                          </a:solidFill>
                          <a:latin typeface="Arial"/>
                        </a:rPr>
                        <a:t>1.1 hours. A total of 77.5% had sleep problems by ESS and 45% of these had poor sleep quality by PSQI. There were 63 cases (70.8%) having smartphone overuse more than 1 hour during bedtime. Consequent napping in the classroom was found as high as 43.6% (range 0-90) and was associated with smartphone overuse during bedtime significantly (p=0.004). No other student characteristics, daily life behaviours, and classroom environments were associated with napping (Table 1).</a:t>
                      </a:r>
                    </a:p>
                    <a:p>
                      <a:pPr lvl="0">
                        <a:buNone/>
                      </a:pPr>
                      <a:endParaRPr lang="en-SG" sz="1800">
                        <a:solidFill>
                          <a:schemeClr val="tx1"/>
                        </a:solidFill>
                      </a:endParaRPr>
                    </a:p>
                  </a:txBody>
                  <a:tcPr>
                    <a:solidFill>
                      <a:schemeClr val="accent1">
                        <a:lumMod val="40000"/>
                        <a:lumOff val="60000"/>
                      </a:schemeClr>
                    </a:solidFill>
                  </a:tcPr>
                </a:tc>
                <a:tc>
                  <a:txBody>
                    <a:bodyPr/>
                    <a:lstStyle/>
                    <a:p>
                      <a:pPr lvl="0" algn="ctr">
                        <a:lnSpc>
                          <a:spcPct val="100000"/>
                        </a:lnSpc>
                        <a:spcBef>
                          <a:spcPts val="0"/>
                        </a:spcBef>
                        <a:spcAft>
                          <a:spcPts val="0"/>
                        </a:spcAft>
                        <a:buNone/>
                      </a:pPr>
                      <a:r>
                        <a:rPr lang="en-SG" sz="1800" b="1" i="0" u="sng" strike="noStrike" noProof="0">
                          <a:solidFill>
                            <a:schemeClr val="tx1"/>
                          </a:solidFill>
                          <a:latin typeface="Open Sans"/>
                          <a:ea typeface="Open Sans"/>
                          <a:cs typeface="Open Sans"/>
                        </a:rPr>
                        <a:t>References</a:t>
                      </a:r>
                      <a:endParaRPr lang="en-US" sz="1800">
                        <a:solidFill>
                          <a:schemeClr val="tx1"/>
                        </a:solidFill>
                        <a:latin typeface="Open Sans"/>
                        <a:ea typeface="Open Sans"/>
                        <a:cs typeface="Open Sans"/>
                      </a:endParaRPr>
                    </a:p>
                    <a:p>
                      <a:pPr lvl="0" algn="l">
                        <a:lnSpc>
                          <a:spcPct val="100000"/>
                        </a:lnSpc>
                        <a:spcBef>
                          <a:spcPts val="0"/>
                        </a:spcBef>
                        <a:spcAft>
                          <a:spcPts val="0"/>
                        </a:spcAft>
                        <a:buNone/>
                      </a:pPr>
                      <a:r>
                        <a:rPr lang="en-SG" sz="1800" b="0" i="1" u="none" strike="noStrike" noProof="0">
                          <a:solidFill>
                            <a:schemeClr val="tx1"/>
                          </a:solidFill>
                          <a:latin typeface="Open Sans"/>
                          <a:ea typeface="Open Sans"/>
                          <a:cs typeface="Open Sans"/>
                          <a:hlinkClick r:id="rId5">
                            <a:extLst>
                              <a:ext uri="{A12FA001-AC4F-418D-AE19-62706E023703}">
                                <ahyp:hlinkClr xmlns:ahyp="http://schemas.microsoft.com/office/drawing/2018/hyperlinkcolor" val="tx"/>
                              </a:ext>
                            </a:extLst>
                          </a:hlinkClick>
                        </a:rPr>
                        <a:t>https://medicine.nus.edu.sg/taps/issues/effect-of-smartphone-overuse-on-sleep-problems-in-medical-stude</a:t>
                      </a:r>
                      <a:endParaRPr lang="en-SG" sz="1800" i="1">
                        <a:solidFill>
                          <a:schemeClr val="tx1"/>
                        </a:solidFill>
                        <a:latin typeface="Open Sans"/>
                        <a:ea typeface="Open Sans"/>
                        <a:cs typeface="Open Sans"/>
                        <a:hlinkClick r:id="" action="ppaction://noaction">
                          <a:extLst>
                            <a:ext uri="{A12FA001-AC4F-418D-AE19-62706E023703}">
                              <ahyp:hlinkClr xmlns:ahyp="http://schemas.microsoft.com/office/drawing/2018/hyperlinkcolor" val="tx"/>
                            </a:ext>
                          </a:extLst>
                        </a:hlinkClick>
                      </a:endParaRPr>
                    </a:p>
                    <a:p>
                      <a:pPr lvl="0" algn="l">
                        <a:lnSpc>
                          <a:spcPct val="100000"/>
                        </a:lnSpc>
                        <a:spcBef>
                          <a:spcPts val="0"/>
                        </a:spcBef>
                        <a:spcAft>
                          <a:spcPts val="0"/>
                        </a:spcAft>
                        <a:buNone/>
                      </a:pPr>
                      <a:r>
                        <a:rPr lang="en-SG" sz="1800" b="0" i="1" u="none" strike="noStrike" noProof="0">
                          <a:solidFill>
                            <a:schemeClr val="tx1"/>
                          </a:solidFill>
                          <a:latin typeface="Open Sans"/>
                          <a:ea typeface="Open Sans"/>
                          <a:cs typeface="Open Sans"/>
                          <a:hlinkClick r:id="rId5">
                            <a:extLst>
                              <a:ext uri="{A12FA001-AC4F-418D-AE19-62706E023703}">
                                <ahyp:hlinkClr xmlns:ahyp="http://schemas.microsoft.com/office/drawing/2018/hyperlinkcolor" val="tx"/>
                              </a:ext>
                            </a:extLst>
                          </a:hlinkClick>
                        </a:rPr>
                        <a:t>nts/</a:t>
                      </a:r>
                      <a:endParaRPr lang="en-SG" sz="1800" i="1">
                        <a:solidFill>
                          <a:schemeClr val="tx1"/>
                        </a:solidFill>
                        <a:latin typeface="Open Sans"/>
                        <a:ea typeface="Open Sans"/>
                        <a:cs typeface="Open Sans"/>
                        <a:hlinkClick r:id="" action="ppaction://noaction">
                          <a:extLst>
                            <a:ext uri="{A12FA001-AC4F-418D-AE19-62706E023703}">
                              <ahyp:hlinkClr xmlns:ahyp="http://schemas.microsoft.com/office/drawing/2018/hyperlinkcolor" val="tx"/>
                            </a:ext>
                          </a:extLst>
                        </a:hlinkClick>
                      </a:endParaRPr>
                    </a:p>
                    <a:p>
                      <a:pPr lvl="0" algn="l">
                        <a:lnSpc>
                          <a:spcPct val="100000"/>
                        </a:lnSpc>
                        <a:spcBef>
                          <a:spcPts val="0"/>
                        </a:spcBef>
                        <a:spcAft>
                          <a:spcPts val="0"/>
                        </a:spcAft>
                        <a:buNone/>
                      </a:pPr>
                      <a:r>
                        <a:rPr lang="en-SG" sz="1800" b="0" i="1" u="none" strike="noStrike" noProof="0">
                          <a:solidFill>
                            <a:schemeClr val="tx1"/>
                          </a:solidFill>
                          <a:latin typeface="Open Sans"/>
                          <a:ea typeface="Open Sans"/>
                          <a:cs typeface="Open Sans"/>
                          <a:hlinkClick r:id="rId6">
                            <a:extLst>
                              <a:ext uri="{A12FA001-AC4F-418D-AE19-62706E023703}">
                                <ahyp:hlinkClr xmlns:ahyp="http://schemas.microsoft.com/office/drawing/2018/hyperlinkcolor" val="tx"/>
                              </a:ext>
                            </a:extLst>
                          </a:hlinkClick>
                        </a:rPr>
                        <a:t>https://www.straitstimes.com/lifestyle/doctors-confirm-staring-at-screens-especially-before-bedtime-affects-t</a:t>
                      </a:r>
                      <a:endParaRPr lang="en-SG" sz="1800" i="1">
                        <a:solidFill>
                          <a:schemeClr val="tx1"/>
                        </a:solidFill>
                        <a:latin typeface="Open Sans"/>
                        <a:ea typeface="Open Sans"/>
                        <a:cs typeface="Open Sans"/>
                        <a:hlinkClick r:id="" action="ppaction://noaction">
                          <a:extLst>
                            <a:ext uri="{A12FA001-AC4F-418D-AE19-62706E023703}">
                              <ahyp:hlinkClr xmlns:ahyp="http://schemas.microsoft.com/office/drawing/2018/hyperlinkcolor" val="tx"/>
                            </a:ext>
                          </a:extLst>
                        </a:hlinkClick>
                      </a:endParaRPr>
                    </a:p>
                    <a:p>
                      <a:pPr lvl="0" algn="l">
                        <a:lnSpc>
                          <a:spcPct val="100000"/>
                        </a:lnSpc>
                        <a:spcBef>
                          <a:spcPts val="0"/>
                        </a:spcBef>
                        <a:spcAft>
                          <a:spcPts val="0"/>
                        </a:spcAft>
                        <a:buNone/>
                      </a:pPr>
                      <a:r>
                        <a:rPr lang="en-SG" sz="1800" b="0" i="1" u="none" strike="noStrike" noProof="0">
                          <a:solidFill>
                            <a:schemeClr val="tx1"/>
                          </a:solidFill>
                          <a:latin typeface="Open Sans"/>
                          <a:ea typeface="Open Sans"/>
                          <a:cs typeface="Open Sans"/>
                          <a:hlinkClick r:id="rId6">
                            <a:extLst>
                              <a:ext uri="{A12FA001-AC4F-418D-AE19-62706E023703}">
                                <ahyp:hlinkClr xmlns:ahyp="http://schemas.microsoft.com/office/drawing/2018/hyperlinkcolor" val="tx"/>
                              </a:ext>
                            </a:extLst>
                          </a:hlinkClick>
                        </a:rPr>
                        <a:t>eens-sleep</a:t>
                      </a:r>
                      <a:endParaRPr lang="en-SG" sz="1800" i="1">
                        <a:solidFill>
                          <a:schemeClr val="tx1"/>
                        </a:solidFill>
                        <a:latin typeface="Open Sans"/>
                        <a:ea typeface="Open Sans"/>
                        <a:cs typeface="Open Sans"/>
                        <a:hlinkClick r:id="" action="ppaction://noaction">
                          <a:extLst>
                            <a:ext uri="{A12FA001-AC4F-418D-AE19-62706E023703}">
                              <ahyp:hlinkClr xmlns:ahyp="http://schemas.microsoft.com/office/drawing/2018/hyperlinkcolor" val="tx"/>
                            </a:ext>
                          </a:extLst>
                        </a:hlinkClick>
                      </a:endParaRPr>
                    </a:p>
                    <a:p>
                      <a:pPr lvl="0" algn="l">
                        <a:lnSpc>
                          <a:spcPct val="100000"/>
                        </a:lnSpc>
                        <a:spcBef>
                          <a:spcPts val="0"/>
                        </a:spcBef>
                        <a:spcAft>
                          <a:spcPts val="0"/>
                        </a:spcAft>
                        <a:buNone/>
                      </a:pPr>
                      <a:r>
                        <a:rPr lang="en-SG" sz="1800" b="0" i="1" u="none" strike="noStrike" noProof="0">
                          <a:solidFill>
                            <a:schemeClr val="tx1"/>
                          </a:solidFill>
                          <a:latin typeface="Open Sans"/>
                          <a:ea typeface="Open Sans"/>
                          <a:cs typeface="Open Sans"/>
                          <a:hlinkClick r:id="rId7">
                            <a:extLst>
                              <a:ext uri="{A12FA001-AC4F-418D-AE19-62706E023703}">
                                <ahyp:hlinkClr xmlns:ahyp="http://schemas.microsoft.com/office/drawing/2018/hyperlinkcolor" val="tx"/>
                              </a:ext>
                            </a:extLst>
                          </a:hlinkClick>
                        </a:rPr>
                        <a:t>https://www.sutterhealth.org/health/sleep/screens-and-your-sleep-the-impact-of-nighttime-use#:~:text=Studies%20show%20two%20or%20more,other%20type%20of%20relaxing%20activity</a:t>
                      </a:r>
                      <a:r>
                        <a:rPr lang="en-SG" sz="1800" b="0" i="1" u="none" strike="noStrike" noProof="0">
                          <a:solidFill>
                            <a:schemeClr val="tx1"/>
                          </a:solidFill>
                          <a:latin typeface="Open Sans"/>
                          <a:ea typeface="Open Sans"/>
                          <a:cs typeface="Open Sans"/>
                        </a:rPr>
                        <a:t>.</a:t>
                      </a:r>
                      <a:endParaRPr lang="en-SG" sz="1800" i="1">
                        <a:solidFill>
                          <a:schemeClr val="tx1"/>
                        </a:solidFill>
                        <a:latin typeface="Open Sans"/>
                        <a:ea typeface="Open Sans"/>
                        <a:cs typeface="Open Sans"/>
                      </a:endParaRPr>
                    </a:p>
                    <a:p>
                      <a:pPr lvl="0">
                        <a:buNone/>
                      </a:pPr>
                      <a:br>
                        <a:rPr lang="en-US" sz="1800">
                          <a:solidFill>
                            <a:schemeClr val="tx1"/>
                          </a:solidFill>
                          <a:latin typeface="Open Sans"/>
                          <a:ea typeface="Open Sans"/>
                          <a:cs typeface="Open Sans"/>
                        </a:rPr>
                      </a:br>
                      <a:endParaRPr lang="en-US" sz="1800">
                        <a:solidFill>
                          <a:schemeClr val="tx1"/>
                        </a:solidFill>
                        <a:latin typeface="Open Sans"/>
                        <a:ea typeface="Open Sans"/>
                        <a:cs typeface="Open Sans"/>
                      </a:endParaRPr>
                    </a:p>
                  </a:txBody>
                  <a:tcPr>
                    <a:solidFill>
                      <a:schemeClr val="accent1">
                        <a:lumMod val="40000"/>
                        <a:lumOff val="60000"/>
                      </a:schemeClr>
                    </a:solidFill>
                  </a:tcPr>
                </a:tc>
                <a:extLst>
                  <a:ext uri="{0D108BD9-81ED-4DB2-BD59-A6C34878D82A}">
                    <a16:rowId xmlns:a16="http://schemas.microsoft.com/office/drawing/2014/main" val="489276897"/>
                  </a:ext>
                </a:extLst>
              </a:tr>
            </a:tbl>
          </a:graphicData>
        </a:graphic>
      </p:graphicFrame>
      <p:graphicFrame>
        <p:nvGraphicFramePr>
          <p:cNvPr id="36" name="Table 36">
            <a:extLst>
              <a:ext uri="{FF2B5EF4-FFF2-40B4-BE49-F238E27FC236}">
                <a16:creationId xmlns:a16="http://schemas.microsoft.com/office/drawing/2014/main" id="{398F0283-F615-48DC-3280-CB86B9FDA101}"/>
              </a:ext>
            </a:extLst>
          </p:cNvPr>
          <p:cNvGraphicFramePr>
            <a:graphicFrameLocks noGrp="1"/>
          </p:cNvGraphicFramePr>
          <p:nvPr>
            <p:extLst>
              <p:ext uri="{D42A27DB-BD31-4B8C-83A1-F6EECF244321}">
                <p14:modId xmlns:p14="http://schemas.microsoft.com/office/powerpoint/2010/main" val="2674139515"/>
              </p:ext>
            </p:extLst>
          </p:nvPr>
        </p:nvGraphicFramePr>
        <p:xfrm>
          <a:off x="886134" y="21794921"/>
          <a:ext cx="27173968" cy="6234488"/>
        </p:xfrm>
        <a:graphic>
          <a:graphicData uri="http://schemas.openxmlformats.org/drawingml/2006/table">
            <a:tbl>
              <a:tblPr firstRow="1" bandRow="1">
                <a:tableStyleId>{5C22544A-7EE6-4342-B048-85BDC9FD1C3A}</a:tableStyleId>
              </a:tblPr>
              <a:tblGrid>
                <a:gridCol w="6793492">
                  <a:extLst>
                    <a:ext uri="{9D8B030D-6E8A-4147-A177-3AD203B41FA5}">
                      <a16:colId xmlns:a16="http://schemas.microsoft.com/office/drawing/2014/main" val="4252435729"/>
                    </a:ext>
                  </a:extLst>
                </a:gridCol>
                <a:gridCol w="6793492">
                  <a:extLst>
                    <a:ext uri="{9D8B030D-6E8A-4147-A177-3AD203B41FA5}">
                      <a16:colId xmlns:a16="http://schemas.microsoft.com/office/drawing/2014/main" val="1729824855"/>
                    </a:ext>
                  </a:extLst>
                </a:gridCol>
                <a:gridCol w="6793492">
                  <a:extLst>
                    <a:ext uri="{9D8B030D-6E8A-4147-A177-3AD203B41FA5}">
                      <a16:colId xmlns:a16="http://schemas.microsoft.com/office/drawing/2014/main" val="4004011946"/>
                    </a:ext>
                  </a:extLst>
                </a:gridCol>
                <a:gridCol w="6793492">
                  <a:extLst>
                    <a:ext uri="{9D8B030D-6E8A-4147-A177-3AD203B41FA5}">
                      <a16:colId xmlns:a16="http://schemas.microsoft.com/office/drawing/2014/main" val="3535639203"/>
                    </a:ext>
                  </a:extLst>
                </a:gridCol>
              </a:tblGrid>
              <a:tr h="6234488">
                <a:tc>
                  <a:txBody>
                    <a:bodyPr/>
                    <a:lstStyle/>
                    <a:p>
                      <a:pPr algn="ctr"/>
                      <a:r>
                        <a:rPr lang="en-US" sz="2000" b="1" u="sng">
                          <a:solidFill>
                            <a:schemeClr val="tx1"/>
                          </a:solidFill>
                          <a:latin typeface="Open Sans"/>
                          <a:ea typeface="Open Sans"/>
                          <a:cs typeface="Open Sans"/>
                        </a:rPr>
                        <a:t>Regression Analysis (Duration of sleep vs Duration on phone)</a:t>
                      </a:r>
                      <a:endPar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200" b="0">
                          <a:solidFill>
                            <a:schemeClr val="tx1"/>
                          </a:solidFill>
                          <a:latin typeface="Open Sans"/>
                          <a:ea typeface="Open Sans"/>
                          <a:cs typeface="Open Sans"/>
                        </a:rPr>
                        <a:t>The amount of time spent each day on phone in hours was used as the explanatory variable in a regression analysis, and the duration  was used as the response variable. The p-value for both the -test and -test is less than 0.05, which means that the results reject the null hypothesis. </a:t>
                      </a:r>
                    </a:p>
                    <a:p>
                      <a:pPr algn="ctr"/>
                      <a:r>
                        <a:rPr lang="en-US" sz="2200" b="0">
                          <a:solidFill>
                            <a:schemeClr val="tx1"/>
                          </a:solidFill>
                          <a:latin typeface="Open Sans"/>
                          <a:ea typeface="Open Sans"/>
                          <a:cs typeface="Open Sans"/>
                        </a:rPr>
                        <a:t>The R2 value of 35.72% further suggests that there is linear relationship between the variables. </a:t>
                      </a:r>
                    </a:p>
                    <a:p>
                      <a:pPr algn="ctr"/>
                      <a:r>
                        <a:rPr lang="en-US" sz="2200" b="0">
                          <a:solidFill>
                            <a:schemeClr val="tx1"/>
                          </a:solidFill>
                          <a:latin typeface="Open Sans"/>
                          <a:ea typeface="Open Sans"/>
                          <a:cs typeface="Open Sans"/>
                        </a:rPr>
                        <a:t>In addition, 35.72% of the variation in the duration of sleep is explained by duration spent on phone </a:t>
                      </a:r>
                    </a:p>
                    <a:p>
                      <a:pPr algn="ctr"/>
                      <a:r>
                        <a:rPr lang="en-US" sz="2200" b="0">
                          <a:solidFill>
                            <a:schemeClr val="tx1"/>
                          </a:solidFill>
                          <a:latin typeface="Open Sans"/>
                          <a:ea typeface="Open Sans"/>
                          <a:cs typeface="Open Sans"/>
                        </a:rPr>
                        <a:t>The study's findings indicate that time spent on device  is moderately  correlated with the duration of sleep with an r value of 0.59</a:t>
                      </a:r>
                    </a:p>
                    <a:p>
                      <a:pPr algn="ctr"/>
                      <a:br>
                        <a:rPr lang="en-US" sz="2000">
                          <a:solidFill>
                            <a:srgbClr val="000000"/>
                          </a:solidFill>
                          <a:latin typeface="Open Sans"/>
                          <a:ea typeface="Open Sans"/>
                          <a:cs typeface="Open Sans"/>
                        </a:rPr>
                      </a:br>
                      <a:endParaRPr lang="en-US" sz="2000">
                        <a:solidFill>
                          <a:srgbClr val="000000"/>
                        </a:solidFill>
                        <a:latin typeface="Open Sans"/>
                        <a:ea typeface="Open Sans"/>
                        <a:cs typeface="Open Sans"/>
                      </a:endParaRPr>
                    </a:p>
                    <a:p>
                      <a:endParaRPr lang="en-SG"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endParaRPr lang="en-SG"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pPr algn="ctr"/>
                      <a:r>
                        <a:rPr lang="en-US" sz="2000" b="1" u="sng" dirty="0">
                          <a:solidFill>
                            <a:schemeClr val="tx1"/>
                          </a:solidFill>
                          <a:latin typeface="Open Sans"/>
                          <a:ea typeface="Open Sans"/>
                          <a:cs typeface="Open Sans"/>
                        </a:rPr>
                        <a:t>Regression Analysis (Quality of sleep vs Duration on phone)</a:t>
                      </a: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200" b="0" dirty="0">
                          <a:solidFill>
                            <a:schemeClr val="tx1"/>
                          </a:solidFill>
                          <a:latin typeface="Open Sans"/>
                          <a:ea typeface="Open Sans"/>
                          <a:cs typeface="Open Sans"/>
                        </a:rPr>
                        <a:t>The amount of time spent each day on phone in hours was used as the explanatory variable in a regression analysis, and the duration of sleep was used as the response variable. </a:t>
                      </a:r>
                    </a:p>
                    <a:p>
                      <a:pPr algn="ctr"/>
                      <a:r>
                        <a:rPr lang="en-US" sz="2200" b="0" dirty="0">
                          <a:solidFill>
                            <a:schemeClr val="tx1"/>
                          </a:solidFill>
                          <a:latin typeface="Open Sans"/>
                          <a:ea typeface="Open Sans"/>
                          <a:cs typeface="Open Sans"/>
                        </a:rPr>
                        <a:t>The p-value for both the B-test and is less than 0.05 means that the results reject the null hypothesis. </a:t>
                      </a:r>
                    </a:p>
                    <a:p>
                      <a:pPr algn="ctr"/>
                      <a:r>
                        <a:rPr lang="en-US" sz="2200" b="0" dirty="0">
                          <a:solidFill>
                            <a:schemeClr val="tx1"/>
                          </a:solidFill>
                          <a:latin typeface="Open Sans"/>
                          <a:ea typeface="Open Sans"/>
                          <a:cs typeface="Open Sans"/>
                        </a:rPr>
                        <a:t>The R2 value of 38.67% further suggests that there is a linear relationship between the variables. </a:t>
                      </a:r>
                    </a:p>
                    <a:p>
                      <a:pPr algn="ctr"/>
                      <a:r>
                        <a:rPr lang="en-US" sz="2200" b="0" dirty="0">
                          <a:solidFill>
                            <a:schemeClr val="tx1"/>
                          </a:solidFill>
                          <a:latin typeface="Open Sans"/>
                          <a:ea typeface="Open Sans"/>
                          <a:cs typeface="Open Sans"/>
                        </a:rPr>
                        <a:t>In addition, 38.67% of the variation in the quality of sleep is explained by duration spent on phone </a:t>
                      </a:r>
                    </a:p>
                    <a:p>
                      <a:pPr algn="ctr"/>
                      <a:r>
                        <a:rPr lang="en-US" sz="2200" b="0" dirty="0">
                          <a:solidFill>
                            <a:schemeClr val="tx1"/>
                          </a:solidFill>
                          <a:latin typeface="Open Sans"/>
                          <a:ea typeface="Open Sans"/>
                          <a:cs typeface="Open Sans"/>
                        </a:rPr>
                        <a:t>The study's findings indicate that time spent on device  is moderately  correlated with the quality of sleep with an </a:t>
                      </a:r>
                      <a:r>
                        <a:rPr lang="en-US" sz="2200" b="0" dirty="0" err="1">
                          <a:solidFill>
                            <a:schemeClr val="tx1"/>
                          </a:solidFill>
                          <a:latin typeface="Open Sans"/>
                          <a:ea typeface="Open Sans"/>
                          <a:cs typeface="Open Sans"/>
                        </a:rPr>
                        <a:t>r-value</a:t>
                      </a:r>
                      <a:r>
                        <a:rPr lang="en-US" sz="2200" b="0" dirty="0">
                          <a:solidFill>
                            <a:schemeClr val="tx1"/>
                          </a:solidFill>
                          <a:latin typeface="Open Sans"/>
                          <a:ea typeface="Open Sans"/>
                          <a:cs typeface="Open Sans"/>
                        </a:rPr>
                        <a:t> of 0.622 (3sf)</a:t>
                      </a:r>
                    </a:p>
                    <a:p>
                      <a:endParaRPr lang="en-SG"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endParaRPr lang="en-SG"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extLst>
                  <a:ext uri="{0D108BD9-81ED-4DB2-BD59-A6C34878D82A}">
                    <a16:rowId xmlns:a16="http://schemas.microsoft.com/office/drawing/2014/main" val="2389695630"/>
                  </a:ext>
                </a:extLst>
              </a:tr>
            </a:tbl>
          </a:graphicData>
        </a:graphic>
      </p:graphicFrame>
      <p:sp>
        <p:nvSpPr>
          <p:cNvPr id="39" name="TextBox 38">
            <a:extLst>
              <a:ext uri="{FF2B5EF4-FFF2-40B4-BE49-F238E27FC236}">
                <a16:creationId xmlns:a16="http://schemas.microsoft.com/office/drawing/2014/main" id="{0BB79D44-73A1-C844-154B-243934A3A6D2}"/>
              </a:ext>
            </a:extLst>
          </p:cNvPr>
          <p:cNvSpPr txBox="1"/>
          <p:nvPr/>
        </p:nvSpPr>
        <p:spPr>
          <a:xfrm>
            <a:off x="12600027" y="21069543"/>
            <a:ext cx="3619500" cy="400110"/>
          </a:xfrm>
          <a:prstGeom prst="rect">
            <a:avLst/>
          </a:prstGeom>
          <a:solidFill>
            <a:schemeClr val="accent1">
              <a:lumMod val="20000"/>
              <a:lumOff val="80000"/>
            </a:schemeClr>
          </a:solidFill>
          <a:ln>
            <a:solidFill>
              <a:schemeClr val="accent3">
                <a:lumMod val="60000"/>
                <a:lumOff val="40000"/>
              </a:schemeClr>
            </a:solidFill>
          </a:ln>
          <a:effectLst>
            <a:outerShdw blurRad="50800" dist="38100" dir="5400000" algn="t" rotWithShape="0">
              <a:prstClr val="black">
                <a:alpha val="40000"/>
              </a:prstClr>
            </a:outerShdw>
          </a:effectLst>
        </p:spPr>
        <p:txBody>
          <a:bodyPr wrap="square" lIns="91440" tIns="45720" rIns="91440" bIns="45720" rtlCol="0" anchor="t">
            <a:spAutoFit/>
          </a:bodyPr>
          <a:lstStyle/>
          <a:p>
            <a:pPr algn="ctr"/>
            <a:r>
              <a:rPr lang="en-SG" sz="2000" b="1" dirty="0"/>
              <a:t>Regression Analysis</a:t>
            </a:r>
          </a:p>
        </p:txBody>
      </p:sp>
      <p:graphicFrame>
        <p:nvGraphicFramePr>
          <p:cNvPr id="40" name="Table 40">
            <a:extLst>
              <a:ext uri="{FF2B5EF4-FFF2-40B4-BE49-F238E27FC236}">
                <a16:creationId xmlns:a16="http://schemas.microsoft.com/office/drawing/2014/main" id="{FF738DE3-E999-36A0-EFB0-2D600C7D1B89}"/>
              </a:ext>
            </a:extLst>
          </p:cNvPr>
          <p:cNvGraphicFramePr>
            <a:graphicFrameLocks noGrp="1"/>
          </p:cNvGraphicFramePr>
          <p:nvPr>
            <p:extLst>
              <p:ext uri="{D42A27DB-BD31-4B8C-83A1-F6EECF244321}">
                <p14:modId xmlns:p14="http://schemas.microsoft.com/office/powerpoint/2010/main" val="142629349"/>
              </p:ext>
            </p:extLst>
          </p:nvPr>
        </p:nvGraphicFramePr>
        <p:xfrm>
          <a:off x="579324" y="16138705"/>
          <a:ext cx="27296824" cy="4431105"/>
        </p:xfrm>
        <a:graphic>
          <a:graphicData uri="http://schemas.openxmlformats.org/drawingml/2006/table">
            <a:tbl>
              <a:tblPr firstRow="1" bandRow="1">
                <a:tableStyleId>{5C22544A-7EE6-4342-B048-85BDC9FD1C3A}</a:tableStyleId>
              </a:tblPr>
              <a:tblGrid>
                <a:gridCol w="6824206">
                  <a:extLst>
                    <a:ext uri="{9D8B030D-6E8A-4147-A177-3AD203B41FA5}">
                      <a16:colId xmlns:a16="http://schemas.microsoft.com/office/drawing/2014/main" val="2839949458"/>
                    </a:ext>
                  </a:extLst>
                </a:gridCol>
                <a:gridCol w="6824206">
                  <a:extLst>
                    <a:ext uri="{9D8B030D-6E8A-4147-A177-3AD203B41FA5}">
                      <a16:colId xmlns:a16="http://schemas.microsoft.com/office/drawing/2014/main" val="3692031865"/>
                    </a:ext>
                  </a:extLst>
                </a:gridCol>
                <a:gridCol w="6824206">
                  <a:extLst>
                    <a:ext uri="{9D8B030D-6E8A-4147-A177-3AD203B41FA5}">
                      <a16:colId xmlns:a16="http://schemas.microsoft.com/office/drawing/2014/main" val="4171478713"/>
                    </a:ext>
                  </a:extLst>
                </a:gridCol>
                <a:gridCol w="6824206">
                  <a:extLst>
                    <a:ext uri="{9D8B030D-6E8A-4147-A177-3AD203B41FA5}">
                      <a16:colId xmlns:a16="http://schemas.microsoft.com/office/drawing/2014/main" val="2238690892"/>
                    </a:ext>
                  </a:extLst>
                </a:gridCol>
              </a:tblGrid>
              <a:tr h="4431105">
                <a:tc>
                  <a:txBody>
                    <a:bodyPr/>
                    <a:lstStyle/>
                    <a:p>
                      <a:pPr algn="ctr"/>
                      <a:r>
                        <a:rPr lang="en-SG" sz="2400" u="sng">
                          <a:solidFill>
                            <a:schemeClr val="tx1"/>
                          </a:solidFill>
                          <a:latin typeface="Open Sans"/>
                          <a:ea typeface="Open Sans"/>
                          <a:cs typeface="Open Sans"/>
                        </a:rPr>
                        <a:t>Normality test (Quality of sleep)</a:t>
                      </a:r>
                    </a:p>
                    <a:p>
                      <a:pPr marL="457200" indent="-457200" algn="ctr">
                        <a:buFont typeface="+mj-lt"/>
                        <a:buAutoNum type="arabicPeriod"/>
                      </a:pPr>
                      <a:r>
                        <a:rPr lang="en-SG" sz="2400" b="0">
                          <a:solidFill>
                            <a:schemeClr val="tx1"/>
                          </a:solidFill>
                          <a:latin typeface="Open Sans"/>
                          <a:ea typeface="Open Sans"/>
                          <a:cs typeface="Open Sans"/>
                        </a:rPr>
                        <a:t>The data points lies closely to the line which therefore we can conclude that the response variable (Quality of sleep) follows a normal distribution suitable for further Anova test </a:t>
                      </a:r>
                    </a:p>
                  </a:txBody>
                  <a:tcPr>
                    <a:solidFill>
                      <a:schemeClr val="accent1">
                        <a:lumMod val="40000"/>
                        <a:lumOff val="60000"/>
                      </a:schemeClr>
                    </a:solidFill>
                  </a:tcPr>
                </a:tc>
                <a:tc>
                  <a:txBody>
                    <a:bodyPr/>
                    <a:lstStyle/>
                    <a:p>
                      <a:endParaRPr lang="en-SG" sz="2400">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pPr algn="ctr"/>
                      <a:r>
                        <a:rPr lang="en-SG" sz="2400" u="sng" dirty="0">
                          <a:solidFill>
                            <a:schemeClr val="tx1"/>
                          </a:solidFill>
                          <a:latin typeface="Open Sans"/>
                          <a:ea typeface="Open Sans"/>
                          <a:cs typeface="Open Sans"/>
                        </a:rPr>
                        <a:t>Normality test (Duration of sleep)</a:t>
                      </a:r>
                    </a:p>
                    <a:p>
                      <a:pPr marL="457200" indent="-457200" algn="ctr">
                        <a:buFont typeface="+mj-lt"/>
                        <a:buAutoNum type="arabicPeriod"/>
                      </a:pPr>
                      <a:r>
                        <a:rPr lang="en-SG" sz="2400" b="0" dirty="0">
                          <a:solidFill>
                            <a:schemeClr val="tx1"/>
                          </a:solidFill>
                          <a:latin typeface="Open Sans"/>
                          <a:ea typeface="Open Sans"/>
                          <a:cs typeface="Open Sans"/>
                        </a:rPr>
                        <a:t>The data points lies closely to the line which therefore we can conclude that the response variable (Duration of sleep) follows a normal distribution suitable for further </a:t>
                      </a:r>
                      <a:r>
                        <a:rPr lang="en-SG" sz="2400" b="0" dirty="0" err="1">
                          <a:solidFill>
                            <a:schemeClr val="tx1"/>
                          </a:solidFill>
                          <a:latin typeface="Open Sans"/>
                          <a:ea typeface="Open Sans"/>
                          <a:cs typeface="Open Sans"/>
                        </a:rPr>
                        <a:t>Anova</a:t>
                      </a:r>
                      <a:r>
                        <a:rPr lang="en-SG" sz="2400" b="0" dirty="0">
                          <a:solidFill>
                            <a:schemeClr val="tx1"/>
                          </a:solidFill>
                          <a:latin typeface="Open Sans"/>
                          <a:ea typeface="Open Sans"/>
                          <a:cs typeface="Open Sans"/>
                        </a:rPr>
                        <a:t> test </a:t>
                      </a:r>
                    </a:p>
                    <a:p>
                      <a:pPr algn="r"/>
                      <a:endParaRPr lang="en-SG" sz="24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endParaRPr lang="en-SG" sz="24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extLst>
                  <a:ext uri="{0D108BD9-81ED-4DB2-BD59-A6C34878D82A}">
                    <a16:rowId xmlns:a16="http://schemas.microsoft.com/office/drawing/2014/main" val="1230693131"/>
                  </a:ext>
                </a:extLst>
              </a:tr>
            </a:tbl>
          </a:graphicData>
        </a:graphic>
      </p:graphicFrame>
      <p:pic>
        <p:nvPicPr>
          <p:cNvPr id="42" name="Picture 41">
            <a:extLst>
              <a:ext uri="{FF2B5EF4-FFF2-40B4-BE49-F238E27FC236}">
                <a16:creationId xmlns:a16="http://schemas.microsoft.com/office/drawing/2014/main" id="{9C7C83CE-B436-C848-5C2D-157780EF53FF}"/>
              </a:ext>
            </a:extLst>
          </p:cNvPr>
          <p:cNvPicPr>
            <a:picLocks noChangeAspect="1"/>
          </p:cNvPicPr>
          <p:nvPr/>
        </p:nvPicPr>
        <p:blipFill>
          <a:blip r:embed="rId8"/>
          <a:stretch>
            <a:fillRect/>
          </a:stretch>
        </p:blipFill>
        <p:spPr>
          <a:xfrm>
            <a:off x="7439888" y="16483273"/>
            <a:ext cx="6338179" cy="3667637"/>
          </a:xfrm>
          <a:prstGeom prst="rect">
            <a:avLst/>
          </a:prstGeom>
        </p:spPr>
      </p:pic>
      <p:pic>
        <p:nvPicPr>
          <p:cNvPr id="44" name="Picture 43">
            <a:extLst>
              <a:ext uri="{FF2B5EF4-FFF2-40B4-BE49-F238E27FC236}">
                <a16:creationId xmlns:a16="http://schemas.microsoft.com/office/drawing/2014/main" id="{5522E924-3CA4-17C6-3B1C-A98073B698C4}"/>
              </a:ext>
            </a:extLst>
          </p:cNvPr>
          <p:cNvPicPr>
            <a:picLocks noChangeAspect="1"/>
          </p:cNvPicPr>
          <p:nvPr/>
        </p:nvPicPr>
        <p:blipFill>
          <a:blip r:embed="rId9"/>
          <a:stretch>
            <a:fillRect/>
          </a:stretch>
        </p:blipFill>
        <p:spPr>
          <a:xfrm>
            <a:off x="20420627" y="16427647"/>
            <a:ext cx="6020640" cy="3579762"/>
          </a:xfrm>
          <a:prstGeom prst="rect">
            <a:avLst/>
          </a:prstGeom>
        </p:spPr>
      </p:pic>
      <p:graphicFrame>
        <p:nvGraphicFramePr>
          <p:cNvPr id="45" name="Table 45">
            <a:extLst>
              <a:ext uri="{FF2B5EF4-FFF2-40B4-BE49-F238E27FC236}">
                <a16:creationId xmlns:a16="http://schemas.microsoft.com/office/drawing/2014/main" id="{D9F224C9-F478-2D1B-B550-AA3B663699E7}"/>
              </a:ext>
            </a:extLst>
          </p:cNvPr>
          <p:cNvGraphicFramePr>
            <a:graphicFrameLocks noGrp="1"/>
          </p:cNvGraphicFramePr>
          <p:nvPr>
            <p:extLst>
              <p:ext uri="{D42A27DB-BD31-4B8C-83A1-F6EECF244321}">
                <p14:modId xmlns:p14="http://schemas.microsoft.com/office/powerpoint/2010/main" val="2126563503"/>
              </p:ext>
            </p:extLst>
          </p:nvPr>
        </p:nvGraphicFramePr>
        <p:xfrm>
          <a:off x="611527" y="29498827"/>
          <a:ext cx="26976328" cy="7310137"/>
        </p:xfrm>
        <a:graphic>
          <a:graphicData uri="http://schemas.openxmlformats.org/drawingml/2006/table">
            <a:tbl>
              <a:tblPr firstRow="1" bandRow="1">
                <a:tableStyleId>{5C22544A-7EE6-4342-B048-85BDC9FD1C3A}</a:tableStyleId>
              </a:tblPr>
              <a:tblGrid>
                <a:gridCol w="6744082">
                  <a:extLst>
                    <a:ext uri="{9D8B030D-6E8A-4147-A177-3AD203B41FA5}">
                      <a16:colId xmlns:a16="http://schemas.microsoft.com/office/drawing/2014/main" val="1236086679"/>
                    </a:ext>
                  </a:extLst>
                </a:gridCol>
                <a:gridCol w="6744082">
                  <a:extLst>
                    <a:ext uri="{9D8B030D-6E8A-4147-A177-3AD203B41FA5}">
                      <a16:colId xmlns:a16="http://schemas.microsoft.com/office/drawing/2014/main" val="2820934300"/>
                    </a:ext>
                  </a:extLst>
                </a:gridCol>
                <a:gridCol w="6744082">
                  <a:extLst>
                    <a:ext uri="{9D8B030D-6E8A-4147-A177-3AD203B41FA5}">
                      <a16:colId xmlns:a16="http://schemas.microsoft.com/office/drawing/2014/main" val="2240298087"/>
                    </a:ext>
                  </a:extLst>
                </a:gridCol>
                <a:gridCol w="6744082">
                  <a:extLst>
                    <a:ext uri="{9D8B030D-6E8A-4147-A177-3AD203B41FA5}">
                      <a16:colId xmlns:a16="http://schemas.microsoft.com/office/drawing/2014/main" val="1025624399"/>
                    </a:ext>
                  </a:extLst>
                </a:gridCol>
              </a:tblGrid>
              <a:tr h="7310137">
                <a:tc>
                  <a:txBody>
                    <a:bodyPr/>
                    <a:lstStyle/>
                    <a:p>
                      <a:pPr algn="ctr"/>
                      <a:r>
                        <a:rPr lang="en-US" sz="2000" b="1" u="sng">
                          <a:solidFill>
                            <a:schemeClr val="tx1"/>
                          </a:solidFill>
                          <a:latin typeface="Open Sans"/>
                          <a:ea typeface="Open Sans"/>
                          <a:cs typeface="Open Sans"/>
                        </a:rPr>
                        <a:t>Anova(duration of sleep vs time spent on phone)</a:t>
                      </a:r>
                    </a:p>
                    <a:p>
                      <a:pPr algn="r"/>
                      <a:endPar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200" b="0">
                          <a:solidFill>
                            <a:schemeClr val="tx1"/>
                          </a:solidFill>
                          <a:latin typeface="Open Sans"/>
                          <a:ea typeface="Open Sans"/>
                          <a:cs typeface="Open Sans"/>
                        </a:rPr>
                        <a:t>An ANOVA test was run, using the factor time spent on the phone and the response variable Quality of sleep. </a:t>
                      </a:r>
                    </a:p>
                    <a:p>
                      <a:pPr algn="ctr"/>
                      <a:r>
                        <a:rPr lang="en-US" sz="2200" b="0">
                          <a:solidFill>
                            <a:schemeClr val="tx1"/>
                          </a:solidFill>
                          <a:latin typeface="Open Sans"/>
                          <a:ea typeface="Open Sans"/>
                          <a:cs typeface="Open Sans"/>
                        </a:rPr>
                        <a:t>This experiment was designed to find out whether sleep duration had an impact on time spent on the phone. The p-value of 0.000 (less than = 0.05) indicates that the null hypothesis is  rejected, thus the results would indicate a relationship between the two variables.</a:t>
                      </a:r>
                    </a:p>
                    <a:p>
                      <a:pPr algn="ctr"/>
                      <a:r>
                        <a:rPr lang="en-US" sz="2200" b="0">
                          <a:solidFill>
                            <a:schemeClr val="tx1"/>
                          </a:solidFill>
                          <a:latin typeface="Open Sans"/>
                          <a:ea typeface="Open Sans"/>
                          <a:cs typeface="Open Sans"/>
                        </a:rPr>
                        <a:t>In addition, 36.08% of the variation in the duration of sleep can be explained by the phone usage  </a:t>
                      </a:r>
                    </a:p>
                    <a:p>
                      <a:pPr algn="ctr"/>
                      <a:r>
                        <a:rPr lang="en-US" sz="2200" b="0">
                          <a:solidFill>
                            <a:schemeClr val="tx1"/>
                          </a:solidFill>
                          <a:latin typeface="Open Sans"/>
                          <a:ea typeface="Open Sans"/>
                          <a:cs typeface="Open Sans"/>
                        </a:rPr>
                        <a:t>Thus, it can be said that duration of sleep. is influenced by variable time spent on the phone </a:t>
                      </a:r>
                    </a:p>
                    <a:p>
                      <a:endParaRPr lang="en-SG"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endParaRPr lang="en-SG"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pPr algn="ctr"/>
                      <a:r>
                        <a:rPr lang="en-US" sz="2000" b="1" u="sng">
                          <a:solidFill>
                            <a:schemeClr val="tx1"/>
                          </a:solidFill>
                          <a:latin typeface="Open Sans"/>
                          <a:ea typeface="Open Sans"/>
                          <a:cs typeface="Open Sans"/>
                        </a:rPr>
                        <a:t>Anova(quality of sleep vs time spent on phone)</a:t>
                      </a:r>
                    </a:p>
                    <a:p>
                      <a:pPr algn="ctr"/>
                      <a:endPar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200" b="0">
                          <a:solidFill>
                            <a:schemeClr val="tx1"/>
                          </a:solidFill>
                          <a:latin typeface="Open Sans"/>
                          <a:ea typeface="Open Sans"/>
                          <a:cs typeface="Open Sans"/>
                        </a:rPr>
                        <a:t>An ANOVA test was run, using the factor time spent on the phone and the response variable Quality of sleep. This experiment was designed to find out whether sleep duration had an impact on time spent on the phone. The p-value of 0.000 (less than = 0.05) indicates that the null hypothesis is  rejected, thus the results would indicate a relationship between the two variables if it were true. Thus, it can be said that Quality of sleep. is influenced by variable time spent on the phone </a:t>
                      </a:r>
                    </a:p>
                    <a:p>
                      <a:br>
                        <a:rPr lang="en-US" sz="2000">
                          <a:solidFill>
                            <a:srgbClr val="000000"/>
                          </a:solidFill>
                          <a:latin typeface="Open Sans"/>
                          <a:ea typeface="Open Sans"/>
                          <a:cs typeface="Open Sans"/>
                        </a:rPr>
                      </a:br>
                      <a:endParaRPr lang="en-US" sz="2000">
                        <a:solidFill>
                          <a:srgbClr val="000000"/>
                        </a:solidFill>
                        <a:latin typeface="Open Sans"/>
                        <a:ea typeface="Open Sans"/>
                        <a:cs typeface="Open Sans"/>
                      </a:endParaRPr>
                    </a:p>
                    <a:p>
                      <a:endPar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SG"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tc>
                  <a:txBody>
                    <a:bodyPr/>
                    <a:lstStyle/>
                    <a:p>
                      <a:endParaRPr lang="en-SG"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accent1">
                        <a:lumMod val="40000"/>
                        <a:lumOff val="60000"/>
                      </a:schemeClr>
                    </a:solidFill>
                  </a:tcPr>
                </a:tc>
                <a:extLst>
                  <a:ext uri="{0D108BD9-81ED-4DB2-BD59-A6C34878D82A}">
                    <a16:rowId xmlns:a16="http://schemas.microsoft.com/office/drawing/2014/main" val="2302195476"/>
                  </a:ext>
                </a:extLst>
              </a:tr>
            </a:tbl>
          </a:graphicData>
        </a:graphic>
      </p:graphicFrame>
      <p:sp>
        <p:nvSpPr>
          <p:cNvPr id="46" name="TextBox 45">
            <a:extLst>
              <a:ext uri="{FF2B5EF4-FFF2-40B4-BE49-F238E27FC236}">
                <a16:creationId xmlns:a16="http://schemas.microsoft.com/office/drawing/2014/main" id="{C8F67FEC-82FB-E82F-EA79-CC322AF6343B}"/>
              </a:ext>
            </a:extLst>
          </p:cNvPr>
          <p:cNvSpPr txBox="1"/>
          <p:nvPr/>
        </p:nvSpPr>
        <p:spPr>
          <a:xfrm>
            <a:off x="12438063" y="14991061"/>
            <a:ext cx="3619500" cy="400110"/>
          </a:xfrm>
          <a:prstGeom prst="rect">
            <a:avLst/>
          </a:prstGeom>
          <a:solidFill>
            <a:schemeClr val="accent1">
              <a:lumMod val="20000"/>
              <a:lumOff val="80000"/>
            </a:schemeClr>
          </a:solidFill>
          <a:ln>
            <a:solidFill>
              <a:schemeClr val="accent3">
                <a:lumMod val="60000"/>
                <a:lumOff val="40000"/>
              </a:schemeClr>
            </a:solidFill>
          </a:ln>
          <a:effectLst>
            <a:outerShdw blurRad="50800" dist="38100" dir="5400000" algn="t" rotWithShape="0">
              <a:prstClr val="black">
                <a:alpha val="40000"/>
              </a:prstClr>
            </a:outerShdw>
          </a:effectLst>
        </p:spPr>
        <p:txBody>
          <a:bodyPr wrap="square" rtlCol="0">
            <a:spAutoFit/>
          </a:bodyPr>
          <a:lstStyle/>
          <a:p>
            <a:pPr algn="ctr"/>
            <a:r>
              <a:rPr lang="en-SG" sz="2000" b="1"/>
              <a:t>Normality Test</a:t>
            </a:r>
          </a:p>
        </p:txBody>
      </p:sp>
      <p:graphicFrame>
        <p:nvGraphicFramePr>
          <p:cNvPr id="49" name="Table 49">
            <a:extLst>
              <a:ext uri="{FF2B5EF4-FFF2-40B4-BE49-F238E27FC236}">
                <a16:creationId xmlns:a16="http://schemas.microsoft.com/office/drawing/2014/main" id="{C5EA52BE-A9C2-4DDA-3D6E-1F2AE725ACAE}"/>
              </a:ext>
            </a:extLst>
          </p:cNvPr>
          <p:cNvGraphicFramePr>
            <a:graphicFrameLocks noGrp="1"/>
          </p:cNvGraphicFramePr>
          <p:nvPr>
            <p:extLst>
              <p:ext uri="{D42A27DB-BD31-4B8C-83A1-F6EECF244321}">
                <p14:modId xmlns:p14="http://schemas.microsoft.com/office/powerpoint/2010/main" val="3329905397"/>
              </p:ext>
            </p:extLst>
          </p:nvPr>
        </p:nvGraphicFramePr>
        <p:xfrm>
          <a:off x="859474" y="37792445"/>
          <a:ext cx="27016676" cy="8930640"/>
        </p:xfrm>
        <a:graphic>
          <a:graphicData uri="http://schemas.openxmlformats.org/drawingml/2006/table">
            <a:tbl>
              <a:tblPr firstRow="1" bandRow="1">
                <a:tableStyleId>{5C22544A-7EE6-4342-B048-85BDC9FD1C3A}</a:tableStyleId>
              </a:tblPr>
              <a:tblGrid>
                <a:gridCol w="6754169">
                  <a:extLst>
                    <a:ext uri="{9D8B030D-6E8A-4147-A177-3AD203B41FA5}">
                      <a16:colId xmlns:a16="http://schemas.microsoft.com/office/drawing/2014/main" val="2299094391"/>
                    </a:ext>
                  </a:extLst>
                </a:gridCol>
                <a:gridCol w="6892891">
                  <a:extLst>
                    <a:ext uri="{9D8B030D-6E8A-4147-A177-3AD203B41FA5}">
                      <a16:colId xmlns:a16="http://schemas.microsoft.com/office/drawing/2014/main" val="2507243564"/>
                    </a:ext>
                  </a:extLst>
                </a:gridCol>
                <a:gridCol w="6615447">
                  <a:extLst>
                    <a:ext uri="{9D8B030D-6E8A-4147-A177-3AD203B41FA5}">
                      <a16:colId xmlns:a16="http://schemas.microsoft.com/office/drawing/2014/main" val="2928418457"/>
                    </a:ext>
                  </a:extLst>
                </a:gridCol>
                <a:gridCol w="6754169">
                  <a:extLst>
                    <a:ext uri="{9D8B030D-6E8A-4147-A177-3AD203B41FA5}">
                      <a16:colId xmlns:a16="http://schemas.microsoft.com/office/drawing/2014/main" val="562368963"/>
                    </a:ext>
                  </a:extLst>
                </a:gridCol>
              </a:tblGrid>
              <a:tr h="750334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2000" u="sng">
                          <a:solidFill>
                            <a:schemeClr val="tx1"/>
                          </a:solidFill>
                        </a:rPr>
                        <a:t>Turkey Pairwise test (</a:t>
                      </a:r>
                      <a:r>
                        <a:rPr lang="en-US" sz="2000" b="1" u="sng">
                          <a:solidFill>
                            <a:schemeClr val="tx1"/>
                          </a:solidFill>
                          <a:latin typeface="Open Sans"/>
                          <a:ea typeface="Open Sans"/>
                          <a:cs typeface="Open Sans"/>
                        </a:rPr>
                        <a:t>duration of sleep vs time spent on phone)</a:t>
                      </a:r>
                    </a:p>
                    <a:p>
                      <a:pPr marL="457200" marR="0" lvl="0" indent="-457200" algn="l" rtl="0" eaLnBrk="1" fontAlgn="auto" latinLnBrk="0" hangingPunct="1">
                        <a:lnSpc>
                          <a:spcPct val="100000"/>
                        </a:lnSpc>
                        <a:spcBef>
                          <a:spcPts val="0"/>
                        </a:spcBef>
                        <a:spcAft>
                          <a:spcPts val="0"/>
                        </a:spcAft>
                        <a:buClr>
                          <a:srgbClr val="000000"/>
                        </a:buClr>
                        <a:buSzTx/>
                        <a:buFont typeface="+mj-lt"/>
                        <a:buAutoNum type="arabicPeriod"/>
                      </a:pPr>
                      <a:r>
                        <a:rPr lang="en-US" sz="2000" b="0" u="none">
                          <a:solidFill>
                            <a:schemeClr val="tx1"/>
                          </a:solidFill>
                          <a:latin typeface="Open Sans"/>
                          <a:ea typeface="Open Sans"/>
                          <a:cs typeface="Open Sans"/>
                        </a:rPr>
                        <a:t>t-test statistic</a:t>
                      </a:r>
                    </a:p>
                    <a:p>
                      <a:pPr marL="514350" marR="0" lvl="1" indent="-150495" algn="l" rtl="0" eaLnBrk="1" fontAlgn="auto" latinLnBrk="0" hangingPunct="1">
                        <a:lnSpc>
                          <a:spcPct val="100000"/>
                        </a:lnSpc>
                        <a:spcBef>
                          <a:spcPts val="0"/>
                        </a:spcBef>
                        <a:spcAft>
                          <a:spcPts val="0"/>
                        </a:spcAft>
                        <a:buClr>
                          <a:srgbClr val="000000"/>
                        </a:buClr>
                        <a:buSzTx/>
                        <a:buFont typeface="+mj-lt"/>
                        <a:buAutoNum type="romanUcPeriod"/>
                      </a:pPr>
                      <a:r>
                        <a:rPr lang="en-US" sz="2000" b="0" u="none">
                          <a:solidFill>
                            <a:schemeClr val="tx1"/>
                          </a:solidFill>
                          <a:latin typeface="Open Sans"/>
                          <a:ea typeface="Open Sans"/>
                          <a:cs typeface="Open Sans"/>
                        </a:rPr>
                        <a:t>Test statistic for normative – Long is 6.07</a:t>
                      </a:r>
                    </a:p>
                    <a:p>
                      <a:pPr marL="514350" marR="0" lvl="1" indent="-150495" algn="l" rtl="0" eaLnBrk="1" fontAlgn="auto" latinLnBrk="0" hangingPunct="1">
                        <a:lnSpc>
                          <a:spcPct val="100000"/>
                        </a:lnSpc>
                        <a:spcBef>
                          <a:spcPts val="0"/>
                        </a:spcBef>
                        <a:spcAft>
                          <a:spcPts val="0"/>
                        </a:spcAft>
                        <a:buClr>
                          <a:srgbClr val="000000"/>
                        </a:buClr>
                        <a:buSzTx/>
                        <a:buFont typeface="+mj-lt"/>
                        <a:buAutoNum type="romanUcPeriod"/>
                      </a:pPr>
                      <a:r>
                        <a:rPr lang="en-US" sz="2000" b="0" u="none">
                          <a:solidFill>
                            <a:schemeClr val="tx1"/>
                          </a:solidFill>
                          <a:latin typeface="Open Sans"/>
                          <a:ea typeface="Open Sans"/>
                          <a:cs typeface="Open Sans"/>
                        </a:rPr>
                        <a:t>Test statistic for short-Long is 5.76</a:t>
                      </a:r>
                    </a:p>
                    <a:p>
                      <a:pPr marL="514350" marR="0" lvl="1" indent="-150495" algn="l" rtl="0" eaLnBrk="1" fontAlgn="auto" latinLnBrk="0" hangingPunct="1">
                        <a:lnSpc>
                          <a:spcPct val="100000"/>
                        </a:lnSpc>
                        <a:spcBef>
                          <a:spcPts val="0"/>
                        </a:spcBef>
                        <a:spcAft>
                          <a:spcPts val="0"/>
                        </a:spcAft>
                        <a:buClr>
                          <a:srgbClr val="000000"/>
                        </a:buClr>
                        <a:buSzTx/>
                        <a:buFont typeface="+mj-lt"/>
                        <a:buAutoNum type="romanUcPeriod"/>
                      </a:pPr>
                      <a:r>
                        <a:rPr lang="en-US" sz="2000" b="0" u="none">
                          <a:solidFill>
                            <a:schemeClr val="tx1"/>
                          </a:solidFill>
                          <a:latin typeface="Open Sans"/>
                          <a:ea typeface="Open Sans"/>
                          <a:cs typeface="Open Sans"/>
                        </a:rPr>
                        <a:t>Test statistic for short-normative is 1.73</a:t>
                      </a:r>
                    </a:p>
                    <a:p>
                      <a:pPr marL="514350" marR="0" lvl="0" indent="-514350" algn="l" rtl="0" eaLnBrk="1" fontAlgn="auto" latinLnBrk="0" hangingPunct="1">
                        <a:lnSpc>
                          <a:spcPct val="100000"/>
                        </a:lnSpc>
                        <a:spcBef>
                          <a:spcPts val="0"/>
                        </a:spcBef>
                        <a:spcAft>
                          <a:spcPts val="0"/>
                        </a:spcAft>
                        <a:buClr>
                          <a:srgbClr val="000000"/>
                        </a:buClr>
                        <a:buSzTx/>
                        <a:buFont typeface="+mj-lt"/>
                        <a:buAutoNum type="arabicPeriod"/>
                      </a:pPr>
                      <a:r>
                        <a:rPr lang="en-US" sz="2000" b="0" u="none">
                          <a:solidFill>
                            <a:schemeClr val="tx1"/>
                          </a:solidFill>
                          <a:latin typeface="Open Sans"/>
                          <a:ea typeface="Open Sans"/>
                          <a:cs typeface="Open Sans"/>
                        </a:rPr>
                        <a:t>P-values</a:t>
                      </a:r>
                    </a:p>
                    <a:p>
                      <a:pPr marL="514350" marR="0" lvl="1" indent="-150495" algn="l" rtl="0" eaLnBrk="1" fontAlgn="auto" latinLnBrk="0" hangingPunct="1">
                        <a:lnSpc>
                          <a:spcPct val="100000"/>
                        </a:lnSpc>
                        <a:spcBef>
                          <a:spcPts val="0"/>
                        </a:spcBef>
                        <a:spcAft>
                          <a:spcPts val="0"/>
                        </a:spcAft>
                        <a:buClr>
                          <a:srgbClr val="000000"/>
                        </a:buClr>
                        <a:buSzTx/>
                        <a:buFont typeface="+mj-lt"/>
                        <a:buAutoNum type="romanUcPeriod"/>
                      </a:pPr>
                      <a:r>
                        <a:rPr lang="en-US" sz="2000" b="0" u="none">
                          <a:solidFill>
                            <a:schemeClr val="tx1"/>
                          </a:solidFill>
                          <a:latin typeface="Open Sans"/>
                          <a:ea typeface="Open Sans"/>
                          <a:cs typeface="Open Sans"/>
                        </a:rPr>
                        <a:t>P-value</a:t>
                      </a:r>
                      <a:r>
                        <a:rPr lang="en-US" sz="2000" b="0" u="none" baseline="0">
                          <a:solidFill>
                            <a:schemeClr val="tx1"/>
                          </a:solidFill>
                          <a:latin typeface="Open Sans"/>
                          <a:ea typeface="Open Sans"/>
                          <a:cs typeface="Open Sans"/>
                        </a:rPr>
                        <a:t> </a:t>
                      </a:r>
                      <a:r>
                        <a:rPr lang="en-US" sz="2000" b="0" u="none">
                          <a:solidFill>
                            <a:schemeClr val="tx1"/>
                          </a:solidFill>
                          <a:latin typeface="Open Sans"/>
                          <a:ea typeface="Open Sans"/>
                          <a:cs typeface="Open Sans"/>
                        </a:rPr>
                        <a:t>for normative – Long is 0</a:t>
                      </a:r>
                    </a:p>
                    <a:p>
                      <a:pPr marL="514350" marR="0" lvl="1" indent="-150495" algn="l" rtl="0" eaLnBrk="1" fontAlgn="auto" latinLnBrk="0" hangingPunct="1">
                        <a:lnSpc>
                          <a:spcPct val="100000"/>
                        </a:lnSpc>
                        <a:spcBef>
                          <a:spcPts val="0"/>
                        </a:spcBef>
                        <a:spcAft>
                          <a:spcPts val="0"/>
                        </a:spcAft>
                        <a:buClr>
                          <a:srgbClr val="000000"/>
                        </a:buClr>
                        <a:buSzTx/>
                        <a:buFont typeface="+mj-lt"/>
                        <a:buAutoNum type="romanUcPeriod"/>
                      </a:pPr>
                      <a:r>
                        <a:rPr lang="en-US" sz="2000" b="0" u="none">
                          <a:solidFill>
                            <a:schemeClr val="tx1"/>
                          </a:solidFill>
                          <a:latin typeface="Open Sans"/>
                          <a:ea typeface="Open Sans"/>
                          <a:cs typeface="Open Sans"/>
                        </a:rPr>
                        <a:t>P-value for short-Long is 0</a:t>
                      </a:r>
                    </a:p>
                    <a:p>
                      <a:pPr marL="514350" marR="0" lvl="1" indent="-150495" algn="l" rtl="0" eaLnBrk="1" fontAlgn="auto" latinLnBrk="0" hangingPunct="1">
                        <a:lnSpc>
                          <a:spcPct val="100000"/>
                        </a:lnSpc>
                        <a:spcBef>
                          <a:spcPts val="0"/>
                        </a:spcBef>
                        <a:spcAft>
                          <a:spcPts val="0"/>
                        </a:spcAft>
                        <a:buClr>
                          <a:srgbClr val="000000"/>
                        </a:buClr>
                        <a:buSzTx/>
                        <a:buFont typeface="+mj-lt"/>
                        <a:buAutoNum type="romanUcPeriod"/>
                      </a:pPr>
                      <a:r>
                        <a:rPr lang="en-US" sz="2000" b="0" u="none">
                          <a:solidFill>
                            <a:schemeClr val="tx1"/>
                          </a:solidFill>
                          <a:latin typeface="Open Sans"/>
                          <a:ea typeface="Open Sans"/>
                          <a:cs typeface="Open Sans"/>
                        </a:rPr>
                        <a:t>P-value for short-normative is 0</a:t>
                      </a:r>
                    </a:p>
                    <a:p>
                      <a:pPr marL="514350" marR="0" lvl="0" indent="-514350" algn="l" rtl="0" eaLnBrk="1" fontAlgn="auto" latinLnBrk="0" hangingPunct="1">
                        <a:lnSpc>
                          <a:spcPct val="100000"/>
                        </a:lnSpc>
                        <a:spcBef>
                          <a:spcPts val="0"/>
                        </a:spcBef>
                        <a:spcAft>
                          <a:spcPts val="0"/>
                        </a:spcAft>
                        <a:buClr>
                          <a:srgbClr val="000000"/>
                        </a:buClr>
                        <a:buSzTx/>
                        <a:buFont typeface="+mj-lt"/>
                        <a:buAutoNum type="arabicPeriod"/>
                      </a:pPr>
                      <a:r>
                        <a:rPr lang="en-US" sz="2000" b="0" u="none">
                          <a:solidFill>
                            <a:schemeClr val="tx1"/>
                          </a:solidFill>
                          <a:latin typeface="Open Sans"/>
                          <a:ea typeface="Open Sans"/>
                          <a:cs typeface="Open Sans"/>
                        </a:rPr>
                        <a:t>Normative – Long: Point estimate is 2.559. 95% confidence interval is (1.556,3.561) which does not include 0. There is a difference in mean duration of sleep between long usage and normal usage</a:t>
                      </a:r>
                    </a:p>
                    <a:p>
                      <a:pPr marL="514350" marR="0" lvl="0" indent="-5143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sz="2000" b="0" u="none">
                          <a:solidFill>
                            <a:schemeClr val="tx1"/>
                          </a:solidFill>
                          <a:latin typeface="Open Sans"/>
                          <a:ea typeface="Open Sans"/>
                          <a:cs typeface="Open Sans"/>
                        </a:rPr>
                        <a:t>Short – Long: Point estimate is 3.669. 95% confidence interval is (2.155,5.183) which does not include 0. There is a difference in mean duration of sleep between long usage and normal usage</a:t>
                      </a:r>
                    </a:p>
                    <a:p>
                      <a:pPr marL="514350" marR="0" lvl="0" indent="-5143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sz="2000" b="0" u="none">
                          <a:solidFill>
                            <a:schemeClr val="tx1"/>
                          </a:solidFill>
                          <a:latin typeface="Open Sans"/>
                          <a:ea typeface="Open Sans"/>
                          <a:cs typeface="Open Sans"/>
                        </a:rPr>
                        <a:t>Normative – Long: Point estimate is -1.922. 95% confidence interval is (-0.418, 2.638) which does include 0. There is no difference in mean duration of sleep between long usage and normal usage</a:t>
                      </a:r>
                    </a:p>
                    <a:p>
                      <a:endParaRPr lang="en-SG" sz="2000">
                        <a:solidFill>
                          <a:schemeClr val="tx1"/>
                        </a:solidFill>
                      </a:endParaRPr>
                    </a:p>
                    <a:p>
                      <a:r>
                        <a:rPr lang="en-SG" sz="2000">
                          <a:solidFill>
                            <a:schemeClr val="tx1"/>
                          </a:solidFill>
                        </a:rPr>
                        <a:t>Mean duration of sleep for two of the three groups is significantly different </a:t>
                      </a:r>
                    </a:p>
                  </a:txBody>
                  <a:tcPr>
                    <a:solidFill>
                      <a:schemeClr val="accent1">
                        <a:lumMod val="40000"/>
                        <a:lumOff val="60000"/>
                      </a:schemeClr>
                    </a:solidFill>
                  </a:tcPr>
                </a:tc>
                <a:tc>
                  <a:txBody>
                    <a:bodyPr/>
                    <a:lstStyle/>
                    <a:p>
                      <a:endParaRPr lang="en-SG" sz="2000">
                        <a:solidFill>
                          <a:schemeClr val="tx1"/>
                        </a:solidFill>
                      </a:endParaRPr>
                    </a:p>
                  </a:txBody>
                  <a:tcPr>
                    <a:solidFill>
                      <a:schemeClr val="accent1">
                        <a:lumMod val="40000"/>
                        <a:lumOff val="60000"/>
                      </a:schemeClr>
                    </a:solidFill>
                  </a:tcPr>
                </a:tc>
                <a:tc>
                  <a:txBody>
                    <a:bodyPr/>
                    <a:lstStyle/>
                    <a:p>
                      <a:pPr marL="0" marR="0" lvl="0" indent="0" algn="ctr">
                        <a:lnSpc>
                          <a:spcPct val="100000"/>
                        </a:lnSpc>
                        <a:spcBef>
                          <a:spcPts val="0"/>
                        </a:spcBef>
                        <a:spcAft>
                          <a:spcPts val="0"/>
                        </a:spcAft>
                        <a:buNone/>
                      </a:pPr>
                      <a:r>
                        <a:rPr lang="en-SG" sz="2000" b="1" i="0" u="sng" strike="noStrike" noProof="0">
                          <a:solidFill>
                            <a:schemeClr val="tx1"/>
                          </a:solidFill>
                          <a:latin typeface="Arial"/>
                        </a:rPr>
                        <a:t>Turkey Pairwise test (</a:t>
                      </a:r>
                      <a:r>
                        <a:rPr lang="en-US" sz="2000" b="1" i="0" u="sng" strike="noStrike" noProof="0">
                          <a:solidFill>
                            <a:schemeClr val="tx1"/>
                          </a:solidFill>
                          <a:latin typeface="Arial"/>
                        </a:rPr>
                        <a:t>duration of sleep vs time spent on phone)</a:t>
                      </a:r>
                    </a:p>
                    <a:p>
                      <a:pPr marL="0" marR="0" lvl="0" indent="0" algn="ctr">
                        <a:lnSpc>
                          <a:spcPct val="100000"/>
                        </a:lnSpc>
                        <a:spcBef>
                          <a:spcPts val="0"/>
                        </a:spcBef>
                        <a:spcAft>
                          <a:spcPts val="0"/>
                        </a:spcAft>
                        <a:buNone/>
                      </a:pPr>
                      <a:endParaRPr lang="en-US" sz="2000" b="1" i="0" u="none" strike="noStrike" noProof="0">
                        <a:latin typeface="Arial"/>
                      </a:endParaRPr>
                    </a:p>
                    <a:p>
                      <a:pPr marL="0" marR="0" lvl="0" indent="0" algn="l">
                        <a:lnSpc>
                          <a:spcPct val="100000"/>
                        </a:lnSpc>
                        <a:spcBef>
                          <a:spcPts val="0"/>
                        </a:spcBef>
                        <a:spcAft>
                          <a:spcPts val="0"/>
                        </a:spcAft>
                        <a:buClr>
                          <a:srgbClr val="FFFFFF"/>
                        </a:buClr>
                        <a:buFont typeface="+mj-lt"/>
                        <a:buNone/>
                      </a:pPr>
                      <a:r>
                        <a:rPr lang="en-US" sz="2000" b="0" i="0" u="none" strike="noStrike" noProof="0">
                          <a:solidFill>
                            <a:schemeClr val="tx1"/>
                          </a:solidFill>
                          <a:latin typeface="Arial"/>
                        </a:rPr>
                        <a:t>1.  t-test statistic</a:t>
                      </a:r>
                      <a:endParaRPr lang="en-US" sz="2000" b="1" i="0" u="none" strike="noStrike" noProof="0">
                        <a:solidFill>
                          <a:schemeClr val="lt1"/>
                        </a:solidFill>
                        <a:latin typeface="Arial"/>
                      </a:endParaRPr>
                    </a:p>
                    <a:p>
                      <a:pPr marL="0" marR="0" lvl="0" indent="0" algn="l">
                        <a:lnSpc>
                          <a:spcPct val="100000"/>
                        </a:lnSpc>
                        <a:spcBef>
                          <a:spcPts val="0"/>
                        </a:spcBef>
                        <a:spcAft>
                          <a:spcPts val="0"/>
                        </a:spcAft>
                        <a:buClr>
                          <a:srgbClr val="FFFFFF"/>
                        </a:buClr>
                        <a:buFont typeface="+mj-lt"/>
                        <a:buNone/>
                      </a:pPr>
                      <a:r>
                        <a:rPr lang="en-US" sz="2000" b="0" i="0" u="none" strike="noStrike" noProof="0">
                          <a:solidFill>
                            <a:schemeClr val="tx1"/>
                          </a:solidFill>
                          <a:latin typeface="Arial"/>
                        </a:rPr>
                        <a:t>     I. Test statistic for normative – Long is 6</a:t>
                      </a:r>
                      <a:endParaRPr lang="en-US" sz="2000" b="1" i="0" u="none" strike="noStrike" noProof="0">
                        <a:latin typeface="Arial"/>
                      </a:endParaRPr>
                    </a:p>
                    <a:p>
                      <a:pPr marL="363855" marR="0" lvl="1" indent="0" algn="l">
                        <a:lnSpc>
                          <a:spcPct val="100000"/>
                        </a:lnSpc>
                        <a:spcBef>
                          <a:spcPts val="0"/>
                        </a:spcBef>
                        <a:spcAft>
                          <a:spcPts val="0"/>
                        </a:spcAft>
                        <a:buClr>
                          <a:srgbClr val="FFFFFF"/>
                        </a:buClr>
                        <a:buNone/>
                      </a:pPr>
                      <a:r>
                        <a:rPr lang="en-US" sz="2000" b="0" i="0" u="none" strike="noStrike" noProof="0">
                          <a:solidFill>
                            <a:schemeClr val="tx1"/>
                          </a:solidFill>
                          <a:latin typeface="Arial"/>
                        </a:rPr>
                        <a:t>II. Test statistic for short-Long is 5.52</a:t>
                      </a:r>
                      <a:endParaRPr lang="en-US" sz="2000" b="1" i="0" u="none" strike="noStrike" noProof="0">
                        <a:latin typeface="Arial"/>
                      </a:endParaRPr>
                    </a:p>
                    <a:p>
                      <a:pPr marL="363855" marR="0" lvl="1" indent="0" algn="l">
                        <a:lnSpc>
                          <a:spcPct val="100000"/>
                        </a:lnSpc>
                        <a:spcBef>
                          <a:spcPts val="0"/>
                        </a:spcBef>
                        <a:spcAft>
                          <a:spcPts val="0"/>
                        </a:spcAft>
                        <a:buClr>
                          <a:srgbClr val="FFFFFF"/>
                        </a:buClr>
                        <a:buNone/>
                      </a:pPr>
                      <a:r>
                        <a:rPr lang="en-US" sz="2000" b="0" i="0" u="none" strike="noStrike" noProof="0">
                          <a:solidFill>
                            <a:schemeClr val="tx1"/>
                          </a:solidFill>
                          <a:latin typeface="Arial"/>
                        </a:rPr>
                        <a:t>III. Test statistic for short-normative is 1.53</a:t>
                      </a:r>
                    </a:p>
                    <a:p>
                      <a:pPr marL="363855" marR="0" lvl="1" indent="0" algn="l">
                        <a:lnSpc>
                          <a:spcPct val="100000"/>
                        </a:lnSpc>
                        <a:spcBef>
                          <a:spcPts val="0"/>
                        </a:spcBef>
                        <a:spcAft>
                          <a:spcPts val="0"/>
                        </a:spcAft>
                        <a:buClr>
                          <a:srgbClr val="FFFFFF"/>
                        </a:buClr>
                        <a:buNone/>
                      </a:pPr>
                      <a:endParaRPr lang="en-US" sz="2000" b="1" i="0" u="none" strike="noStrike" noProof="0">
                        <a:latin typeface="Arial"/>
                      </a:endParaRPr>
                    </a:p>
                    <a:p>
                      <a:pPr marL="0" marR="0" lvl="0" indent="0" algn="l">
                        <a:lnSpc>
                          <a:spcPct val="100000"/>
                        </a:lnSpc>
                        <a:spcBef>
                          <a:spcPts val="0"/>
                        </a:spcBef>
                        <a:spcAft>
                          <a:spcPts val="0"/>
                        </a:spcAft>
                        <a:buClr>
                          <a:srgbClr val="FFFFFF"/>
                        </a:buClr>
                        <a:buNone/>
                      </a:pPr>
                      <a:r>
                        <a:rPr lang="en-US" sz="2000" b="0" i="0" u="none" strike="noStrike" noProof="0">
                          <a:solidFill>
                            <a:schemeClr val="tx1"/>
                          </a:solidFill>
                          <a:latin typeface="Arial"/>
                        </a:rPr>
                        <a:t>2.   P-values</a:t>
                      </a:r>
                      <a:endParaRPr lang="en-US" sz="2000" b="1" i="0" u="none" strike="noStrike" noProof="0">
                        <a:latin typeface="Arial"/>
                      </a:endParaRPr>
                    </a:p>
                    <a:p>
                      <a:pPr marL="363855" marR="0" lvl="1" indent="0" algn="l">
                        <a:lnSpc>
                          <a:spcPct val="100000"/>
                        </a:lnSpc>
                        <a:spcBef>
                          <a:spcPts val="0"/>
                        </a:spcBef>
                        <a:spcAft>
                          <a:spcPts val="0"/>
                        </a:spcAft>
                        <a:buClr>
                          <a:srgbClr val="FFFFFF"/>
                        </a:buClr>
                        <a:buFont typeface="+mj-lt"/>
                        <a:buNone/>
                      </a:pPr>
                      <a:r>
                        <a:rPr lang="en-US" sz="2000" b="0" i="0" u="none" strike="noStrike" noProof="0">
                          <a:solidFill>
                            <a:schemeClr val="tx1"/>
                          </a:solidFill>
                          <a:latin typeface="Arial"/>
                        </a:rPr>
                        <a:t>I.P-value for normative – Long is 0</a:t>
                      </a:r>
                      <a:endParaRPr lang="en-US" sz="2000" b="1" i="0" u="none" strike="noStrike" noProof="0">
                        <a:latin typeface="Arial"/>
                      </a:endParaRPr>
                    </a:p>
                    <a:p>
                      <a:pPr marL="363855" marR="0" lvl="1" indent="0" algn="l">
                        <a:lnSpc>
                          <a:spcPct val="100000"/>
                        </a:lnSpc>
                        <a:spcBef>
                          <a:spcPts val="0"/>
                        </a:spcBef>
                        <a:spcAft>
                          <a:spcPts val="0"/>
                        </a:spcAft>
                        <a:buClr>
                          <a:srgbClr val="FFFFFF"/>
                        </a:buClr>
                        <a:buFont typeface="+mj-lt"/>
                        <a:buNone/>
                      </a:pPr>
                      <a:r>
                        <a:rPr lang="en-US" sz="2000" b="0" i="0" u="none" strike="noStrike" noProof="0">
                          <a:solidFill>
                            <a:schemeClr val="tx1"/>
                          </a:solidFill>
                          <a:latin typeface="Arial"/>
                        </a:rPr>
                        <a:t>II. Test statistic for short-Long is 0</a:t>
                      </a:r>
                      <a:endParaRPr lang="en-US" sz="2000" b="1" i="0" u="none" strike="noStrike" noProof="0">
                        <a:latin typeface="Arial"/>
                      </a:endParaRPr>
                    </a:p>
                    <a:p>
                      <a:pPr marL="363855" marR="0" lvl="1" indent="0" algn="l">
                        <a:lnSpc>
                          <a:spcPct val="100000"/>
                        </a:lnSpc>
                        <a:spcBef>
                          <a:spcPts val="0"/>
                        </a:spcBef>
                        <a:spcAft>
                          <a:spcPts val="0"/>
                        </a:spcAft>
                        <a:buClr>
                          <a:srgbClr val="FFFFFF"/>
                        </a:buClr>
                        <a:buFont typeface="+mj-lt"/>
                        <a:buNone/>
                      </a:pPr>
                      <a:r>
                        <a:rPr lang="en-US" sz="2000" b="0" i="0" u="none" strike="noStrike" noProof="0">
                          <a:solidFill>
                            <a:schemeClr val="tx1"/>
                          </a:solidFill>
                          <a:latin typeface="Arial"/>
                        </a:rPr>
                        <a:t>III. Test statistic for short-normative 0</a:t>
                      </a:r>
                    </a:p>
                    <a:p>
                      <a:pPr marL="0" marR="0" lvl="0" indent="0" algn="l" rtl="0" eaLnBrk="1" fontAlgn="auto" latinLnBrk="0" hangingPunct="1">
                        <a:lnSpc>
                          <a:spcPct val="100000"/>
                        </a:lnSpc>
                        <a:spcBef>
                          <a:spcPts val="0"/>
                        </a:spcBef>
                        <a:spcAft>
                          <a:spcPts val="0"/>
                        </a:spcAft>
                        <a:buClr>
                          <a:srgbClr val="000000"/>
                        </a:buClr>
                        <a:buSzTx/>
                        <a:buFont typeface="+mj-lt"/>
                        <a:buNone/>
                      </a:pPr>
                      <a:endParaRPr lang="en-US" sz="2000" b="0" i="0" u="none" strike="noStrike" noProof="0">
                        <a:solidFill>
                          <a:schemeClr val="tx1"/>
                        </a:solidFill>
                        <a:latin typeface="Arial"/>
                        <a:ea typeface="Open Sans"/>
                        <a:cs typeface="Open Sans"/>
                      </a:endParaRPr>
                    </a:p>
                    <a:p>
                      <a:pPr marL="457200" marR="0" lvl="0" indent="-457200" algn="l" rtl="0" eaLnBrk="1" fontAlgn="auto" latinLnBrk="0" hangingPunct="1">
                        <a:lnSpc>
                          <a:spcPct val="100000"/>
                        </a:lnSpc>
                        <a:spcBef>
                          <a:spcPts val="0"/>
                        </a:spcBef>
                        <a:spcAft>
                          <a:spcPts val="0"/>
                        </a:spcAft>
                        <a:buClr>
                          <a:srgbClr val="000000"/>
                        </a:buClr>
                        <a:buSzTx/>
                        <a:buFont typeface="+mj-lt"/>
                        <a:buAutoNum type="arabicPeriod" startAt="3"/>
                      </a:pPr>
                      <a:r>
                        <a:rPr lang="en-US" sz="2000" b="0" u="none">
                          <a:solidFill>
                            <a:schemeClr val="tx1"/>
                          </a:solidFill>
                          <a:latin typeface="Open Sans"/>
                          <a:ea typeface="Open Sans"/>
                          <a:cs typeface="Open Sans"/>
                        </a:rPr>
                        <a:t>Normative – Long: Point estimate is 2.367. 95% confidence interval is (1.429,3.305) which does not include 0. There is a difference in mean quality of sleep between long usage and normal usage</a:t>
                      </a:r>
                    </a:p>
                    <a:p>
                      <a:pPr marL="457200" marR="0" lvl="0" indent="-457200" algn="l" rtl="0" eaLnBrk="1" fontAlgn="auto" latinLnBrk="0" hangingPunct="1">
                        <a:lnSpc>
                          <a:spcPct val="100000"/>
                        </a:lnSpc>
                        <a:spcBef>
                          <a:spcPts val="0"/>
                        </a:spcBef>
                        <a:spcAft>
                          <a:spcPts val="0"/>
                        </a:spcAft>
                        <a:buClr>
                          <a:srgbClr val="000000"/>
                        </a:buClr>
                        <a:buSzTx/>
                        <a:buFont typeface="+mj-lt"/>
                        <a:buAutoNum type="arabicPeriod" startAt="3"/>
                      </a:pPr>
                      <a:endParaRPr lang="en-US" sz="2000" b="0" u="none">
                        <a:solidFill>
                          <a:schemeClr val="tx1"/>
                        </a:solidFill>
                        <a:latin typeface="Open Sans"/>
                        <a:ea typeface="Open Sans"/>
                        <a:cs typeface="Open Sans"/>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startAt="4"/>
                        <a:tabLst/>
                        <a:defRPr/>
                      </a:pPr>
                      <a:r>
                        <a:rPr lang="en-US" sz="2000" b="0" u="none">
                          <a:solidFill>
                            <a:schemeClr val="tx1"/>
                          </a:solidFill>
                          <a:latin typeface="Open Sans"/>
                          <a:ea typeface="Open Sans"/>
                          <a:cs typeface="Open Sans"/>
                        </a:rPr>
                        <a:t>Short – Long: Point estimate is 3.290. 95% confidence interval is (1.873,4.708) which does not include 0. There is a difference in mean quality of sleep between long usage and normal usage</a:t>
                      </a: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startAt="5"/>
                        <a:tabLst/>
                        <a:defRPr/>
                      </a:pPr>
                      <a:r>
                        <a:rPr lang="en-US" sz="2000" b="0" u="none">
                          <a:solidFill>
                            <a:schemeClr val="tx1"/>
                          </a:solidFill>
                          <a:latin typeface="Open Sans"/>
                          <a:ea typeface="Open Sans"/>
                          <a:cs typeface="Open Sans"/>
                        </a:rPr>
                        <a:t>Short – Normative: Point estimate is  0.923. 95% confidence interval is (-0.508, 2.354) which includes 0.</a:t>
                      </a:r>
                    </a:p>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endParaRPr lang="en-US" sz="2000" b="0" u="none">
                        <a:solidFill>
                          <a:schemeClr val="tx1"/>
                        </a:solidFill>
                        <a:latin typeface="Open Sans"/>
                        <a:ea typeface="Open Sans"/>
                        <a:cs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2000" b="0" u="none">
                          <a:solidFill>
                            <a:schemeClr val="tx1"/>
                          </a:solidFill>
                          <a:latin typeface="Open Sans"/>
                          <a:ea typeface="Open Sans"/>
                          <a:cs typeface="Open Sans"/>
                        </a:rPr>
                        <a:t> There is a no difference in mean quality of sleep between long usage and normal usage</a:t>
                      </a:r>
                    </a:p>
                    <a:p>
                      <a:pPr marL="363855" marR="0" lvl="1" indent="0" algn="l">
                        <a:lnSpc>
                          <a:spcPct val="100000"/>
                        </a:lnSpc>
                        <a:spcBef>
                          <a:spcPts val="0"/>
                        </a:spcBef>
                        <a:spcAft>
                          <a:spcPts val="0"/>
                        </a:spcAft>
                        <a:buClr>
                          <a:srgbClr val="FFFFFF"/>
                        </a:buClr>
                        <a:buNone/>
                      </a:pPr>
                      <a:endParaRPr lang="en-US" sz="2000" b="0" i="0" u="none" strike="noStrike" noProof="0">
                        <a:solidFill>
                          <a:schemeClr val="tx1"/>
                        </a:solidFill>
                        <a:latin typeface="Arial"/>
                      </a:endParaRPr>
                    </a:p>
                  </a:txBody>
                  <a:tcPr>
                    <a:solidFill>
                      <a:schemeClr val="accent1">
                        <a:lumMod val="40000"/>
                        <a:lumOff val="60000"/>
                      </a:schemeClr>
                    </a:solidFill>
                  </a:tcPr>
                </a:tc>
                <a:tc>
                  <a:txBody>
                    <a:bodyPr/>
                    <a:lstStyle/>
                    <a:p>
                      <a:endParaRPr lang="en-SG" sz="20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160510883"/>
                  </a:ext>
                </a:extLst>
              </a:tr>
            </a:tbl>
          </a:graphicData>
        </a:graphic>
      </p:graphicFrame>
      <p:sp>
        <p:nvSpPr>
          <p:cNvPr id="18" name="TextBox 17">
            <a:extLst>
              <a:ext uri="{FF2B5EF4-FFF2-40B4-BE49-F238E27FC236}">
                <a16:creationId xmlns:a16="http://schemas.microsoft.com/office/drawing/2014/main" id="{29CDCFAC-43BE-2897-7813-4BE3343BBFB2}"/>
              </a:ext>
            </a:extLst>
          </p:cNvPr>
          <p:cNvSpPr txBox="1"/>
          <p:nvPr/>
        </p:nvSpPr>
        <p:spPr>
          <a:xfrm>
            <a:off x="12742863" y="37050908"/>
            <a:ext cx="3619500" cy="400110"/>
          </a:xfrm>
          <a:prstGeom prst="rect">
            <a:avLst/>
          </a:prstGeom>
          <a:solidFill>
            <a:schemeClr val="accent1">
              <a:lumMod val="20000"/>
              <a:lumOff val="80000"/>
            </a:schemeClr>
          </a:solidFill>
          <a:ln>
            <a:solidFill>
              <a:schemeClr val="accent3">
                <a:lumMod val="60000"/>
                <a:lumOff val="40000"/>
              </a:schemeClr>
            </a:solidFill>
          </a:ln>
          <a:effectLst>
            <a:outerShdw blurRad="50800" dist="38100" dir="5400000" algn="t" rotWithShape="0">
              <a:prstClr val="black">
                <a:alpha val="40000"/>
              </a:prstClr>
            </a:outerShdw>
          </a:effectLst>
        </p:spPr>
        <p:txBody>
          <a:bodyPr wrap="square" rtlCol="0">
            <a:spAutoFit/>
          </a:bodyPr>
          <a:lstStyle/>
          <a:p>
            <a:pPr algn="ctr"/>
            <a:r>
              <a:rPr lang="en-SG" sz="2000" b="1"/>
              <a:t>Turkey Pairwise test</a:t>
            </a:r>
          </a:p>
        </p:txBody>
      </p:sp>
      <p:pic>
        <p:nvPicPr>
          <p:cNvPr id="23" name="Picture 22">
            <a:extLst>
              <a:ext uri="{FF2B5EF4-FFF2-40B4-BE49-F238E27FC236}">
                <a16:creationId xmlns:a16="http://schemas.microsoft.com/office/drawing/2014/main" id="{12B5CD3E-3D31-CE1B-69B2-D2E3F1BAEFE4}"/>
              </a:ext>
            </a:extLst>
          </p:cNvPr>
          <p:cNvPicPr>
            <a:picLocks noChangeAspect="1"/>
          </p:cNvPicPr>
          <p:nvPr/>
        </p:nvPicPr>
        <p:blipFill>
          <a:blip r:embed="rId10"/>
          <a:stretch>
            <a:fillRect/>
          </a:stretch>
        </p:blipFill>
        <p:spPr>
          <a:xfrm>
            <a:off x="7833791" y="22017924"/>
            <a:ext cx="5893424" cy="4892756"/>
          </a:xfrm>
          <a:prstGeom prst="rect">
            <a:avLst/>
          </a:prstGeom>
        </p:spPr>
      </p:pic>
      <p:pic>
        <p:nvPicPr>
          <p:cNvPr id="27" name="Picture 26">
            <a:extLst>
              <a:ext uri="{FF2B5EF4-FFF2-40B4-BE49-F238E27FC236}">
                <a16:creationId xmlns:a16="http://schemas.microsoft.com/office/drawing/2014/main" id="{394013FF-F317-1826-E47C-5F91BB916222}"/>
              </a:ext>
            </a:extLst>
          </p:cNvPr>
          <p:cNvPicPr>
            <a:picLocks noChangeAspect="1"/>
          </p:cNvPicPr>
          <p:nvPr/>
        </p:nvPicPr>
        <p:blipFill>
          <a:blip r:embed="rId11"/>
          <a:stretch>
            <a:fillRect/>
          </a:stretch>
        </p:blipFill>
        <p:spPr>
          <a:xfrm>
            <a:off x="21178057" y="21998779"/>
            <a:ext cx="5697048" cy="4800264"/>
          </a:xfrm>
          <a:prstGeom prst="rect">
            <a:avLst/>
          </a:prstGeom>
        </p:spPr>
      </p:pic>
      <p:pic>
        <p:nvPicPr>
          <p:cNvPr id="38" name="Picture 37">
            <a:extLst>
              <a:ext uri="{FF2B5EF4-FFF2-40B4-BE49-F238E27FC236}">
                <a16:creationId xmlns:a16="http://schemas.microsoft.com/office/drawing/2014/main" id="{A91A53AC-C3B6-3105-505D-D0C02783DD87}"/>
              </a:ext>
            </a:extLst>
          </p:cNvPr>
          <p:cNvPicPr>
            <a:picLocks noChangeAspect="1"/>
          </p:cNvPicPr>
          <p:nvPr/>
        </p:nvPicPr>
        <p:blipFill>
          <a:blip r:embed="rId12"/>
          <a:stretch>
            <a:fillRect/>
          </a:stretch>
        </p:blipFill>
        <p:spPr>
          <a:xfrm>
            <a:off x="7807230" y="29796366"/>
            <a:ext cx="6096851" cy="6525536"/>
          </a:xfrm>
          <a:prstGeom prst="rect">
            <a:avLst/>
          </a:prstGeom>
        </p:spPr>
      </p:pic>
      <p:pic>
        <p:nvPicPr>
          <p:cNvPr id="47" name="Picture 46">
            <a:extLst>
              <a:ext uri="{FF2B5EF4-FFF2-40B4-BE49-F238E27FC236}">
                <a16:creationId xmlns:a16="http://schemas.microsoft.com/office/drawing/2014/main" id="{9648C41A-CABF-9BCA-D4B4-3F23B1307F8B}"/>
              </a:ext>
            </a:extLst>
          </p:cNvPr>
          <p:cNvPicPr>
            <a:picLocks noChangeAspect="1"/>
          </p:cNvPicPr>
          <p:nvPr/>
        </p:nvPicPr>
        <p:blipFill>
          <a:blip r:embed="rId13"/>
          <a:stretch>
            <a:fillRect/>
          </a:stretch>
        </p:blipFill>
        <p:spPr>
          <a:xfrm>
            <a:off x="21129296" y="29885221"/>
            <a:ext cx="5688411" cy="6537348"/>
          </a:xfrm>
          <a:prstGeom prst="rect">
            <a:avLst/>
          </a:prstGeom>
        </p:spPr>
      </p:pic>
      <p:sp>
        <p:nvSpPr>
          <p:cNvPr id="6" name="TextBox 38">
            <a:extLst>
              <a:ext uri="{FF2B5EF4-FFF2-40B4-BE49-F238E27FC236}">
                <a16:creationId xmlns:a16="http://schemas.microsoft.com/office/drawing/2014/main" id="{5F00AE64-D61F-D38E-4FBB-6C4E83475632}"/>
              </a:ext>
            </a:extLst>
          </p:cNvPr>
          <p:cNvSpPr txBox="1"/>
          <p:nvPr/>
        </p:nvSpPr>
        <p:spPr>
          <a:xfrm>
            <a:off x="12329564" y="28701171"/>
            <a:ext cx="4446098" cy="400110"/>
          </a:xfrm>
          <a:prstGeom prst="rect">
            <a:avLst/>
          </a:prstGeom>
          <a:solidFill>
            <a:schemeClr val="accent1">
              <a:lumMod val="20000"/>
              <a:lumOff val="80000"/>
            </a:schemeClr>
          </a:solidFill>
          <a:ln>
            <a:solidFill>
              <a:schemeClr val="accent3">
                <a:lumMod val="60000"/>
                <a:lumOff val="40000"/>
              </a:schemeClr>
            </a:solidFill>
          </a:ln>
          <a:effectLst>
            <a:outerShdw blurRad="50800" dist="38100" dir="5400000" algn="t" rotWithShape="0">
              <a:prstClr val="black">
                <a:alpha val="40000"/>
              </a:prstClr>
            </a:outerShdw>
          </a:effectLst>
        </p:spPr>
        <p:txBody>
          <a:bodyPr wrap="square" lIns="91440" tIns="45720" rIns="91440" bIns="45720" rtlCol="0" anchor="t">
            <a:spAutoFit/>
          </a:bodyPr>
          <a:lstStyle/>
          <a:p>
            <a:pPr algn="ctr"/>
            <a:r>
              <a:rPr lang="en-SG" sz="2000" b="1"/>
              <a:t>ANOVA Test</a:t>
            </a:r>
          </a:p>
        </p:txBody>
      </p:sp>
      <p:pic>
        <p:nvPicPr>
          <p:cNvPr id="50" name="Picture 49">
            <a:extLst>
              <a:ext uri="{FF2B5EF4-FFF2-40B4-BE49-F238E27FC236}">
                <a16:creationId xmlns:a16="http://schemas.microsoft.com/office/drawing/2014/main" id="{5B52657E-B25C-61FC-AC9E-EA7D50949136}"/>
              </a:ext>
            </a:extLst>
          </p:cNvPr>
          <p:cNvPicPr>
            <a:picLocks noChangeAspect="1"/>
          </p:cNvPicPr>
          <p:nvPr/>
        </p:nvPicPr>
        <p:blipFill>
          <a:blip r:embed="rId14"/>
          <a:stretch>
            <a:fillRect/>
          </a:stretch>
        </p:blipFill>
        <p:spPr>
          <a:xfrm>
            <a:off x="21427110" y="37998281"/>
            <a:ext cx="6018725" cy="7263915"/>
          </a:xfrm>
          <a:prstGeom prst="rect">
            <a:avLst/>
          </a:prstGeom>
        </p:spPr>
      </p:pic>
      <p:pic>
        <p:nvPicPr>
          <p:cNvPr id="52" name="Picture 51">
            <a:extLst>
              <a:ext uri="{FF2B5EF4-FFF2-40B4-BE49-F238E27FC236}">
                <a16:creationId xmlns:a16="http://schemas.microsoft.com/office/drawing/2014/main" id="{FEB95137-ECFF-ABBF-3ADE-930EFE8E5E74}"/>
              </a:ext>
            </a:extLst>
          </p:cNvPr>
          <p:cNvPicPr>
            <a:picLocks noChangeAspect="1"/>
          </p:cNvPicPr>
          <p:nvPr/>
        </p:nvPicPr>
        <p:blipFill>
          <a:blip r:embed="rId15"/>
          <a:stretch>
            <a:fillRect/>
          </a:stretch>
        </p:blipFill>
        <p:spPr>
          <a:xfrm>
            <a:off x="7893949" y="38079409"/>
            <a:ext cx="6473863" cy="6811286"/>
          </a:xfrm>
          <a:prstGeom prst="rect">
            <a:avLst/>
          </a:prstGeom>
          <a:gradFill flip="none" rotWithShape="1">
            <a:gsLst>
              <a:gs pos="17000">
                <a:schemeClr val="accent5">
                  <a:lumMod val="0"/>
                  <a:lumOff val="100000"/>
                </a:schemeClr>
              </a:gs>
              <a:gs pos="75000">
                <a:schemeClr val="accent5">
                  <a:lumMod val="0"/>
                  <a:lumOff val="100000"/>
                </a:schemeClr>
              </a:gs>
              <a:gs pos="47000">
                <a:srgbClr val="00B0F0"/>
              </a:gs>
            </a:gsLst>
            <a:path path="circle">
              <a:fillToRect r="100000" b="100000"/>
            </a:path>
            <a:tileRect l="-100000" t="-100000"/>
          </a:gradFill>
        </p:spPr>
      </p:pic>
      <p:sp>
        <p:nvSpPr>
          <p:cNvPr id="4" name="AutoShape 2">
            <a:extLst>
              <a:ext uri="{FF2B5EF4-FFF2-40B4-BE49-F238E27FC236}">
                <a16:creationId xmlns:a16="http://schemas.microsoft.com/office/drawing/2014/main" id="{C006086C-9161-043C-7BCF-4177DDF47D95}"/>
              </a:ext>
            </a:extLst>
          </p:cNvPr>
          <p:cNvSpPr>
            <a:spLocks noChangeAspect="1" noChangeArrowheads="1"/>
          </p:cNvSpPr>
          <p:nvPr/>
        </p:nvSpPr>
        <p:spPr bwMode="auto">
          <a:xfrm>
            <a:off x="14247813" y="250475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3C8A1A3305B74F9D575418AD4E1EC5" ma:contentTypeVersion="8" ma:contentTypeDescription="Create a new document." ma:contentTypeScope="" ma:versionID="b5f9aa2bb70d8bdd30e598b57f739f22">
  <xsd:schema xmlns:xsd="http://www.w3.org/2001/XMLSchema" xmlns:xs="http://www.w3.org/2001/XMLSchema" xmlns:p="http://schemas.microsoft.com/office/2006/metadata/properties" xmlns:ns3="c47168d0-be34-42b2-a9a2-79b9ac9e352a" xmlns:ns4="7bcc944a-fec8-4ab8-beaa-a3ce9d28f6a6" targetNamespace="http://schemas.microsoft.com/office/2006/metadata/properties" ma:root="true" ma:fieldsID="6f93589cc8af63bcbe9c8e68bc9c6647" ns3:_="" ns4:_="">
    <xsd:import namespace="c47168d0-be34-42b2-a9a2-79b9ac9e352a"/>
    <xsd:import namespace="7bcc944a-fec8-4ab8-beaa-a3ce9d28f6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7168d0-be34-42b2-a9a2-79b9ac9e35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bcc944a-fec8-4ab8-beaa-a3ce9d28f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47168d0-be34-42b2-a9a2-79b9ac9e352a" xsi:nil="true"/>
  </documentManagement>
</p:properties>
</file>

<file path=customXml/itemProps1.xml><?xml version="1.0" encoding="utf-8"?>
<ds:datastoreItem xmlns:ds="http://schemas.openxmlformats.org/officeDocument/2006/customXml" ds:itemID="{DD1A25A1-AC3A-47A7-8DE6-5B51EBE8E639}">
  <ds:schemaRefs>
    <ds:schemaRef ds:uri="7bcc944a-fec8-4ab8-beaa-a3ce9d28f6a6"/>
    <ds:schemaRef ds:uri="c47168d0-be34-42b2-a9a2-79b9ac9e35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26D336A-01F1-4146-8867-337FAC49FFAA}">
  <ds:schemaRefs>
    <ds:schemaRef ds:uri="http://schemas.microsoft.com/sharepoint/v3/contenttype/forms"/>
  </ds:schemaRefs>
</ds:datastoreItem>
</file>

<file path=customXml/itemProps3.xml><?xml version="1.0" encoding="utf-8"?>
<ds:datastoreItem xmlns:ds="http://schemas.openxmlformats.org/officeDocument/2006/customXml" ds:itemID="{B2802E82-964E-4946-B92A-32D661199062}">
  <ds:schemaRefs>
    <ds:schemaRef ds:uri="7bcc944a-fec8-4ab8-beaa-a3ce9d28f6a6"/>
    <ds:schemaRef ds:uri="c47168d0-be34-42b2-a9a2-79b9ac9e35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TM03457475[[fn=Frame]]</Template>
  <TotalTime>0</TotalTime>
  <Words>1733</Words>
  <Application>Microsoft Office PowerPoint</Application>
  <PresentationFormat>Custom</PresentationFormat>
  <Paragraphs>103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Corbel</vt:lpstr>
      <vt:lpstr>Open Sans</vt:lpstr>
      <vt:lpstr>Wingdings 2</vt:lpstr>
      <vt:lpstr>Frame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Toh Kien Yu</dc:creator>
  <cp:lastModifiedBy>TOH KIEN YU</cp:lastModifiedBy>
  <cp:revision>2</cp:revision>
  <dcterms:modified xsi:type="dcterms:W3CDTF">2023-02-12T15:02:09Z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0x0101009C3C8A1A3305B74F9D575418AD4E1EC5</vt:lpwstr>
  </property>
</Properties>
</file>