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89" r:id="rId6"/>
    <p:sldId id="303" r:id="rId7"/>
    <p:sldId id="305" r:id="rId8"/>
    <p:sldId id="304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718"/>
  </p:normalViewPr>
  <p:slideViewPr>
    <p:cSldViewPr snapToGrid="0">
      <p:cViewPr varScale="1">
        <p:scale>
          <a:sx n="92" d="100"/>
          <a:sy n="92" d="100"/>
        </p:scale>
        <p:origin x="69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757" y="2184212"/>
            <a:ext cx="7096933" cy="1244788"/>
          </a:xfrm>
        </p:spPr>
        <p:txBody>
          <a:bodyPr/>
          <a:lstStyle/>
          <a:p>
            <a:r>
              <a:rPr lang="en-US" sz="4000" dirty="0"/>
              <a:t>Recurrent Neural Network (Next-word Prediction)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755" y="3429000"/>
            <a:ext cx="9500507" cy="806675"/>
          </a:xfrm>
        </p:spPr>
        <p:txBody>
          <a:bodyPr/>
          <a:lstStyle/>
          <a:p>
            <a:r>
              <a:rPr lang="en-US" dirty="0"/>
              <a:t>Done By: Toh Kien Yu (P2222291)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9D3F4-D38B-851B-46DE-0C5AC67FCA57}"/>
              </a:ext>
            </a:extLst>
          </p:cNvPr>
          <p:cNvSpPr txBox="1"/>
          <p:nvPr/>
        </p:nvSpPr>
        <p:spPr>
          <a:xfrm>
            <a:off x="2532257" y="4741329"/>
            <a:ext cx="6625505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500" i="0" dirty="0">
                <a:solidFill>
                  <a:srgbClr val="000000"/>
                </a:solidFill>
                <a:effectLst/>
                <a:latin typeface="inherit"/>
              </a:rPr>
              <a:t>Background Research:</a:t>
            </a:r>
          </a:p>
          <a:p>
            <a:pPr algn="l" rtl="0"/>
            <a:r>
              <a:rPr lang="en-US" sz="1500" i="0" dirty="0">
                <a:solidFill>
                  <a:srgbClr val="000000"/>
                </a:solidFill>
                <a:effectLst/>
                <a:latin typeface="inherit"/>
              </a:rPr>
              <a:t>Next-word prediction is a language modeling task in machine learning to predict the most likely word or a set of words that will come after a given input context.</a:t>
            </a:r>
          </a:p>
          <a:p>
            <a:pPr algn="l" rtl="0"/>
            <a:r>
              <a:rPr lang="en-US" sz="1500" i="0" dirty="0">
                <a:solidFill>
                  <a:srgbClr val="000000"/>
                </a:solidFill>
                <a:effectLst/>
                <a:latin typeface="inherit"/>
              </a:rPr>
              <a:t>This is widely used in real-life application such as the auto-complete feature on our smartphones, speech recognition system and more.</a:t>
            </a:r>
          </a:p>
          <a:p>
            <a:pPr algn="l" rtl="0"/>
            <a:r>
              <a:rPr lang="en-US" sz="1500" i="0" dirty="0">
                <a:solidFill>
                  <a:srgbClr val="000000"/>
                </a:solidFill>
                <a:effectLst/>
                <a:latin typeface="inherit"/>
              </a:rPr>
              <a:t>To sum it up, next-word prediction has accelerated our efficiency, accessibility and improved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3893-26F0-589A-7EAF-1CEDC16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25D75-25FA-2B64-19D2-8871A052CE9F}"/>
              </a:ext>
            </a:extLst>
          </p:cNvPr>
          <p:cNvSpPr txBox="1"/>
          <p:nvPr/>
        </p:nvSpPr>
        <p:spPr>
          <a:xfrm>
            <a:off x="4597256" y="282403"/>
            <a:ext cx="3175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b="1" dirty="0"/>
              <a:t>Model 2 Evaluation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909ED-8C5B-F369-AF66-D4B1EFEDEA96}"/>
              </a:ext>
            </a:extLst>
          </p:cNvPr>
          <p:cNvSpPr txBox="1"/>
          <p:nvPr/>
        </p:nvSpPr>
        <p:spPr>
          <a:xfrm>
            <a:off x="653605" y="831690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First Run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83DBC-13B4-3397-620F-4868B27B0B47}"/>
              </a:ext>
            </a:extLst>
          </p:cNvPr>
          <p:cNvSpPr txBox="1"/>
          <p:nvPr/>
        </p:nvSpPr>
        <p:spPr>
          <a:xfrm>
            <a:off x="575673" y="3564151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Second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F3DF3-7140-25A4-9787-8399382C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5" y="1288853"/>
            <a:ext cx="8069928" cy="1981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082A6-B042-24FD-6F30-3702A594F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05" y="4061105"/>
            <a:ext cx="7410048" cy="21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4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3893-26F0-589A-7EAF-1CEDC16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25D75-25FA-2B64-19D2-8871A052CE9F}"/>
              </a:ext>
            </a:extLst>
          </p:cNvPr>
          <p:cNvSpPr txBox="1"/>
          <p:nvPr/>
        </p:nvSpPr>
        <p:spPr>
          <a:xfrm>
            <a:off x="5168757" y="204471"/>
            <a:ext cx="21204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b="1" dirty="0"/>
              <a:t>Model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84783-9037-90A2-D776-5DFCCEC85DBB}"/>
              </a:ext>
            </a:extLst>
          </p:cNvPr>
          <p:cNvSpPr txBox="1"/>
          <p:nvPr/>
        </p:nvSpPr>
        <p:spPr>
          <a:xfrm>
            <a:off x="381000" y="5062503"/>
            <a:ext cx="5363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For Model 3, I incorporated stacked LSTM and layer normalization.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EE38C-E0F5-E387-D560-CDCC648B2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4" y="780238"/>
            <a:ext cx="4698331" cy="3864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B30D08-FB44-0DD2-8DC6-68838F940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377" y="3698769"/>
            <a:ext cx="4129332" cy="2968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DFD203-B46B-A103-D0EC-9111C8E5C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569" y="780238"/>
            <a:ext cx="3420327" cy="274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9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3893-26F0-589A-7EAF-1CEDC16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25D75-25FA-2B64-19D2-8871A052CE9F}"/>
              </a:ext>
            </a:extLst>
          </p:cNvPr>
          <p:cNvSpPr txBox="1"/>
          <p:nvPr/>
        </p:nvSpPr>
        <p:spPr>
          <a:xfrm>
            <a:off x="4597256" y="282403"/>
            <a:ext cx="3175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b="1" dirty="0"/>
              <a:t>Model 3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95F3A-574D-FF31-1659-9A7E105B7940}"/>
              </a:ext>
            </a:extLst>
          </p:cNvPr>
          <p:cNvSpPr txBox="1"/>
          <p:nvPr/>
        </p:nvSpPr>
        <p:spPr>
          <a:xfrm>
            <a:off x="1797627" y="1200150"/>
            <a:ext cx="14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BLEU 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943311-0D8D-B39B-583E-08D0D45F7715}"/>
              </a:ext>
            </a:extLst>
          </p:cNvPr>
          <p:cNvSpPr txBox="1"/>
          <p:nvPr/>
        </p:nvSpPr>
        <p:spPr>
          <a:xfrm>
            <a:off x="7103917" y="1237195"/>
            <a:ext cx="285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Jaccard Similarity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6A29D-CAC9-E6A9-727C-3FD67BE5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5" y="1706629"/>
            <a:ext cx="5647796" cy="4133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A22B23-9DE3-6758-749C-4A4BFC140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06629"/>
            <a:ext cx="5997316" cy="417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1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3893-26F0-589A-7EAF-1CEDC16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25D75-25FA-2B64-19D2-8871A052CE9F}"/>
              </a:ext>
            </a:extLst>
          </p:cNvPr>
          <p:cNvSpPr txBox="1"/>
          <p:nvPr/>
        </p:nvSpPr>
        <p:spPr>
          <a:xfrm>
            <a:off x="4597256" y="282403"/>
            <a:ext cx="3175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b="1" dirty="0"/>
              <a:t>Model 3 Evaluation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909ED-8C5B-F369-AF66-D4B1EFEDEA96}"/>
              </a:ext>
            </a:extLst>
          </p:cNvPr>
          <p:cNvSpPr txBox="1"/>
          <p:nvPr/>
        </p:nvSpPr>
        <p:spPr>
          <a:xfrm>
            <a:off x="653605" y="831690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First Run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E83DBC-13B4-3397-620F-4868B27B0B47}"/>
              </a:ext>
            </a:extLst>
          </p:cNvPr>
          <p:cNvSpPr txBox="1"/>
          <p:nvPr/>
        </p:nvSpPr>
        <p:spPr>
          <a:xfrm>
            <a:off x="575673" y="3564151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Second Run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E6A46-6312-70A0-52E2-086B327F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5" y="1239358"/>
            <a:ext cx="9253105" cy="2286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A9634-5B1E-2981-EC90-39B8787C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30" y="4113493"/>
            <a:ext cx="8705914" cy="237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1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3893-26F0-589A-7EAF-1CEDC16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25D75-25FA-2B64-19D2-8871A052CE9F}"/>
              </a:ext>
            </a:extLst>
          </p:cNvPr>
          <p:cNvSpPr txBox="1"/>
          <p:nvPr/>
        </p:nvSpPr>
        <p:spPr>
          <a:xfrm>
            <a:off x="4316701" y="303184"/>
            <a:ext cx="3175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b="1" dirty="0"/>
              <a:t>Model Improvement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BC0E6-D1AF-0219-F482-2E7F27BC1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70" y="1300580"/>
            <a:ext cx="7296588" cy="35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3893-26F0-589A-7EAF-1CEDC16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25D75-25FA-2B64-19D2-8871A052CE9F}"/>
              </a:ext>
            </a:extLst>
          </p:cNvPr>
          <p:cNvSpPr txBox="1"/>
          <p:nvPr/>
        </p:nvSpPr>
        <p:spPr>
          <a:xfrm>
            <a:off x="4316701" y="303184"/>
            <a:ext cx="3175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b="1" dirty="0"/>
              <a:t>Model Improvement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88627-16D4-B770-E1F0-4A4ADFA0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44" y="1604205"/>
            <a:ext cx="5528417" cy="4626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EF2071-3F61-235D-5D3D-92DBB8D2B7FC}"/>
              </a:ext>
            </a:extLst>
          </p:cNvPr>
          <p:cNvSpPr txBox="1"/>
          <p:nvPr/>
        </p:nvSpPr>
        <p:spPr>
          <a:xfrm>
            <a:off x="427944" y="1049120"/>
            <a:ext cx="596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first assess if layer normalization improves our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6D67F-26AA-72CC-14F9-DB8400408266}"/>
              </a:ext>
            </a:extLst>
          </p:cNvPr>
          <p:cNvSpPr txBox="1"/>
          <p:nvPr/>
        </p:nvSpPr>
        <p:spPr>
          <a:xfrm>
            <a:off x="6336537" y="1064086"/>
            <a:ext cx="49531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500" dirty="0"/>
              <a:t>The BLEU score ranges from 0.25 (highest) and 0.0714 (lowest).</a:t>
            </a:r>
          </a:p>
          <a:p>
            <a:r>
              <a:rPr lang="en-US" sz="1500" dirty="0"/>
              <a:t>The Jaccard Similarity score ranges from 0.1364 (highest) and 0.0435 (lowest).</a:t>
            </a:r>
          </a:p>
          <a:p>
            <a:r>
              <a:rPr lang="en-US" sz="1500" dirty="0"/>
              <a:t>The Jaccard Similarity score increased upon adding layer normalization.</a:t>
            </a:r>
            <a:endParaRPr lang="en-SG" sz="15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B669EF-A87C-5820-DB69-300293EF1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536" y="2887059"/>
            <a:ext cx="4953187" cy="1359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EF3A58-B41B-7F17-1B7B-6E27D8F07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536" y="4687910"/>
            <a:ext cx="5803787" cy="15613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814AF3-F178-B24A-91EC-D6A644E6AA73}"/>
              </a:ext>
            </a:extLst>
          </p:cNvPr>
          <p:cNvSpPr txBox="1"/>
          <p:nvPr/>
        </p:nvSpPr>
        <p:spPr>
          <a:xfrm>
            <a:off x="6336537" y="2481147"/>
            <a:ext cx="191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First Run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5E0186-E953-AA24-A849-2346718794C3}"/>
              </a:ext>
            </a:extLst>
          </p:cNvPr>
          <p:cNvSpPr txBox="1"/>
          <p:nvPr/>
        </p:nvSpPr>
        <p:spPr>
          <a:xfrm>
            <a:off x="6336536" y="4282506"/>
            <a:ext cx="191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Second Run</a:t>
            </a:r>
          </a:p>
        </p:txBody>
      </p:sp>
    </p:spTree>
    <p:extLst>
      <p:ext uri="{BB962C8B-B14F-4D97-AF65-F5344CB8AC3E}">
        <p14:creationId xmlns:p14="http://schemas.microsoft.com/office/powerpoint/2010/main" val="300630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3893-26F0-589A-7EAF-1CEDC16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25D75-25FA-2B64-19D2-8871A052CE9F}"/>
              </a:ext>
            </a:extLst>
          </p:cNvPr>
          <p:cNvSpPr txBox="1"/>
          <p:nvPr/>
        </p:nvSpPr>
        <p:spPr>
          <a:xfrm>
            <a:off x="4731612" y="355138"/>
            <a:ext cx="18503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b="1" dirty="0"/>
              <a:t>Final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301371-EBF3-E26F-63DA-DCF912497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20" y="1162033"/>
            <a:ext cx="5600741" cy="4533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24CF0D-3E89-E971-481A-F66639721AB7}"/>
              </a:ext>
            </a:extLst>
          </p:cNvPr>
          <p:cNvSpPr txBox="1"/>
          <p:nvPr/>
        </p:nvSpPr>
        <p:spPr>
          <a:xfrm>
            <a:off x="6863182" y="1162033"/>
            <a:ext cx="453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model has responded positively to the incorporation of Layer Normalization, hence we will add it into my final model.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20932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3893-26F0-589A-7EAF-1CEDC16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25D75-25FA-2B64-19D2-8871A052CE9F}"/>
              </a:ext>
            </a:extLst>
          </p:cNvPr>
          <p:cNvSpPr txBox="1"/>
          <p:nvPr/>
        </p:nvSpPr>
        <p:spPr>
          <a:xfrm>
            <a:off x="4332584" y="207093"/>
            <a:ext cx="3019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b="1" dirty="0"/>
              <a:t>Data Preprocessing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60A390-F7E0-0518-9E82-5509F73A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6" y="1062670"/>
            <a:ext cx="5095912" cy="11811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8CF470A-9681-1613-C2E9-DE3F3FEAD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25" y="2648045"/>
            <a:ext cx="5286414" cy="24669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2589F47-21A2-5E63-2E64-C2008B14E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25" y="5306525"/>
            <a:ext cx="6210345" cy="75248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D7E428C-D273-464A-267B-A497C5AA4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877" y="978161"/>
            <a:ext cx="4429157" cy="381955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DB3ABA8-DFCF-EB6D-4291-3E2CA0366F4B}"/>
              </a:ext>
            </a:extLst>
          </p:cNvPr>
          <p:cNvSpPr txBox="1"/>
          <p:nvPr/>
        </p:nvSpPr>
        <p:spPr>
          <a:xfrm>
            <a:off x="632966" y="684147"/>
            <a:ext cx="3932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Tokenize the dataset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FAA38C-FB34-5DDC-C0CC-23764436D898}"/>
              </a:ext>
            </a:extLst>
          </p:cNvPr>
          <p:cNvSpPr txBox="1"/>
          <p:nvPr/>
        </p:nvSpPr>
        <p:spPr>
          <a:xfrm>
            <a:off x="399599" y="2269522"/>
            <a:ext cx="3932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Convert the quotes from text to integer</a:t>
            </a:r>
          </a:p>
        </p:txBody>
      </p:sp>
    </p:spTree>
    <p:extLst>
      <p:ext uri="{BB962C8B-B14F-4D97-AF65-F5344CB8AC3E}">
        <p14:creationId xmlns:p14="http://schemas.microsoft.com/office/powerpoint/2010/main" val="100378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3893-26F0-589A-7EAF-1CEDC16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25D75-25FA-2B64-19D2-8871A052CE9F}"/>
              </a:ext>
            </a:extLst>
          </p:cNvPr>
          <p:cNvSpPr txBox="1"/>
          <p:nvPr/>
        </p:nvSpPr>
        <p:spPr>
          <a:xfrm>
            <a:off x="5168757" y="204471"/>
            <a:ext cx="21204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b="1" dirty="0"/>
              <a:t>Utilities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8C7EE-4635-2FB9-63B2-40B00B5C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37" y="1083239"/>
            <a:ext cx="4695859" cy="3486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052F2C-1CF4-60C2-54A0-0018B1761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3239"/>
            <a:ext cx="5251290" cy="31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1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3893-26F0-589A-7EAF-1CEDC16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25D75-25FA-2B64-19D2-8871A052CE9F}"/>
              </a:ext>
            </a:extLst>
          </p:cNvPr>
          <p:cNvSpPr txBox="1"/>
          <p:nvPr/>
        </p:nvSpPr>
        <p:spPr>
          <a:xfrm>
            <a:off x="4934960" y="243364"/>
            <a:ext cx="17775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b="1" dirty="0"/>
              <a:t>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C041B-C3EA-9084-7691-ED3EF7A357E6}"/>
              </a:ext>
            </a:extLst>
          </p:cNvPr>
          <p:cNvSpPr txBox="1"/>
          <p:nvPr/>
        </p:nvSpPr>
        <p:spPr>
          <a:xfrm>
            <a:off x="1253462" y="1018310"/>
            <a:ext cx="88998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evaluate how meaningful the generated sequence of words, how creative they are using reference text. </a:t>
            </a:r>
          </a:p>
          <a:p>
            <a:r>
              <a:rPr lang="en-US" dirty="0"/>
              <a:t>Reference text was created by extracting the first 10 quotes from every set of 100 consecutive rows in the dataset.</a:t>
            </a:r>
          </a:p>
          <a:p>
            <a:endParaRPr lang="en-US" dirty="0"/>
          </a:p>
          <a:p>
            <a:r>
              <a:rPr lang="en-US" dirty="0"/>
              <a:t>Metrics:</a:t>
            </a:r>
          </a:p>
          <a:p>
            <a:pPr marL="342900" indent="-342900">
              <a:buAutoNum type="arabicPeriod"/>
            </a:pPr>
            <a:r>
              <a:rPr lang="en-US" dirty="0"/>
              <a:t>BLEU Score (Bilingual Evaluation Understudy) measures the similarity of the machine's output text to a set of referenced translation</a:t>
            </a:r>
          </a:p>
          <a:p>
            <a:pPr marL="342900" indent="-342900">
              <a:buAutoNum type="arabicPeriod"/>
            </a:pPr>
            <a:r>
              <a:rPr lang="en-US" dirty="0"/>
              <a:t>Jaccard Similarity is a measure of similarity between 2 sets</a:t>
            </a:r>
          </a:p>
          <a:p>
            <a:pPr marL="342900" indent="-342900">
              <a:buAutoNum type="arabicPeriod"/>
            </a:pPr>
            <a:r>
              <a:rPr lang="en-US" dirty="0"/>
              <a:t>Human Evaluation involves obtaining input from human to assess the quality and creativity of the generated sequences.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3C953-FDD4-F5CB-3788-A46672A7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85" y="4391838"/>
            <a:ext cx="5676942" cy="12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1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3893-26F0-589A-7EAF-1CEDC16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25D75-25FA-2B64-19D2-8871A052CE9F}"/>
              </a:ext>
            </a:extLst>
          </p:cNvPr>
          <p:cNvSpPr txBox="1"/>
          <p:nvPr/>
        </p:nvSpPr>
        <p:spPr>
          <a:xfrm>
            <a:off x="5168757" y="204471"/>
            <a:ext cx="21204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b="1" dirty="0"/>
              <a:t>Model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9CA35-39A0-39CF-C885-3DE93A01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10" y="818701"/>
            <a:ext cx="5200649" cy="41515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0FB44F-2EF4-2477-08C5-AF83B9DA6848}"/>
              </a:ext>
            </a:extLst>
          </p:cNvPr>
          <p:cNvSpPr txBox="1"/>
          <p:nvPr/>
        </p:nvSpPr>
        <p:spPr>
          <a:xfrm>
            <a:off x="446810" y="5159087"/>
            <a:ext cx="5661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 is designed to be a simple LSTM model, dropout was added to handle overfitting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BD7778-269A-1892-82A1-C71956408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174" y="3475862"/>
            <a:ext cx="4044685" cy="2880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BC8F98-2AF2-77A1-BBB7-D111B429B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990" y="818701"/>
            <a:ext cx="3692252" cy="24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3893-26F0-589A-7EAF-1CEDC16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25D75-25FA-2B64-19D2-8871A052CE9F}"/>
              </a:ext>
            </a:extLst>
          </p:cNvPr>
          <p:cNvSpPr txBox="1"/>
          <p:nvPr/>
        </p:nvSpPr>
        <p:spPr>
          <a:xfrm>
            <a:off x="4597256" y="282403"/>
            <a:ext cx="3175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b="1" dirty="0"/>
              <a:t>Model 1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95F3A-574D-FF31-1659-9A7E105B7940}"/>
              </a:ext>
            </a:extLst>
          </p:cNvPr>
          <p:cNvSpPr txBox="1"/>
          <p:nvPr/>
        </p:nvSpPr>
        <p:spPr>
          <a:xfrm>
            <a:off x="1797627" y="1200150"/>
            <a:ext cx="14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BLEU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4CFA5-C39E-A6B2-0A6E-1FD61B3D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8" y="1606527"/>
            <a:ext cx="5015805" cy="37800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943311-0D8D-B39B-583E-08D0D45F7715}"/>
              </a:ext>
            </a:extLst>
          </p:cNvPr>
          <p:cNvSpPr txBox="1"/>
          <p:nvPr/>
        </p:nvSpPr>
        <p:spPr>
          <a:xfrm>
            <a:off x="7103917" y="1237195"/>
            <a:ext cx="285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Jaccard Similarity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DBF507-C252-5EFC-354B-9A79F125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702" y="1623845"/>
            <a:ext cx="5123179" cy="36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7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3893-26F0-589A-7EAF-1CEDC16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25D75-25FA-2B64-19D2-8871A052CE9F}"/>
              </a:ext>
            </a:extLst>
          </p:cNvPr>
          <p:cNvSpPr txBox="1"/>
          <p:nvPr/>
        </p:nvSpPr>
        <p:spPr>
          <a:xfrm>
            <a:off x="4597256" y="282403"/>
            <a:ext cx="3175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b="1" dirty="0"/>
              <a:t>Model 1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DD3BD-5B8D-8FD0-92D5-860B52523D13}"/>
              </a:ext>
            </a:extLst>
          </p:cNvPr>
          <p:cNvSpPr txBox="1"/>
          <p:nvPr/>
        </p:nvSpPr>
        <p:spPr>
          <a:xfrm>
            <a:off x="653605" y="496337"/>
            <a:ext cx="223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Human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688FF-54B4-24E8-BC82-8833914E68F9}"/>
              </a:ext>
            </a:extLst>
          </p:cNvPr>
          <p:cNvSpPr txBox="1"/>
          <p:nvPr/>
        </p:nvSpPr>
        <p:spPr>
          <a:xfrm>
            <a:off x="653605" y="850944"/>
            <a:ext cx="6096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I will be assessing the generated text based on the relevance, meaningfulness and creativity corresponding to the seed text. To achieve unique generated texts, I will use the model to generate the text twice.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7F123C-2AA5-0FF9-B99F-2DE3684B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5" y="2405880"/>
            <a:ext cx="7414936" cy="1875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A909ED-8C5B-F369-AF66-D4B1EFEDEA96}"/>
              </a:ext>
            </a:extLst>
          </p:cNvPr>
          <p:cNvSpPr txBox="1"/>
          <p:nvPr/>
        </p:nvSpPr>
        <p:spPr>
          <a:xfrm>
            <a:off x="653605" y="2005863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First Run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2CAFC4B-DCAE-5FF8-2ACD-E2D6CF515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04" y="4695104"/>
            <a:ext cx="7373737" cy="2026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E83DBC-13B4-3397-620F-4868B27B0B47}"/>
              </a:ext>
            </a:extLst>
          </p:cNvPr>
          <p:cNvSpPr txBox="1"/>
          <p:nvPr/>
        </p:nvSpPr>
        <p:spPr>
          <a:xfrm>
            <a:off x="596090" y="4298140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Second Run</a:t>
            </a:r>
          </a:p>
        </p:txBody>
      </p:sp>
    </p:spTree>
    <p:extLst>
      <p:ext uri="{BB962C8B-B14F-4D97-AF65-F5344CB8AC3E}">
        <p14:creationId xmlns:p14="http://schemas.microsoft.com/office/powerpoint/2010/main" val="154520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3893-26F0-589A-7EAF-1CEDC16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25D75-25FA-2B64-19D2-8871A052CE9F}"/>
              </a:ext>
            </a:extLst>
          </p:cNvPr>
          <p:cNvSpPr txBox="1"/>
          <p:nvPr/>
        </p:nvSpPr>
        <p:spPr>
          <a:xfrm>
            <a:off x="5168757" y="204471"/>
            <a:ext cx="21204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b="1" dirty="0"/>
              <a:t>Model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6D5F0-DD3D-C850-B247-DD5DE38B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47" y="884077"/>
            <a:ext cx="4824824" cy="3916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D84783-9037-90A2-D776-5DFCCEC85DBB}"/>
              </a:ext>
            </a:extLst>
          </p:cNvPr>
          <p:cNvSpPr txBox="1"/>
          <p:nvPr/>
        </p:nvSpPr>
        <p:spPr>
          <a:xfrm>
            <a:off x="381000" y="5062503"/>
            <a:ext cx="5363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For Model 2, I will experiment with GRU (Gated Recurrent Units). </a:t>
            </a:r>
          </a:p>
          <a:p>
            <a:r>
              <a:rPr lang="en-SG" dirty="0"/>
              <a:t>Additionally, Bidirectional has been incorporated to enable the GRU to receive input from both forward and backward direction.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A0533D-2BBA-EE36-94EB-8917FA70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874" y="3975422"/>
            <a:ext cx="3499536" cy="25634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5B6471-2EA5-1989-208B-19A5B09A1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968" y="884077"/>
            <a:ext cx="3564468" cy="27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9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3893-26F0-589A-7EAF-1CEDC1663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625D75-25FA-2B64-19D2-8871A052CE9F}"/>
              </a:ext>
            </a:extLst>
          </p:cNvPr>
          <p:cNvSpPr txBox="1"/>
          <p:nvPr/>
        </p:nvSpPr>
        <p:spPr>
          <a:xfrm>
            <a:off x="4597256" y="282403"/>
            <a:ext cx="3175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b="1" dirty="0"/>
              <a:t>Model 2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95F3A-574D-FF31-1659-9A7E105B7940}"/>
              </a:ext>
            </a:extLst>
          </p:cNvPr>
          <p:cNvSpPr txBox="1"/>
          <p:nvPr/>
        </p:nvSpPr>
        <p:spPr>
          <a:xfrm>
            <a:off x="1797627" y="1200150"/>
            <a:ext cx="14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BLEU 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943311-0D8D-B39B-583E-08D0D45F7715}"/>
              </a:ext>
            </a:extLst>
          </p:cNvPr>
          <p:cNvSpPr txBox="1"/>
          <p:nvPr/>
        </p:nvSpPr>
        <p:spPr>
          <a:xfrm>
            <a:off x="7103917" y="1237195"/>
            <a:ext cx="285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Jaccard Similarity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58D12-3361-381E-EDE1-B1ED3A94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0" y="1741609"/>
            <a:ext cx="5765073" cy="41967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A5FE8-54F0-1146-CBDB-E3370863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827" y="1702682"/>
            <a:ext cx="5781770" cy="40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purl.org/dc/terms/"/>
    <ds:schemaRef ds:uri="http://schemas.microsoft.com/office/infopath/2007/PartnerControls"/>
    <ds:schemaRef ds:uri="16c05727-aa75-4e4a-9b5f-8a80a1165891"/>
    <ds:schemaRef ds:uri="http://schemas.microsoft.com/sharepoint/v3"/>
    <ds:schemaRef ds:uri="230e9df3-be65-4c73-a93b-d1236ebd677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{0C49F04F-9359-40E7-A681-66589E0F2672}tf45331398_win32</Template>
  <TotalTime>2462</TotalTime>
  <Words>440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inherit</vt:lpstr>
      <vt:lpstr>Tenorite</vt:lpstr>
      <vt:lpstr>Office Theme</vt:lpstr>
      <vt:lpstr>Recurrent Neural Network (Next-word Prediction)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TOH KIEN YU</dc:creator>
  <cp:lastModifiedBy>TOH KIEN YU</cp:lastModifiedBy>
  <cp:revision>111</cp:revision>
  <dcterms:created xsi:type="dcterms:W3CDTF">2022-12-08T05:20:04Z</dcterms:created>
  <dcterms:modified xsi:type="dcterms:W3CDTF">2023-11-26T13:59:24Z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