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76" r:id="rId7"/>
    <p:sldId id="293" r:id="rId8"/>
    <p:sldId id="292" r:id="rId9"/>
    <p:sldId id="294" r:id="rId10"/>
    <p:sldId id="277" r:id="rId11"/>
    <p:sldId id="283" r:id="rId12"/>
    <p:sldId id="278" r:id="rId13"/>
    <p:sldId id="284" r:id="rId14"/>
    <p:sldId id="279" r:id="rId15"/>
    <p:sldId id="285" r:id="rId16"/>
    <p:sldId id="280" r:id="rId17"/>
    <p:sldId id="286" r:id="rId18"/>
    <p:sldId id="289" r:id="rId19"/>
    <p:sldId id="287" r:id="rId20"/>
    <p:sldId id="288" r:id="rId21"/>
    <p:sldId id="281"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718"/>
  </p:normalViewPr>
  <p:slideViewPr>
    <p:cSldViewPr snapToGrid="0">
      <p:cViewPr varScale="1">
        <p:scale>
          <a:sx n="92" d="100"/>
          <a:sy n="92" d="100"/>
        </p:scale>
        <p:origin x="51" y="267"/>
      </p:cViewPr>
      <p:guideLst/>
    </p:cSldViewPr>
  </p:slideViewPr>
  <p:notesTextViewPr>
    <p:cViewPr>
      <p:scale>
        <a:sx n="1" d="1"/>
        <a:sy n="1" d="1"/>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5F02DCD1-2C6B-F948-9F72-3BB0CF3D512E}" type="datetime1">
              <a:rPr lang="en-US" smtClean="0"/>
              <a:pPr/>
              <a:t>10/9/2023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C1583C39-01BF-7F43-854C-FBB4E9AB6B0C}" type="datetime1">
              <a:rPr lang="en-US" smtClean="0"/>
              <a:pPr/>
              <a:t>10/9/2023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4B103E64-1627-9140-8127-1849FED275E1}" type="datetime1">
              <a:rPr lang="en-US" smtClean="0"/>
              <a:pPr/>
              <a:t>10/9/2023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DD9C8446-696E-6942-B6C8-CC9CAD0B34E0}" type="datetime1">
              <a:rPr lang="en-US" smtClean="0"/>
              <a:pPr/>
              <a:t>10/9/2023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10/9/2023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7E7AB22C-8B7E-9B4A-8C65-396C3C874D86}" type="datetime1">
              <a:rPr lang="en-US" smtClean="0"/>
              <a:pPr/>
              <a:t>10/9/2023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8CE9AC2A-20AD-8C48-B5EB-B5322BDBCDEE}" type="datetime1">
              <a:rPr lang="en-US" smtClean="0"/>
              <a:pPr/>
              <a:t>10/9/2023</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4CF75428-5BE0-934D-BB71-675F8E23A386}" type="datetime1">
              <a:rPr lang="en-US" smtClean="0"/>
              <a:pPr/>
              <a:t>10/9/2023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9A85C5CA-AE29-AB4C-8F85-0373C72001D8}" type="datetime1">
              <a:rPr lang="en-US" smtClean="0"/>
              <a:pPr/>
              <a:t>10/9/2023</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a:t>Click to edit Master title style</a:t>
            </a:r>
            <a:endParaRPr lang="en-US" dirty="0"/>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75594855-01E8-5A4B-B2B8-E2ECEF879100}" type="datetime1">
              <a:rPr lang="en-US" smtClean="0"/>
              <a:pPr/>
              <a:t>10/9/2023</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B562DF68-3089-814D-8A14-C651FE91885E}" type="datetime1">
              <a:rPr lang="en-US" smtClean="0"/>
              <a:pPr/>
              <a:t>10/9/2023</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ta.gov.sg/dataset/singapore-residents-aged-25-years-over-by-highest-qualification-attained-sex-and-age-group-annual" TargetMode="External"/><Relationship Id="rId2" Type="http://schemas.openxmlformats.org/officeDocument/2006/relationships/hyperlink" Target="https://data.gov.sg/dataset/literacy-rate-annual" TargetMode="External"/><Relationship Id="rId1" Type="http://schemas.openxmlformats.org/officeDocument/2006/relationships/slideLayout" Target="../slideLayouts/slideLayout2.xml"/><Relationship Id="rId6" Type="http://schemas.openxmlformats.org/officeDocument/2006/relationships/hyperlink" Target="https://data.gov.sg/dataset/polytechnics-intake-enrolment-and-graduates-by-course" TargetMode="External"/><Relationship Id="rId5" Type="http://schemas.openxmlformats.org/officeDocument/2006/relationships/hyperlink" Target="https://data.gov.sg/dataset/fare-structure-mrts-and-lrts" TargetMode="External"/><Relationship Id="rId4" Type="http://schemas.openxmlformats.org/officeDocument/2006/relationships/hyperlink" Target="https://data.gov.sg/dataset/government-recurrent-expenditure-on-educat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747907" cy="2387600"/>
          </a:xfrm>
        </p:spPr>
        <p:txBody>
          <a:bodyPr/>
          <a:lstStyle/>
          <a:p>
            <a:r>
              <a:rPr lang="en-US" sz="4000" dirty="0"/>
              <a:t>Does Singapore Place Great Emphasis On Education?</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a:lstStyle/>
          <a:p>
            <a:r>
              <a:rPr lang="en-US" dirty="0"/>
              <a:t>Analysis By: Toh Kien Yu (P2222291)</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Cleansing of Data: Pie Chart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61793"/>
            <a:ext cx="1657723" cy="365125"/>
          </a:xfrm>
        </p:spPr>
        <p:txBody>
          <a:bodyPr/>
          <a:lstStyle/>
          <a:p>
            <a:fld id="{294A09A9-5501-47C1-A89A-A340965A2BE2}" type="slidenum">
              <a:rPr lang="en-US" smtClean="0"/>
              <a:pPr/>
              <a:t>10</a:t>
            </a:fld>
            <a:endParaRPr lang="en-US" dirty="0"/>
          </a:p>
        </p:txBody>
      </p:sp>
      <p:sp>
        <p:nvSpPr>
          <p:cNvPr id="8" name="TextBox 7">
            <a:extLst>
              <a:ext uri="{FF2B5EF4-FFF2-40B4-BE49-F238E27FC236}">
                <a16:creationId xmlns:a16="http://schemas.microsoft.com/office/drawing/2014/main" id="{3BA5D732-B211-9402-C8A2-6E675CBF4F96}"/>
              </a:ext>
            </a:extLst>
          </p:cNvPr>
          <p:cNvSpPr txBox="1"/>
          <p:nvPr/>
        </p:nvSpPr>
        <p:spPr>
          <a:xfrm>
            <a:off x="1134836" y="4811486"/>
            <a:ext cx="10442121" cy="1200329"/>
          </a:xfrm>
          <a:prstGeom prst="rect">
            <a:avLst/>
          </a:prstGeom>
          <a:noFill/>
        </p:spPr>
        <p:txBody>
          <a:bodyPr wrap="square" rtlCol="0">
            <a:spAutoFit/>
          </a:bodyPr>
          <a:lstStyle/>
          <a:p>
            <a:pPr marL="342900" indent="-342900">
              <a:buAutoNum type="arabicPeriod"/>
            </a:pPr>
            <a:r>
              <a:rPr lang="en-SG" dirty="0"/>
              <a:t>Extract only the needed rows, Year 2005 and 2018 with a function </a:t>
            </a:r>
            <a:r>
              <a:rPr lang="en-SG" dirty="0" err="1"/>
              <a:t>np.isin</a:t>
            </a:r>
            <a:endParaRPr lang="en-SG" dirty="0"/>
          </a:p>
          <a:p>
            <a:pPr marL="342900" indent="-342900">
              <a:buAutoNum type="arabicPeriod"/>
            </a:pPr>
            <a:r>
              <a:rPr lang="en-SG" dirty="0"/>
              <a:t>Extract the x axis labels, used a lambda function to remove repetitive (Total - ) in front of the labels.</a:t>
            </a:r>
          </a:p>
          <a:p>
            <a:pPr marL="342900" indent="-342900">
              <a:buAutoNum type="arabicPeriod"/>
            </a:pPr>
            <a:r>
              <a:rPr lang="en-SG" dirty="0"/>
              <a:t>Extracted the y axis values</a:t>
            </a:r>
          </a:p>
          <a:p>
            <a:pPr marL="342900" indent="-342900">
              <a:buAutoNum type="arabicPeriod"/>
            </a:pPr>
            <a:r>
              <a:rPr lang="en-SG" dirty="0"/>
              <a:t>Plot the Graph using matplotlib</a:t>
            </a:r>
          </a:p>
        </p:txBody>
      </p:sp>
      <p:pic>
        <p:nvPicPr>
          <p:cNvPr id="7" name="Picture 6">
            <a:extLst>
              <a:ext uri="{FF2B5EF4-FFF2-40B4-BE49-F238E27FC236}">
                <a16:creationId xmlns:a16="http://schemas.microsoft.com/office/drawing/2014/main" id="{A05A4676-2291-FDA4-3A02-C9F33650055C}"/>
              </a:ext>
            </a:extLst>
          </p:cNvPr>
          <p:cNvPicPr>
            <a:picLocks noChangeAspect="1"/>
          </p:cNvPicPr>
          <p:nvPr/>
        </p:nvPicPr>
        <p:blipFill>
          <a:blip r:embed="rId2"/>
          <a:stretch>
            <a:fillRect/>
          </a:stretch>
        </p:blipFill>
        <p:spPr>
          <a:xfrm>
            <a:off x="1134836" y="1184048"/>
            <a:ext cx="9477444" cy="3600223"/>
          </a:xfrm>
          <a:prstGeom prst="rect">
            <a:avLst/>
          </a:prstGeom>
        </p:spPr>
      </p:pic>
    </p:spTree>
    <p:extLst>
      <p:ext uri="{BB962C8B-B14F-4D97-AF65-F5344CB8AC3E}">
        <p14:creationId xmlns:p14="http://schemas.microsoft.com/office/powerpoint/2010/main" val="3769873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381000"/>
            <a:ext cx="9854294" cy="1325563"/>
          </a:xfrm>
        </p:spPr>
        <p:txBody>
          <a:bodyPr/>
          <a:lstStyle/>
          <a:p>
            <a:r>
              <a:rPr lang="en-US" sz="3500" dirty="0"/>
              <a:t>Analysis: Does Singapore Place Great Emphasis On Education?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11</a:t>
            </a:fld>
            <a:endParaRPr lang="en-US" dirty="0"/>
          </a:p>
        </p:txBody>
      </p:sp>
      <p:sp>
        <p:nvSpPr>
          <p:cNvPr id="13" name="TextBox 12">
            <a:extLst>
              <a:ext uri="{FF2B5EF4-FFF2-40B4-BE49-F238E27FC236}">
                <a16:creationId xmlns:a16="http://schemas.microsoft.com/office/drawing/2014/main" id="{798D26EA-B018-ADB9-5B40-52B74B086EEF}"/>
              </a:ext>
            </a:extLst>
          </p:cNvPr>
          <p:cNvSpPr txBox="1"/>
          <p:nvPr/>
        </p:nvSpPr>
        <p:spPr>
          <a:xfrm>
            <a:off x="7135586" y="1706563"/>
            <a:ext cx="4572001" cy="3970318"/>
          </a:xfrm>
          <a:prstGeom prst="rect">
            <a:avLst/>
          </a:prstGeom>
          <a:noFill/>
        </p:spPr>
        <p:txBody>
          <a:bodyPr wrap="square" rtlCol="0">
            <a:spAutoFit/>
          </a:bodyPr>
          <a:lstStyle/>
          <a:p>
            <a:r>
              <a:rPr lang="en-SG" sz="1400" dirty="0"/>
              <a:t>From the bar chart, it can be seen that the Government’s Recurrent Expenditure on Education has increased tremendously. </a:t>
            </a:r>
          </a:p>
          <a:p>
            <a:endParaRPr lang="en-SG" sz="1400" dirty="0"/>
          </a:p>
          <a:p>
            <a:r>
              <a:rPr lang="en-SG" sz="1400" dirty="0"/>
              <a:t>The amount spent increased from 2005 - 2019:</a:t>
            </a:r>
          </a:p>
          <a:p>
            <a:r>
              <a:rPr lang="en-SG" sz="1400" dirty="0"/>
              <a:t>Primary School: $1,125,876 to $2,769,064.</a:t>
            </a:r>
          </a:p>
          <a:p>
            <a:r>
              <a:rPr lang="en-SG" sz="1400" dirty="0"/>
              <a:t>Secondary School: $1,328,287 to $2,734,668</a:t>
            </a:r>
          </a:p>
          <a:p>
            <a:r>
              <a:rPr lang="en-SG" sz="1400" dirty="0"/>
              <a:t>University: $1,058,239 to $2,910,173</a:t>
            </a:r>
          </a:p>
          <a:p>
            <a:endParaRPr lang="en-SG" sz="1400" dirty="0"/>
          </a:p>
          <a:p>
            <a:r>
              <a:rPr lang="en-SG" sz="1400" dirty="0"/>
              <a:t>The amount spent in 2019 for primary school and secondary school doubled and University almost tripled compared to year 2005.</a:t>
            </a:r>
          </a:p>
          <a:p>
            <a:endParaRPr lang="en-SG" sz="1400" dirty="0"/>
          </a:p>
          <a:p>
            <a:r>
              <a:rPr lang="en-SG" sz="1400" dirty="0"/>
              <a:t>This shows that the government is allocating a higher budget and resources for education in hopes to improve the learning environment that students are exposed at a young age. A learning environment with comprehensive resources can aid one’s learning extensively. </a:t>
            </a:r>
          </a:p>
        </p:txBody>
      </p:sp>
      <p:pic>
        <p:nvPicPr>
          <p:cNvPr id="9" name="Picture 8">
            <a:extLst>
              <a:ext uri="{FF2B5EF4-FFF2-40B4-BE49-F238E27FC236}">
                <a16:creationId xmlns:a16="http://schemas.microsoft.com/office/drawing/2014/main" id="{1A552F6D-3B5D-AF70-8463-9430FF8C42FE}"/>
              </a:ext>
            </a:extLst>
          </p:cNvPr>
          <p:cNvPicPr>
            <a:picLocks noChangeAspect="1"/>
          </p:cNvPicPr>
          <p:nvPr/>
        </p:nvPicPr>
        <p:blipFill>
          <a:blip r:embed="rId2"/>
          <a:stretch>
            <a:fillRect/>
          </a:stretch>
        </p:blipFill>
        <p:spPr>
          <a:xfrm>
            <a:off x="321129" y="1745318"/>
            <a:ext cx="6711042" cy="4271297"/>
          </a:xfrm>
          <a:prstGeom prst="rect">
            <a:avLst/>
          </a:prstGeom>
        </p:spPr>
      </p:pic>
    </p:spTree>
    <p:extLst>
      <p:ext uri="{BB962C8B-B14F-4D97-AF65-F5344CB8AC3E}">
        <p14:creationId xmlns:p14="http://schemas.microsoft.com/office/powerpoint/2010/main" val="1561763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8853" y="232085"/>
            <a:ext cx="9854294" cy="661164"/>
          </a:xfrm>
        </p:spPr>
        <p:txBody>
          <a:bodyPr/>
          <a:lstStyle/>
          <a:p>
            <a:r>
              <a:rPr lang="en-US" sz="3500" dirty="0"/>
              <a:t>Cleansing of Data: Bar Chart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12</a:t>
            </a:fld>
            <a:endParaRPr lang="en-US" dirty="0"/>
          </a:p>
        </p:txBody>
      </p:sp>
      <p:sp>
        <p:nvSpPr>
          <p:cNvPr id="8" name="TextBox 7">
            <a:extLst>
              <a:ext uri="{FF2B5EF4-FFF2-40B4-BE49-F238E27FC236}">
                <a16:creationId xmlns:a16="http://schemas.microsoft.com/office/drawing/2014/main" id="{1AF499B5-D82B-B608-876A-535BF1E68A19}"/>
              </a:ext>
            </a:extLst>
          </p:cNvPr>
          <p:cNvSpPr txBox="1"/>
          <p:nvPr/>
        </p:nvSpPr>
        <p:spPr>
          <a:xfrm>
            <a:off x="1101533" y="4387220"/>
            <a:ext cx="9429750" cy="1708160"/>
          </a:xfrm>
          <a:prstGeom prst="rect">
            <a:avLst/>
          </a:prstGeom>
          <a:noFill/>
        </p:spPr>
        <p:txBody>
          <a:bodyPr wrap="square" rtlCol="0">
            <a:spAutoFit/>
          </a:bodyPr>
          <a:lstStyle/>
          <a:p>
            <a:pPr marL="342900" indent="-342900">
              <a:buAutoNum type="arabicPeriod"/>
            </a:pPr>
            <a:r>
              <a:rPr lang="en-SG" sz="1500" dirty="0"/>
              <a:t>Extracted Year 2005 and 2019 rows</a:t>
            </a:r>
          </a:p>
          <a:p>
            <a:pPr marL="342900" indent="-342900">
              <a:buAutoNum type="arabicPeriod"/>
            </a:pPr>
            <a:r>
              <a:rPr lang="en-SG" sz="1500" dirty="0"/>
              <a:t>Extracted only rows that are needed with </a:t>
            </a:r>
            <a:r>
              <a:rPr lang="en-SG" sz="1500" dirty="0" err="1"/>
              <a:t>np.isin</a:t>
            </a:r>
            <a:r>
              <a:rPr lang="en-SG" sz="1500" dirty="0"/>
              <a:t> to extract the Universities, Junior Colleges / Centralised Institutions, Secondary School etc. rows</a:t>
            </a:r>
          </a:p>
          <a:p>
            <a:pPr marL="342900" indent="-342900">
              <a:buAutoNum type="arabicPeriod"/>
            </a:pPr>
            <a:r>
              <a:rPr lang="en-SG" sz="1500" dirty="0"/>
              <a:t>Obtain x axis value</a:t>
            </a:r>
          </a:p>
          <a:p>
            <a:pPr marL="342900" indent="-342900">
              <a:buAutoNum type="arabicPeriod"/>
            </a:pPr>
            <a:r>
              <a:rPr lang="en-SG" sz="1500" dirty="0"/>
              <a:t>Using for loop, I obtained the y axis values for both years then used .append() to push them to their respective array</a:t>
            </a:r>
          </a:p>
          <a:p>
            <a:pPr marL="342900" indent="-342900">
              <a:buAutoNum type="arabicPeriod"/>
            </a:pPr>
            <a:r>
              <a:rPr lang="en-SG" sz="1500" dirty="0"/>
              <a:t>Plot the Graph </a:t>
            </a:r>
            <a:r>
              <a:rPr lang="en-SG" sz="1600" dirty="0"/>
              <a:t>using matplotlib</a:t>
            </a:r>
            <a:endParaRPr lang="en-SG" sz="1500" dirty="0"/>
          </a:p>
        </p:txBody>
      </p:sp>
      <p:pic>
        <p:nvPicPr>
          <p:cNvPr id="7" name="Picture 6">
            <a:extLst>
              <a:ext uri="{FF2B5EF4-FFF2-40B4-BE49-F238E27FC236}">
                <a16:creationId xmlns:a16="http://schemas.microsoft.com/office/drawing/2014/main" id="{D3771DF0-BC35-7935-939A-29C3D9001451}"/>
              </a:ext>
            </a:extLst>
          </p:cNvPr>
          <p:cNvPicPr>
            <a:picLocks noChangeAspect="1"/>
          </p:cNvPicPr>
          <p:nvPr/>
        </p:nvPicPr>
        <p:blipFill>
          <a:blip r:embed="rId2"/>
          <a:stretch>
            <a:fillRect/>
          </a:stretch>
        </p:blipFill>
        <p:spPr>
          <a:xfrm>
            <a:off x="1101533" y="893249"/>
            <a:ext cx="9515545" cy="3433098"/>
          </a:xfrm>
          <a:prstGeom prst="rect">
            <a:avLst/>
          </a:prstGeom>
        </p:spPr>
      </p:pic>
    </p:spTree>
    <p:extLst>
      <p:ext uri="{BB962C8B-B14F-4D97-AF65-F5344CB8AC3E}">
        <p14:creationId xmlns:p14="http://schemas.microsoft.com/office/powerpoint/2010/main" val="1597236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381000"/>
            <a:ext cx="9854294" cy="1325563"/>
          </a:xfrm>
        </p:spPr>
        <p:txBody>
          <a:bodyPr/>
          <a:lstStyle/>
          <a:p>
            <a:r>
              <a:rPr lang="en-US" sz="3500" dirty="0"/>
              <a:t>Analysis: Does Singapore Place Great Emphasis On Education?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13</a:t>
            </a:fld>
            <a:endParaRPr lang="en-US" dirty="0"/>
          </a:p>
        </p:txBody>
      </p:sp>
      <p:sp>
        <p:nvSpPr>
          <p:cNvPr id="13" name="TextBox 12">
            <a:extLst>
              <a:ext uri="{FF2B5EF4-FFF2-40B4-BE49-F238E27FC236}">
                <a16:creationId xmlns:a16="http://schemas.microsoft.com/office/drawing/2014/main" id="{3CCB2EA0-2576-9A45-5D5B-F146B4902062}"/>
              </a:ext>
            </a:extLst>
          </p:cNvPr>
          <p:cNvSpPr txBox="1"/>
          <p:nvPr/>
        </p:nvSpPr>
        <p:spPr>
          <a:xfrm>
            <a:off x="6871855" y="1784464"/>
            <a:ext cx="4433454" cy="4801314"/>
          </a:xfrm>
          <a:prstGeom prst="rect">
            <a:avLst/>
          </a:prstGeom>
          <a:noFill/>
        </p:spPr>
        <p:txBody>
          <a:bodyPr wrap="square" rtlCol="0">
            <a:spAutoFit/>
          </a:bodyPr>
          <a:lstStyle/>
          <a:p>
            <a:r>
              <a:rPr lang="en-SG" dirty="0"/>
              <a:t>According to the Box &amp; Whisker Graph, </a:t>
            </a:r>
          </a:p>
          <a:p>
            <a:r>
              <a:rPr lang="en-SG" dirty="0"/>
              <a:t>Median MRT and LRT transport fares for students is $0.285, compared to adult and senior citizen card fare of $0.1615 and $0.515 respectively.</a:t>
            </a:r>
          </a:p>
          <a:p>
            <a:endParaRPr lang="en-SG" dirty="0"/>
          </a:p>
          <a:p>
            <a:r>
              <a:rPr lang="en-SG" dirty="0"/>
              <a:t>In consideration to a student’s financial ability, government introduced lower transport fares so as to make moving around places more accessible and affordable. </a:t>
            </a:r>
          </a:p>
          <a:p>
            <a:endParaRPr lang="en-SG" dirty="0"/>
          </a:p>
          <a:p>
            <a:endParaRPr lang="en-SG" dirty="0"/>
          </a:p>
          <a:p>
            <a:endParaRPr lang="en-SG" dirty="0"/>
          </a:p>
          <a:p>
            <a:endParaRPr lang="en-SG" dirty="0"/>
          </a:p>
          <a:p>
            <a:endParaRPr lang="en-SG" dirty="0"/>
          </a:p>
          <a:p>
            <a:endParaRPr lang="en-SG" dirty="0"/>
          </a:p>
        </p:txBody>
      </p:sp>
      <p:pic>
        <p:nvPicPr>
          <p:cNvPr id="7" name="Picture 6">
            <a:extLst>
              <a:ext uri="{FF2B5EF4-FFF2-40B4-BE49-F238E27FC236}">
                <a16:creationId xmlns:a16="http://schemas.microsoft.com/office/drawing/2014/main" id="{8640B2F7-760B-47BD-B2C1-B9A30585C56E}"/>
              </a:ext>
            </a:extLst>
          </p:cNvPr>
          <p:cNvPicPr>
            <a:picLocks noChangeAspect="1"/>
          </p:cNvPicPr>
          <p:nvPr/>
        </p:nvPicPr>
        <p:blipFill>
          <a:blip r:embed="rId2"/>
          <a:stretch>
            <a:fillRect/>
          </a:stretch>
        </p:blipFill>
        <p:spPr>
          <a:xfrm>
            <a:off x="419101" y="1784464"/>
            <a:ext cx="6191945" cy="4131922"/>
          </a:xfrm>
          <a:prstGeom prst="rect">
            <a:avLst/>
          </a:prstGeom>
        </p:spPr>
      </p:pic>
    </p:spTree>
    <p:extLst>
      <p:ext uri="{BB962C8B-B14F-4D97-AF65-F5344CB8AC3E}">
        <p14:creationId xmlns:p14="http://schemas.microsoft.com/office/powerpoint/2010/main" val="1784319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426149"/>
            <a:ext cx="9854294" cy="661164"/>
          </a:xfrm>
        </p:spPr>
        <p:txBody>
          <a:bodyPr/>
          <a:lstStyle/>
          <a:p>
            <a:r>
              <a:rPr lang="en-US" sz="3500" dirty="0"/>
              <a:t>Cleansing of Data: Box Plot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14</a:t>
            </a:fld>
            <a:endParaRPr lang="en-US" dirty="0"/>
          </a:p>
        </p:txBody>
      </p:sp>
      <p:sp>
        <p:nvSpPr>
          <p:cNvPr id="8" name="TextBox 7">
            <a:extLst>
              <a:ext uri="{FF2B5EF4-FFF2-40B4-BE49-F238E27FC236}">
                <a16:creationId xmlns:a16="http://schemas.microsoft.com/office/drawing/2014/main" id="{EE741947-6D35-EC3E-F8E8-B8854CBE5ACB}"/>
              </a:ext>
            </a:extLst>
          </p:cNvPr>
          <p:cNvSpPr txBox="1"/>
          <p:nvPr/>
        </p:nvSpPr>
        <p:spPr>
          <a:xfrm>
            <a:off x="1327341" y="4316186"/>
            <a:ext cx="9534595" cy="1477328"/>
          </a:xfrm>
          <a:prstGeom prst="rect">
            <a:avLst/>
          </a:prstGeom>
          <a:noFill/>
        </p:spPr>
        <p:txBody>
          <a:bodyPr wrap="square" rtlCol="0">
            <a:spAutoFit/>
          </a:bodyPr>
          <a:lstStyle/>
          <a:p>
            <a:pPr marL="342900" indent="-342900">
              <a:buAutoNum type="arabicPeriod"/>
            </a:pPr>
            <a:r>
              <a:rPr lang="en-SG" dirty="0"/>
              <a:t>Extracted only rows that are needed with </a:t>
            </a:r>
            <a:r>
              <a:rPr lang="en-SG" dirty="0" err="1"/>
              <a:t>np.isin</a:t>
            </a:r>
            <a:endParaRPr lang="en-SG" dirty="0"/>
          </a:p>
          <a:p>
            <a:pPr marL="342900" indent="-342900">
              <a:buAutoNum type="arabicPeriod"/>
            </a:pPr>
            <a:r>
              <a:rPr lang="en-SG" dirty="0"/>
              <a:t>Assigned variables to adults, students and senior</a:t>
            </a:r>
          </a:p>
          <a:p>
            <a:pPr marL="342900" indent="-342900">
              <a:buAutoNum type="arabicPeriod"/>
            </a:pPr>
            <a:r>
              <a:rPr lang="en-SG" dirty="0"/>
              <a:t>X axis is then obtained using </a:t>
            </a:r>
            <a:r>
              <a:rPr lang="en-SG" dirty="0" err="1"/>
              <a:t>np.unique</a:t>
            </a:r>
            <a:r>
              <a:rPr lang="en-SG" dirty="0"/>
              <a:t> from the columns</a:t>
            </a:r>
          </a:p>
          <a:p>
            <a:pPr marL="342900" indent="-342900">
              <a:buAutoNum type="arabicPeriod"/>
            </a:pPr>
            <a:r>
              <a:rPr lang="en-SG" dirty="0"/>
              <a:t>Extract the fares of adult, student and senior</a:t>
            </a:r>
          </a:p>
          <a:p>
            <a:pPr marL="342900" indent="-342900">
              <a:buAutoNum type="arabicPeriod"/>
            </a:pPr>
            <a:r>
              <a:rPr lang="en-SG" dirty="0"/>
              <a:t>Plot the graph using matplotlib</a:t>
            </a:r>
          </a:p>
        </p:txBody>
      </p:sp>
      <p:pic>
        <p:nvPicPr>
          <p:cNvPr id="7" name="Picture 6">
            <a:extLst>
              <a:ext uri="{FF2B5EF4-FFF2-40B4-BE49-F238E27FC236}">
                <a16:creationId xmlns:a16="http://schemas.microsoft.com/office/drawing/2014/main" id="{B027E19B-EA7E-6DD0-7A02-D3EB0BD8C633}"/>
              </a:ext>
            </a:extLst>
          </p:cNvPr>
          <p:cNvPicPr>
            <a:picLocks noChangeAspect="1"/>
          </p:cNvPicPr>
          <p:nvPr/>
        </p:nvPicPr>
        <p:blipFill>
          <a:blip r:embed="rId2"/>
          <a:stretch>
            <a:fillRect/>
          </a:stretch>
        </p:blipFill>
        <p:spPr>
          <a:xfrm>
            <a:off x="1341628" y="1192026"/>
            <a:ext cx="9506020" cy="3019447"/>
          </a:xfrm>
          <a:prstGeom prst="rect">
            <a:avLst/>
          </a:prstGeom>
        </p:spPr>
      </p:pic>
    </p:spTree>
    <p:extLst>
      <p:ext uri="{BB962C8B-B14F-4D97-AF65-F5344CB8AC3E}">
        <p14:creationId xmlns:p14="http://schemas.microsoft.com/office/powerpoint/2010/main" val="699972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381000"/>
            <a:ext cx="9854294" cy="1325563"/>
          </a:xfrm>
        </p:spPr>
        <p:txBody>
          <a:bodyPr/>
          <a:lstStyle/>
          <a:p>
            <a:r>
              <a:rPr lang="en-US" sz="3500" dirty="0"/>
              <a:t>Analysis: Does Singapore Place Great Emphasis On Education?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15</a:t>
            </a:fld>
            <a:endParaRPr lang="en-US" dirty="0"/>
          </a:p>
        </p:txBody>
      </p:sp>
      <p:sp>
        <p:nvSpPr>
          <p:cNvPr id="8" name="TextBox 7">
            <a:extLst>
              <a:ext uri="{FF2B5EF4-FFF2-40B4-BE49-F238E27FC236}">
                <a16:creationId xmlns:a16="http://schemas.microsoft.com/office/drawing/2014/main" id="{6A5BDF14-985A-DEA5-5305-7DC74BA86833}"/>
              </a:ext>
            </a:extLst>
          </p:cNvPr>
          <p:cNvSpPr txBox="1"/>
          <p:nvPr/>
        </p:nvSpPr>
        <p:spPr>
          <a:xfrm>
            <a:off x="7391400" y="1845129"/>
            <a:ext cx="3793671" cy="3539430"/>
          </a:xfrm>
          <a:prstGeom prst="rect">
            <a:avLst/>
          </a:prstGeom>
          <a:noFill/>
        </p:spPr>
        <p:txBody>
          <a:bodyPr wrap="square" rtlCol="0">
            <a:spAutoFit/>
          </a:bodyPr>
          <a:lstStyle/>
          <a:p>
            <a:r>
              <a:rPr lang="en-SG" sz="1600" dirty="0"/>
              <a:t>From the scatterplot, it can be seen that Year 2020 Graduates vs Intake’s linear regression is much more steep than Year 2005 where the linear regression is gradual.</a:t>
            </a:r>
          </a:p>
          <a:p>
            <a:endParaRPr lang="en-SG" sz="1600" dirty="0"/>
          </a:p>
          <a:p>
            <a:r>
              <a:rPr lang="en-SG" sz="1600" dirty="0"/>
              <a:t>This tells us that although intakes are smaller in year 2020, the amount of graduates are still more than the amount of graduates in year 2005.</a:t>
            </a:r>
          </a:p>
          <a:p>
            <a:endParaRPr lang="en-SG" sz="1600" dirty="0"/>
          </a:p>
          <a:p>
            <a:r>
              <a:rPr lang="en-SG" sz="1600" dirty="0"/>
              <a:t>More and more students are taking education more seriously and not giving up halfway through their education  </a:t>
            </a:r>
          </a:p>
        </p:txBody>
      </p:sp>
      <p:pic>
        <p:nvPicPr>
          <p:cNvPr id="10" name="Picture 9">
            <a:extLst>
              <a:ext uri="{FF2B5EF4-FFF2-40B4-BE49-F238E27FC236}">
                <a16:creationId xmlns:a16="http://schemas.microsoft.com/office/drawing/2014/main" id="{F982FF17-2E3D-E883-11F0-D21920723F1A}"/>
              </a:ext>
            </a:extLst>
          </p:cNvPr>
          <p:cNvPicPr>
            <a:picLocks noChangeAspect="1"/>
          </p:cNvPicPr>
          <p:nvPr/>
        </p:nvPicPr>
        <p:blipFill>
          <a:blip r:embed="rId2"/>
          <a:stretch>
            <a:fillRect/>
          </a:stretch>
        </p:blipFill>
        <p:spPr>
          <a:xfrm>
            <a:off x="304800" y="1845129"/>
            <a:ext cx="7019984" cy="4120242"/>
          </a:xfrm>
          <a:prstGeom prst="rect">
            <a:avLst/>
          </a:prstGeom>
        </p:spPr>
      </p:pic>
    </p:spTree>
    <p:extLst>
      <p:ext uri="{BB962C8B-B14F-4D97-AF65-F5344CB8AC3E}">
        <p14:creationId xmlns:p14="http://schemas.microsoft.com/office/powerpoint/2010/main" val="67193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Cleansing of Data: Scatterplot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16</a:t>
            </a:fld>
            <a:endParaRPr lang="en-US" dirty="0"/>
          </a:p>
        </p:txBody>
      </p:sp>
      <p:sp>
        <p:nvSpPr>
          <p:cNvPr id="8" name="TextBox 7">
            <a:extLst>
              <a:ext uri="{FF2B5EF4-FFF2-40B4-BE49-F238E27FC236}">
                <a16:creationId xmlns:a16="http://schemas.microsoft.com/office/drawing/2014/main" id="{FC485AAA-2AE9-830D-A8D5-BC79CF720FEB}"/>
              </a:ext>
            </a:extLst>
          </p:cNvPr>
          <p:cNvSpPr txBox="1"/>
          <p:nvPr/>
        </p:nvSpPr>
        <p:spPr>
          <a:xfrm>
            <a:off x="1235825" y="4572000"/>
            <a:ext cx="5619404" cy="1477328"/>
          </a:xfrm>
          <a:prstGeom prst="rect">
            <a:avLst/>
          </a:prstGeom>
          <a:noFill/>
        </p:spPr>
        <p:txBody>
          <a:bodyPr wrap="square" rtlCol="0">
            <a:spAutoFit/>
          </a:bodyPr>
          <a:lstStyle/>
          <a:p>
            <a:pPr marL="342900" indent="-342900">
              <a:buAutoNum type="arabicPeriod"/>
            </a:pPr>
            <a:r>
              <a:rPr lang="en-SG" dirty="0"/>
              <a:t>Extract the row with year 2005 and 2020.</a:t>
            </a:r>
          </a:p>
          <a:p>
            <a:pPr marL="342900" indent="-342900">
              <a:buAutoNum type="arabicPeriod"/>
            </a:pPr>
            <a:r>
              <a:rPr lang="en-SG" dirty="0"/>
              <a:t>Extract rows where sex is “MF” using </a:t>
            </a:r>
            <a:r>
              <a:rPr lang="en-SG" dirty="0" err="1"/>
              <a:t>np.isin</a:t>
            </a:r>
            <a:endParaRPr lang="en-SG" dirty="0"/>
          </a:p>
          <a:p>
            <a:pPr marL="342900" indent="-342900">
              <a:buAutoNum type="arabicPeriod"/>
            </a:pPr>
            <a:r>
              <a:rPr lang="en-SG" dirty="0"/>
              <a:t>Obtain the x and y values of year 2005 and year 2020 respectively.</a:t>
            </a:r>
          </a:p>
          <a:p>
            <a:pPr marL="342900" indent="-342900">
              <a:buAutoNum type="arabicPeriod"/>
            </a:pPr>
            <a:r>
              <a:rPr lang="en-SG" dirty="0"/>
              <a:t>Plot the Graph using matplotlib</a:t>
            </a:r>
          </a:p>
        </p:txBody>
      </p:sp>
      <p:pic>
        <p:nvPicPr>
          <p:cNvPr id="7" name="Picture 6">
            <a:extLst>
              <a:ext uri="{FF2B5EF4-FFF2-40B4-BE49-F238E27FC236}">
                <a16:creationId xmlns:a16="http://schemas.microsoft.com/office/drawing/2014/main" id="{ADBA306A-9B70-2117-2944-67A62BB4A615}"/>
              </a:ext>
            </a:extLst>
          </p:cNvPr>
          <p:cNvPicPr>
            <a:picLocks noChangeAspect="1"/>
          </p:cNvPicPr>
          <p:nvPr/>
        </p:nvPicPr>
        <p:blipFill>
          <a:blip r:embed="rId2"/>
          <a:stretch>
            <a:fillRect/>
          </a:stretch>
        </p:blipFill>
        <p:spPr>
          <a:xfrm>
            <a:off x="1351155" y="1319201"/>
            <a:ext cx="9486969" cy="3000397"/>
          </a:xfrm>
          <a:prstGeom prst="rect">
            <a:avLst/>
          </a:prstGeom>
        </p:spPr>
      </p:pic>
    </p:spTree>
    <p:extLst>
      <p:ext uri="{BB962C8B-B14F-4D97-AF65-F5344CB8AC3E}">
        <p14:creationId xmlns:p14="http://schemas.microsoft.com/office/powerpoint/2010/main" val="4048683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Conclusion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17</a:t>
            </a:fld>
            <a:endParaRPr lang="en-US" dirty="0"/>
          </a:p>
        </p:txBody>
      </p:sp>
      <p:sp>
        <p:nvSpPr>
          <p:cNvPr id="3" name="TextBox 2">
            <a:extLst>
              <a:ext uri="{FF2B5EF4-FFF2-40B4-BE49-F238E27FC236}">
                <a16:creationId xmlns:a16="http://schemas.microsoft.com/office/drawing/2014/main" id="{5FF54577-CF62-B722-7308-20F6749174D8}"/>
              </a:ext>
            </a:extLst>
          </p:cNvPr>
          <p:cNvSpPr txBox="1"/>
          <p:nvPr/>
        </p:nvSpPr>
        <p:spPr>
          <a:xfrm>
            <a:off x="664029" y="1436914"/>
            <a:ext cx="8975271" cy="2862322"/>
          </a:xfrm>
          <a:prstGeom prst="rect">
            <a:avLst/>
          </a:prstGeom>
          <a:noFill/>
        </p:spPr>
        <p:txBody>
          <a:bodyPr wrap="square" rtlCol="0">
            <a:spAutoFit/>
          </a:bodyPr>
          <a:lstStyle/>
          <a:p>
            <a:r>
              <a:rPr lang="en-US" sz="2000" dirty="0"/>
              <a:t>In summary of the datasets </a:t>
            </a:r>
            <a:r>
              <a:rPr lang="en-US" sz="2000" dirty="0" err="1"/>
              <a:t>analysed</a:t>
            </a:r>
            <a:r>
              <a:rPr lang="en-US" sz="2000" dirty="0"/>
              <a:t>, </a:t>
            </a:r>
          </a:p>
          <a:p>
            <a:endParaRPr lang="en-US" sz="2000" dirty="0"/>
          </a:p>
          <a:p>
            <a:r>
              <a:rPr lang="en-US" sz="2000" dirty="0"/>
              <a:t>I can safely conclude that Singapore places a great emphasis on Education.</a:t>
            </a:r>
          </a:p>
          <a:p>
            <a:r>
              <a:rPr lang="en-US" sz="2000" dirty="0"/>
              <a:t>Singapore has made tremendous effort to improved our education compared to the past.</a:t>
            </a:r>
          </a:p>
          <a:p>
            <a:endParaRPr lang="en-US" sz="2000" dirty="0"/>
          </a:p>
          <a:p>
            <a:r>
              <a:rPr lang="en-US" sz="2000" dirty="0"/>
              <a:t>Singapore should continue to place such emphasis on Education as it plays a role beyond Education where it affects our employability and economy at a greater scale. </a:t>
            </a:r>
          </a:p>
        </p:txBody>
      </p:sp>
    </p:spTree>
    <p:extLst>
      <p:ext uri="{BB962C8B-B14F-4D97-AF65-F5344CB8AC3E}">
        <p14:creationId xmlns:p14="http://schemas.microsoft.com/office/powerpoint/2010/main" val="15680695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References</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18</a:t>
            </a:fld>
            <a:endParaRPr lang="en-US" dirty="0"/>
          </a:p>
        </p:txBody>
      </p:sp>
      <p:sp>
        <p:nvSpPr>
          <p:cNvPr id="3" name="TextBox 2">
            <a:extLst>
              <a:ext uri="{FF2B5EF4-FFF2-40B4-BE49-F238E27FC236}">
                <a16:creationId xmlns:a16="http://schemas.microsoft.com/office/drawing/2014/main" id="{994CAC65-0B4A-7458-08A7-F104D98E08C9}"/>
              </a:ext>
            </a:extLst>
          </p:cNvPr>
          <p:cNvSpPr txBox="1"/>
          <p:nvPr/>
        </p:nvSpPr>
        <p:spPr>
          <a:xfrm>
            <a:off x="1167493" y="1556657"/>
            <a:ext cx="8929007" cy="4339650"/>
          </a:xfrm>
          <a:prstGeom prst="rect">
            <a:avLst/>
          </a:prstGeom>
          <a:noFill/>
        </p:spPr>
        <p:txBody>
          <a:bodyPr wrap="square" rtlCol="0">
            <a:spAutoFit/>
          </a:bodyPr>
          <a:lstStyle/>
          <a:p>
            <a:r>
              <a:rPr lang="en-SG" sz="1500" dirty="0"/>
              <a:t>Literacy Rate Dataset: </a:t>
            </a:r>
            <a:r>
              <a:rPr lang="en-SG" sz="1500" i="1" dirty="0">
                <a:hlinkClick r:id="rId2"/>
              </a:rPr>
              <a:t>https://data.gov.sg/dataset/literacy-rate-annual</a:t>
            </a:r>
            <a:endParaRPr lang="en-SG" sz="1500" i="1" dirty="0"/>
          </a:p>
          <a:p>
            <a:endParaRPr lang="en-SG" sz="1500" i="1" dirty="0"/>
          </a:p>
          <a:p>
            <a:r>
              <a:rPr lang="en-SG" sz="1500" dirty="0"/>
              <a:t>Highest Qualification Attained Dataset: </a:t>
            </a:r>
            <a:r>
              <a:rPr lang="en-SG" sz="1500" i="1" dirty="0">
                <a:hlinkClick r:id="rId3"/>
              </a:rPr>
              <a:t>https://data.gov.sg/dataset/singapore-residents-aged-25-years-over-by-highest-qualification-attained-sex-and-age-group-annual</a:t>
            </a:r>
            <a:endParaRPr lang="en-SG" sz="1500" i="1" dirty="0"/>
          </a:p>
          <a:p>
            <a:endParaRPr lang="en-SG" sz="1500" i="1" dirty="0"/>
          </a:p>
          <a:p>
            <a:r>
              <a:rPr lang="en-SG" sz="1500" dirty="0"/>
              <a:t>Recurrent Expenditure On Education Dataset: </a:t>
            </a:r>
            <a:r>
              <a:rPr lang="en-SG" sz="1500" i="1" dirty="0">
                <a:hlinkClick r:id="rId4"/>
              </a:rPr>
              <a:t>https://data.gov.sg/dataset/government-recurrent-expenditure-on-education</a:t>
            </a:r>
            <a:endParaRPr lang="en-SG" sz="1500" i="1" dirty="0"/>
          </a:p>
          <a:p>
            <a:endParaRPr lang="en-SG" sz="1500" i="1" dirty="0"/>
          </a:p>
          <a:p>
            <a:r>
              <a:rPr lang="en-SG" sz="1500" dirty="0"/>
              <a:t>Fares for MRT and LRT Dataset: </a:t>
            </a:r>
            <a:r>
              <a:rPr lang="en-SG" sz="1500" i="1" dirty="0">
                <a:hlinkClick r:id="rId5"/>
              </a:rPr>
              <a:t>https://data.gov.sg/dataset/fare-structure-mrts-and-lrts</a:t>
            </a:r>
            <a:endParaRPr lang="en-SG" sz="1500" i="1" dirty="0"/>
          </a:p>
          <a:p>
            <a:endParaRPr lang="en-SG" sz="1500" i="1" dirty="0"/>
          </a:p>
          <a:p>
            <a:r>
              <a:rPr lang="en-SG" sz="1500" dirty="0"/>
              <a:t>Polytechnic Intake Dataset: </a:t>
            </a:r>
            <a:r>
              <a:rPr lang="en-SG" sz="1500" i="1" dirty="0">
                <a:hlinkClick r:id="rId6"/>
              </a:rPr>
              <a:t>https://data.gov.sg/dataset</a:t>
            </a:r>
            <a:r>
              <a:rPr lang="en-SG" sz="1500" i="1">
                <a:hlinkClick r:id="rId6"/>
              </a:rPr>
              <a:t>/polytechnics-intake-enrolment-and-graduates-by-course</a:t>
            </a:r>
            <a:r>
              <a:rPr lang="en-SG" sz="1500" i="1"/>
              <a:t> </a:t>
            </a:r>
            <a:endParaRPr lang="en-SG" sz="1500" i="1" dirty="0"/>
          </a:p>
          <a:p>
            <a:endParaRPr lang="en-SG" sz="1500" i="1" dirty="0"/>
          </a:p>
          <a:p>
            <a:endParaRPr lang="en-SG" sz="1500" i="1" dirty="0"/>
          </a:p>
          <a:p>
            <a:endParaRPr lang="en-SG" sz="1500" i="1" dirty="0"/>
          </a:p>
          <a:p>
            <a:endParaRPr lang="en-SG" sz="1500" i="1" dirty="0"/>
          </a:p>
          <a:p>
            <a:endParaRPr lang="en-SG" i="1" dirty="0"/>
          </a:p>
          <a:p>
            <a:endParaRPr lang="en-SG" dirty="0"/>
          </a:p>
        </p:txBody>
      </p:sp>
    </p:spTree>
    <p:extLst>
      <p:ext uri="{BB962C8B-B14F-4D97-AF65-F5344CB8AC3E}">
        <p14:creationId xmlns:p14="http://schemas.microsoft.com/office/powerpoint/2010/main" val="3867888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a:lstStyle/>
          <a:p>
            <a:r>
              <a:rPr lang="en-US" dirty="0"/>
              <a:t>Thank you!</a:t>
            </a:r>
          </a:p>
        </p:txBody>
      </p:sp>
    </p:spTree>
    <p:extLst>
      <p:ext uri="{BB962C8B-B14F-4D97-AF65-F5344CB8AC3E}">
        <p14:creationId xmlns:p14="http://schemas.microsoft.com/office/powerpoint/2010/main" val="92618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677924"/>
            <a:ext cx="9854294" cy="569006"/>
          </a:xfrm>
        </p:spPr>
        <p:txBody>
          <a:bodyPr/>
          <a:lstStyle/>
          <a:p>
            <a:r>
              <a:rPr lang="en-US" sz="3500" dirty="0"/>
              <a:t>Roadmap</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1745592"/>
            <a:ext cx="9779182" cy="3366815"/>
          </a:xfrm>
        </p:spPr>
        <p:txBody>
          <a:bodyPr vert="horz" lIns="91440" tIns="45720" rIns="91440" bIns="45720" rtlCol="0" anchor="t">
            <a:normAutofit/>
          </a:bodyPr>
          <a:lstStyle/>
          <a:p>
            <a:pPr marL="514350" indent="-514350">
              <a:buAutoNum type="arabicPeriod"/>
            </a:pPr>
            <a:r>
              <a:rPr lang="en-US" dirty="0"/>
              <a:t>Nature Of Datasets</a:t>
            </a:r>
          </a:p>
          <a:p>
            <a:pPr marL="514350" indent="-514350">
              <a:buAutoNum type="arabicPeriod"/>
            </a:pPr>
            <a:r>
              <a:rPr lang="en-US" dirty="0"/>
              <a:t>Insights from analysis + Data Cleaning</a:t>
            </a:r>
          </a:p>
          <a:p>
            <a:pPr marL="514350" indent="-514350">
              <a:buAutoNum type="arabicPeriod"/>
            </a:pPr>
            <a:r>
              <a:rPr lang="en-US" dirty="0"/>
              <a:t>References</a:t>
            </a:r>
          </a:p>
          <a:p>
            <a:pPr marL="514350" indent="-514350">
              <a:buAutoNum type="arabicPeriod"/>
            </a:pPr>
            <a:r>
              <a:rPr lang="en-US" dirty="0"/>
              <a:t>Conclusion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000" dirty="0"/>
              <a:t>Nature of Dataset (Field Name, Description, Example)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3</a:t>
            </a:fld>
            <a:endParaRPr lang="en-US" dirty="0"/>
          </a:p>
        </p:txBody>
      </p:sp>
      <p:sp>
        <p:nvSpPr>
          <p:cNvPr id="10" name="TextBox 9">
            <a:extLst>
              <a:ext uri="{FF2B5EF4-FFF2-40B4-BE49-F238E27FC236}">
                <a16:creationId xmlns:a16="http://schemas.microsoft.com/office/drawing/2014/main" id="{A30B74AE-DB48-2AE7-8E13-B59065784177}"/>
              </a:ext>
            </a:extLst>
          </p:cNvPr>
          <p:cNvSpPr txBox="1"/>
          <p:nvPr/>
        </p:nvSpPr>
        <p:spPr>
          <a:xfrm>
            <a:off x="6323227" y="1469761"/>
            <a:ext cx="4539343" cy="1200329"/>
          </a:xfrm>
          <a:prstGeom prst="rect">
            <a:avLst/>
          </a:prstGeom>
          <a:noFill/>
        </p:spPr>
        <p:txBody>
          <a:bodyPr wrap="square" rtlCol="0">
            <a:spAutoFit/>
          </a:bodyPr>
          <a:lstStyle/>
          <a:p>
            <a:r>
              <a:rPr lang="en-SG" sz="1800" b="1" u="sng" dirty="0"/>
              <a:t>Literacy Rate Dataset</a:t>
            </a:r>
            <a:endParaRPr lang="en-SG" b="1" u="sng" dirty="0"/>
          </a:p>
          <a:p>
            <a:r>
              <a:rPr lang="en-SG" dirty="0"/>
              <a:t>y</a:t>
            </a:r>
            <a:r>
              <a:rPr lang="en-SG" sz="1800" dirty="0"/>
              <a:t>ear : Year</a:t>
            </a:r>
            <a:endParaRPr lang="en-SG" dirty="0"/>
          </a:p>
          <a:p>
            <a:r>
              <a:rPr lang="en-SG" dirty="0"/>
              <a:t>level_1: Literacy Rate (15 Years &amp; Over)</a:t>
            </a:r>
          </a:p>
          <a:p>
            <a:r>
              <a:rPr lang="en-SG" dirty="0"/>
              <a:t>value: Percentage of Literacy Rate</a:t>
            </a:r>
          </a:p>
        </p:txBody>
      </p:sp>
      <p:pic>
        <p:nvPicPr>
          <p:cNvPr id="7" name="Picture 6">
            <a:extLst>
              <a:ext uri="{FF2B5EF4-FFF2-40B4-BE49-F238E27FC236}">
                <a16:creationId xmlns:a16="http://schemas.microsoft.com/office/drawing/2014/main" id="{B9FC5010-E1D3-D34D-92DA-524D3FAD399C}"/>
              </a:ext>
            </a:extLst>
          </p:cNvPr>
          <p:cNvPicPr>
            <a:picLocks noChangeAspect="1"/>
          </p:cNvPicPr>
          <p:nvPr/>
        </p:nvPicPr>
        <p:blipFill>
          <a:blip r:embed="rId2"/>
          <a:stretch>
            <a:fillRect/>
          </a:stretch>
        </p:blipFill>
        <p:spPr>
          <a:xfrm>
            <a:off x="6404870" y="2788088"/>
            <a:ext cx="3381400" cy="545134"/>
          </a:xfrm>
          <a:prstGeom prst="rect">
            <a:avLst/>
          </a:prstGeom>
        </p:spPr>
      </p:pic>
      <p:pic>
        <p:nvPicPr>
          <p:cNvPr id="8" name="Picture 7">
            <a:extLst>
              <a:ext uri="{FF2B5EF4-FFF2-40B4-BE49-F238E27FC236}">
                <a16:creationId xmlns:a16="http://schemas.microsoft.com/office/drawing/2014/main" id="{56421D4E-13A7-74B0-DD5B-FCCB55FF6A2D}"/>
              </a:ext>
            </a:extLst>
          </p:cNvPr>
          <p:cNvPicPr>
            <a:picLocks noChangeAspect="1"/>
          </p:cNvPicPr>
          <p:nvPr/>
        </p:nvPicPr>
        <p:blipFill>
          <a:blip r:embed="rId3"/>
          <a:stretch>
            <a:fillRect/>
          </a:stretch>
        </p:blipFill>
        <p:spPr>
          <a:xfrm>
            <a:off x="6463048" y="3699767"/>
            <a:ext cx="2698989" cy="1819288"/>
          </a:xfrm>
          <a:prstGeom prst="rect">
            <a:avLst/>
          </a:prstGeom>
        </p:spPr>
      </p:pic>
      <p:sp>
        <p:nvSpPr>
          <p:cNvPr id="13" name="TextBox 12">
            <a:extLst>
              <a:ext uri="{FF2B5EF4-FFF2-40B4-BE49-F238E27FC236}">
                <a16:creationId xmlns:a16="http://schemas.microsoft.com/office/drawing/2014/main" id="{33DCEF7D-DB53-1D5B-E19E-FFAC35EEA013}"/>
              </a:ext>
            </a:extLst>
          </p:cNvPr>
          <p:cNvSpPr txBox="1"/>
          <p:nvPr/>
        </p:nvSpPr>
        <p:spPr>
          <a:xfrm>
            <a:off x="715736" y="1457237"/>
            <a:ext cx="6830786" cy="1200329"/>
          </a:xfrm>
          <a:prstGeom prst="rect">
            <a:avLst/>
          </a:prstGeom>
          <a:noFill/>
        </p:spPr>
        <p:txBody>
          <a:bodyPr wrap="square" rtlCol="0">
            <a:spAutoFit/>
          </a:bodyPr>
          <a:lstStyle/>
          <a:p>
            <a:r>
              <a:rPr lang="en-SG" sz="1800" b="1" u="sng" dirty="0"/>
              <a:t>Highest Qualification Attained Dataset</a:t>
            </a:r>
          </a:p>
          <a:p>
            <a:r>
              <a:rPr lang="en-SG" dirty="0"/>
              <a:t>year: Year</a:t>
            </a:r>
          </a:p>
          <a:p>
            <a:r>
              <a:rPr lang="en-SG" dirty="0"/>
              <a:t>level_1: Highest Qualification Attained</a:t>
            </a:r>
          </a:p>
          <a:p>
            <a:r>
              <a:rPr lang="en-SG" dirty="0"/>
              <a:t>value: Number of highest qualification attained</a:t>
            </a:r>
          </a:p>
        </p:txBody>
      </p:sp>
      <p:pic>
        <p:nvPicPr>
          <p:cNvPr id="16" name="Picture 15">
            <a:extLst>
              <a:ext uri="{FF2B5EF4-FFF2-40B4-BE49-F238E27FC236}">
                <a16:creationId xmlns:a16="http://schemas.microsoft.com/office/drawing/2014/main" id="{A327F79A-8DCD-4692-59F1-DA91957CE914}"/>
              </a:ext>
            </a:extLst>
          </p:cNvPr>
          <p:cNvPicPr>
            <a:picLocks noChangeAspect="1"/>
          </p:cNvPicPr>
          <p:nvPr/>
        </p:nvPicPr>
        <p:blipFill>
          <a:blip r:embed="rId4"/>
          <a:stretch>
            <a:fillRect/>
          </a:stretch>
        </p:blipFill>
        <p:spPr>
          <a:xfrm>
            <a:off x="842282" y="2779665"/>
            <a:ext cx="3467125" cy="561979"/>
          </a:xfrm>
          <a:prstGeom prst="rect">
            <a:avLst/>
          </a:prstGeom>
        </p:spPr>
      </p:pic>
      <p:pic>
        <p:nvPicPr>
          <p:cNvPr id="18" name="Picture 17">
            <a:extLst>
              <a:ext uri="{FF2B5EF4-FFF2-40B4-BE49-F238E27FC236}">
                <a16:creationId xmlns:a16="http://schemas.microsoft.com/office/drawing/2014/main" id="{5E4320E8-6712-1C4C-3DF4-5FED4177B6B6}"/>
              </a:ext>
            </a:extLst>
          </p:cNvPr>
          <p:cNvPicPr>
            <a:picLocks noChangeAspect="1"/>
          </p:cNvPicPr>
          <p:nvPr/>
        </p:nvPicPr>
        <p:blipFill>
          <a:blip r:embed="rId5"/>
          <a:stretch>
            <a:fillRect/>
          </a:stretch>
        </p:blipFill>
        <p:spPr>
          <a:xfrm>
            <a:off x="842282" y="3699767"/>
            <a:ext cx="3419500" cy="2047890"/>
          </a:xfrm>
          <a:prstGeom prst="rect">
            <a:avLst/>
          </a:prstGeom>
        </p:spPr>
      </p:pic>
    </p:spTree>
    <p:extLst>
      <p:ext uri="{BB962C8B-B14F-4D97-AF65-F5344CB8AC3E}">
        <p14:creationId xmlns:p14="http://schemas.microsoft.com/office/powerpoint/2010/main" val="2635468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000" dirty="0"/>
              <a:t>Nature of Dataset (Field Name, Description, Example)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4</a:t>
            </a:fld>
            <a:endParaRPr lang="en-US" dirty="0"/>
          </a:p>
        </p:txBody>
      </p:sp>
      <p:sp>
        <p:nvSpPr>
          <p:cNvPr id="3" name="TextBox 2">
            <a:extLst>
              <a:ext uri="{FF2B5EF4-FFF2-40B4-BE49-F238E27FC236}">
                <a16:creationId xmlns:a16="http://schemas.microsoft.com/office/drawing/2014/main" id="{3AEAC21A-DDD2-3A1D-ED3C-8C4215274FEB}"/>
              </a:ext>
            </a:extLst>
          </p:cNvPr>
          <p:cNvSpPr txBox="1"/>
          <p:nvPr/>
        </p:nvSpPr>
        <p:spPr>
          <a:xfrm>
            <a:off x="1009650" y="1438108"/>
            <a:ext cx="8490857" cy="1400383"/>
          </a:xfrm>
          <a:prstGeom prst="rect">
            <a:avLst/>
          </a:prstGeom>
          <a:noFill/>
        </p:spPr>
        <p:txBody>
          <a:bodyPr wrap="square" rtlCol="0">
            <a:spAutoFit/>
          </a:bodyPr>
          <a:lstStyle/>
          <a:p>
            <a:r>
              <a:rPr lang="en-SG" sz="1700" b="1" u="sng" dirty="0"/>
              <a:t>Recurrent Expenditure On Education Dataset</a:t>
            </a:r>
          </a:p>
          <a:p>
            <a:r>
              <a:rPr lang="en-SG" sz="1700" dirty="0"/>
              <a:t>Year: Year</a:t>
            </a:r>
          </a:p>
          <a:p>
            <a:r>
              <a:rPr lang="en-SG" sz="1700" dirty="0" err="1"/>
              <a:t>type_of_educational_institutions</a:t>
            </a:r>
            <a:r>
              <a:rPr lang="en-SG" sz="1700" dirty="0"/>
              <a:t>: Primary Schools, Secondary </a:t>
            </a:r>
            <a:r>
              <a:rPr lang="en-SG" sz="1700" dirty="0" err="1"/>
              <a:t>Schools,Junior</a:t>
            </a:r>
            <a:r>
              <a:rPr lang="en-SG" sz="1700" dirty="0"/>
              <a:t> Colleges/ Centralised </a:t>
            </a:r>
            <a:r>
              <a:rPr lang="en-SG" sz="1700" dirty="0" err="1"/>
              <a:t>Institutions,Polytechnic,Universities</a:t>
            </a:r>
            <a:endParaRPr lang="en-SG" sz="1700" dirty="0"/>
          </a:p>
          <a:p>
            <a:r>
              <a:rPr lang="en-SG" sz="1700" dirty="0" err="1"/>
              <a:t>recurrent_expenditure</a:t>
            </a:r>
            <a:r>
              <a:rPr lang="en-SG" sz="1700" dirty="0"/>
              <a:t>: Amount spent on respective institutions</a:t>
            </a:r>
          </a:p>
        </p:txBody>
      </p:sp>
      <p:pic>
        <p:nvPicPr>
          <p:cNvPr id="11" name="Picture 10">
            <a:extLst>
              <a:ext uri="{FF2B5EF4-FFF2-40B4-BE49-F238E27FC236}">
                <a16:creationId xmlns:a16="http://schemas.microsoft.com/office/drawing/2014/main" id="{4EF83945-58E0-441D-B75D-18B7E758EF78}"/>
              </a:ext>
            </a:extLst>
          </p:cNvPr>
          <p:cNvPicPr>
            <a:picLocks noChangeAspect="1"/>
          </p:cNvPicPr>
          <p:nvPr/>
        </p:nvPicPr>
        <p:blipFill>
          <a:blip r:embed="rId2"/>
          <a:stretch>
            <a:fillRect/>
          </a:stretch>
        </p:blipFill>
        <p:spPr>
          <a:xfrm>
            <a:off x="1112357" y="4019510"/>
            <a:ext cx="7115227" cy="1981214"/>
          </a:xfrm>
          <a:prstGeom prst="rect">
            <a:avLst/>
          </a:prstGeom>
        </p:spPr>
      </p:pic>
      <p:pic>
        <p:nvPicPr>
          <p:cNvPr id="12" name="Picture 11">
            <a:extLst>
              <a:ext uri="{FF2B5EF4-FFF2-40B4-BE49-F238E27FC236}">
                <a16:creationId xmlns:a16="http://schemas.microsoft.com/office/drawing/2014/main" id="{471E9074-C2C5-1340-051A-EA2CFE95800E}"/>
              </a:ext>
            </a:extLst>
          </p:cNvPr>
          <p:cNvPicPr>
            <a:picLocks noChangeAspect="1"/>
          </p:cNvPicPr>
          <p:nvPr/>
        </p:nvPicPr>
        <p:blipFill>
          <a:blip r:embed="rId3"/>
          <a:stretch>
            <a:fillRect/>
          </a:stretch>
        </p:blipFill>
        <p:spPr>
          <a:xfrm>
            <a:off x="1167493" y="3065336"/>
            <a:ext cx="4171981" cy="552454"/>
          </a:xfrm>
          <a:prstGeom prst="rect">
            <a:avLst/>
          </a:prstGeom>
        </p:spPr>
      </p:pic>
    </p:spTree>
    <p:extLst>
      <p:ext uri="{BB962C8B-B14F-4D97-AF65-F5344CB8AC3E}">
        <p14:creationId xmlns:p14="http://schemas.microsoft.com/office/powerpoint/2010/main" val="2466893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000" dirty="0"/>
              <a:t>Nature of Dataset (Field Name, Description, Example)</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5</a:t>
            </a:fld>
            <a:endParaRPr lang="en-US" dirty="0"/>
          </a:p>
        </p:txBody>
      </p:sp>
      <p:sp>
        <p:nvSpPr>
          <p:cNvPr id="3" name="TextBox 2">
            <a:extLst>
              <a:ext uri="{FF2B5EF4-FFF2-40B4-BE49-F238E27FC236}">
                <a16:creationId xmlns:a16="http://schemas.microsoft.com/office/drawing/2014/main" id="{806AB28D-008B-CE02-A20A-4FFF4C8E458E}"/>
              </a:ext>
            </a:extLst>
          </p:cNvPr>
          <p:cNvSpPr txBox="1"/>
          <p:nvPr/>
        </p:nvSpPr>
        <p:spPr>
          <a:xfrm>
            <a:off x="1363436" y="1288055"/>
            <a:ext cx="8716736" cy="2031325"/>
          </a:xfrm>
          <a:prstGeom prst="rect">
            <a:avLst/>
          </a:prstGeom>
          <a:noFill/>
        </p:spPr>
        <p:txBody>
          <a:bodyPr wrap="square" rtlCol="0">
            <a:spAutoFit/>
          </a:bodyPr>
          <a:lstStyle/>
          <a:p>
            <a:r>
              <a:rPr lang="en-SG" sz="1800" b="1" u="sng" dirty="0"/>
              <a:t>Fares for MRT and LRT Dataset</a:t>
            </a:r>
          </a:p>
          <a:p>
            <a:r>
              <a:rPr lang="en-SG" dirty="0" err="1"/>
              <a:t>fare_type</a:t>
            </a:r>
            <a:r>
              <a:rPr lang="en-SG" dirty="0"/>
              <a:t>: Single Trip, Adult Card Fare,</a:t>
            </a:r>
          </a:p>
          <a:p>
            <a:r>
              <a:rPr lang="en-SG" dirty="0"/>
              <a:t>Student Card Fare, Senior Card Fare</a:t>
            </a:r>
          </a:p>
          <a:p>
            <a:r>
              <a:rPr lang="en-SG" dirty="0" err="1"/>
              <a:t>applicable_time</a:t>
            </a:r>
            <a:r>
              <a:rPr lang="en-SG" dirty="0"/>
              <a:t>: All timings, Before 7:45am (Weekdays excluding public holidays), All other timings</a:t>
            </a:r>
          </a:p>
          <a:p>
            <a:r>
              <a:rPr lang="en-SG" dirty="0"/>
              <a:t>distance: Distance travelled in MRT and LRT</a:t>
            </a:r>
          </a:p>
          <a:p>
            <a:r>
              <a:rPr lang="en-SG" dirty="0" err="1"/>
              <a:t>fare_per_ride</a:t>
            </a:r>
            <a:r>
              <a:rPr lang="en-SG" dirty="0"/>
              <a:t>: Amount paid per ride</a:t>
            </a:r>
          </a:p>
        </p:txBody>
      </p:sp>
      <p:pic>
        <p:nvPicPr>
          <p:cNvPr id="8" name="Picture 7">
            <a:extLst>
              <a:ext uri="{FF2B5EF4-FFF2-40B4-BE49-F238E27FC236}">
                <a16:creationId xmlns:a16="http://schemas.microsoft.com/office/drawing/2014/main" id="{044723D8-8B46-109C-40FE-EB7ACBBAC1CD}"/>
              </a:ext>
            </a:extLst>
          </p:cNvPr>
          <p:cNvPicPr>
            <a:picLocks noChangeAspect="1"/>
          </p:cNvPicPr>
          <p:nvPr/>
        </p:nvPicPr>
        <p:blipFill>
          <a:blip r:embed="rId2"/>
          <a:stretch>
            <a:fillRect/>
          </a:stretch>
        </p:blipFill>
        <p:spPr>
          <a:xfrm>
            <a:off x="1400155" y="3429000"/>
            <a:ext cx="5276889" cy="561979"/>
          </a:xfrm>
          <a:prstGeom prst="rect">
            <a:avLst/>
          </a:prstGeom>
        </p:spPr>
      </p:pic>
      <p:pic>
        <p:nvPicPr>
          <p:cNvPr id="14" name="Picture 13">
            <a:extLst>
              <a:ext uri="{FF2B5EF4-FFF2-40B4-BE49-F238E27FC236}">
                <a16:creationId xmlns:a16="http://schemas.microsoft.com/office/drawing/2014/main" id="{8CFF068B-3BE8-8976-BC0C-2C13E6E015E8}"/>
              </a:ext>
            </a:extLst>
          </p:cNvPr>
          <p:cNvPicPr>
            <a:picLocks noChangeAspect="1"/>
          </p:cNvPicPr>
          <p:nvPr/>
        </p:nvPicPr>
        <p:blipFill>
          <a:blip r:embed="rId3"/>
          <a:stretch>
            <a:fillRect/>
          </a:stretch>
        </p:blipFill>
        <p:spPr>
          <a:xfrm>
            <a:off x="1392011" y="4078828"/>
            <a:ext cx="3219474" cy="2314592"/>
          </a:xfrm>
          <a:prstGeom prst="rect">
            <a:avLst/>
          </a:prstGeom>
        </p:spPr>
      </p:pic>
    </p:spTree>
    <p:extLst>
      <p:ext uri="{BB962C8B-B14F-4D97-AF65-F5344CB8AC3E}">
        <p14:creationId xmlns:p14="http://schemas.microsoft.com/office/powerpoint/2010/main" val="121175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000"/>
              <a:t>Nature of Dataset (Field Name, Description, Example)</a:t>
            </a:r>
            <a:endParaRPr lang="en-US" sz="3000" dirty="0"/>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a:t>Does Singapore Place Great Emphasis On Education?</a:t>
            </a:r>
            <a:endParaRPr lang="en-US" dirty="0"/>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6</a:t>
            </a:fld>
            <a:endParaRPr lang="en-US" dirty="0"/>
          </a:p>
        </p:txBody>
      </p:sp>
      <p:sp>
        <p:nvSpPr>
          <p:cNvPr id="7" name="TextBox 6">
            <a:extLst>
              <a:ext uri="{FF2B5EF4-FFF2-40B4-BE49-F238E27FC236}">
                <a16:creationId xmlns:a16="http://schemas.microsoft.com/office/drawing/2014/main" id="{F599C781-73DC-314A-2A9C-8801BBF77F46}"/>
              </a:ext>
            </a:extLst>
          </p:cNvPr>
          <p:cNvSpPr txBox="1"/>
          <p:nvPr/>
        </p:nvSpPr>
        <p:spPr>
          <a:xfrm>
            <a:off x="1126674" y="2225708"/>
            <a:ext cx="6950526" cy="2031325"/>
          </a:xfrm>
          <a:prstGeom prst="rect">
            <a:avLst/>
          </a:prstGeom>
          <a:noFill/>
        </p:spPr>
        <p:txBody>
          <a:bodyPr wrap="square" rtlCol="0">
            <a:spAutoFit/>
          </a:bodyPr>
          <a:lstStyle/>
          <a:p>
            <a:r>
              <a:rPr lang="en-SG" b="1" u="sng" dirty="0"/>
              <a:t>Polytechnic intake Dataset</a:t>
            </a:r>
          </a:p>
          <a:p>
            <a:r>
              <a:rPr lang="en-SG" dirty="0"/>
              <a:t>year: Year</a:t>
            </a:r>
          </a:p>
          <a:p>
            <a:r>
              <a:rPr lang="en-SG" dirty="0"/>
              <a:t>sex: Gender (MF, F)</a:t>
            </a:r>
          </a:p>
          <a:p>
            <a:r>
              <a:rPr lang="en-SG" dirty="0"/>
              <a:t>course: Course Name</a:t>
            </a:r>
          </a:p>
          <a:p>
            <a:r>
              <a:rPr lang="en-SG" dirty="0"/>
              <a:t>intake: number of intake</a:t>
            </a:r>
          </a:p>
          <a:p>
            <a:r>
              <a:rPr lang="en-SG" dirty="0"/>
              <a:t>enrolment: number of enrolment</a:t>
            </a:r>
          </a:p>
          <a:p>
            <a:r>
              <a:rPr lang="en-SG" dirty="0"/>
              <a:t>graduates: number of graduates</a:t>
            </a:r>
          </a:p>
        </p:txBody>
      </p:sp>
      <p:pic>
        <p:nvPicPr>
          <p:cNvPr id="10" name="Picture 9">
            <a:extLst>
              <a:ext uri="{FF2B5EF4-FFF2-40B4-BE49-F238E27FC236}">
                <a16:creationId xmlns:a16="http://schemas.microsoft.com/office/drawing/2014/main" id="{DA3907CB-6183-DA2C-F960-0ACD56B6E4AA}"/>
              </a:ext>
            </a:extLst>
          </p:cNvPr>
          <p:cNvPicPr>
            <a:picLocks noChangeAspect="1"/>
          </p:cNvPicPr>
          <p:nvPr/>
        </p:nvPicPr>
        <p:blipFill>
          <a:blip r:embed="rId2"/>
          <a:stretch>
            <a:fillRect/>
          </a:stretch>
        </p:blipFill>
        <p:spPr>
          <a:xfrm>
            <a:off x="5432640" y="1504938"/>
            <a:ext cx="3209948" cy="3009922"/>
          </a:xfrm>
          <a:prstGeom prst="rect">
            <a:avLst/>
          </a:prstGeom>
        </p:spPr>
      </p:pic>
      <p:pic>
        <p:nvPicPr>
          <p:cNvPr id="11" name="Picture 10">
            <a:extLst>
              <a:ext uri="{FF2B5EF4-FFF2-40B4-BE49-F238E27FC236}">
                <a16:creationId xmlns:a16="http://schemas.microsoft.com/office/drawing/2014/main" id="{1F092EC7-A434-2844-6D55-3A45733CC501}"/>
              </a:ext>
            </a:extLst>
          </p:cNvPr>
          <p:cNvPicPr>
            <a:picLocks noChangeAspect="1"/>
          </p:cNvPicPr>
          <p:nvPr/>
        </p:nvPicPr>
        <p:blipFill>
          <a:blip r:embed="rId3"/>
          <a:stretch>
            <a:fillRect/>
          </a:stretch>
        </p:blipFill>
        <p:spPr>
          <a:xfrm>
            <a:off x="1229388" y="4683176"/>
            <a:ext cx="5618424" cy="552454"/>
          </a:xfrm>
          <a:prstGeom prst="rect">
            <a:avLst/>
          </a:prstGeom>
        </p:spPr>
      </p:pic>
    </p:spTree>
    <p:extLst>
      <p:ext uri="{BB962C8B-B14F-4D97-AF65-F5344CB8AC3E}">
        <p14:creationId xmlns:p14="http://schemas.microsoft.com/office/powerpoint/2010/main" val="3909506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381000"/>
            <a:ext cx="9854294" cy="1325563"/>
          </a:xfrm>
        </p:spPr>
        <p:txBody>
          <a:bodyPr/>
          <a:lstStyle/>
          <a:p>
            <a:r>
              <a:rPr lang="en-US" sz="3500" dirty="0"/>
              <a:t>Analysis: Does Singapore Place Great Emphasis On Education?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7</a:t>
            </a:fld>
            <a:endParaRPr lang="en-US" dirty="0"/>
          </a:p>
        </p:txBody>
      </p:sp>
      <p:sp>
        <p:nvSpPr>
          <p:cNvPr id="9" name="TextBox 8">
            <a:extLst>
              <a:ext uri="{FF2B5EF4-FFF2-40B4-BE49-F238E27FC236}">
                <a16:creationId xmlns:a16="http://schemas.microsoft.com/office/drawing/2014/main" id="{326746F0-109B-A535-F15E-55F717F37CC3}"/>
              </a:ext>
            </a:extLst>
          </p:cNvPr>
          <p:cNvSpPr txBox="1"/>
          <p:nvPr/>
        </p:nvSpPr>
        <p:spPr>
          <a:xfrm>
            <a:off x="6830786" y="1733777"/>
            <a:ext cx="4272643" cy="4247317"/>
          </a:xfrm>
          <a:prstGeom prst="rect">
            <a:avLst/>
          </a:prstGeom>
          <a:noFill/>
        </p:spPr>
        <p:txBody>
          <a:bodyPr wrap="square" rtlCol="0">
            <a:spAutoFit/>
          </a:bodyPr>
          <a:lstStyle/>
          <a:p>
            <a:r>
              <a:rPr lang="en-SG" dirty="0"/>
              <a:t>From the line chart, it can be seen that the percentage of literacy rate (15 Years &amp; Older) over the years in Singapore increased from 52.6% in Year 1960, to 97.5% in Year 2019.</a:t>
            </a:r>
          </a:p>
          <a:p>
            <a:endParaRPr lang="en-SG" dirty="0"/>
          </a:p>
          <a:p>
            <a:r>
              <a:rPr lang="en-SG" dirty="0"/>
              <a:t>From Year 1960 to 1990, the line rose significantly. After year 1990, the line then increased gradually till 2019.</a:t>
            </a:r>
          </a:p>
          <a:p>
            <a:endParaRPr lang="en-SG" dirty="0"/>
          </a:p>
          <a:p>
            <a:r>
              <a:rPr lang="en-SG" dirty="0"/>
              <a:t>From the increase in literacy rate, we can conclude that Singapore has places an increasingly emphasis on education which is evidently explained by the trend. </a:t>
            </a:r>
          </a:p>
          <a:p>
            <a:endParaRPr lang="en-SG" dirty="0"/>
          </a:p>
        </p:txBody>
      </p:sp>
      <p:pic>
        <p:nvPicPr>
          <p:cNvPr id="11" name="Picture 10">
            <a:extLst>
              <a:ext uri="{FF2B5EF4-FFF2-40B4-BE49-F238E27FC236}">
                <a16:creationId xmlns:a16="http://schemas.microsoft.com/office/drawing/2014/main" id="{802E3E64-8D43-13BD-113F-38BB60162ABF}"/>
              </a:ext>
            </a:extLst>
          </p:cNvPr>
          <p:cNvPicPr>
            <a:picLocks noChangeAspect="1"/>
          </p:cNvPicPr>
          <p:nvPr/>
        </p:nvPicPr>
        <p:blipFill>
          <a:blip r:embed="rId2"/>
          <a:stretch>
            <a:fillRect/>
          </a:stretch>
        </p:blipFill>
        <p:spPr>
          <a:xfrm>
            <a:off x="1028700" y="1733777"/>
            <a:ext cx="5529943" cy="3882128"/>
          </a:xfrm>
          <a:prstGeom prst="rect">
            <a:avLst/>
          </a:prstGeom>
        </p:spPr>
      </p:pic>
    </p:spTree>
    <p:extLst>
      <p:ext uri="{BB962C8B-B14F-4D97-AF65-F5344CB8AC3E}">
        <p14:creationId xmlns:p14="http://schemas.microsoft.com/office/powerpoint/2010/main" val="48355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550099"/>
            <a:ext cx="9854294" cy="661164"/>
          </a:xfrm>
        </p:spPr>
        <p:txBody>
          <a:bodyPr/>
          <a:lstStyle/>
          <a:p>
            <a:r>
              <a:rPr lang="en-US" sz="3500" dirty="0"/>
              <a:t>Cleansing of Data: Line Chart</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8</a:t>
            </a:fld>
            <a:endParaRPr lang="en-US" dirty="0"/>
          </a:p>
        </p:txBody>
      </p:sp>
      <p:sp>
        <p:nvSpPr>
          <p:cNvPr id="8" name="TextBox 7">
            <a:extLst>
              <a:ext uri="{FF2B5EF4-FFF2-40B4-BE49-F238E27FC236}">
                <a16:creationId xmlns:a16="http://schemas.microsoft.com/office/drawing/2014/main" id="{71108733-CEDF-FA54-A29F-F96F8F6531D3}"/>
              </a:ext>
            </a:extLst>
          </p:cNvPr>
          <p:cNvSpPr txBox="1"/>
          <p:nvPr/>
        </p:nvSpPr>
        <p:spPr>
          <a:xfrm>
            <a:off x="1167493" y="4506686"/>
            <a:ext cx="5641521" cy="923330"/>
          </a:xfrm>
          <a:prstGeom prst="rect">
            <a:avLst/>
          </a:prstGeom>
          <a:noFill/>
        </p:spPr>
        <p:txBody>
          <a:bodyPr wrap="square" rtlCol="0">
            <a:spAutoFit/>
          </a:bodyPr>
          <a:lstStyle/>
          <a:p>
            <a:pPr marL="342900" indent="-342900">
              <a:buAutoNum type="arabicPeriod"/>
            </a:pPr>
            <a:r>
              <a:rPr lang="en-SG" dirty="0"/>
              <a:t>Extract the Rows needed (Year 1960 and 2020)</a:t>
            </a:r>
          </a:p>
          <a:p>
            <a:pPr marL="342900" indent="-342900">
              <a:buAutoNum type="arabicPeriod"/>
            </a:pPr>
            <a:r>
              <a:rPr lang="en-SG" dirty="0"/>
              <a:t>Extract the values (pct) in both years.</a:t>
            </a:r>
          </a:p>
          <a:p>
            <a:pPr marL="342900" indent="-342900">
              <a:buAutoNum type="arabicPeriod"/>
            </a:pPr>
            <a:r>
              <a:rPr lang="en-SG" dirty="0"/>
              <a:t>Plot the graph using matplotlib</a:t>
            </a:r>
          </a:p>
        </p:txBody>
      </p:sp>
      <p:pic>
        <p:nvPicPr>
          <p:cNvPr id="7" name="Picture 6">
            <a:extLst>
              <a:ext uri="{FF2B5EF4-FFF2-40B4-BE49-F238E27FC236}">
                <a16:creationId xmlns:a16="http://schemas.microsoft.com/office/drawing/2014/main" id="{F6370D08-A281-A69E-FBC2-4804425732DA}"/>
              </a:ext>
            </a:extLst>
          </p:cNvPr>
          <p:cNvPicPr>
            <a:picLocks noChangeAspect="1"/>
          </p:cNvPicPr>
          <p:nvPr/>
        </p:nvPicPr>
        <p:blipFill>
          <a:blip r:embed="rId2"/>
          <a:stretch>
            <a:fillRect/>
          </a:stretch>
        </p:blipFill>
        <p:spPr>
          <a:xfrm>
            <a:off x="1167493" y="1338933"/>
            <a:ext cx="9172642" cy="2590819"/>
          </a:xfrm>
          <a:prstGeom prst="rect">
            <a:avLst/>
          </a:prstGeom>
        </p:spPr>
      </p:pic>
    </p:spTree>
    <p:extLst>
      <p:ext uri="{BB962C8B-B14F-4D97-AF65-F5344CB8AC3E}">
        <p14:creationId xmlns:p14="http://schemas.microsoft.com/office/powerpoint/2010/main" val="91813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3" y="381000"/>
            <a:ext cx="9854294" cy="1325563"/>
          </a:xfrm>
        </p:spPr>
        <p:txBody>
          <a:bodyPr/>
          <a:lstStyle/>
          <a:p>
            <a:r>
              <a:rPr lang="en-US" sz="3500" dirty="0"/>
              <a:t>Analysis: Does Singapore Place Great Emphasis On Education?</a:t>
            </a:r>
          </a:p>
        </p:txBody>
      </p:sp>
      <p:sp>
        <p:nvSpPr>
          <p:cNvPr id="4" name="Date Placeholder 3">
            <a:extLst>
              <a:ext uri="{FF2B5EF4-FFF2-40B4-BE49-F238E27FC236}">
                <a16:creationId xmlns:a16="http://schemas.microsoft.com/office/drawing/2014/main" id="{5739303D-13C0-6A41-947A-F998CC47B32E}"/>
              </a:ext>
            </a:extLst>
          </p:cNvPr>
          <p:cNvSpPr>
            <a:spLocks noGrp="1"/>
          </p:cNvSpPr>
          <p:nvPr>
            <p:ph type="dt" sz="half" idx="2"/>
          </p:nvPr>
        </p:nvSpPr>
        <p:spPr>
          <a:xfrm>
            <a:off x="381000" y="6356350"/>
            <a:ext cx="2743200" cy="365125"/>
          </a:xfrm>
        </p:spPr>
        <p:txBody>
          <a:bodyPr/>
          <a:lstStyle/>
          <a:p>
            <a:fld id="{495D8227-9DE4-4D42-8C1B-E10C828BC634}" type="datetime1">
              <a:rPr lang="en-US" smtClean="0"/>
              <a:pPr/>
              <a:t>10/9/2023</a:t>
            </a:fld>
            <a:endParaRPr lang="en-US" dirty="0"/>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a:lstStyle/>
          <a:p>
            <a:r>
              <a:rPr lang="en-US" dirty="0"/>
              <a:t>Does Singapore Place Great Emphasis On Education?</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a:lstStyle/>
          <a:p>
            <a:fld id="{294A09A9-5501-47C1-A89A-A340965A2BE2}" type="slidenum">
              <a:rPr lang="en-US" smtClean="0"/>
              <a:pPr/>
              <a:t>9</a:t>
            </a:fld>
            <a:endParaRPr lang="en-US" dirty="0"/>
          </a:p>
        </p:txBody>
      </p:sp>
      <p:sp>
        <p:nvSpPr>
          <p:cNvPr id="9" name="TextBox 8">
            <a:extLst>
              <a:ext uri="{FF2B5EF4-FFF2-40B4-BE49-F238E27FC236}">
                <a16:creationId xmlns:a16="http://schemas.microsoft.com/office/drawing/2014/main" id="{1FD6F5DC-39EF-BEE8-B0A6-03248DF66C41}"/>
              </a:ext>
            </a:extLst>
          </p:cNvPr>
          <p:cNvSpPr txBox="1"/>
          <p:nvPr/>
        </p:nvSpPr>
        <p:spPr>
          <a:xfrm>
            <a:off x="7233557" y="1382486"/>
            <a:ext cx="4256314" cy="4185761"/>
          </a:xfrm>
          <a:prstGeom prst="rect">
            <a:avLst/>
          </a:prstGeom>
          <a:noFill/>
        </p:spPr>
        <p:txBody>
          <a:bodyPr wrap="square" rtlCol="0">
            <a:spAutoFit/>
          </a:bodyPr>
          <a:lstStyle/>
          <a:p>
            <a:r>
              <a:rPr lang="en-SG" sz="1400" dirty="0"/>
              <a:t>From this two pie chart, it can be seen that the a Singaporean’s Highest Qualification Attained (Aged 25+) of University increased from 17.5% in year 2005 to 31.6% in Year 2018.</a:t>
            </a:r>
          </a:p>
          <a:p>
            <a:endParaRPr lang="en-SG" sz="1400" dirty="0"/>
          </a:p>
          <a:p>
            <a:r>
              <a:rPr lang="en-SG" sz="1400" dirty="0"/>
              <a:t>This shows that over the years, citizen have increasing access to education which attributes to the rise in University Qualifications attained. Thus, it also display that the Government does place emphasis in this aspect. </a:t>
            </a:r>
          </a:p>
          <a:p>
            <a:endParaRPr lang="en-SG" sz="1400" dirty="0"/>
          </a:p>
          <a:p>
            <a:r>
              <a:rPr lang="en-SG" sz="1400" dirty="0"/>
              <a:t>In contrast, the Highest Qualification Attained (Aged 25+) of below secondary dropped from 40.6% in year 2005 to 26.5% in year 2018.</a:t>
            </a:r>
          </a:p>
          <a:p>
            <a:endParaRPr lang="en-SG" sz="1400" dirty="0"/>
          </a:p>
          <a:p>
            <a:r>
              <a:rPr lang="en-SG" sz="1400" dirty="0"/>
              <a:t>The increase in emphasis on Education by the Government has also shifted society’s expectations on Education Level and therefore a societal trend in pursuing education beyond the Secondary level.</a:t>
            </a:r>
          </a:p>
        </p:txBody>
      </p:sp>
      <p:pic>
        <p:nvPicPr>
          <p:cNvPr id="13" name="Picture 12">
            <a:extLst>
              <a:ext uri="{FF2B5EF4-FFF2-40B4-BE49-F238E27FC236}">
                <a16:creationId xmlns:a16="http://schemas.microsoft.com/office/drawing/2014/main" id="{B676974B-AD2C-4985-2C09-20B9F114EB9B}"/>
              </a:ext>
            </a:extLst>
          </p:cNvPr>
          <p:cNvPicPr>
            <a:picLocks noChangeAspect="1"/>
          </p:cNvPicPr>
          <p:nvPr/>
        </p:nvPicPr>
        <p:blipFill>
          <a:blip r:embed="rId2"/>
          <a:stretch>
            <a:fillRect/>
          </a:stretch>
        </p:blipFill>
        <p:spPr>
          <a:xfrm>
            <a:off x="332664" y="1706563"/>
            <a:ext cx="6606979" cy="3896202"/>
          </a:xfrm>
          <a:prstGeom prst="rect">
            <a:avLst/>
          </a:prstGeom>
        </p:spPr>
      </p:pic>
    </p:spTree>
    <p:extLst>
      <p:ext uri="{BB962C8B-B14F-4D97-AF65-F5344CB8AC3E}">
        <p14:creationId xmlns:p14="http://schemas.microsoft.com/office/powerpoint/2010/main" val="272786706"/>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al Color Block_Win32_AP_v2" id="{3EA4D81A-EBDE-431D-8B15-A5A6F500D5A4}" vid="{8EBF5489-0BE1-418D-A69C-2193D304C7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{C55C2C6A-89B9-41DC-9AA2-916C990ED439}tf45331398_win32</Template>
  <TotalTime>828</TotalTime>
  <Words>1348</Words>
  <Application>Microsoft Office PowerPoint</Application>
  <PresentationFormat>Widescreen</PresentationFormat>
  <Paragraphs>175</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Tenorite</vt:lpstr>
      <vt:lpstr>Office Theme</vt:lpstr>
      <vt:lpstr>Does Singapore Place Great Emphasis On Education?</vt:lpstr>
      <vt:lpstr>Roadmap</vt:lpstr>
      <vt:lpstr>Nature of Dataset (Field Name, Description, Example)</vt:lpstr>
      <vt:lpstr>Nature of Dataset (Field Name, Description, Example)</vt:lpstr>
      <vt:lpstr>Nature of Dataset (Field Name, Description, Example)</vt:lpstr>
      <vt:lpstr>Nature of Dataset (Field Name, Description, Example)</vt:lpstr>
      <vt:lpstr>Analysis: Does Singapore Place Great Emphasis On Education?</vt:lpstr>
      <vt:lpstr>Cleansing of Data: Line Chart</vt:lpstr>
      <vt:lpstr>Analysis: Does Singapore Place Great Emphasis On Education?</vt:lpstr>
      <vt:lpstr>Cleansing of Data: Pie Chart</vt:lpstr>
      <vt:lpstr>Analysis: Does Singapore Place Great Emphasis On Education?</vt:lpstr>
      <vt:lpstr>Cleansing of Data: Bar Chart</vt:lpstr>
      <vt:lpstr>Analysis: Does Singapore Place Great Emphasis On Education?</vt:lpstr>
      <vt:lpstr>Cleansing of Data: Box Plot</vt:lpstr>
      <vt:lpstr>Analysis: Does Singapore Place Great Emphasis On Education?</vt:lpstr>
      <vt:lpstr>Cleansing of Data: Scatterplot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Does Singapore Place Great Emphasis On Education?</dc:title>
  <dc:creator>TOH KIEN YU</dc:creator>
  <cp:lastModifiedBy>TOH KIEN YU</cp:lastModifiedBy>
  <cp:revision>25</cp:revision>
  <dcterms:created xsi:type="dcterms:W3CDTF">2022-12-10T12:24:08Z</dcterms:created>
  <dcterms:modified xsi:type="dcterms:W3CDTF">2023-10-09T10:44:17Z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