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57" r:id="rId6"/>
    <p:sldId id="279" r:id="rId7"/>
    <p:sldId id="281" r:id="rId8"/>
    <p:sldId id="306" r:id="rId9"/>
    <p:sldId id="280" r:id="rId10"/>
    <p:sldId id="282" r:id="rId11"/>
    <p:sldId id="300" r:id="rId12"/>
    <p:sldId id="283" r:id="rId13"/>
    <p:sldId id="304" r:id="rId14"/>
    <p:sldId id="285" r:id="rId15"/>
    <p:sldId id="298" r:id="rId16"/>
    <p:sldId id="295" r:id="rId17"/>
    <p:sldId id="305" r:id="rId18"/>
    <p:sldId id="297" r:id="rId19"/>
    <p:sldId id="286" r:id="rId20"/>
    <p:sldId id="301" r:id="rId21"/>
    <p:sldId id="303" r:id="rId22"/>
    <p:sldId id="287" r:id="rId23"/>
    <p:sldId id="302" r:id="rId24"/>
    <p:sldId id="299"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5" autoAdjust="0"/>
    <p:restoredTop sz="87288" autoAdjust="0"/>
  </p:normalViewPr>
  <p:slideViewPr>
    <p:cSldViewPr snapToGrid="0">
      <p:cViewPr varScale="1">
        <p:scale>
          <a:sx n="93" d="100"/>
          <a:sy n="93" d="100"/>
        </p:scale>
        <p:origin x="78" y="246"/>
      </p:cViewPr>
      <p:guideLst/>
    </p:cSldViewPr>
  </p:slideViewPr>
  <p:notesTextViewPr>
    <p:cViewPr>
      <p:scale>
        <a:sx n="66" d="100"/>
        <a:sy n="66" d="100"/>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747907" cy="2387600"/>
          </a:xfrm>
        </p:spPr>
        <p:txBody>
          <a:bodyPr/>
          <a:lstStyle/>
          <a:p>
            <a:r>
              <a:rPr lang="en-US" sz="4000" dirty="0"/>
              <a:t>Classification Model </a:t>
            </a:r>
            <a:br>
              <a:rPr lang="en-US" sz="4000" dirty="0"/>
            </a:br>
            <a:r>
              <a:rPr lang="en-US" sz="3500" dirty="0"/>
              <a:t>(Predict Which Customer Will Have Default Payment Next Month)</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Done By: Toh Kien Yu (P2222291)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27843" y="204657"/>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000" dirty="0"/>
              <a:t>Test and Score Code (Before Hyperparameter Tuning)</a:t>
            </a:r>
          </a:p>
        </p:txBody>
      </p:sp>
      <p:pic>
        <p:nvPicPr>
          <p:cNvPr id="9" name="Picture 8">
            <a:extLst>
              <a:ext uri="{FF2B5EF4-FFF2-40B4-BE49-F238E27FC236}">
                <a16:creationId xmlns:a16="http://schemas.microsoft.com/office/drawing/2014/main" id="{FBDA4077-8827-57C1-C1AE-73154BB6C31D}"/>
              </a:ext>
            </a:extLst>
          </p:cNvPr>
          <p:cNvPicPr>
            <a:picLocks noChangeAspect="1"/>
          </p:cNvPicPr>
          <p:nvPr/>
        </p:nvPicPr>
        <p:blipFill>
          <a:blip r:embed="rId2"/>
          <a:stretch>
            <a:fillRect/>
          </a:stretch>
        </p:blipFill>
        <p:spPr>
          <a:xfrm>
            <a:off x="600855" y="1018086"/>
            <a:ext cx="5322197" cy="4736674"/>
          </a:xfrm>
          <a:prstGeom prst="rect">
            <a:avLst/>
          </a:prstGeom>
        </p:spPr>
      </p:pic>
      <p:pic>
        <p:nvPicPr>
          <p:cNvPr id="13" name="Picture 12">
            <a:extLst>
              <a:ext uri="{FF2B5EF4-FFF2-40B4-BE49-F238E27FC236}">
                <a16:creationId xmlns:a16="http://schemas.microsoft.com/office/drawing/2014/main" id="{2511C5AE-03D0-C719-EA5A-4C4D6C3E08BD}"/>
              </a:ext>
            </a:extLst>
          </p:cNvPr>
          <p:cNvPicPr>
            <a:picLocks noChangeAspect="1"/>
          </p:cNvPicPr>
          <p:nvPr/>
        </p:nvPicPr>
        <p:blipFill>
          <a:blip r:embed="rId3"/>
          <a:stretch>
            <a:fillRect/>
          </a:stretch>
        </p:blipFill>
        <p:spPr>
          <a:xfrm>
            <a:off x="6268950" y="1057384"/>
            <a:ext cx="5259513" cy="1259681"/>
          </a:xfrm>
          <a:prstGeom prst="rect">
            <a:avLst/>
          </a:prstGeom>
        </p:spPr>
      </p:pic>
      <p:pic>
        <p:nvPicPr>
          <p:cNvPr id="20" name="Picture 19">
            <a:extLst>
              <a:ext uri="{FF2B5EF4-FFF2-40B4-BE49-F238E27FC236}">
                <a16:creationId xmlns:a16="http://schemas.microsoft.com/office/drawing/2014/main" id="{0220EFE2-FE87-CE68-C89D-7C1C03D3B3DC}"/>
              </a:ext>
            </a:extLst>
          </p:cNvPr>
          <p:cNvPicPr>
            <a:picLocks noChangeAspect="1"/>
          </p:cNvPicPr>
          <p:nvPr/>
        </p:nvPicPr>
        <p:blipFill>
          <a:blip r:embed="rId4"/>
          <a:stretch>
            <a:fillRect/>
          </a:stretch>
        </p:blipFill>
        <p:spPr>
          <a:xfrm>
            <a:off x="6268950" y="2574859"/>
            <a:ext cx="5322195" cy="2901562"/>
          </a:xfrm>
          <a:prstGeom prst="rect">
            <a:avLst/>
          </a:prstGeom>
        </p:spPr>
      </p:pic>
    </p:spTree>
    <p:extLst>
      <p:ext uri="{BB962C8B-B14F-4D97-AF65-F5344CB8AC3E}">
        <p14:creationId xmlns:p14="http://schemas.microsoft.com/office/powerpoint/2010/main" val="29472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27843" y="204657"/>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Test and Score (Before Hyperparameter Tuning)</a:t>
            </a:r>
          </a:p>
        </p:txBody>
      </p:sp>
      <p:pic>
        <p:nvPicPr>
          <p:cNvPr id="2" name="Picture 1">
            <a:extLst>
              <a:ext uri="{FF2B5EF4-FFF2-40B4-BE49-F238E27FC236}">
                <a16:creationId xmlns:a16="http://schemas.microsoft.com/office/drawing/2014/main" id="{7791D99B-C60C-EFDD-A6D0-24C0551333E4}"/>
              </a:ext>
            </a:extLst>
          </p:cNvPr>
          <p:cNvPicPr>
            <a:picLocks noChangeAspect="1"/>
          </p:cNvPicPr>
          <p:nvPr/>
        </p:nvPicPr>
        <p:blipFill>
          <a:blip r:embed="rId2"/>
          <a:stretch>
            <a:fillRect/>
          </a:stretch>
        </p:blipFill>
        <p:spPr>
          <a:xfrm>
            <a:off x="626134" y="1157980"/>
            <a:ext cx="6715174" cy="600079"/>
          </a:xfrm>
          <a:prstGeom prst="rect">
            <a:avLst/>
          </a:prstGeom>
        </p:spPr>
      </p:pic>
      <p:sp>
        <p:nvSpPr>
          <p:cNvPr id="14" name="TextBox 13">
            <a:extLst>
              <a:ext uri="{FF2B5EF4-FFF2-40B4-BE49-F238E27FC236}">
                <a16:creationId xmlns:a16="http://schemas.microsoft.com/office/drawing/2014/main" id="{8D018349-0C24-A7F5-B21D-B57518A65D70}"/>
              </a:ext>
            </a:extLst>
          </p:cNvPr>
          <p:cNvSpPr txBox="1"/>
          <p:nvPr/>
        </p:nvSpPr>
        <p:spPr>
          <a:xfrm>
            <a:off x="547353" y="725682"/>
            <a:ext cx="4127475" cy="369332"/>
          </a:xfrm>
          <a:prstGeom prst="rect">
            <a:avLst/>
          </a:prstGeom>
          <a:noFill/>
        </p:spPr>
        <p:txBody>
          <a:bodyPr wrap="square" rtlCol="0">
            <a:spAutoFit/>
          </a:bodyPr>
          <a:lstStyle/>
          <a:p>
            <a:r>
              <a:rPr lang="en-SG" u="sng" dirty="0"/>
              <a:t>Split To Test and Train Data</a:t>
            </a:r>
          </a:p>
        </p:txBody>
      </p:sp>
      <p:sp>
        <p:nvSpPr>
          <p:cNvPr id="19" name="TextBox 18">
            <a:extLst>
              <a:ext uri="{FF2B5EF4-FFF2-40B4-BE49-F238E27FC236}">
                <a16:creationId xmlns:a16="http://schemas.microsoft.com/office/drawing/2014/main" id="{AA2CF192-D5FB-71B9-F8AD-A4ECA22F27D3}"/>
              </a:ext>
            </a:extLst>
          </p:cNvPr>
          <p:cNvSpPr txBox="1"/>
          <p:nvPr/>
        </p:nvSpPr>
        <p:spPr>
          <a:xfrm>
            <a:off x="547353" y="2279107"/>
            <a:ext cx="3529173" cy="369332"/>
          </a:xfrm>
          <a:prstGeom prst="rect">
            <a:avLst/>
          </a:prstGeom>
          <a:noFill/>
        </p:spPr>
        <p:txBody>
          <a:bodyPr wrap="square" rtlCol="0">
            <a:spAutoFit/>
          </a:bodyPr>
          <a:lstStyle/>
          <a:p>
            <a:r>
              <a:rPr lang="en-SG" u="sng" dirty="0"/>
              <a:t>Accuracy On Test Data</a:t>
            </a:r>
          </a:p>
        </p:txBody>
      </p:sp>
      <p:pic>
        <p:nvPicPr>
          <p:cNvPr id="17" name="Picture 16">
            <a:extLst>
              <a:ext uri="{FF2B5EF4-FFF2-40B4-BE49-F238E27FC236}">
                <a16:creationId xmlns:a16="http://schemas.microsoft.com/office/drawing/2014/main" id="{8E8DC0CA-96AB-3B08-E926-37293861DB89}"/>
              </a:ext>
            </a:extLst>
          </p:cNvPr>
          <p:cNvPicPr>
            <a:picLocks noChangeAspect="1"/>
          </p:cNvPicPr>
          <p:nvPr/>
        </p:nvPicPr>
        <p:blipFill>
          <a:blip r:embed="rId3"/>
          <a:stretch>
            <a:fillRect/>
          </a:stretch>
        </p:blipFill>
        <p:spPr>
          <a:xfrm>
            <a:off x="588449" y="2778412"/>
            <a:ext cx="4629184" cy="1543061"/>
          </a:xfrm>
          <a:prstGeom prst="rect">
            <a:avLst/>
          </a:prstGeom>
        </p:spPr>
      </p:pic>
      <p:sp>
        <p:nvSpPr>
          <p:cNvPr id="3" name="TextBox 2">
            <a:extLst>
              <a:ext uri="{FF2B5EF4-FFF2-40B4-BE49-F238E27FC236}">
                <a16:creationId xmlns:a16="http://schemas.microsoft.com/office/drawing/2014/main" id="{53710ACF-2594-461A-58AD-53677131002A}"/>
              </a:ext>
            </a:extLst>
          </p:cNvPr>
          <p:cNvSpPr txBox="1"/>
          <p:nvPr/>
        </p:nvSpPr>
        <p:spPr>
          <a:xfrm>
            <a:off x="547353" y="1857000"/>
            <a:ext cx="10434784" cy="323165"/>
          </a:xfrm>
          <a:prstGeom prst="rect">
            <a:avLst/>
          </a:prstGeom>
          <a:noFill/>
        </p:spPr>
        <p:txBody>
          <a:bodyPr wrap="square" rtlCol="0">
            <a:spAutoFit/>
          </a:bodyPr>
          <a:lstStyle/>
          <a:p>
            <a:r>
              <a:rPr lang="en-SG" sz="1500" dirty="0"/>
              <a:t>A</a:t>
            </a:r>
            <a:r>
              <a:rPr lang="en-US" sz="1500" dirty="0"/>
              <a:t>n 80:20 ratio between training and test data is chosen where 80% of the data is for training and 20% is for testing.</a:t>
            </a:r>
            <a:endParaRPr lang="en-SG" sz="1500" dirty="0"/>
          </a:p>
        </p:txBody>
      </p:sp>
      <p:sp>
        <p:nvSpPr>
          <p:cNvPr id="11" name="TextBox 10">
            <a:extLst>
              <a:ext uri="{FF2B5EF4-FFF2-40B4-BE49-F238E27FC236}">
                <a16:creationId xmlns:a16="http://schemas.microsoft.com/office/drawing/2014/main" id="{AA241AE6-A344-0981-93B2-1970203FAA1B}"/>
              </a:ext>
            </a:extLst>
          </p:cNvPr>
          <p:cNvSpPr txBox="1"/>
          <p:nvPr/>
        </p:nvSpPr>
        <p:spPr>
          <a:xfrm>
            <a:off x="547353" y="4445733"/>
            <a:ext cx="5357973" cy="1015663"/>
          </a:xfrm>
          <a:prstGeom prst="rect">
            <a:avLst/>
          </a:prstGeom>
          <a:noFill/>
        </p:spPr>
        <p:txBody>
          <a:bodyPr wrap="square" rtlCol="0">
            <a:spAutoFit/>
          </a:bodyPr>
          <a:lstStyle/>
          <a:p>
            <a:r>
              <a:rPr lang="en-SG" sz="1500" b="1" dirty="0"/>
              <a:t>Random Forest </a:t>
            </a:r>
            <a:r>
              <a:rPr lang="en-SG" sz="1500" dirty="0"/>
              <a:t>Algorithm has a highest </a:t>
            </a:r>
            <a:r>
              <a:rPr lang="en-SG" sz="1500" b="1" dirty="0"/>
              <a:t>Accuracy Score</a:t>
            </a:r>
            <a:r>
              <a:rPr lang="en-SG" sz="1500" dirty="0"/>
              <a:t> of </a:t>
            </a:r>
            <a:r>
              <a:rPr lang="en-SG" sz="1500" u="sng" dirty="0"/>
              <a:t>0.814</a:t>
            </a:r>
            <a:r>
              <a:rPr lang="en-SG" sz="1500" dirty="0"/>
              <a:t> compared to the other algorithms.  This tells us that the model is good at making accurate predictions on the likelihood of an ‘unseen’ person that will default payment</a:t>
            </a:r>
          </a:p>
        </p:txBody>
      </p:sp>
      <p:pic>
        <p:nvPicPr>
          <p:cNvPr id="12" name="Picture 11">
            <a:extLst>
              <a:ext uri="{FF2B5EF4-FFF2-40B4-BE49-F238E27FC236}">
                <a16:creationId xmlns:a16="http://schemas.microsoft.com/office/drawing/2014/main" id="{D36C32AE-3CA7-1773-8257-6A93FF35205A}"/>
              </a:ext>
            </a:extLst>
          </p:cNvPr>
          <p:cNvPicPr>
            <a:picLocks noChangeAspect="1"/>
          </p:cNvPicPr>
          <p:nvPr/>
        </p:nvPicPr>
        <p:blipFill>
          <a:blip r:embed="rId4"/>
          <a:stretch>
            <a:fillRect/>
          </a:stretch>
        </p:blipFill>
        <p:spPr>
          <a:xfrm>
            <a:off x="6173843" y="2686691"/>
            <a:ext cx="3857653" cy="1524011"/>
          </a:xfrm>
          <a:prstGeom prst="rect">
            <a:avLst/>
          </a:prstGeom>
        </p:spPr>
      </p:pic>
      <p:sp>
        <p:nvSpPr>
          <p:cNvPr id="15" name="TextBox 14">
            <a:extLst>
              <a:ext uri="{FF2B5EF4-FFF2-40B4-BE49-F238E27FC236}">
                <a16:creationId xmlns:a16="http://schemas.microsoft.com/office/drawing/2014/main" id="{C21E2496-04CA-78CD-8E9D-A9D593111869}"/>
              </a:ext>
            </a:extLst>
          </p:cNvPr>
          <p:cNvSpPr txBox="1"/>
          <p:nvPr/>
        </p:nvSpPr>
        <p:spPr>
          <a:xfrm>
            <a:off x="6096000" y="2277967"/>
            <a:ext cx="3529173" cy="369332"/>
          </a:xfrm>
          <a:prstGeom prst="rect">
            <a:avLst/>
          </a:prstGeom>
          <a:noFill/>
        </p:spPr>
        <p:txBody>
          <a:bodyPr wrap="square" rtlCol="0">
            <a:spAutoFit/>
          </a:bodyPr>
          <a:lstStyle/>
          <a:p>
            <a:r>
              <a:rPr lang="en-SG" u="sng" dirty="0"/>
              <a:t>Cross Validation Accuracy Score</a:t>
            </a:r>
          </a:p>
        </p:txBody>
      </p:sp>
      <p:sp>
        <p:nvSpPr>
          <p:cNvPr id="16" name="TextBox 15">
            <a:extLst>
              <a:ext uri="{FF2B5EF4-FFF2-40B4-BE49-F238E27FC236}">
                <a16:creationId xmlns:a16="http://schemas.microsoft.com/office/drawing/2014/main" id="{A405CA09-2429-3DA8-1F42-8AB5A84F328D}"/>
              </a:ext>
            </a:extLst>
          </p:cNvPr>
          <p:cNvSpPr txBox="1"/>
          <p:nvPr/>
        </p:nvSpPr>
        <p:spPr>
          <a:xfrm>
            <a:off x="6054990" y="4321473"/>
            <a:ext cx="5357973" cy="1015663"/>
          </a:xfrm>
          <a:prstGeom prst="rect">
            <a:avLst/>
          </a:prstGeom>
          <a:noFill/>
        </p:spPr>
        <p:txBody>
          <a:bodyPr wrap="square" rtlCol="0">
            <a:spAutoFit/>
          </a:bodyPr>
          <a:lstStyle/>
          <a:p>
            <a:r>
              <a:rPr lang="en-SG" sz="1500" b="1" dirty="0"/>
              <a:t>Gaussian Naïve Bayes </a:t>
            </a:r>
            <a:r>
              <a:rPr lang="en-SG" sz="1500" dirty="0"/>
              <a:t>Algorithm has a highest </a:t>
            </a:r>
            <a:r>
              <a:rPr lang="en-SG" sz="1500" b="1" dirty="0"/>
              <a:t>Cross Validation Accuracy Score</a:t>
            </a:r>
            <a:r>
              <a:rPr lang="en-SG" sz="1500" dirty="0"/>
              <a:t> of </a:t>
            </a:r>
            <a:r>
              <a:rPr lang="en-SG" sz="1500" u="sng" dirty="0"/>
              <a:t>0.782</a:t>
            </a:r>
            <a:r>
              <a:rPr lang="en-SG" sz="1500" dirty="0"/>
              <a:t> compared to the other algorithms.  This tells us that the model making accurate prediction 78% of the time</a:t>
            </a:r>
          </a:p>
        </p:txBody>
      </p:sp>
    </p:spTree>
    <p:extLst>
      <p:ext uri="{BB962C8B-B14F-4D97-AF65-F5344CB8AC3E}">
        <p14:creationId xmlns:p14="http://schemas.microsoft.com/office/powerpoint/2010/main" val="13775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27843" y="204657"/>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Test and Score (Before Hyperparameter Tuning)</a:t>
            </a:r>
          </a:p>
        </p:txBody>
      </p:sp>
      <p:sp>
        <p:nvSpPr>
          <p:cNvPr id="22" name="TextBox 21">
            <a:extLst>
              <a:ext uri="{FF2B5EF4-FFF2-40B4-BE49-F238E27FC236}">
                <a16:creationId xmlns:a16="http://schemas.microsoft.com/office/drawing/2014/main" id="{B4C6B0EB-7B9C-CDBC-E7AA-E42FAE407034}"/>
              </a:ext>
            </a:extLst>
          </p:cNvPr>
          <p:cNvSpPr txBox="1"/>
          <p:nvPr/>
        </p:nvSpPr>
        <p:spPr>
          <a:xfrm>
            <a:off x="898542" y="1097582"/>
            <a:ext cx="3529173" cy="369332"/>
          </a:xfrm>
          <a:prstGeom prst="rect">
            <a:avLst/>
          </a:prstGeom>
          <a:noFill/>
        </p:spPr>
        <p:txBody>
          <a:bodyPr wrap="square" rtlCol="0">
            <a:spAutoFit/>
          </a:bodyPr>
          <a:lstStyle/>
          <a:p>
            <a:r>
              <a:rPr lang="en-SG" u="sng" dirty="0"/>
              <a:t>Classification Report</a:t>
            </a:r>
          </a:p>
        </p:txBody>
      </p:sp>
      <p:pic>
        <p:nvPicPr>
          <p:cNvPr id="25" name="Picture 24">
            <a:extLst>
              <a:ext uri="{FF2B5EF4-FFF2-40B4-BE49-F238E27FC236}">
                <a16:creationId xmlns:a16="http://schemas.microsoft.com/office/drawing/2014/main" id="{7D1999A7-F6DC-BF83-A906-0CF0948DC2D0}"/>
              </a:ext>
            </a:extLst>
          </p:cNvPr>
          <p:cNvPicPr>
            <a:picLocks noChangeAspect="1"/>
          </p:cNvPicPr>
          <p:nvPr/>
        </p:nvPicPr>
        <p:blipFill>
          <a:blip r:embed="rId2"/>
          <a:stretch>
            <a:fillRect/>
          </a:stretch>
        </p:blipFill>
        <p:spPr>
          <a:xfrm>
            <a:off x="980735" y="1528305"/>
            <a:ext cx="4800635" cy="1085858"/>
          </a:xfrm>
          <a:prstGeom prst="rect">
            <a:avLst/>
          </a:prstGeom>
        </p:spPr>
      </p:pic>
      <p:sp>
        <p:nvSpPr>
          <p:cNvPr id="11" name="TextBox 10">
            <a:extLst>
              <a:ext uri="{FF2B5EF4-FFF2-40B4-BE49-F238E27FC236}">
                <a16:creationId xmlns:a16="http://schemas.microsoft.com/office/drawing/2014/main" id="{AA241AE6-A344-0981-93B2-1970203FAA1B}"/>
              </a:ext>
            </a:extLst>
          </p:cNvPr>
          <p:cNvSpPr txBox="1"/>
          <p:nvPr/>
        </p:nvSpPr>
        <p:spPr>
          <a:xfrm>
            <a:off x="980735" y="2714759"/>
            <a:ext cx="5357973" cy="1246495"/>
          </a:xfrm>
          <a:prstGeom prst="rect">
            <a:avLst/>
          </a:prstGeom>
          <a:noFill/>
        </p:spPr>
        <p:txBody>
          <a:bodyPr wrap="square" rtlCol="0">
            <a:spAutoFit/>
          </a:bodyPr>
          <a:lstStyle/>
          <a:p>
            <a:r>
              <a:rPr lang="en-SG" sz="1500" b="1" dirty="0"/>
              <a:t>HGB </a:t>
            </a:r>
            <a:r>
              <a:rPr lang="en-SG" sz="1500" dirty="0"/>
              <a:t>Algorithm has a highest </a:t>
            </a:r>
            <a:r>
              <a:rPr lang="en-SG" sz="1500" b="1" dirty="0"/>
              <a:t>F1 Score</a:t>
            </a:r>
            <a:r>
              <a:rPr lang="en-SG" sz="1500" dirty="0"/>
              <a:t> of </a:t>
            </a:r>
            <a:r>
              <a:rPr lang="en-SG" sz="1500" u="sng" dirty="0"/>
              <a:t>0.797</a:t>
            </a:r>
            <a:r>
              <a:rPr lang="en-SG" sz="1500" dirty="0"/>
              <a:t> compared to the other algorithms.</a:t>
            </a:r>
          </a:p>
          <a:p>
            <a:r>
              <a:rPr lang="en-SG" sz="1500" dirty="0"/>
              <a:t>This tells us that the model have high precision and recall.</a:t>
            </a:r>
          </a:p>
          <a:p>
            <a:r>
              <a:rPr lang="en-SG" sz="1500" dirty="0"/>
              <a:t>In turn, the algorithm is able to produce more relevant results which also leads to higher performance.</a:t>
            </a:r>
          </a:p>
        </p:txBody>
      </p:sp>
      <p:sp>
        <p:nvSpPr>
          <p:cNvPr id="10" name="TextBox 9">
            <a:extLst>
              <a:ext uri="{FF2B5EF4-FFF2-40B4-BE49-F238E27FC236}">
                <a16:creationId xmlns:a16="http://schemas.microsoft.com/office/drawing/2014/main" id="{76D59FF1-A156-C796-D92D-F5F6C1B61EAB}"/>
              </a:ext>
            </a:extLst>
          </p:cNvPr>
          <p:cNvSpPr txBox="1"/>
          <p:nvPr/>
        </p:nvSpPr>
        <p:spPr>
          <a:xfrm>
            <a:off x="876728" y="4185771"/>
            <a:ext cx="6095144" cy="1477328"/>
          </a:xfrm>
          <a:prstGeom prst="rect">
            <a:avLst/>
          </a:prstGeom>
          <a:noFill/>
        </p:spPr>
        <p:txBody>
          <a:bodyPr wrap="square">
            <a:spAutoFit/>
          </a:bodyPr>
          <a:lstStyle/>
          <a:p>
            <a:r>
              <a:rPr lang="en-SG" sz="1800" dirty="0"/>
              <a:t>From the 3 test and score results obtained, </a:t>
            </a:r>
          </a:p>
          <a:p>
            <a:pPr marL="285750" indent="-285750">
              <a:buFontTx/>
              <a:buChar char="-"/>
            </a:pPr>
            <a:r>
              <a:rPr lang="en-SG" sz="1800" dirty="0"/>
              <a:t>Random Forest has the highest accuracy on test data.</a:t>
            </a:r>
          </a:p>
          <a:p>
            <a:pPr marL="285750" indent="-285750">
              <a:buFontTx/>
              <a:buChar char="-"/>
            </a:pPr>
            <a:r>
              <a:rPr lang="en-SG" sz="1800" dirty="0"/>
              <a:t>Gradient Boosting has the highest cross validation accuracy score</a:t>
            </a:r>
          </a:p>
          <a:p>
            <a:pPr marL="285750" indent="-285750">
              <a:buFontTx/>
              <a:buChar char="-"/>
            </a:pPr>
            <a:r>
              <a:rPr lang="en-SG" sz="1800" dirty="0"/>
              <a:t>HGB has the highest F1 Score</a:t>
            </a:r>
          </a:p>
        </p:txBody>
      </p:sp>
    </p:spTree>
    <p:extLst>
      <p:ext uri="{BB962C8B-B14F-4D97-AF65-F5344CB8AC3E}">
        <p14:creationId xmlns:p14="http://schemas.microsoft.com/office/powerpoint/2010/main" val="191214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326573"/>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Hyperparameter Tuning</a:t>
            </a:r>
          </a:p>
        </p:txBody>
      </p:sp>
      <p:pic>
        <p:nvPicPr>
          <p:cNvPr id="3" name="Picture 2">
            <a:extLst>
              <a:ext uri="{FF2B5EF4-FFF2-40B4-BE49-F238E27FC236}">
                <a16:creationId xmlns:a16="http://schemas.microsoft.com/office/drawing/2014/main" id="{46F906E1-2387-E55C-75BA-AE302EFDA618}"/>
              </a:ext>
            </a:extLst>
          </p:cNvPr>
          <p:cNvPicPr>
            <a:picLocks noChangeAspect="1"/>
          </p:cNvPicPr>
          <p:nvPr/>
        </p:nvPicPr>
        <p:blipFill>
          <a:blip r:embed="rId2"/>
          <a:stretch>
            <a:fillRect/>
          </a:stretch>
        </p:blipFill>
        <p:spPr>
          <a:xfrm>
            <a:off x="456726" y="1100907"/>
            <a:ext cx="5960816" cy="2592475"/>
          </a:xfrm>
          <a:prstGeom prst="rect">
            <a:avLst/>
          </a:prstGeom>
        </p:spPr>
      </p:pic>
      <p:pic>
        <p:nvPicPr>
          <p:cNvPr id="9" name="Picture 8">
            <a:extLst>
              <a:ext uri="{FF2B5EF4-FFF2-40B4-BE49-F238E27FC236}">
                <a16:creationId xmlns:a16="http://schemas.microsoft.com/office/drawing/2014/main" id="{3D2C13BE-702D-3D38-0EA7-1CE2498427B0}"/>
              </a:ext>
            </a:extLst>
          </p:cNvPr>
          <p:cNvPicPr>
            <a:picLocks noChangeAspect="1"/>
          </p:cNvPicPr>
          <p:nvPr/>
        </p:nvPicPr>
        <p:blipFill>
          <a:blip r:embed="rId3"/>
          <a:stretch>
            <a:fillRect/>
          </a:stretch>
        </p:blipFill>
        <p:spPr>
          <a:xfrm>
            <a:off x="381000" y="3850727"/>
            <a:ext cx="6135475" cy="2190933"/>
          </a:xfrm>
          <a:prstGeom prst="rect">
            <a:avLst/>
          </a:prstGeom>
        </p:spPr>
      </p:pic>
      <p:sp>
        <p:nvSpPr>
          <p:cNvPr id="2" name="TextBox 1">
            <a:extLst>
              <a:ext uri="{FF2B5EF4-FFF2-40B4-BE49-F238E27FC236}">
                <a16:creationId xmlns:a16="http://schemas.microsoft.com/office/drawing/2014/main" id="{155E2768-D74D-BAD3-7C12-E2CD53D7CA12}"/>
              </a:ext>
            </a:extLst>
          </p:cNvPr>
          <p:cNvSpPr txBox="1"/>
          <p:nvPr/>
        </p:nvSpPr>
        <p:spPr>
          <a:xfrm>
            <a:off x="6493267" y="1983788"/>
            <a:ext cx="5357973" cy="2400657"/>
          </a:xfrm>
          <a:prstGeom prst="rect">
            <a:avLst/>
          </a:prstGeom>
          <a:noFill/>
        </p:spPr>
        <p:txBody>
          <a:bodyPr wrap="square" rtlCol="0">
            <a:spAutoFit/>
          </a:bodyPr>
          <a:lstStyle/>
          <a:p>
            <a:r>
              <a:rPr lang="en-SG" sz="1500" dirty="0"/>
              <a:t>Now, I will hyperparameter tune the model to further improve the accuracy by customising the parameters for the algorithm.</a:t>
            </a:r>
          </a:p>
          <a:p>
            <a:endParaRPr lang="en-SG" sz="1500" dirty="0"/>
          </a:p>
          <a:p>
            <a:pPr marL="342900" indent="-342900">
              <a:buAutoNum type="arabicPeriod"/>
            </a:pPr>
            <a:r>
              <a:rPr lang="en-SG" sz="1500" dirty="0"/>
              <a:t>Define a param grid for each model, and parameters I would like to test</a:t>
            </a:r>
          </a:p>
          <a:p>
            <a:pPr marL="342900" indent="-342900">
              <a:buFontTx/>
              <a:buAutoNum type="arabicPeriod"/>
            </a:pPr>
            <a:r>
              <a:rPr lang="en-SG" sz="1500" dirty="0"/>
              <a:t>GridSearchCV will loop through all the different types of combinations.</a:t>
            </a:r>
          </a:p>
          <a:p>
            <a:pPr marL="342900" indent="-342900">
              <a:buFontTx/>
              <a:buAutoNum type="arabicPeriod"/>
            </a:pPr>
            <a:r>
              <a:rPr lang="en-SG" sz="1500" dirty="0"/>
              <a:t>Upon looping through all the combinations, it will provide me with the best parameter combinations and highest score obtained.</a:t>
            </a:r>
          </a:p>
        </p:txBody>
      </p:sp>
    </p:spTree>
    <p:extLst>
      <p:ext uri="{BB962C8B-B14F-4D97-AF65-F5344CB8AC3E}">
        <p14:creationId xmlns:p14="http://schemas.microsoft.com/office/powerpoint/2010/main" val="330807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454591"/>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Test and Score Code (After Hyperparameter Tuning)</a:t>
            </a:r>
          </a:p>
        </p:txBody>
      </p:sp>
      <p:pic>
        <p:nvPicPr>
          <p:cNvPr id="5" name="Picture 4">
            <a:extLst>
              <a:ext uri="{FF2B5EF4-FFF2-40B4-BE49-F238E27FC236}">
                <a16:creationId xmlns:a16="http://schemas.microsoft.com/office/drawing/2014/main" id="{6775392C-5784-3EA1-7296-BB310467F949}"/>
              </a:ext>
            </a:extLst>
          </p:cNvPr>
          <p:cNvPicPr>
            <a:picLocks noChangeAspect="1"/>
          </p:cNvPicPr>
          <p:nvPr/>
        </p:nvPicPr>
        <p:blipFill>
          <a:blip r:embed="rId2"/>
          <a:stretch>
            <a:fillRect/>
          </a:stretch>
        </p:blipFill>
        <p:spPr>
          <a:xfrm>
            <a:off x="705242" y="1258681"/>
            <a:ext cx="5592816" cy="2170319"/>
          </a:xfrm>
          <a:prstGeom prst="rect">
            <a:avLst/>
          </a:prstGeom>
        </p:spPr>
      </p:pic>
      <p:pic>
        <p:nvPicPr>
          <p:cNvPr id="10" name="Picture 9">
            <a:extLst>
              <a:ext uri="{FF2B5EF4-FFF2-40B4-BE49-F238E27FC236}">
                <a16:creationId xmlns:a16="http://schemas.microsoft.com/office/drawing/2014/main" id="{DBB8D954-F3D7-DEEA-9CE5-9526B4F19349}"/>
              </a:ext>
            </a:extLst>
          </p:cNvPr>
          <p:cNvPicPr>
            <a:picLocks noChangeAspect="1"/>
          </p:cNvPicPr>
          <p:nvPr/>
        </p:nvPicPr>
        <p:blipFill>
          <a:blip r:embed="rId3"/>
          <a:stretch>
            <a:fillRect/>
          </a:stretch>
        </p:blipFill>
        <p:spPr>
          <a:xfrm>
            <a:off x="5493503" y="1258682"/>
            <a:ext cx="2453557" cy="2170318"/>
          </a:xfrm>
          <a:prstGeom prst="rect">
            <a:avLst/>
          </a:prstGeom>
        </p:spPr>
      </p:pic>
      <p:pic>
        <p:nvPicPr>
          <p:cNvPr id="12" name="Picture 11">
            <a:extLst>
              <a:ext uri="{FF2B5EF4-FFF2-40B4-BE49-F238E27FC236}">
                <a16:creationId xmlns:a16="http://schemas.microsoft.com/office/drawing/2014/main" id="{83008F0D-A37E-80D4-555C-3D5EAA35D891}"/>
              </a:ext>
            </a:extLst>
          </p:cNvPr>
          <p:cNvPicPr>
            <a:picLocks noChangeAspect="1"/>
          </p:cNvPicPr>
          <p:nvPr/>
        </p:nvPicPr>
        <p:blipFill>
          <a:blip r:embed="rId4"/>
          <a:stretch>
            <a:fillRect/>
          </a:stretch>
        </p:blipFill>
        <p:spPr>
          <a:xfrm>
            <a:off x="705242" y="3589391"/>
            <a:ext cx="5551407" cy="1562111"/>
          </a:xfrm>
          <a:prstGeom prst="rect">
            <a:avLst/>
          </a:prstGeom>
        </p:spPr>
      </p:pic>
      <p:pic>
        <p:nvPicPr>
          <p:cNvPr id="15" name="Picture 14">
            <a:extLst>
              <a:ext uri="{FF2B5EF4-FFF2-40B4-BE49-F238E27FC236}">
                <a16:creationId xmlns:a16="http://schemas.microsoft.com/office/drawing/2014/main" id="{1B8E5EB4-4DEE-45A7-DE3A-128E16263E5A}"/>
              </a:ext>
            </a:extLst>
          </p:cNvPr>
          <p:cNvPicPr>
            <a:picLocks noChangeAspect="1"/>
          </p:cNvPicPr>
          <p:nvPr/>
        </p:nvPicPr>
        <p:blipFill>
          <a:blip r:embed="rId5"/>
          <a:stretch>
            <a:fillRect/>
          </a:stretch>
        </p:blipFill>
        <p:spPr>
          <a:xfrm>
            <a:off x="6462036" y="3664085"/>
            <a:ext cx="5500508" cy="2325141"/>
          </a:xfrm>
          <a:prstGeom prst="rect">
            <a:avLst/>
          </a:prstGeom>
        </p:spPr>
      </p:pic>
    </p:spTree>
    <p:extLst>
      <p:ext uri="{BB962C8B-B14F-4D97-AF65-F5344CB8AC3E}">
        <p14:creationId xmlns:p14="http://schemas.microsoft.com/office/powerpoint/2010/main" val="286771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454591"/>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Test and Score (After Hyperparameter Tuning)</a:t>
            </a:r>
          </a:p>
        </p:txBody>
      </p:sp>
      <p:sp>
        <p:nvSpPr>
          <p:cNvPr id="13" name="TextBox 12">
            <a:extLst>
              <a:ext uri="{FF2B5EF4-FFF2-40B4-BE49-F238E27FC236}">
                <a16:creationId xmlns:a16="http://schemas.microsoft.com/office/drawing/2014/main" id="{35944279-32DD-B3A8-8F46-5E825796EA82}"/>
              </a:ext>
            </a:extLst>
          </p:cNvPr>
          <p:cNvSpPr txBox="1"/>
          <p:nvPr/>
        </p:nvSpPr>
        <p:spPr>
          <a:xfrm>
            <a:off x="6091223" y="1212170"/>
            <a:ext cx="3529173" cy="369332"/>
          </a:xfrm>
          <a:prstGeom prst="rect">
            <a:avLst/>
          </a:prstGeom>
          <a:noFill/>
        </p:spPr>
        <p:txBody>
          <a:bodyPr wrap="square" rtlCol="0">
            <a:spAutoFit/>
          </a:bodyPr>
          <a:lstStyle/>
          <a:p>
            <a:r>
              <a:rPr lang="en-SG" u="sng" dirty="0"/>
              <a:t>Cross Validation Accuracy Score</a:t>
            </a:r>
          </a:p>
        </p:txBody>
      </p:sp>
      <p:sp>
        <p:nvSpPr>
          <p:cNvPr id="19" name="TextBox 18">
            <a:extLst>
              <a:ext uri="{FF2B5EF4-FFF2-40B4-BE49-F238E27FC236}">
                <a16:creationId xmlns:a16="http://schemas.microsoft.com/office/drawing/2014/main" id="{AA2CF192-D5FB-71B9-F8AD-A4ECA22F27D3}"/>
              </a:ext>
            </a:extLst>
          </p:cNvPr>
          <p:cNvSpPr txBox="1"/>
          <p:nvPr/>
        </p:nvSpPr>
        <p:spPr>
          <a:xfrm>
            <a:off x="1053776" y="1212170"/>
            <a:ext cx="3529173" cy="369332"/>
          </a:xfrm>
          <a:prstGeom prst="rect">
            <a:avLst/>
          </a:prstGeom>
          <a:noFill/>
        </p:spPr>
        <p:txBody>
          <a:bodyPr wrap="square" rtlCol="0">
            <a:spAutoFit/>
          </a:bodyPr>
          <a:lstStyle/>
          <a:p>
            <a:r>
              <a:rPr lang="en-SG" u="sng" dirty="0"/>
              <a:t>Accuracy On Test Data</a:t>
            </a:r>
          </a:p>
        </p:txBody>
      </p:sp>
      <p:sp>
        <p:nvSpPr>
          <p:cNvPr id="22" name="TextBox 21">
            <a:extLst>
              <a:ext uri="{FF2B5EF4-FFF2-40B4-BE49-F238E27FC236}">
                <a16:creationId xmlns:a16="http://schemas.microsoft.com/office/drawing/2014/main" id="{B4C6B0EB-7B9C-CDBC-E7AA-E42FAE407034}"/>
              </a:ext>
            </a:extLst>
          </p:cNvPr>
          <p:cNvSpPr txBox="1"/>
          <p:nvPr/>
        </p:nvSpPr>
        <p:spPr>
          <a:xfrm>
            <a:off x="1053775" y="3409014"/>
            <a:ext cx="3529173" cy="369332"/>
          </a:xfrm>
          <a:prstGeom prst="rect">
            <a:avLst/>
          </a:prstGeom>
          <a:noFill/>
        </p:spPr>
        <p:txBody>
          <a:bodyPr wrap="square" rtlCol="0">
            <a:spAutoFit/>
          </a:bodyPr>
          <a:lstStyle/>
          <a:p>
            <a:r>
              <a:rPr lang="en-SG" u="sng" dirty="0"/>
              <a:t>Classification Report</a:t>
            </a:r>
          </a:p>
        </p:txBody>
      </p:sp>
      <p:pic>
        <p:nvPicPr>
          <p:cNvPr id="25" name="Picture 24">
            <a:extLst>
              <a:ext uri="{FF2B5EF4-FFF2-40B4-BE49-F238E27FC236}">
                <a16:creationId xmlns:a16="http://schemas.microsoft.com/office/drawing/2014/main" id="{7D7C7FAA-B9DC-DC5C-5A8B-1BBCAD94DD12}"/>
              </a:ext>
            </a:extLst>
          </p:cNvPr>
          <p:cNvPicPr>
            <a:picLocks noChangeAspect="1"/>
          </p:cNvPicPr>
          <p:nvPr/>
        </p:nvPicPr>
        <p:blipFill>
          <a:blip r:embed="rId2"/>
          <a:stretch>
            <a:fillRect/>
          </a:stretch>
        </p:blipFill>
        <p:spPr>
          <a:xfrm>
            <a:off x="1053775" y="1657611"/>
            <a:ext cx="4638709" cy="1590687"/>
          </a:xfrm>
          <a:prstGeom prst="rect">
            <a:avLst/>
          </a:prstGeom>
        </p:spPr>
      </p:pic>
      <p:pic>
        <p:nvPicPr>
          <p:cNvPr id="27" name="Picture 26">
            <a:extLst>
              <a:ext uri="{FF2B5EF4-FFF2-40B4-BE49-F238E27FC236}">
                <a16:creationId xmlns:a16="http://schemas.microsoft.com/office/drawing/2014/main" id="{8BF69631-E225-2D8C-B634-A552F33140B7}"/>
              </a:ext>
            </a:extLst>
          </p:cNvPr>
          <p:cNvPicPr>
            <a:picLocks noChangeAspect="1"/>
          </p:cNvPicPr>
          <p:nvPr/>
        </p:nvPicPr>
        <p:blipFill>
          <a:blip r:embed="rId3"/>
          <a:stretch>
            <a:fillRect/>
          </a:stretch>
        </p:blipFill>
        <p:spPr>
          <a:xfrm>
            <a:off x="6091223" y="1671898"/>
            <a:ext cx="3895753" cy="1562111"/>
          </a:xfrm>
          <a:prstGeom prst="rect">
            <a:avLst/>
          </a:prstGeom>
        </p:spPr>
      </p:pic>
      <p:pic>
        <p:nvPicPr>
          <p:cNvPr id="29" name="Picture 28">
            <a:extLst>
              <a:ext uri="{FF2B5EF4-FFF2-40B4-BE49-F238E27FC236}">
                <a16:creationId xmlns:a16="http://schemas.microsoft.com/office/drawing/2014/main" id="{B377D690-739D-B2E1-1760-580C54479312}"/>
              </a:ext>
            </a:extLst>
          </p:cNvPr>
          <p:cNvPicPr>
            <a:picLocks noChangeAspect="1"/>
          </p:cNvPicPr>
          <p:nvPr/>
        </p:nvPicPr>
        <p:blipFill>
          <a:blip r:embed="rId4"/>
          <a:stretch>
            <a:fillRect/>
          </a:stretch>
        </p:blipFill>
        <p:spPr>
          <a:xfrm>
            <a:off x="1053775" y="3825032"/>
            <a:ext cx="4781585" cy="1057283"/>
          </a:xfrm>
          <a:prstGeom prst="rect">
            <a:avLst/>
          </a:prstGeom>
        </p:spPr>
      </p:pic>
      <p:sp>
        <p:nvSpPr>
          <p:cNvPr id="2" name="TextBox 1">
            <a:extLst>
              <a:ext uri="{FF2B5EF4-FFF2-40B4-BE49-F238E27FC236}">
                <a16:creationId xmlns:a16="http://schemas.microsoft.com/office/drawing/2014/main" id="{AA37D532-FEFF-B9F4-0F1A-B8051940A282}"/>
              </a:ext>
            </a:extLst>
          </p:cNvPr>
          <p:cNvSpPr txBox="1"/>
          <p:nvPr/>
        </p:nvSpPr>
        <p:spPr>
          <a:xfrm>
            <a:off x="6291984" y="3499593"/>
            <a:ext cx="4690153" cy="2169825"/>
          </a:xfrm>
          <a:prstGeom prst="rect">
            <a:avLst/>
          </a:prstGeom>
          <a:noFill/>
        </p:spPr>
        <p:txBody>
          <a:bodyPr wrap="square" rtlCol="0">
            <a:spAutoFit/>
          </a:bodyPr>
          <a:lstStyle/>
          <a:p>
            <a:r>
              <a:rPr lang="en-SG" sz="1500" dirty="0"/>
              <a:t>After tuning the models, </a:t>
            </a:r>
          </a:p>
          <a:p>
            <a:pPr marL="342900" indent="-342900">
              <a:buAutoNum type="arabicPeriod"/>
            </a:pPr>
            <a:r>
              <a:rPr lang="en-SG" sz="1500" dirty="0"/>
              <a:t>Gradient Boosting Accuracy on Test Data increased from </a:t>
            </a:r>
            <a:r>
              <a:rPr lang="en-SG" sz="1500" u="sng" dirty="0"/>
              <a:t>0.801</a:t>
            </a:r>
            <a:r>
              <a:rPr lang="en-SG" sz="1500" dirty="0"/>
              <a:t> to </a:t>
            </a:r>
            <a:r>
              <a:rPr lang="en-SG" sz="1500" u="sng" dirty="0"/>
              <a:t>0.811</a:t>
            </a:r>
            <a:r>
              <a:rPr lang="en-SG" sz="1500" dirty="0"/>
              <a:t> and cross validation score increased from </a:t>
            </a:r>
            <a:r>
              <a:rPr lang="en-SG" sz="1500" u="sng" dirty="0"/>
              <a:t>0.783</a:t>
            </a:r>
            <a:r>
              <a:rPr lang="en-SG" sz="1500" dirty="0"/>
              <a:t> to </a:t>
            </a:r>
            <a:r>
              <a:rPr lang="en-SG" sz="1500" u="sng" dirty="0"/>
              <a:t>0.793</a:t>
            </a:r>
            <a:r>
              <a:rPr lang="en-SG" sz="1500" dirty="0"/>
              <a:t>.</a:t>
            </a:r>
          </a:p>
          <a:p>
            <a:pPr marL="342900" indent="-342900">
              <a:buFontTx/>
              <a:buAutoNum type="arabicPeriod"/>
            </a:pPr>
            <a:r>
              <a:rPr lang="en-SG" sz="1500" dirty="0"/>
              <a:t>Logistic Regression’s Accuracy on Test Data remained stagnant while the cross-validation accuracy score only increased by 0.01.</a:t>
            </a:r>
          </a:p>
          <a:p>
            <a:r>
              <a:rPr lang="en-SG" sz="1500" dirty="0"/>
              <a:t>Overall, hyperparameter tuning is not as effective for my classification model.</a:t>
            </a:r>
          </a:p>
        </p:txBody>
      </p:sp>
    </p:spTree>
    <p:extLst>
      <p:ext uri="{BB962C8B-B14F-4D97-AF65-F5344CB8AC3E}">
        <p14:creationId xmlns:p14="http://schemas.microsoft.com/office/powerpoint/2010/main" val="78335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20223" y="288241"/>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Evaluation</a:t>
            </a:r>
          </a:p>
        </p:txBody>
      </p:sp>
      <p:pic>
        <p:nvPicPr>
          <p:cNvPr id="17" name="Picture 16">
            <a:extLst>
              <a:ext uri="{FF2B5EF4-FFF2-40B4-BE49-F238E27FC236}">
                <a16:creationId xmlns:a16="http://schemas.microsoft.com/office/drawing/2014/main" id="{D384E5A2-D9B8-79A6-FBA3-3DF5BED7EADA}"/>
              </a:ext>
            </a:extLst>
          </p:cNvPr>
          <p:cNvPicPr>
            <a:picLocks noChangeAspect="1"/>
          </p:cNvPicPr>
          <p:nvPr/>
        </p:nvPicPr>
        <p:blipFill>
          <a:blip r:embed="rId2"/>
          <a:stretch>
            <a:fillRect/>
          </a:stretch>
        </p:blipFill>
        <p:spPr>
          <a:xfrm>
            <a:off x="653906" y="1377876"/>
            <a:ext cx="1552586" cy="3190898"/>
          </a:xfrm>
          <a:prstGeom prst="rect">
            <a:avLst/>
          </a:prstGeom>
        </p:spPr>
      </p:pic>
      <p:sp>
        <p:nvSpPr>
          <p:cNvPr id="18" name="TextBox 17">
            <a:extLst>
              <a:ext uri="{FF2B5EF4-FFF2-40B4-BE49-F238E27FC236}">
                <a16:creationId xmlns:a16="http://schemas.microsoft.com/office/drawing/2014/main" id="{77600383-A7A7-AB5E-E773-44F4594997C3}"/>
              </a:ext>
            </a:extLst>
          </p:cNvPr>
          <p:cNvSpPr txBox="1"/>
          <p:nvPr/>
        </p:nvSpPr>
        <p:spPr>
          <a:xfrm>
            <a:off x="583914" y="989388"/>
            <a:ext cx="2337371" cy="369332"/>
          </a:xfrm>
          <a:prstGeom prst="rect">
            <a:avLst/>
          </a:prstGeom>
          <a:noFill/>
        </p:spPr>
        <p:txBody>
          <a:bodyPr wrap="square" rtlCol="0">
            <a:spAutoFit/>
          </a:bodyPr>
          <a:lstStyle/>
          <a:p>
            <a:r>
              <a:rPr lang="en-SG" u="sng" dirty="0"/>
              <a:t>Confusion Matrix</a:t>
            </a:r>
          </a:p>
        </p:txBody>
      </p:sp>
      <p:sp>
        <p:nvSpPr>
          <p:cNvPr id="2" name="TextBox 1">
            <a:extLst>
              <a:ext uri="{FF2B5EF4-FFF2-40B4-BE49-F238E27FC236}">
                <a16:creationId xmlns:a16="http://schemas.microsoft.com/office/drawing/2014/main" id="{369E09AF-D67E-64FD-27EE-698A25D0966A}"/>
              </a:ext>
            </a:extLst>
          </p:cNvPr>
          <p:cNvSpPr txBox="1"/>
          <p:nvPr/>
        </p:nvSpPr>
        <p:spPr>
          <a:xfrm>
            <a:off x="3709934" y="558024"/>
            <a:ext cx="4183508" cy="4185761"/>
          </a:xfrm>
          <a:prstGeom prst="rect">
            <a:avLst/>
          </a:prstGeom>
          <a:noFill/>
        </p:spPr>
        <p:txBody>
          <a:bodyPr wrap="square" rtlCol="0">
            <a:spAutoFit/>
          </a:bodyPr>
          <a:lstStyle/>
          <a:p>
            <a:r>
              <a:rPr lang="en-SG" sz="1400" dirty="0"/>
              <a:t>From the 5 algorithms chosen, all algorithms are able to give good accurate predictions on whether one will default payment.</a:t>
            </a:r>
          </a:p>
          <a:p>
            <a:r>
              <a:rPr lang="en-SG" sz="1400" dirty="0"/>
              <a:t>However, </a:t>
            </a:r>
            <a:r>
              <a:rPr lang="en-SG" sz="1400" b="1" dirty="0"/>
              <a:t>Logistic Regression </a:t>
            </a:r>
            <a:r>
              <a:rPr lang="en-SG" sz="1400" dirty="0"/>
              <a:t>and </a:t>
            </a:r>
            <a:r>
              <a:rPr lang="en-SG" sz="1400" b="1" dirty="0"/>
              <a:t>Gradient Boosting </a:t>
            </a:r>
            <a:r>
              <a:rPr lang="en-SG" sz="1400" dirty="0"/>
              <a:t>stood out among the rest</a:t>
            </a:r>
          </a:p>
          <a:p>
            <a:endParaRPr lang="en-SG" sz="1400" dirty="0"/>
          </a:p>
          <a:p>
            <a:r>
              <a:rPr lang="en-SG" sz="1400" b="1" dirty="0"/>
              <a:t>Logistic Regression </a:t>
            </a:r>
            <a:r>
              <a:rPr lang="en-SG" sz="1400" dirty="0"/>
              <a:t>algorithm is able to correctly predict and classify 252 people as ‘non-default’ while incorrectly predicting 1 person as ‘default’. </a:t>
            </a:r>
          </a:p>
          <a:p>
            <a:r>
              <a:rPr lang="en-SG" sz="1400" dirty="0"/>
              <a:t>As well as correctly predicting and classifying 1 person as ‘default’ while incorrectly predicting 58 people as ‘non-default’</a:t>
            </a:r>
          </a:p>
          <a:p>
            <a:endParaRPr lang="en-SG" sz="1400" dirty="0"/>
          </a:p>
          <a:p>
            <a:r>
              <a:rPr lang="en-SG" sz="1400" b="1" dirty="0"/>
              <a:t>HistGradientBoosting</a:t>
            </a:r>
            <a:r>
              <a:rPr lang="en-SG" sz="1400" dirty="0"/>
              <a:t> algorithm is able to correctly predict and classify 241 people as ‘non-default’ while incorrectly predicting 12 person as ‘default’. </a:t>
            </a:r>
          </a:p>
          <a:p>
            <a:r>
              <a:rPr lang="en-SG" sz="1400" dirty="0"/>
              <a:t>As well as correctly predicting and classifying 16 person as ‘default’ while incorrectly predicting 43 people as ‘non-default’</a:t>
            </a:r>
          </a:p>
        </p:txBody>
      </p:sp>
      <p:sp>
        <p:nvSpPr>
          <p:cNvPr id="9" name="TextBox 8">
            <a:extLst>
              <a:ext uri="{FF2B5EF4-FFF2-40B4-BE49-F238E27FC236}">
                <a16:creationId xmlns:a16="http://schemas.microsoft.com/office/drawing/2014/main" id="{19581460-A419-761E-8233-732AA97114B0}"/>
              </a:ext>
            </a:extLst>
          </p:cNvPr>
          <p:cNvSpPr txBox="1"/>
          <p:nvPr/>
        </p:nvSpPr>
        <p:spPr>
          <a:xfrm>
            <a:off x="3709934" y="4666170"/>
            <a:ext cx="5034765" cy="1169551"/>
          </a:xfrm>
          <a:prstGeom prst="rect">
            <a:avLst/>
          </a:prstGeom>
          <a:noFill/>
        </p:spPr>
        <p:txBody>
          <a:bodyPr wrap="square" rtlCol="0">
            <a:spAutoFit/>
          </a:bodyPr>
          <a:lstStyle/>
          <a:p>
            <a:r>
              <a:rPr lang="en-SG" sz="1400" dirty="0"/>
              <a:t>From the confusion matrix, it tells us that the model is very good at predicting if one will not default payment but is not as good at predicting if one will default payment.</a:t>
            </a:r>
          </a:p>
          <a:p>
            <a:r>
              <a:rPr lang="en-SG" sz="1400" dirty="0"/>
              <a:t>This is further strengthened by the point that the dataset is imbalanced.</a:t>
            </a:r>
          </a:p>
        </p:txBody>
      </p:sp>
      <p:pic>
        <p:nvPicPr>
          <p:cNvPr id="3" name="Picture 2">
            <a:extLst>
              <a:ext uri="{FF2B5EF4-FFF2-40B4-BE49-F238E27FC236}">
                <a16:creationId xmlns:a16="http://schemas.microsoft.com/office/drawing/2014/main" id="{C4B1F2FF-79BB-FC4C-1878-4E0B7D0C4D5C}"/>
              </a:ext>
            </a:extLst>
          </p:cNvPr>
          <p:cNvPicPr>
            <a:picLocks noChangeAspect="1"/>
          </p:cNvPicPr>
          <p:nvPr/>
        </p:nvPicPr>
        <p:blipFill>
          <a:blip r:embed="rId3"/>
          <a:stretch>
            <a:fillRect/>
          </a:stretch>
        </p:blipFill>
        <p:spPr>
          <a:xfrm>
            <a:off x="217769" y="4772596"/>
            <a:ext cx="3182978" cy="1063125"/>
          </a:xfrm>
          <a:prstGeom prst="rect">
            <a:avLst/>
          </a:prstGeom>
        </p:spPr>
      </p:pic>
      <p:sp>
        <p:nvSpPr>
          <p:cNvPr id="5" name="TextBox 4">
            <a:extLst>
              <a:ext uri="{FF2B5EF4-FFF2-40B4-BE49-F238E27FC236}">
                <a16:creationId xmlns:a16="http://schemas.microsoft.com/office/drawing/2014/main" id="{E428BA21-1AD7-624A-BEE0-096AB8E0496E}"/>
              </a:ext>
            </a:extLst>
          </p:cNvPr>
          <p:cNvSpPr txBox="1"/>
          <p:nvPr/>
        </p:nvSpPr>
        <p:spPr>
          <a:xfrm>
            <a:off x="8032989" y="558024"/>
            <a:ext cx="2727790" cy="1815882"/>
          </a:xfrm>
          <a:prstGeom prst="rect">
            <a:avLst/>
          </a:prstGeom>
          <a:noFill/>
        </p:spPr>
        <p:txBody>
          <a:bodyPr wrap="square" rtlCol="0">
            <a:spAutoFit/>
          </a:bodyPr>
          <a:lstStyle/>
          <a:p>
            <a:r>
              <a:rPr lang="en-SG" sz="1400" dirty="0"/>
              <a:t>Imbalanced dataset will result in the model being bias towards the majority class.</a:t>
            </a:r>
          </a:p>
          <a:p>
            <a:r>
              <a:rPr lang="en-SG" sz="1400" dirty="0"/>
              <a:t>This will result in the model accurately predicting ‘non default’ more and not as accurate when predicting ‘default’.</a:t>
            </a:r>
          </a:p>
        </p:txBody>
      </p:sp>
    </p:spTree>
    <p:extLst>
      <p:ext uri="{BB962C8B-B14F-4D97-AF65-F5344CB8AC3E}">
        <p14:creationId xmlns:p14="http://schemas.microsoft.com/office/powerpoint/2010/main" val="400835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20223" y="288241"/>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Evaluation</a:t>
            </a:r>
          </a:p>
        </p:txBody>
      </p:sp>
      <p:pic>
        <p:nvPicPr>
          <p:cNvPr id="10" name="Picture 9">
            <a:extLst>
              <a:ext uri="{FF2B5EF4-FFF2-40B4-BE49-F238E27FC236}">
                <a16:creationId xmlns:a16="http://schemas.microsoft.com/office/drawing/2014/main" id="{7426F2B1-B04A-DF38-E6D9-F23AED38D91D}"/>
              </a:ext>
            </a:extLst>
          </p:cNvPr>
          <p:cNvPicPr>
            <a:picLocks noChangeAspect="1"/>
          </p:cNvPicPr>
          <p:nvPr/>
        </p:nvPicPr>
        <p:blipFill>
          <a:blip r:embed="rId2"/>
          <a:stretch>
            <a:fillRect/>
          </a:stretch>
        </p:blipFill>
        <p:spPr>
          <a:xfrm>
            <a:off x="3220213" y="929810"/>
            <a:ext cx="4617378" cy="3621641"/>
          </a:xfrm>
          <a:prstGeom prst="rect">
            <a:avLst/>
          </a:prstGeom>
        </p:spPr>
      </p:pic>
      <p:pic>
        <p:nvPicPr>
          <p:cNvPr id="11" name="Picture 10">
            <a:extLst>
              <a:ext uri="{FF2B5EF4-FFF2-40B4-BE49-F238E27FC236}">
                <a16:creationId xmlns:a16="http://schemas.microsoft.com/office/drawing/2014/main" id="{910D683A-6232-5D15-757D-8EF1E9903EFE}"/>
              </a:ext>
            </a:extLst>
          </p:cNvPr>
          <p:cNvPicPr>
            <a:picLocks noChangeAspect="1"/>
          </p:cNvPicPr>
          <p:nvPr/>
        </p:nvPicPr>
        <p:blipFill>
          <a:blip r:embed="rId3"/>
          <a:stretch>
            <a:fillRect/>
          </a:stretch>
        </p:blipFill>
        <p:spPr>
          <a:xfrm>
            <a:off x="3996211" y="4767422"/>
            <a:ext cx="2943247" cy="866781"/>
          </a:xfrm>
          <a:prstGeom prst="rect">
            <a:avLst/>
          </a:prstGeom>
        </p:spPr>
      </p:pic>
    </p:spTree>
    <p:extLst>
      <p:ext uri="{BB962C8B-B14F-4D97-AF65-F5344CB8AC3E}">
        <p14:creationId xmlns:p14="http://schemas.microsoft.com/office/powerpoint/2010/main" val="3644815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40772" y="35184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Feature Importance Graph Code</a:t>
            </a:r>
          </a:p>
        </p:txBody>
      </p:sp>
      <p:pic>
        <p:nvPicPr>
          <p:cNvPr id="5" name="Picture 4">
            <a:extLst>
              <a:ext uri="{FF2B5EF4-FFF2-40B4-BE49-F238E27FC236}">
                <a16:creationId xmlns:a16="http://schemas.microsoft.com/office/drawing/2014/main" id="{0F3A4FA8-3249-8E75-3BD0-8EA60044CBD0}"/>
              </a:ext>
            </a:extLst>
          </p:cNvPr>
          <p:cNvPicPr>
            <a:picLocks noChangeAspect="1"/>
          </p:cNvPicPr>
          <p:nvPr/>
        </p:nvPicPr>
        <p:blipFill>
          <a:blip r:embed="rId2"/>
          <a:stretch>
            <a:fillRect/>
          </a:stretch>
        </p:blipFill>
        <p:spPr>
          <a:xfrm>
            <a:off x="1692834" y="3734656"/>
            <a:ext cx="8190904" cy="2538109"/>
          </a:xfrm>
          <a:prstGeom prst="rect">
            <a:avLst/>
          </a:prstGeom>
        </p:spPr>
      </p:pic>
      <p:pic>
        <p:nvPicPr>
          <p:cNvPr id="12" name="Picture 11">
            <a:extLst>
              <a:ext uri="{FF2B5EF4-FFF2-40B4-BE49-F238E27FC236}">
                <a16:creationId xmlns:a16="http://schemas.microsoft.com/office/drawing/2014/main" id="{3F99A2A3-24F5-27CA-142F-053DF16DD485}"/>
              </a:ext>
            </a:extLst>
          </p:cNvPr>
          <p:cNvPicPr>
            <a:picLocks noChangeAspect="1"/>
          </p:cNvPicPr>
          <p:nvPr/>
        </p:nvPicPr>
        <p:blipFill>
          <a:blip r:embed="rId3"/>
          <a:stretch>
            <a:fillRect/>
          </a:stretch>
        </p:blipFill>
        <p:spPr>
          <a:xfrm>
            <a:off x="1752600" y="943006"/>
            <a:ext cx="7696256" cy="2695595"/>
          </a:xfrm>
          <a:prstGeom prst="rect">
            <a:avLst/>
          </a:prstGeom>
        </p:spPr>
      </p:pic>
    </p:spTree>
    <p:extLst>
      <p:ext uri="{BB962C8B-B14F-4D97-AF65-F5344CB8AC3E}">
        <p14:creationId xmlns:p14="http://schemas.microsoft.com/office/powerpoint/2010/main" val="412980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40772" y="35184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Feature Importance</a:t>
            </a:r>
          </a:p>
        </p:txBody>
      </p:sp>
      <p:sp>
        <p:nvSpPr>
          <p:cNvPr id="2" name="TextBox 1">
            <a:extLst>
              <a:ext uri="{FF2B5EF4-FFF2-40B4-BE49-F238E27FC236}">
                <a16:creationId xmlns:a16="http://schemas.microsoft.com/office/drawing/2014/main" id="{8C7C9EDB-363E-C30B-5D40-521EA9A4BA04}"/>
              </a:ext>
            </a:extLst>
          </p:cNvPr>
          <p:cNvSpPr txBox="1"/>
          <p:nvPr/>
        </p:nvSpPr>
        <p:spPr>
          <a:xfrm>
            <a:off x="1240772" y="884036"/>
            <a:ext cx="2706384" cy="369332"/>
          </a:xfrm>
          <a:prstGeom prst="rect">
            <a:avLst/>
          </a:prstGeom>
          <a:noFill/>
        </p:spPr>
        <p:txBody>
          <a:bodyPr wrap="square" rtlCol="0">
            <a:spAutoFit/>
          </a:bodyPr>
          <a:lstStyle/>
          <a:p>
            <a:r>
              <a:rPr lang="en-SG" u="sng" dirty="0"/>
              <a:t>Feature Importance</a:t>
            </a:r>
          </a:p>
        </p:txBody>
      </p:sp>
      <p:pic>
        <p:nvPicPr>
          <p:cNvPr id="5" name="Picture 4">
            <a:extLst>
              <a:ext uri="{FF2B5EF4-FFF2-40B4-BE49-F238E27FC236}">
                <a16:creationId xmlns:a16="http://schemas.microsoft.com/office/drawing/2014/main" id="{0F3A4FA8-3249-8E75-3BD0-8EA60044CBD0}"/>
              </a:ext>
            </a:extLst>
          </p:cNvPr>
          <p:cNvPicPr>
            <a:picLocks noChangeAspect="1"/>
          </p:cNvPicPr>
          <p:nvPr/>
        </p:nvPicPr>
        <p:blipFill>
          <a:blip r:embed="rId2"/>
          <a:stretch>
            <a:fillRect/>
          </a:stretch>
        </p:blipFill>
        <p:spPr>
          <a:xfrm>
            <a:off x="1168853" y="1250080"/>
            <a:ext cx="8190904" cy="3136533"/>
          </a:xfrm>
          <a:prstGeom prst="rect">
            <a:avLst/>
          </a:prstGeom>
        </p:spPr>
      </p:pic>
      <p:sp>
        <p:nvSpPr>
          <p:cNvPr id="3" name="TextBox 2">
            <a:extLst>
              <a:ext uri="{FF2B5EF4-FFF2-40B4-BE49-F238E27FC236}">
                <a16:creationId xmlns:a16="http://schemas.microsoft.com/office/drawing/2014/main" id="{933A578F-1B81-976C-397C-71A155FDC659}"/>
              </a:ext>
            </a:extLst>
          </p:cNvPr>
          <p:cNvSpPr txBox="1"/>
          <p:nvPr/>
        </p:nvSpPr>
        <p:spPr>
          <a:xfrm>
            <a:off x="1168853" y="4422572"/>
            <a:ext cx="9854294" cy="1200329"/>
          </a:xfrm>
          <a:prstGeom prst="rect">
            <a:avLst/>
          </a:prstGeom>
          <a:noFill/>
        </p:spPr>
        <p:txBody>
          <a:bodyPr wrap="square" rtlCol="0">
            <a:spAutoFit/>
          </a:bodyPr>
          <a:lstStyle/>
          <a:p>
            <a:r>
              <a:rPr lang="en-SG" dirty="0"/>
              <a:t>The feature importance graph shows that:</a:t>
            </a:r>
          </a:p>
          <a:p>
            <a:pPr marL="285750" indent="-285750">
              <a:buFontTx/>
              <a:buChar char="-"/>
            </a:pPr>
            <a:r>
              <a:rPr lang="en-SG" dirty="0"/>
              <a:t>The model relies heavily on the bill amount to predict if one will default payment. </a:t>
            </a:r>
          </a:p>
          <a:p>
            <a:pPr marL="285750" indent="-285750">
              <a:buFontTx/>
              <a:buChar char="-"/>
            </a:pPr>
            <a:r>
              <a:rPr lang="en-SG" dirty="0"/>
              <a:t>The model relies on the education the least when predicting if one will default payment</a:t>
            </a:r>
          </a:p>
          <a:p>
            <a:pPr marL="285750" indent="-285750">
              <a:buFontTx/>
              <a:buChar char="-"/>
            </a:pPr>
            <a:r>
              <a:rPr lang="en-SG" dirty="0"/>
              <a:t>This also means that bill amount strongly correlates if one will default payment</a:t>
            </a:r>
          </a:p>
        </p:txBody>
      </p:sp>
    </p:spTree>
    <p:extLst>
      <p:ext uri="{BB962C8B-B14F-4D97-AF65-F5344CB8AC3E}">
        <p14:creationId xmlns:p14="http://schemas.microsoft.com/office/powerpoint/2010/main" val="89049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677924"/>
            <a:ext cx="9854294" cy="569006"/>
          </a:xfrm>
        </p:spPr>
        <p:txBody>
          <a:bodyPr/>
          <a:lstStyle/>
          <a:p>
            <a:r>
              <a:rPr lang="en-US" sz="3500" dirty="0"/>
              <a:t>Roadmap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92109" y="1653125"/>
            <a:ext cx="9779182" cy="3709985"/>
          </a:xfrm>
        </p:spPr>
        <p:txBody>
          <a:bodyPr vert="horz" lIns="91440" tIns="45720" rIns="91440" bIns="45720" rtlCol="0" anchor="t">
            <a:normAutofit fontScale="77500" lnSpcReduction="20000"/>
          </a:bodyPr>
          <a:lstStyle/>
          <a:p>
            <a:pPr marL="514350" indent="-514350">
              <a:buAutoNum type="arabicPeriod"/>
            </a:pPr>
            <a:r>
              <a:rPr lang="en-US" dirty="0"/>
              <a:t>Nature Of Datasets</a:t>
            </a:r>
          </a:p>
          <a:p>
            <a:pPr marL="514350" indent="-514350">
              <a:buAutoNum type="arabicPeriod"/>
            </a:pPr>
            <a:r>
              <a:rPr lang="en-US" dirty="0"/>
              <a:t>Data Exploration</a:t>
            </a:r>
          </a:p>
          <a:p>
            <a:pPr marL="514350" indent="-514350">
              <a:buAutoNum type="arabicPeriod"/>
            </a:pPr>
            <a:r>
              <a:rPr lang="en-US" dirty="0"/>
              <a:t>Data Preprocessing</a:t>
            </a:r>
          </a:p>
          <a:p>
            <a:pPr marL="514350" indent="-514350">
              <a:buAutoNum type="arabicPeriod"/>
            </a:pPr>
            <a:r>
              <a:rPr lang="en-US" dirty="0"/>
              <a:t>Algorithms Used</a:t>
            </a:r>
          </a:p>
          <a:p>
            <a:pPr marL="514350" indent="-514350">
              <a:buAutoNum type="arabicPeriod"/>
            </a:pPr>
            <a:r>
              <a:rPr lang="en-US" dirty="0"/>
              <a:t>Test And Score (Before Tuning)</a:t>
            </a:r>
          </a:p>
          <a:p>
            <a:pPr marL="514350" indent="-514350">
              <a:buAutoNum type="arabicPeriod"/>
            </a:pPr>
            <a:r>
              <a:rPr lang="en-US" dirty="0"/>
              <a:t>Hyperparameter Tuning</a:t>
            </a:r>
          </a:p>
          <a:p>
            <a:pPr marL="514350" indent="-514350">
              <a:buAutoNum type="arabicPeriod"/>
            </a:pPr>
            <a:r>
              <a:rPr lang="en-US" dirty="0"/>
              <a:t>Test and Score (After Tuning)</a:t>
            </a:r>
          </a:p>
          <a:p>
            <a:pPr marL="514350" indent="-514350">
              <a:buAutoNum type="arabicPeriod"/>
            </a:pPr>
            <a:r>
              <a:rPr lang="en-US" dirty="0"/>
              <a:t>Feature Importance</a:t>
            </a:r>
          </a:p>
          <a:p>
            <a:pPr marL="514350" indent="-514350">
              <a:buAutoNum type="arabicPeriod"/>
            </a:pPr>
            <a:r>
              <a:rPr lang="en-US" dirty="0"/>
              <a:t>Dummy Baseline</a:t>
            </a:r>
          </a:p>
          <a:p>
            <a:pPr marL="514350" indent="-514350">
              <a:buAutoNum type="arabicPeriod"/>
            </a:pPr>
            <a:r>
              <a:rPr lang="en-US" dirty="0"/>
              <a:t>Conclusion</a:t>
            </a:r>
          </a:p>
          <a:p>
            <a:pPr marL="514350" indent="-514350">
              <a:buAutoNum type="arabicPeriod"/>
            </a:pP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dirty="0"/>
              <a:t>Classification</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40772" y="35184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Dummy Baseline</a:t>
            </a:r>
          </a:p>
        </p:txBody>
      </p:sp>
      <p:pic>
        <p:nvPicPr>
          <p:cNvPr id="9" name="Picture 8">
            <a:extLst>
              <a:ext uri="{FF2B5EF4-FFF2-40B4-BE49-F238E27FC236}">
                <a16:creationId xmlns:a16="http://schemas.microsoft.com/office/drawing/2014/main" id="{0EDECF0F-3BE0-35F6-9C99-2E8EA7CA1CF7}"/>
              </a:ext>
            </a:extLst>
          </p:cNvPr>
          <p:cNvPicPr>
            <a:picLocks noChangeAspect="1"/>
          </p:cNvPicPr>
          <p:nvPr/>
        </p:nvPicPr>
        <p:blipFill>
          <a:blip r:embed="rId2"/>
          <a:stretch>
            <a:fillRect/>
          </a:stretch>
        </p:blipFill>
        <p:spPr>
          <a:xfrm>
            <a:off x="2919392" y="1273995"/>
            <a:ext cx="4601291" cy="1515438"/>
          </a:xfrm>
          <a:prstGeom prst="rect">
            <a:avLst/>
          </a:prstGeom>
        </p:spPr>
      </p:pic>
      <p:sp>
        <p:nvSpPr>
          <p:cNvPr id="11" name="TextBox 10">
            <a:extLst>
              <a:ext uri="{FF2B5EF4-FFF2-40B4-BE49-F238E27FC236}">
                <a16:creationId xmlns:a16="http://schemas.microsoft.com/office/drawing/2014/main" id="{CD674692-FB18-3A44-2E4B-846EDBA20ECA}"/>
              </a:ext>
            </a:extLst>
          </p:cNvPr>
          <p:cNvSpPr txBox="1"/>
          <p:nvPr/>
        </p:nvSpPr>
        <p:spPr>
          <a:xfrm>
            <a:off x="2369478" y="3176937"/>
            <a:ext cx="6095144" cy="923330"/>
          </a:xfrm>
          <a:prstGeom prst="rect">
            <a:avLst/>
          </a:prstGeom>
          <a:noFill/>
        </p:spPr>
        <p:txBody>
          <a:bodyPr wrap="square">
            <a:spAutoFit/>
          </a:bodyPr>
          <a:lstStyle/>
          <a:p>
            <a:r>
              <a:rPr lang="en-SG" sz="1800" dirty="0"/>
              <a:t>As compared to a dummy baseline, my model accuracy increased, my model is able to capture patterns in the data and make more accurate predictions.</a:t>
            </a:r>
          </a:p>
        </p:txBody>
      </p:sp>
    </p:spTree>
    <p:extLst>
      <p:ext uri="{BB962C8B-B14F-4D97-AF65-F5344CB8AC3E}">
        <p14:creationId xmlns:p14="http://schemas.microsoft.com/office/powerpoint/2010/main" val="161745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245909" y="32373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Conclusion</a:t>
            </a:r>
          </a:p>
        </p:txBody>
      </p:sp>
      <p:sp>
        <p:nvSpPr>
          <p:cNvPr id="9" name="TextBox 8">
            <a:extLst>
              <a:ext uri="{FF2B5EF4-FFF2-40B4-BE49-F238E27FC236}">
                <a16:creationId xmlns:a16="http://schemas.microsoft.com/office/drawing/2014/main" id="{0F4B0623-7E24-1428-4DBF-0C835E62FD12}"/>
              </a:ext>
            </a:extLst>
          </p:cNvPr>
          <p:cNvSpPr txBox="1"/>
          <p:nvPr/>
        </p:nvSpPr>
        <p:spPr>
          <a:xfrm>
            <a:off x="686047" y="1353417"/>
            <a:ext cx="8591597" cy="1246495"/>
          </a:xfrm>
          <a:prstGeom prst="rect">
            <a:avLst/>
          </a:prstGeom>
          <a:noFill/>
        </p:spPr>
        <p:txBody>
          <a:bodyPr wrap="square" rtlCol="0">
            <a:spAutoFit/>
          </a:bodyPr>
          <a:lstStyle/>
          <a:p>
            <a:r>
              <a:rPr lang="en-SG" sz="1500" dirty="0"/>
              <a:t>In Conclusion, this dataset has given me a deep understanding on the likelihood of one defaulting payment.</a:t>
            </a:r>
          </a:p>
          <a:p>
            <a:endParaRPr lang="en-SG" sz="1500" dirty="0"/>
          </a:p>
          <a:p>
            <a:r>
              <a:rPr lang="en-SG" sz="1500" dirty="0"/>
              <a:t>Upon considering all 3 different accuracy reports HistogramGradientBoosting is my most accurate model to predict if one will default payment.</a:t>
            </a:r>
          </a:p>
        </p:txBody>
      </p:sp>
      <p:pic>
        <p:nvPicPr>
          <p:cNvPr id="10" name="Picture 9">
            <a:extLst>
              <a:ext uri="{FF2B5EF4-FFF2-40B4-BE49-F238E27FC236}">
                <a16:creationId xmlns:a16="http://schemas.microsoft.com/office/drawing/2014/main" id="{BB7ED611-E4A1-01CF-365E-32CE98205819}"/>
              </a:ext>
            </a:extLst>
          </p:cNvPr>
          <p:cNvPicPr>
            <a:picLocks noChangeAspect="1"/>
          </p:cNvPicPr>
          <p:nvPr/>
        </p:nvPicPr>
        <p:blipFill>
          <a:blip r:embed="rId2"/>
          <a:stretch>
            <a:fillRect/>
          </a:stretch>
        </p:blipFill>
        <p:spPr>
          <a:xfrm>
            <a:off x="616382" y="3017644"/>
            <a:ext cx="4638709" cy="1590687"/>
          </a:xfrm>
          <a:prstGeom prst="rect">
            <a:avLst/>
          </a:prstGeom>
        </p:spPr>
      </p:pic>
      <p:pic>
        <p:nvPicPr>
          <p:cNvPr id="11" name="Picture 10">
            <a:extLst>
              <a:ext uri="{FF2B5EF4-FFF2-40B4-BE49-F238E27FC236}">
                <a16:creationId xmlns:a16="http://schemas.microsoft.com/office/drawing/2014/main" id="{F5BF038A-DC85-23F3-7FDA-B5B5C51343D9}"/>
              </a:ext>
            </a:extLst>
          </p:cNvPr>
          <p:cNvPicPr>
            <a:picLocks noChangeAspect="1"/>
          </p:cNvPicPr>
          <p:nvPr/>
        </p:nvPicPr>
        <p:blipFill>
          <a:blip r:embed="rId3"/>
          <a:stretch>
            <a:fillRect/>
          </a:stretch>
        </p:blipFill>
        <p:spPr>
          <a:xfrm>
            <a:off x="709592" y="4789201"/>
            <a:ext cx="3895753" cy="1562111"/>
          </a:xfrm>
          <a:prstGeom prst="rect">
            <a:avLst/>
          </a:prstGeom>
        </p:spPr>
      </p:pic>
      <p:pic>
        <p:nvPicPr>
          <p:cNvPr id="12" name="Picture 11">
            <a:extLst>
              <a:ext uri="{FF2B5EF4-FFF2-40B4-BE49-F238E27FC236}">
                <a16:creationId xmlns:a16="http://schemas.microsoft.com/office/drawing/2014/main" id="{1A46B874-EF45-0051-E091-B96E58E89BCC}"/>
              </a:ext>
            </a:extLst>
          </p:cNvPr>
          <p:cNvPicPr>
            <a:picLocks noChangeAspect="1"/>
          </p:cNvPicPr>
          <p:nvPr/>
        </p:nvPicPr>
        <p:blipFill>
          <a:blip r:embed="rId4"/>
          <a:stretch>
            <a:fillRect/>
          </a:stretch>
        </p:blipFill>
        <p:spPr>
          <a:xfrm>
            <a:off x="5648307" y="3060585"/>
            <a:ext cx="4781585" cy="1057283"/>
          </a:xfrm>
          <a:prstGeom prst="rect">
            <a:avLst/>
          </a:prstGeom>
        </p:spPr>
      </p:pic>
    </p:spTree>
    <p:extLst>
      <p:ext uri="{BB962C8B-B14F-4D97-AF65-F5344CB8AC3E}">
        <p14:creationId xmlns:p14="http://schemas.microsoft.com/office/powerpoint/2010/main" val="307610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03233"/>
            <a:ext cx="9854294" cy="569006"/>
          </a:xfrm>
        </p:spPr>
        <p:txBody>
          <a:bodyPr/>
          <a:lstStyle/>
          <a:p>
            <a:r>
              <a:rPr lang="en-US" sz="3500" dirty="0"/>
              <a:t>Nature of Dataset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pic>
        <p:nvPicPr>
          <p:cNvPr id="3" name="Picture 2">
            <a:extLst>
              <a:ext uri="{FF2B5EF4-FFF2-40B4-BE49-F238E27FC236}">
                <a16:creationId xmlns:a16="http://schemas.microsoft.com/office/drawing/2014/main" id="{F89F4122-E011-0E8C-0EB0-69B0530EBD49}"/>
              </a:ext>
            </a:extLst>
          </p:cNvPr>
          <p:cNvPicPr>
            <a:picLocks noChangeAspect="1"/>
          </p:cNvPicPr>
          <p:nvPr/>
        </p:nvPicPr>
        <p:blipFill>
          <a:blip r:embed="rId2"/>
          <a:stretch>
            <a:fillRect/>
          </a:stretch>
        </p:blipFill>
        <p:spPr>
          <a:xfrm>
            <a:off x="728113" y="1485266"/>
            <a:ext cx="6983497" cy="1514787"/>
          </a:xfrm>
          <a:prstGeom prst="rect">
            <a:avLst/>
          </a:prstGeom>
        </p:spPr>
      </p:pic>
      <p:sp>
        <p:nvSpPr>
          <p:cNvPr id="9" name="TextBox 8">
            <a:extLst>
              <a:ext uri="{FF2B5EF4-FFF2-40B4-BE49-F238E27FC236}">
                <a16:creationId xmlns:a16="http://schemas.microsoft.com/office/drawing/2014/main" id="{C051E259-AEC3-9C1A-3684-21D7445DF973}"/>
              </a:ext>
            </a:extLst>
          </p:cNvPr>
          <p:cNvSpPr txBox="1"/>
          <p:nvPr/>
        </p:nvSpPr>
        <p:spPr>
          <a:xfrm>
            <a:off x="485137" y="3229068"/>
            <a:ext cx="4506191" cy="1692771"/>
          </a:xfrm>
          <a:prstGeom prst="rect">
            <a:avLst/>
          </a:prstGeom>
          <a:noFill/>
        </p:spPr>
        <p:txBody>
          <a:bodyPr wrap="square" rtlCol="0">
            <a:spAutoFit/>
          </a:bodyPr>
          <a:lstStyle/>
          <a:p>
            <a:pPr algn="ctr"/>
            <a:r>
              <a:rPr lang="en-SG" sz="2000" u="sng" dirty="0"/>
              <a:t>Categorical Data</a:t>
            </a:r>
          </a:p>
          <a:p>
            <a:pPr marL="342900" indent="-342900">
              <a:buAutoNum type="arabicPeriod"/>
            </a:pPr>
            <a:r>
              <a:rPr lang="en-SG" sz="1400" dirty="0"/>
              <a:t>Gender (female, male)</a:t>
            </a:r>
          </a:p>
          <a:p>
            <a:pPr marL="342900" indent="-342900">
              <a:buAutoNum type="arabicPeriod"/>
            </a:pPr>
            <a:r>
              <a:rPr lang="en-SG" sz="1400" dirty="0"/>
              <a:t>Education (‘univeresity’, post-graduate, high school) 	</a:t>
            </a:r>
          </a:p>
          <a:p>
            <a:pPr marL="342900" indent="-342900">
              <a:buAutoNum type="arabicPeriod"/>
            </a:pPr>
            <a:r>
              <a:rPr lang="en-SG" sz="1400" dirty="0"/>
              <a:t>Marriage Status (married, single,)</a:t>
            </a:r>
          </a:p>
          <a:p>
            <a:pPr marL="342900" indent="-342900">
              <a:buAutoNum type="arabicPeriod"/>
            </a:pPr>
            <a:r>
              <a:rPr lang="en-SG" sz="1400" dirty="0"/>
              <a:t>Default payment next month 		            (0 = non default, 1 = default)</a:t>
            </a:r>
          </a:p>
        </p:txBody>
      </p:sp>
      <p:sp>
        <p:nvSpPr>
          <p:cNvPr id="11" name="TextBox 10">
            <a:extLst>
              <a:ext uri="{FF2B5EF4-FFF2-40B4-BE49-F238E27FC236}">
                <a16:creationId xmlns:a16="http://schemas.microsoft.com/office/drawing/2014/main" id="{708378A6-9E9E-7FE7-CC0D-9E4F0E67BB92}"/>
              </a:ext>
            </a:extLst>
          </p:cNvPr>
          <p:cNvSpPr txBox="1"/>
          <p:nvPr/>
        </p:nvSpPr>
        <p:spPr>
          <a:xfrm>
            <a:off x="4371571" y="3229068"/>
            <a:ext cx="5098474" cy="2831544"/>
          </a:xfrm>
          <a:prstGeom prst="rect">
            <a:avLst/>
          </a:prstGeom>
          <a:noFill/>
        </p:spPr>
        <p:txBody>
          <a:bodyPr wrap="square" rtlCol="0">
            <a:spAutoFit/>
          </a:bodyPr>
          <a:lstStyle/>
          <a:p>
            <a:pPr algn="ctr"/>
            <a:r>
              <a:rPr lang="en-SG" sz="2000" u="sng" dirty="0"/>
              <a:t>Numeric Data</a:t>
            </a:r>
          </a:p>
          <a:p>
            <a:pPr marL="342900" indent="-342900">
              <a:buAutoNum type="arabicPeriod"/>
            </a:pPr>
            <a:r>
              <a:rPr lang="en-SG" sz="1400" dirty="0"/>
              <a:t>Customer ID</a:t>
            </a:r>
          </a:p>
          <a:p>
            <a:pPr marL="342900" indent="-342900">
              <a:buFontTx/>
              <a:buAutoNum type="arabicPeriod"/>
            </a:pPr>
            <a:r>
              <a:rPr lang="en-SG" sz="1400" dirty="0"/>
              <a:t>Credit Limit</a:t>
            </a:r>
          </a:p>
          <a:p>
            <a:pPr marL="342900" indent="-342900">
              <a:buFontTx/>
              <a:buAutoNum type="arabicPeriod"/>
            </a:pPr>
            <a:r>
              <a:rPr lang="en-SG" sz="1400" dirty="0"/>
              <a:t>Age</a:t>
            </a:r>
          </a:p>
          <a:p>
            <a:pPr marL="342900" indent="-342900">
              <a:buAutoNum type="arabicPeriod"/>
            </a:pPr>
            <a:r>
              <a:rPr lang="en-SG" sz="1400" dirty="0"/>
              <a:t>Bill_Amount1 (credit card bill amount 1 month ago)</a:t>
            </a:r>
          </a:p>
          <a:p>
            <a:pPr marL="342900" indent="-342900">
              <a:buFontTx/>
              <a:buAutoNum type="arabicPeriod"/>
            </a:pPr>
            <a:r>
              <a:rPr lang="en-SG" sz="1400" dirty="0"/>
              <a:t>Bill_Amount2 (credit card bill amount 2 month ago)</a:t>
            </a:r>
          </a:p>
          <a:p>
            <a:pPr marL="342900" indent="-342900">
              <a:buFontTx/>
              <a:buAutoNum type="arabicPeriod"/>
            </a:pPr>
            <a:r>
              <a:rPr lang="en-SG" sz="1400" dirty="0"/>
              <a:t>Bill_Amount3 (credit card bill amount 3 month ago)</a:t>
            </a:r>
          </a:p>
          <a:p>
            <a:pPr marL="342900" indent="-342900">
              <a:buFontTx/>
              <a:buAutoNum type="arabicPeriod"/>
            </a:pPr>
            <a:r>
              <a:rPr lang="en-SG" sz="1400" dirty="0"/>
              <a:t>Pay_Amount1 (the amount customer paid 1 month ago)</a:t>
            </a:r>
          </a:p>
          <a:p>
            <a:pPr marL="342900" indent="-342900">
              <a:buFontTx/>
              <a:buAutoNum type="arabicPeriod"/>
            </a:pPr>
            <a:r>
              <a:rPr lang="en-SG" sz="1400" dirty="0"/>
              <a:t>Pay_Amount2 (the amount customer paid 2 month ago)</a:t>
            </a:r>
          </a:p>
          <a:p>
            <a:pPr marL="342900" indent="-342900">
              <a:buFontTx/>
              <a:buAutoNum type="arabicPeriod"/>
            </a:pPr>
            <a:r>
              <a:rPr lang="en-SG" sz="1400" dirty="0"/>
              <a:t>Pay_Amount3 (the amount customer paid 3 month ago)</a:t>
            </a:r>
          </a:p>
          <a:p>
            <a:pPr marL="342900" indent="-342900">
              <a:buFontTx/>
              <a:buAutoNum type="arabicPeriod"/>
            </a:pPr>
            <a:endParaRPr lang="en-SG" sz="1400" dirty="0"/>
          </a:p>
          <a:p>
            <a:pPr marL="342900" indent="-342900">
              <a:buFontTx/>
              <a:buAutoNum type="arabicPeriod"/>
            </a:pPr>
            <a:endParaRPr lang="en-SG" dirty="0"/>
          </a:p>
        </p:txBody>
      </p:sp>
      <p:sp>
        <p:nvSpPr>
          <p:cNvPr id="12" name="TextBox 11">
            <a:extLst>
              <a:ext uri="{FF2B5EF4-FFF2-40B4-BE49-F238E27FC236}">
                <a16:creationId xmlns:a16="http://schemas.microsoft.com/office/drawing/2014/main" id="{7B902448-3ADC-8C3B-676C-E9A7D0642B70}"/>
              </a:ext>
            </a:extLst>
          </p:cNvPr>
          <p:cNvSpPr txBox="1"/>
          <p:nvPr/>
        </p:nvSpPr>
        <p:spPr>
          <a:xfrm>
            <a:off x="5661915" y="2976061"/>
            <a:ext cx="2049695" cy="276999"/>
          </a:xfrm>
          <a:prstGeom prst="rect">
            <a:avLst/>
          </a:prstGeom>
          <a:noFill/>
        </p:spPr>
        <p:txBody>
          <a:bodyPr wrap="square" rtlCol="0">
            <a:spAutoFit/>
          </a:bodyPr>
          <a:lstStyle/>
          <a:p>
            <a:r>
              <a:rPr lang="en-SG" sz="1200" dirty="0"/>
              <a:t>(1600 rows, 13 columns)</a:t>
            </a:r>
          </a:p>
        </p:txBody>
      </p:sp>
      <p:pic>
        <p:nvPicPr>
          <p:cNvPr id="8" name="Picture 7">
            <a:extLst>
              <a:ext uri="{FF2B5EF4-FFF2-40B4-BE49-F238E27FC236}">
                <a16:creationId xmlns:a16="http://schemas.microsoft.com/office/drawing/2014/main" id="{C47FCB0F-DC6E-7961-37A6-136FCD7B4F85}"/>
              </a:ext>
            </a:extLst>
          </p:cNvPr>
          <p:cNvPicPr>
            <a:picLocks noChangeAspect="1"/>
          </p:cNvPicPr>
          <p:nvPr/>
        </p:nvPicPr>
        <p:blipFill>
          <a:blip r:embed="rId3"/>
          <a:stretch>
            <a:fillRect/>
          </a:stretch>
        </p:blipFill>
        <p:spPr>
          <a:xfrm>
            <a:off x="7990531" y="1189210"/>
            <a:ext cx="3303570" cy="2645206"/>
          </a:xfrm>
          <a:prstGeom prst="rect">
            <a:avLst/>
          </a:prstGeom>
        </p:spPr>
      </p:pic>
      <p:pic>
        <p:nvPicPr>
          <p:cNvPr id="13" name="Picture 12">
            <a:extLst>
              <a:ext uri="{FF2B5EF4-FFF2-40B4-BE49-F238E27FC236}">
                <a16:creationId xmlns:a16="http://schemas.microsoft.com/office/drawing/2014/main" id="{D3134FF0-B244-1410-C709-F444FFFD2154}"/>
              </a:ext>
            </a:extLst>
          </p:cNvPr>
          <p:cNvPicPr>
            <a:picLocks noChangeAspect="1"/>
          </p:cNvPicPr>
          <p:nvPr/>
        </p:nvPicPr>
        <p:blipFill>
          <a:blip r:embed="rId4"/>
          <a:stretch>
            <a:fillRect/>
          </a:stretch>
        </p:blipFill>
        <p:spPr>
          <a:xfrm>
            <a:off x="9190234" y="3905153"/>
            <a:ext cx="2266114" cy="2505129"/>
          </a:xfrm>
          <a:prstGeom prst="rect">
            <a:avLst/>
          </a:prstGeom>
        </p:spPr>
      </p:pic>
    </p:spTree>
    <p:extLst>
      <p:ext uri="{BB962C8B-B14F-4D97-AF65-F5344CB8AC3E}">
        <p14:creationId xmlns:p14="http://schemas.microsoft.com/office/powerpoint/2010/main" val="33418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8853" y="252827"/>
            <a:ext cx="9854294" cy="569006"/>
          </a:xfrm>
        </p:spPr>
        <p:txBody>
          <a:bodyPr/>
          <a:lstStyle/>
          <a:p>
            <a:r>
              <a:rPr lang="en-US" sz="3500" dirty="0"/>
              <a:t>Data Exploration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pic>
        <p:nvPicPr>
          <p:cNvPr id="20" name="Picture 19">
            <a:extLst>
              <a:ext uri="{FF2B5EF4-FFF2-40B4-BE49-F238E27FC236}">
                <a16:creationId xmlns:a16="http://schemas.microsoft.com/office/drawing/2014/main" id="{F4687B91-FE07-E466-E0CC-84E0B6C81708}"/>
              </a:ext>
            </a:extLst>
          </p:cNvPr>
          <p:cNvPicPr>
            <a:picLocks noChangeAspect="1"/>
          </p:cNvPicPr>
          <p:nvPr/>
        </p:nvPicPr>
        <p:blipFill>
          <a:blip r:embed="rId2"/>
          <a:stretch>
            <a:fillRect/>
          </a:stretch>
        </p:blipFill>
        <p:spPr>
          <a:xfrm>
            <a:off x="1434101" y="836971"/>
            <a:ext cx="3462391" cy="3033754"/>
          </a:xfrm>
          <a:prstGeom prst="rect">
            <a:avLst/>
          </a:prstGeom>
        </p:spPr>
      </p:pic>
      <p:pic>
        <p:nvPicPr>
          <p:cNvPr id="22" name="Picture 21">
            <a:extLst>
              <a:ext uri="{FF2B5EF4-FFF2-40B4-BE49-F238E27FC236}">
                <a16:creationId xmlns:a16="http://schemas.microsoft.com/office/drawing/2014/main" id="{3F614C91-902A-C591-E5F7-4DADB537A6B8}"/>
              </a:ext>
            </a:extLst>
          </p:cNvPr>
          <p:cNvPicPr>
            <a:picLocks noChangeAspect="1"/>
          </p:cNvPicPr>
          <p:nvPr/>
        </p:nvPicPr>
        <p:blipFill>
          <a:blip r:embed="rId3"/>
          <a:stretch>
            <a:fillRect/>
          </a:stretch>
        </p:blipFill>
        <p:spPr>
          <a:xfrm>
            <a:off x="5682427" y="814512"/>
            <a:ext cx="3701178" cy="2971925"/>
          </a:xfrm>
          <a:prstGeom prst="rect">
            <a:avLst/>
          </a:prstGeom>
        </p:spPr>
      </p:pic>
      <p:pic>
        <p:nvPicPr>
          <p:cNvPr id="3" name="Picture 2">
            <a:extLst>
              <a:ext uri="{FF2B5EF4-FFF2-40B4-BE49-F238E27FC236}">
                <a16:creationId xmlns:a16="http://schemas.microsoft.com/office/drawing/2014/main" id="{C6D21B82-610D-1E2F-7721-E205C5311267}"/>
              </a:ext>
            </a:extLst>
          </p:cNvPr>
          <p:cNvPicPr>
            <a:picLocks noChangeAspect="1"/>
          </p:cNvPicPr>
          <p:nvPr/>
        </p:nvPicPr>
        <p:blipFill>
          <a:blip r:embed="rId4"/>
          <a:stretch>
            <a:fillRect/>
          </a:stretch>
        </p:blipFill>
        <p:spPr>
          <a:xfrm>
            <a:off x="1529021" y="5024935"/>
            <a:ext cx="3600476" cy="1104908"/>
          </a:xfrm>
          <a:prstGeom prst="rect">
            <a:avLst/>
          </a:prstGeom>
        </p:spPr>
      </p:pic>
      <p:sp>
        <p:nvSpPr>
          <p:cNvPr id="5" name="TextBox 4">
            <a:extLst>
              <a:ext uri="{FF2B5EF4-FFF2-40B4-BE49-F238E27FC236}">
                <a16:creationId xmlns:a16="http://schemas.microsoft.com/office/drawing/2014/main" id="{C820DFC4-4FDF-3F12-FC49-7F8BEA024B7A}"/>
              </a:ext>
            </a:extLst>
          </p:cNvPr>
          <p:cNvSpPr txBox="1"/>
          <p:nvPr/>
        </p:nvSpPr>
        <p:spPr>
          <a:xfrm>
            <a:off x="1483763" y="6075679"/>
            <a:ext cx="3298004" cy="369332"/>
          </a:xfrm>
          <a:prstGeom prst="rect">
            <a:avLst/>
          </a:prstGeom>
          <a:noFill/>
        </p:spPr>
        <p:txBody>
          <a:bodyPr wrap="square" rtlCol="0">
            <a:spAutoFit/>
          </a:bodyPr>
          <a:lstStyle/>
          <a:p>
            <a:r>
              <a:rPr lang="en-SG" dirty="0"/>
              <a:t>Note: Imbalanced dataset</a:t>
            </a:r>
          </a:p>
        </p:txBody>
      </p:sp>
      <p:sp>
        <p:nvSpPr>
          <p:cNvPr id="8" name="TextBox 7">
            <a:extLst>
              <a:ext uri="{FF2B5EF4-FFF2-40B4-BE49-F238E27FC236}">
                <a16:creationId xmlns:a16="http://schemas.microsoft.com/office/drawing/2014/main" id="{E6FC6CCB-8F5B-076C-DA2E-FB011D4D9F51}"/>
              </a:ext>
            </a:extLst>
          </p:cNvPr>
          <p:cNvSpPr txBox="1"/>
          <p:nvPr/>
        </p:nvSpPr>
        <p:spPr>
          <a:xfrm>
            <a:off x="1483763" y="3786437"/>
            <a:ext cx="3690993" cy="923330"/>
          </a:xfrm>
          <a:prstGeom prst="rect">
            <a:avLst/>
          </a:prstGeom>
          <a:noFill/>
        </p:spPr>
        <p:txBody>
          <a:bodyPr wrap="square" rtlCol="0">
            <a:spAutoFit/>
          </a:bodyPr>
          <a:lstStyle/>
          <a:p>
            <a:r>
              <a:rPr lang="en-SG" dirty="0"/>
              <a:t>From the graph, there is more non defaulting payment than defaulting 	</a:t>
            </a:r>
          </a:p>
        </p:txBody>
      </p:sp>
      <p:sp>
        <p:nvSpPr>
          <p:cNvPr id="10" name="TextBox 9">
            <a:extLst>
              <a:ext uri="{FF2B5EF4-FFF2-40B4-BE49-F238E27FC236}">
                <a16:creationId xmlns:a16="http://schemas.microsoft.com/office/drawing/2014/main" id="{5A71290F-B8D2-C3CD-0C49-D3EFACE8255E}"/>
              </a:ext>
            </a:extLst>
          </p:cNvPr>
          <p:cNvSpPr txBox="1"/>
          <p:nvPr/>
        </p:nvSpPr>
        <p:spPr>
          <a:xfrm>
            <a:off x="6110603" y="3799216"/>
            <a:ext cx="3319236" cy="923330"/>
          </a:xfrm>
          <a:prstGeom prst="rect">
            <a:avLst/>
          </a:prstGeom>
          <a:noFill/>
        </p:spPr>
        <p:txBody>
          <a:bodyPr wrap="square">
            <a:spAutoFit/>
          </a:bodyPr>
          <a:lstStyle/>
          <a:p>
            <a:r>
              <a:rPr lang="en-SG" dirty="0"/>
              <a:t> From the graph, singles are more likely to non-default payments</a:t>
            </a:r>
          </a:p>
        </p:txBody>
      </p:sp>
    </p:spTree>
    <p:extLst>
      <p:ext uri="{BB962C8B-B14F-4D97-AF65-F5344CB8AC3E}">
        <p14:creationId xmlns:p14="http://schemas.microsoft.com/office/powerpoint/2010/main" val="55846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03233"/>
            <a:ext cx="9854294" cy="569006"/>
          </a:xfrm>
        </p:spPr>
        <p:txBody>
          <a:bodyPr/>
          <a:lstStyle/>
          <a:p>
            <a:r>
              <a:rPr lang="en-US" sz="3500" dirty="0"/>
              <a:t>Data Exploration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pic>
        <p:nvPicPr>
          <p:cNvPr id="24" name="Picture 23">
            <a:extLst>
              <a:ext uri="{FF2B5EF4-FFF2-40B4-BE49-F238E27FC236}">
                <a16:creationId xmlns:a16="http://schemas.microsoft.com/office/drawing/2014/main" id="{4C7489DA-45AC-6910-78ED-083F51900C4B}"/>
              </a:ext>
            </a:extLst>
          </p:cNvPr>
          <p:cNvPicPr>
            <a:picLocks noChangeAspect="1"/>
          </p:cNvPicPr>
          <p:nvPr/>
        </p:nvPicPr>
        <p:blipFill>
          <a:blip r:embed="rId2"/>
          <a:stretch>
            <a:fillRect/>
          </a:stretch>
        </p:blipFill>
        <p:spPr>
          <a:xfrm>
            <a:off x="698555" y="1157369"/>
            <a:ext cx="4345968" cy="3055036"/>
          </a:xfrm>
          <a:prstGeom prst="rect">
            <a:avLst/>
          </a:prstGeom>
        </p:spPr>
      </p:pic>
      <p:sp>
        <p:nvSpPr>
          <p:cNvPr id="8" name="TextBox 7">
            <a:extLst>
              <a:ext uri="{FF2B5EF4-FFF2-40B4-BE49-F238E27FC236}">
                <a16:creationId xmlns:a16="http://schemas.microsoft.com/office/drawing/2014/main" id="{12B3CF48-592D-0600-2451-006D4AC533C1}"/>
              </a:ext>
            </a:extLst>
          </p:cNvPr>
          <p:cNvSpPr txBox="1"/>
          <p:nvPr/>
        </p:nvSpPr>
        <p:spPr>
          <a:xfrm>
            <a:off x="796247" y="4351106"/>
            <a:ext cx="4114800" cy="923330"/>
          </a:xfrm>
          <a:prstGeom prst="rect">
            <a:avLst/>
          </a:prstGeom>
          <a:noFill/>
        </p:spPr>
        <p:txBody>
          <a:bodyPr wrap="square" rtlCol="0">
            <a:spAutoFit/>
          </a:bodyPr>
          <a:lstStyle/>
          <a:p>
            <a:r>
              <a:rPr lang="en-SG" dirty="0"/>
              <a:t>There are more non defaulting payments than those defaulting payments</a:t>
            </a:r>
          </a:p>
        </p:txBody>
      </p:sp>
      <p:pic>
        <p:nvPicPr>
          <p:cNvPr id="10" name="Picture 9">
            <a:extLst>
              <a:ext uri="{FF2B5EF4-FFF2-40B4-BE49-F238E27FC236}">
                <a16:creationId xmlns:a16="http://schemas.microsoft.com/office/drawing/2014/main" id="{FA9B9A5D-3571-6070-E55B-3F21E4FAFC1D}"/>
              </a:ext>
            </a:extLst>
          </p:cNvPr>
          <p:cNvPicPr>
            <a:picLocks noChangeAspect="1"/>
          </p:cNvPicPr>
          <p:nvPr/>
        </p:nvPicPr>
        <p:blipFill>
          <a:blip r:embed="rId3"/>
          <a:stretch>
            <a:fillRect/>
          </a:stretch>
        </p:blipFill>
        <p:spPr>
          <a:xfrm>
            <a:off x="5471801" y="1072239"/>
            <a:ext cx="4894823" cy="3203774"/>
          </a:xfrm>
          <a:prstGeom prst="rect">
            <a:avLst/>
          </a:prstGeom>
        </p:spPr>
      </p:pic>
      <p:sp>
        <p:nvSpPr>
          <p:cNvPr id="12" name="TextBox 11">
            <a:extLst>
              <a:ext uri="{FF2B5EF4-FFF2-40B4-BE49-F238E27FC236}">
                <a16:creationId xmlns:a16="http://schemas.microsoft.com/office/drawing/2014/main" id="{51F3A25C-354E-2EAD-7C93-ECEE2CDE3BEA}"/>
              </a:ext>
            </a:extLst>
          </p:cNvPr>
          <p:cNvSpPr txBox="1"/>
          <p:nvPr/>
        </p:nvSpPr>
        <p:spPr>
          <a:xfrm>
            <a:off x="6161766" y="4351106"/>
            <a:ext cx="4114800" cy="923330"/>
          </a:xfrm>
          <a:prstGeom prst="rect">
            <a:avLst/>
          </a:prstGeom>
          <a:noFill/>
        </p:spPr>
        <p:txBody>
          <a:bodyPr wrap="square">
            <a:spAutoFit/>
          </a:bodyPr>
          <a:lstStyle/>
          <a:p>
            <a:r>
              <a:rPr lang="en-SG" dirty="0"/>
              <a:t>From the box and whisker graph, female have a higher median credit limit than male.</a:t>
            </a:r>
          </a:p>
        </p:txBody>
      </p:sp>
    </p:spTree>
    <p:extLst>
      <p:ext uri="{BB962C8B-B14F-4D97-AF65-F5344CB8AC3E}">
        <p14:creationId xmlns:p14="http://schemas.microsoft.com/office/powerpoint/2010/main" val="366968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84953" y="607089"/>
            <a:ext cx="9854294" cy="569006"/>
          </a:xfrm>
        </p:spPr>
        <p:txBody>
          <a:bodyPr/>
          <a:lstStyle/>
          <a:p>
            <a:r>
              <a:rPr lang="en-US" sz="3500" dirty="0"/>
              <a:t>Data Preprocessing</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3" name="TextBox 2">
            <a:extLst>
              <a:ext uri="{FF2B5EF4-FFF2-40B4-BE49-F238E27FC236}">
                <a16:creationId xmlns:a16="http://schemas.microsoft.com/office/drawing/2014/main" id="{D755C09A-11E7-A81D-E849-771317F443D7}"/>
              </a:ext>
            </a:extLst>
          </p:cNvPr>
          <p:cNvSpPr txBox="1"/>
          <p:nvPr/>
        </p:nvSpPr>
        <p:spPr>
          <a:xfrm>
            <a:off x="797960" y="1418172"/>
            <a:ext cx="3929865" cy="369332"/>
          </a:xfrm>
          <a:prstGeom prst="rect">
            <a:avLst/>
          </a:prstGeom>
          <a:noFill/>
        </p:spPr>
        <p:txBody>
          <a:bodyPr wrap="square" rtlCol="0">
            <a:spAutoFit/>
          </a:bodyPr>
          <a:lstStyle/>
          <a:p>
            <a:r>
              <a:rPr lang="en-SG" dirty="0"/>
              <a:t>1. Renaming Typo Error</a:t>
            </a:r>
          </a:p>
        </p:txBody>
      </p:sp>
      <p:sp>
        <p:nvSpPr>
          <p:cNvPr id="14" name="TextBox 13">
            <a:extLst>
              <a:ext uri="{FF2B5EF4-FFF2-40B4-BE49-F238E27FC236}">
                <a16:creationId xmlns:a16="http://schemas.microsoft.com/office/drawing/2014/main" id="{1A6F2D91-037A-F1B8-C6F8-3E2509303F1A}"/>
              </a:ext>
            </a:extLst>
          </p:cNvPr>
          <p:cNvSpPr txBox="1"/>
          <p:nvPr/>
        </p:nvSpPr>
        <p:spPr>
          <a:xfrm>
            <a:off x="708917" y="2410117"/>
            <a:ext cx="3929865" cy="369332"/>
          </a:xfrm>
          <a:prstGeom prst="rect">
            <a:avLst/>
          </a:prstGeom>
          <a:noFill/>
        </p:spPr>
        <p:txBody>
          <a:bodyPr wrap="square" rtlCol="0">
            <a:spAutoFit/>
          </a:bodyPr>
          <a:lstStyle/>
          <a:p>
            <a:r>
              <a:rPr lang="en-SG" dirty="0"/>
              <a:t>2. Encoding Categorical Variables</a:t>
            </a:r>
          </a:p>
        </p:txBody>
      </p:sp>
      <p:pic>
        <p:nvPicPr>
          <p:cNvPr id="16" name="Picture 15">
            <a:extLst>
              <a:ext uri="{FF2B5EF4-FFF2-40B4-BE49-F238E27FC236}">
                <a16:creationId xmlns:a16="http://schemas.microsoft.com/office/drawing/2014/main" id="{CDAAC521-2947-03FC-0C0E-C6E8F7E4F8A2}"/>
              </a:ext>
            </a:extLst>
          </p:cNvPr>
          <p:cNvPicPr>
            <a:picLocks noChangeAspect="1"/>
          </p:cNvPicPr>
          <p:nvPr/>
        </p:nvPicPr>
        <p:blipFill>
          <a:blip r:embed="rId2"/>
          <a:stretch>
            <a:fillRect/>
          </a:stretch>
        </p:blipFill>
        <p:spPr>
          <a:xfrm>
            <a:off x="797960" y="1853406"/>
            <a:ext cx="5800767" cy="237385"/>
          </a:xfrm>
          <a:prstGeom prst="rect">
            <a:avLst/>
          </a:prstGeom>
        </p:spPr>
      </p:pic>
      <p:pic>
        <p:nvPicPr>
          <p:cNvPr id="18" name="Picture 17">
            <a:extLst>
              <a:ext uri="{FF2B5EF4-FFF2-40B4-BE49-F238E27FC236}">
                <a16:creationId xmlns:a16="http://schemas.microsoft.com/office/drawing/2014/main" id="{4FBA50C9-9307-9775-3858-A5A2451EA3D2}"/>
              </a:ext>
            </a:extLst>
          </p:cNvPr>
          <p:cNvPicPr>
            <a:picLocks noChangeAspect="1"/>
          </p:cNvPicPr>
          <p:nvPr/>
        </p:nvPicPr>
        <p:blipFill>
          <a:blip r:embed="rId3"/>
          <a:stretch>
            <a:fillRect/>
          </a:stretch>
        </p:blipFill>
        <p:spPr>
          <a:xfrm>
            <a:off x="750790" y="2901874"/>
            <a:ext cx="7248578" cy="219077"/>
          </a:xfrm>
          <a:prstGeom prst="rect">
            <a:avLst/>
          </a:prstGeom>
        </p:spPr>
      </p:pic>
      <p:pic>
        <p:nvPicPr>
          <p:cNvPr id="19" name="Picture 18">
            <a:extLst>
              <a:ext uri="{FF2B5EF4-FFF2-40B4-BE49-F238E27FC236}">
                <a16:creationId xmlns:a16="http://schemas.microsoft.com/office/drawing/2014/main" id="{DE7D3228-DE43-1900-1427-99F78D83CCFC}"/>
              </a:ext>
            </a:extLst>
          </p:cNvPr>
          <p:cNvPicPr>
            <a:picLocks noChangeAspect="1"/>
          </p:cNvPicPr>
          <p:nvPr/>
        </p:nvPicPr>
        <p:blipFill>
          <a:blip r:embed="rId4"/>
          <a:stretch>
            <a:fillRect/>
          </a:stretch>
        </p:blipFill>
        <p:spPr>
          <a:xfrm>
            <a:off x="8696330" y="377793"/>
            <a:ext cx="2524143" cy="2819421"/>
          </a:xfrm>
          <a:prstGeom prst="rect">
            <a:avLst/>
          </a:prstGeom>
        </p:spPr>
      </p:pic>
      <p:pic>
        <p:nvPicPr>
          <p:cNvPr id="21" name="Picture 20">
            <a:extLst>
              <a:ext uri="{FF2B5EF4-FFF2-40B4-BE49-F238E27FC236}">
                <a16:creationId xmlns:a16="http://schemas.microsoft.com/office/drawing/2014/main" id="{F76D2385-9063-D03B-BFE4-FA793D3085D8}"/>
              </a:ext>
            </a:extLst>
          </p:cNvPr>
          <p:cNvPicPr>
            <a:picLocks noChangeAspect="1"/>
          </p:cNvPicPr>
          <p:nvPr/>
        </p:nvPicPr>
        <p:blipFill>
          <a:blip r:embed="rId5"/>
          <a:stretch>
            <a:fillRect/>
          </a:stretch>
        </p:blipFill>
        <p:spPr>
          <a:xfrm>
            <a:off x="536900" y="3894223"/>
            <a:ext cx="7502200" cy="1905014"/>
          </a:xfrm>
          <a:prstGeom prst="rect">
            <a:avLst/>
          </a:prstGeom>
        </p:spPr>
      </p:pic>
      <p:pic>
        <p:nvPicPr>
          <p:cNvPr id="22" name="Picture 21">
            <a:extLst>
              <a:ext uri="{FF2B5EF4-FFF2-40B4-BE49-F238E27FC236}">
                <a16:creationId xmlns:a16="http://schemas.microsoft.com/office/drawing/2014/main" id="{5EB92E97-0DF4-A17D-6573-8BCE81819E1B}"/>
              </a:ext>
            </a:extLst>
          </p:cNvPr>
          <p:cNvPicPr>
            <a:picLocks noChangeAspect="1"/>
          </p:cNvPicPr>
          <p:nvPr/>
        </p:nvPicPr>
        <p:blipFill>
          <a:blip r:embed="rId6"/>
          <a:stretch>
            <a:fillRect/>
          </a:stretch>
        </p:blipFill>
        <p:spPr>
          <a:xfrm>
            <a:off x="8039100" y="4031944"/>
            <a:ext cx="3181373" cy="1769344"/>
          </a:xfrm>
          <a:prstGeom prst="rect">
            <a:avLst/>
          </a:prstGeom>
        </p:spPr>
      </p:pic>
      <p:sp>
        <p:nvSpPr>
          <p:cNvPr id="23" name="TextBox 22">
            <a:extLst>
              <a:ext uri="{FF2B5EF4-FFF2-40B4-BE49-F238E27FC236}">
                <a16:creationId xmlns:a16="http://schemas.microsoft.com/office/drawing/2014/main" id="{1301F771-0DA2-6FC0-3A9F-2919F44FF34B}"/>
              </a:ext>
            </a:extLst>
          </p:cNvPr>
          <p:cNvSpPr txBox="1"/>
          <p:nvPr/>
        </p:nvSpPr>
        <p:spPr>
          <a:xfrm>
            <a:off x="536900" y="3631904"/>
            <a:ext cx="2686692" cy="369332"/>
          </a:xfrm>
          <a:prstGeom prst="rect">
            <a:avLst/>
          </a:prstGeom>
          <a:noFill/>
        </p:spPr>
        <p:txBody>
          <a:bodyPr wrap="square" rtlCol="0">
            <a:spAutoFit/>
          </a:bodyPr>
          <a:lstStyle/>
          <a:p>
            <a:r>
              <a:rPr lang="en-SG" dirty="0"/>
              <a:t>Result:</a:t>
            </a:r>
          </a:p>
        </p:txBody>
      </p:sp>
      <p:sp>
        <p:nvSpPr>
          <p:cNvPr id="5" name="TextBox 4">
            <a:extLst>
              <a:ext uri="{FF2B5EF4-FFF2-40B4-BE49-F238E27FC236}">
                <a16:creationId xmlns:a16="http://schemas.microsoft.com/office/drawing/2014/main" id="{793C7463-2952-F366-0128-447BA9512C2D}"/>
              </a:ext>
            </a:extLst>
          </p:cNvPr>
          <p:cNvSpPr txBox="1"/>
          <p:nvPr/>
        </p:nvSpPr>
        <p:spPr>
          <a:xfrm>
            <a:off x="8604608" y="3323109"/>
            <a:ext cx="2861353" cy="369332"/>
          </a:xfrm>
          <a:prstGeom prst="rect">
            <a:avLst/>
          </a:prstGeom>
          <a:noFill/>
        </p:spPr>
        <p:txBody>
          <a:bodyPr wrap="square" rtlCol="0">
            <a:spAutoFit/>
          </a:bodyPr>
          <a:lstStyle/>
          <a:p>
            <a:r>
              <a:rPr lang="en-SG" dirty="0"/>
              <a:t>Imputation is not needed</a:t>
            </a:r>
          </a:p>
        </p:txBody>
      </p:sp>
    </p:spTree>
    <p:extLst>
      <p:ext uri="{BB962C8B-B14F-4D97-AF65-F5344CB8AC3E}">
        <p14:creationId xmlns:p14="http://schemas.microsoft.com/office/powerpoint/2010/main" val="228187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pic>
        <p:nvPicPr>
          <p:cNvPr id="5" name="Picture 4">
            <a:extLst>
              <a:ext uri="{FF2B5EF4-FFF2-40B4-BE49-F238E27FC236}">
                <a16:creationId xmlns:a16="http://schemas.microsoft.com/office/drawing/2014/main" id="{C2DF6EC8-B72F-B7C0-8640-9327D6E43A27}"/>
              </a:ext>
            </a:extLst>
          </p:cNvPr>
          <p:cNvPicPr>
            <a:picLocks noChangeAspect="1"/>
          </p:cNvPicPr>
          <p:nvPr/>
        </p:nvPicPr>
        <p:blipFill>
          <a:blip r:embed="rId2"/>
          <a:stretch>
            <a:fillRect/>
          </a:stretch>
        </p:blipFill>
        <p:spPr>
          <a:xfrm>
            <a:off x="940084" y="1260631"/>
            <a:ext cx="8010584" cy="561979"/>
          </a:xfrm>
          <a:prstGeom prst="rect">
            <a:avLst/>
          </a:prstGeom>
        </p:spPr>
      </p:pic>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29806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Feature Engineering &amp; Feature Selection</a:t>
            </a:r>
          </a:p>
        </p:txBody>
      </p:sp>
      <p:pic>
        <p:nvPicPr>
          <p:cNvPr id="14" name="Picture 13">
            <a:extLst>
              <a:ext uri="{FF2B5EF4-FFF2-40B4-BE49-F238E27FC236}">
                <a16:creationId xmlns:a16="http://schemas.microsoft.com/office/drawing/2014/main" id="{5C7E8712-1E48-6E99-E083-22BAD05D044B}"/>
              </a:ext>
            </a:extLst>
          </p:cNvPr>
          <p:cNvPicPr>
            <a:picLocks noChangeAspect="1"/>
          </p:cNvPicPr>
          <p:nvPr/>
        </p:nvPicPr>
        <p:blipFill>
          <a:blip r:embed="rId3"/>
          <a:stretch>
            <a:fillRect/>
          </a:stretch>
        </p:blipFill>
        <p:spPr>
          <a:xfrm>
            <a:off x="940084" y="3297385"/>
            <a:ext cx="5219738" cy="628655"/>
          </a:xfrm>
          <a:prstGeom prst="rect">
            <a:avLst/>
          </a:prstGeom>
        </p:spPr>
      </p:pic>
      <p:sp>
        <p:nvSpPr>
          <p:cNvPr id="15" name="TextBox 14">
            <a:extLst>
              <a:ext uri="{FF2B5EF4-FFF2-40B4-BE49-F238E27FC236}">
                <a16:creationId xmlns:a16="http://schemas.microsoft.com/office/drawing/2014/main" id="{75BA4557-1995-F187-E816-A9261A2DB230}"/>
              </a:ext>
            </a:extLst>
          </p:cNvPr>
          <p:cNvSpPr txBox="1"/>
          <p:nvPr/>
        </p:nvSpPr>
        <p:spPr>
          <a:xfrm>
            <a:off x="940084" y="4037038"/>
            <a:ext cx="5155915" cy="2092881"/>
          </a:xfrm>
          <a:prstGeom prst="rect">
            <a:avLst/>
          </a:prstGeom>
          <a:noFill/>
        </p:spPr>
        <p:txBody>
          <a:bodyPr wrap="square" rtlCol="0">
            <a:spAutoFit/>
          </a:bodyPr>
          <a:lstStyle/>
          <a:p>
            <a:pPr marL="285750" indent="-285750">
              <a:buFontTx/>
              <a:buChar char="-"/>
            </a:pPr>
            <a:r>
              <a:rPr lang="en-SG" sz="1600" dirty="0"/>
              <a:t>Feature Selection is done to get rid of features that are redundant by taking the best subset of the dataset.</a:t>
            </a:r>
          </a:p>
          <a:p>
            <a:pPr marL="285750" indent="-285750">
              <a:buFontTx/>
              <a:buChar char="-"/>
            </a:pPr>
            <a:r>
              <a:rPr lang="en-SG" sz="1600" dirty="0"/>
              <a:t>X drops the target variable (‘Default payment next month’) and identifying column (‘Customer ID’).</a:t>
            </a:r>
          </a:p>
          <a:p>
            <a:pPr marL="285750" indent="-285750">
              <a:buFontTx/>
              <a:buChar char="-"/>
            </a:pPr>
            <a:r>
              <a:rPr lang="en-SG" sz="1600" dirty="0"/>
              <a:t>y is the target variable </a:t>
            </a:r>
          </a:p>
          <a:p>
            <a:r>
              <a:rPr lang="en-SG" sz="1600" dirty="0"/>
              <a:t>    (‘Default payment next month’)</a:t>
            </a:r>
          </a:p>
          <a:p>
            <a:pPr marL="285750" indent="-285750">
              <a:buFontTx/>
              <a:buChar char="-"/>
            </a:pPr>
            <a:endParaRPr lang="en-SG" dirty="0"/>
          </a:p>
        </p:txBody>
      </p:sp>
      <p:sp>
        <p:nvSpPr>
          <p:cNvPr id="16" name="TextBox 15">
            <a:extLst>
              <a:ext uri="{FF2B5EF4-FFF2-40B4-BE49-F238E27FC236}">
                <a16:creationId xmlns:a16="http://schemas.microsoft.com/office/drawing/2014/main" id="{8D7B1234-0A46-566C-B804-51EE7926017C}"/>
              </a:ext>
            </a:extLst>
          </p:cNvPr>
          <p:cNvSpPr txBox="1"/>
          <p:nvPr/>
        </p:nvSpPr>
        <p:spPr>
          <a:xfrm>
            <a:off x="857893" y="856850"/>
            <a:ext cx="3010329" cy="369332"/>
          </a:xfrm>
          <a:prstGeom prst="rect">
            <a:avLst/>
          </a:prstGeom>
          <a:noFill/>
        </p:spPr>
        <p:txBody>
          <a:bodyPr wrap="square" rtlCol="0">
            <a:spAutoFit/>
          </a:bodyPr>
          <a:lstStyle/>
          <a:p>
            <a:r>
              <a:rPr lang="en-SG" u="sng" dirty="0"/>
              <a:t>Feature Engineering</a:t>
            </a:r>
          </a:p>
        </p:txBody>
      </p:sp>
      <p:sp>
        <p:nvSpPr>
          <p:cNvPr id="17" name="TextBox 16">
            <a:extLst>
              <a:ext uri="{FF2B5EF4-FFF2-40B4-BE49-F238E27FC236}">
                <a16:creationId xmlns:a16="http://schemas.microsoft.com/office/drawing/2014/main" id="{D869BF57-735C-833E-9276-5CD608557486}"/>
              </a:ext>
            </a:extLst>
          </p:cNvPr>
          <p:cNvSpPr txBox="1"/>
          <p:nvPr/>
        </p:nvSpPr>
        <p:spPr>
          <a:xfrm>
            <a:off x="857893" y="2859155"/>
            <a:ext cx="3010329" cy="369332"/>
          </a:xfrm>
          <a:prstGeom prst="rect">
            <a:avLst/>
          </a:prstGeom>
          <a:noFill/>
        </p:spPr>
        <p:txBody>
          <a:bodyPr wrap="square" rtlCol="0">
            <a:spAutoFit/>
          </a:bodyPr>
          <a:lstStyle/>
          <a:p>
            <a:r>
              <a:rPr lang="en-SG" u="sng" dirty="0"/>
              <a:t>Feature Selection</a:t>
            </a:r>
          </a:p>
        </p:txBody>
      </p:sp>
      <p:sp>
        <p:nvSpPr>
          <p:cNvPr id="2" name="TextBox 1">
            <a:extLst>
              <a:ext uri="{FF2B5EF4-FFF2-40B4-BE49-F238E27FC236}">
                <a16:creationId xmlns:a16="http://schemas.microsoft.com/office/drawing/2014/main" id="{C787C0DA-16F3-E0FA-C0D7-6CE0C07E70C8}"/>
              </a:ext>
            </a:extLst>
          </p:cNvPr>
          <p:cNvSpPr txBox="1"/>
          <p:nvPr/>
        </p:nvSpPr>
        <p:spPr>
          <a:xfrm>
            <a:off x="857893" y="1822610"/>
            <a:ext cx="8753582" cy="923330"/>
          </a:xfrm>
          <a:prstGeom prst="rect">
            <a:avLst/>
          </a:prstGeom>
          <a:noFill/>
        </p:spPr>
        <p:txBody>
          <a:bodyPr wrap="square" rtlCol="0">
            <a:spAutoFit/>
          </a:bodyPr>
          <a:lstStyle/>
          <a:p>
            <a:r>
              <a:rPr lang="en-US" dirty="0"/>
              <a:t>Feature engineer is the process to create additional relevant features from the existing raw features of the data to improve the learning algorithm. ‘</a:t>
            </a:r>
            <a:r>
              <a:rPr lang="en-US" dirty="0" err="1"/>
              <a:t>zeroBill</a:t>
            </a:r>
            <a:r>
              <a:rPr lang="en-US" dirty="0"/>
              <a:t>’ is created to sieve out those people who do not have a bill at the end of the month.</a:t>
            </a:r>
            <a:endParaRPr lang="en-SG" dirty="0"/>
          </a:p>
        </p:txBody>
      </p:sp>
    </p:spTree>
    <p:extLst>
      <p:ext uri="{BB962C8B-B14F-4D97-AF65-F5344CB8AC3E}">
        <p14:creationId xmlns:p14="http://schemas.microsoft.com/office/powerpoint/2010/main" val="395174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298069"/>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Feature Engineering &amp; Feature Selection</a:t>
            </a:r>
          </a:p>
        </p:txBody>
      </p:sp>
      <p:pic>
        <p:nvPicPr>
          <p:cNvPr id="9" name="Picture 8">
            <a:extLst>
              <a:ext uri="{FF2B5EF4-FFF2-40B4-BE49-F238E27FC236}">
                <a16:creationId xmlns:a16="http://schemas.microsoft.com/office/drawing/2014/main" id="{F89E6368-666A-20FA-A4E6-8A9A179AEF69}"/>
              </a:ext>
            </a:extLst>
          </p:cNvPr>
          <p:cNvPicPr>
            <a:picLocks noChangeAspect="1"/>
          </p:cNvPicPr>
          <p:nvPr/>
        </p:nvPicPr>
        <p:blipFill>
          <a:blip r:embed="rId2"/>
          <a:stretch>
            <a:fillRect/>
          </a:stretch>
        </p:blipFill>
        <p:spPr>
          <a:xfrm>
            <a:off x="161390" y="1165710"/>
            <a:ext cx="7004836" cy="2028250"/>
          </a:xfrm>
          <a:prstGeom prst="rect">
            <a:avLst/>
          </a:prstGeom>
        </p:spPr>
      </p:pic>
      <p:pic>
        <p:nvPicPr>
          <p:cNvPr id="10" name="Picture 9">
            <a:extLst>
              <a:ext uri="{FF2B5EF4-FFF2-40B4-BE49-F238E27FC236}">
                <a16:creationId xmlns:a16="http://schemas.microsoft.com/office/drawing/2014/main" id="{011E9087-1231-62A6-5AC1-1F59438512F2}"/>
              </a:ext>
            </a:extLst>
          </p:cNvPr>
          <p:cNvPicPr>
            <a:picLocks noChangeAspect="1"/>
          </p:cNvPicPr>
          <p:nvPr/>
        </p:nvPicPr>
        <p:blipFill>
          <a:blip r:embed="rId3"/>
          <a:stretch>
            <a:fillRect/>
          </a:stretch>
        </p:blipFill>
        <p:spPr>
          <a:xfrm>
            <a:off x="7166226" y="1165710"/>
            <a:ext cx="4272056" cy="1278550"/>
          </a:xfrm>
          <a:prstGeom prst="rect">
            <a:avLst/>
          </a:prstGeom>
        </p:spPr>
      </p:pic>
      <p:sp>
        <p:nvSpPr>
          <p:cNvPr id="13" name="TextBox 12">
            <a:extLst>
              <a:ext uri="{FF2B5EF4-FFF2-40B4-BE49-F238E27FC236}">
                <a16:creationId xmlns:a16="http://schemas.microsoft.com/office/drawing/2014/main" id="{C90179EC-E0C7-E101-5F36-CA6ED16B1646}"/>
              </a:ext>
            </a:extLst>
          </p:cNvPr>
          <p:cNvSpPr txBox="1"/>
          <p:nvPr/>
        </p:nvSpPr>
        <p:spPr>
          <a:xfrm>
            <a:off x="1451065" y="3193960"/>
            <a:ext cx="8702211" cy="1200329"/>
          </a:xfrm>
          <a:prstGeom prst="rect">
            <a:avLst/>
          </a:prstGeom>
          <a:noFill/>
        </p:spPr>
        <p:txBody>
          <a:bodyPr wrap="square" rtlCol="0">
            <a:spAutoFit/>
          </a:bodyPr>
          <a:lstStyle/>
          <a:p>
            <a:r>
              <a:rPr lang="en-US" dirty="0"/>
              <a:t>Rows that contain ‘0’ for Bill_Amount1, , Bill_Amount2, Bill_Amount3, Pay_Amount1, Pay_Amount2, Pay_Amount3, Default payment next month are all dropped as people who do not have bills will naturally non default payment. Hence, improving the model’s accuracy.</a:t>
            </a:r>
          </a:p>
        </p:txBody>
      </p:sp>
    </p:spTree>
    <p:extLst>
      <p:ext uri="{BB962C8B-B14F-4D97-AF65-F5344CB8AC3E}">
        <p14:creationId xmlns:p14="http://schemas.microsoft.com/office/powerpoint/2010/main" val="101964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6/8/2023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Classification Model</a:t>
            </a:r>
            <a:endParaRPr lang="en-US" dirty="0"/>
          </a:p>
        </p:txBody>
      </p:sp>
      <p:sp>
        <p:nvSpPr>
          <p:cNvPr id="8" name="Title 1">
            <a:extLst>
              <a:ext uri="{FF2B5EF4-FFF2-40B4-BE49-F238E27FC236}">
                <a16:creationId xmlns:a16="http://schemas.microsoft.com/office/drawing/2014/main" id="{7F84D874-F4FE-AAD0-4576-EA8BAF801195}"/>
              </a:ext>
            </a:extLst>
          </p:cNvPr>
          <p:cNvSpPr txBox="1">
            <a:spLocks/>
          </p:cNvSpPr>
          <p:nvPr/>
        </p:nvSpPr>
        <p:spPr>
          <a:xfrm>
            <a:off x="1168853" y="218285"/>
            <a:ext cx="9854294" cy="5690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500" dirty="0"/>
              <a:t>Algorithms Used</a:t>
            </a:r>
          </a:p>
        </p:txBody>
      </p:sp>
      <p:sp>
        <p:nvSpPr>
          <p:cNvPr id="5" name="TextBox 4">
            <a:extLst>
              <a:ext uri="{FF2B5EF4-FFF2-40B4-BE49-F238E27FC236}">
                <a16:creationId xmlns:a16="http://schemas.microsoft.com/office/drawing/2014/main" id="{088A8169-6839-5CEB-192C-19088D24B8A9}"/>
              </a:ext>
            </a:extLst>
          </p:cNvPr>
          <p:cNvSpPr txBox="1"/>
          <p:nvPr/>
        </p:nvSpPr>
        <p:spPr>
          <a:xfrm>
            <a:off x="1173990" y="882924"/>
            <a:ext cx="3667874" cy="1246495"/>
          </a:xfrm>
          <a:prstGeom prst="rect">
            <a:avLst/>
          </a:prstGeom>
          <a:noFill/>
        </p:spPr>
        <p:txBody>
          <a:bodyPr wrap="square" rtlCol="0">
            <a:spAutoFit/>
          </a:bodyPr>
          <a:lstStyle/>
          <a:p>
            <a:pPr marL="342900" indent="-342900">
              <a:buAutoNum type="arabicPeriod"/>
            </a:pPr>
            <a:r>
              <a:rPr lang="en-SG" sz="1500" dirty="0"/>
              <a:t>Logistic Regression</a:t>
            </a:r>
          </a:p>
          <a:p>
            <a:pPr marL="342900" indent="-342900">
              <a:buAutoNum type="arabicPeriod"/>
            </a:pPr>
            <a:r>
              <a:rPr lang="en-SG" sz="1500" dirty="0"/>
              <a:t>Gradient Boosting Classifier</a:t>
            </a:r>
          </a:p>
          <a:p>
            <a:pPr marL="342900" indent="-342900">
              <a:buAutoNum type="arabicPeriod"/>
            </a:pPr>
            <a:r>
              <a:rPr lang="en-SG" sz="1500" dirty="0"/>
              <a:t>Random Forest</a:t>
            </a:r>
          </a:p>
          <a:p>
            <a:pPr marL="342900" indent="-342900">
              <a:buAutoNum type="arabicPeriod"/>
            </a:pPr>
            <a:r>
              <a:rPr lang="en-SG" sz="1500" dirty="0"/>
              <a:t>GaussianNB</a:t>
            </a:r>
          </a:p>
          <a:p>
            <a:pPr marL="342900" indent="-342900">
              <a:buAutoNum type="arabicPeriod"/>
            </a:pPr>
            <a:r>
              <a:rPr lang="en-SG" sz="1500" dirty="0"/>
              <a:t>HistGradientBoosting Classifier</a:t>
            </a:r>
          </a:p>
        </p:txBody>
      </p:sp>
      <p:sp>
        <p:nvSpPr>
          <p:cNvPr id="9" name="TextBox 8">
            <a:extLst>
              <a:ext uri="{FF2B5EF4-FFF2-40B4-BE49-F238E27FC236}">
                <a16:creationId xmlns:a16="http://schemas.microsoft.com/office/drawing/2014/main" id="{B609E966-2E49-1610-DEB7-3EB7D2B6D211}"/>
              </a:ext>
            </a:extLst>
          </p:cNvPr>
          <p:cNvSpPr txBox="1"/>
          <p:nvPr/>
        </p:nvSpPr>
        <p:spPr>
          <a:xfrm>
            <a:off x="852756" y="2303957"/>
            <a:ext cx="3215810" cy="2169825"/>
          </a:xfrm>
          <a:prstGeom prst="rect">
            <a:avLst/>
          </a:prstGeom>
          <a:noFill/>
        </p:spPr>
        <p:txBody>
          <a:bodyPr wrap="square" rtlCol="0">
            <a:spAutoFit/>
          </a:bodyPr>
          <a:lstStyle/>
          <a:p>
            <a:r>
              <a:rPr lang="en-SG" sz="1500" u="sng" dirty="0"/>
              <a:t>Logistic Regression</a:t>
            </a:r>
          </a:p>
          <a:p>
            <a:pPr marL="285750" indent="-285750">
              <a:buFontTx/>
              <a:buChar char="-"/>
            </a:pPr>
            <a:r>
              <a:rPr lang="en-SG" sz="1500" dirty="0"/>
              <a:t>Predict binary variable/likelihood of an event (0 = ‘non default’, 1 = ‘default’ )</a:t>
            </a:r>
          </a:p>
          <a:p>
            <a:pPr marL="285750" indent="-285750">
              <a:buFontTx/>
              <a:buChar char="-"/>
            </a:pPr>
            <a:r>
              <a:rPr lang="en-SG" sz="1500" dirty="0"/>
              <a:t>Handles categorical variable.</a:t>
            </a:r>
          </a:p>
          <a:p>
            <a:pPr marL="285750" indent="-285750">
              <a:buFontTx/>
              <a:buChar char="-"/>
            </a:pPr>
            <a:r>
              <a:rPr lang="en-SG" sz="1500" dirty="0"/>
              <a:t>Performs well in smaller dataset (1600 Rows, 13 Columns).</a:t>
            </a:r>
          </a:p>
          <a:p>
            <a:pPr marL="285750" indent="-285750">
              <a:buFontTx/>
              <a:buChar char="-"/>
            </a:pPr>
            <a:r>
              <a:rPr lang="en-SG" sz="1500" dirty="0"/>
              <a:t>Easy to implement.</a:t>
            </a:r>
          </a:p>
          <a:p>
            <a:pPr marL="285750" indent="-285750">
              <a:buFontTx/>
              <a:buChar char="-"/>
            </a:pPr>
            <a:r>
              <a:rPr lang="en-SG" sz="1500" dirty="0"/>
              <a:t>Low bias and high variance</a:t>
            </a:r>
          </a:p>
        </p:txBody>
      </p:sp>
      <p:sp>
        <p:nvSpPr>
          <p:cNvPr id="10" name="TextBox 9">
            <a:extLst>
              <a:ext uri="{FF2B5EF4-FFF2-40B4-BE49-F238E27FC236}">
                <a16:creationId xmlns:a16="http://schemas.microsoft.com/office/drawing/2014/main" id="{50CA6605-8CC9-E856-69F0-7FEDDA7954D1}"/>
              </a:ext>
            </a:extLst>
          </p:cNvPr>
          <p:cNvSpPr txBox="1"/>
          <p:nvPr/>
        </p:nvSpPr>
        <p:spPr>
          <a:xfrm>
            <a:off x="672268" y="4531627"/>
            <a:ext cx="3828835" cy="1477328"/>
          </a:xfrm>
          <a:prstGeom prst="rect">
            <a:avLst/>
          </a:prstGeom>
          <a:noFill/>
        </p:spPr>
        <p:txBody>
          <a:bodyPr wrap="square" rtlCol="0">
            <a:spAutoFit/>
          </a:bodyPr>
          <a:lstStyle/>
          <a:p>
            <a:r>
              <a:rPr lang="en-SG" sz="1500" u="sng" dirty="0"/>
              <a:t>Gradient Boosting Classifier</a:t>
            </a:r>
          </a:p>
          <a:p>
            <a:pPr marL="285750" indent="-285750">
              <a:buFontTx/>
              <a:buChar char="-"/>
            </a:pPr>
            <a:r>
              <a:rPr lang="en-SG" sz="1500" dirty="0"/>
              <a:t>One of the most powerful algorithms in machine learning</a:t>
            </a:r>
          </a:p>
          <a:p>
            <a:pPr marL="285750" indent="-285750">
              <a:buFontTx/>
              <a:buChar char="-"/>
            </a:pPr>
            <a:r>
              <a:rPr lang="en-SG" sz="1500" dirty="0"/>
              <a:t>Good at decreasing the bias error.</a:t>
            </a:r>
          </a:p>
          <a:p>
            <a:pPr marL="285750" indent="-285750">
              <a:buFontTx/>
              <a:buChar char="-"/>
            </a:pPr>
            <a:r>
              <a:rPr lang="en-SG" sz="1500" dirty="0"/>
              <a:t>A variety of options to choose from when hyperparameter tuning </a:t>
            </a:r>
          </a:p>
        </p:txBody>
      </p:sp>
      <p:sp>
        <p:nvSpPr>
          <p:cNvPr id="11" name="TextBox 10">
            <a:extLst>
              <a:ext uri="{FF2B5EF4-FFF2-40B4-BE49-F238E27FC236}">
                <a16:creationId xmlns:a16="http://schemas.microsoft.com/office/drawing/2014/main" id="{A2D7FF5C-66B5-6F21-EC91-17A0C590CA56}"/>
              </a:ext>
            </a:extLst>
          </p:cNvPr>
          <p:cNvSpPr txBox="1"/>
          <p:nvPr/>
        </p:nvSpPr>
        <p:spPr>
          <a:xfrm>
            <a:off x="8123436" y="2326373"/>
            <a:ext cx="3828835" cy="1708160"/>
          </a:xfrm>
          <a:prstGeom prst="rect">
            <a:avLst/>
          </a:prstGeom>
          <a:noFill/>
        </p:spPr>
        <p:txBody>
          <a:bodyPr wrap="square" rtlCol="0">
            <a:spAutoFit/>
          </a:bodyPr>
          <a:lstStyle/>
          <a:p>
            <a:r>
              <a:rPr lang="en-SG" sz="1500" u="sng" dirty="0"/>
              <a:t>HistGradientBoosting Classifier</a:t>
            </a:r>
          </a:p>
          <a:p>
            <a:pPr marL="285750" indent="-285750">
              <a:buFontTx/>
              <a:buChar char="-"/>
            </a:pPr>
            <a:r>
              <a:rPr lang="en-SG" sz="1500" dirty="0"/>
              <a:t>Histogram Based Gradient Boosting</a:t>
            </a:r>
          </a:p>
          <a:p>
            <a:pPr marL="285750" indent="-285750">
              <a:buFontTx/>
              <a:buChar char="-"/>
            </a:pPr>
            <a:r>
              <a:rPr lang="en-SG" sz="1500" dirty="0"/>
              <a:t>Able to handle numeric and categorical variable</a:t>
            </a:r>
          </a:p>
          <a:p>
            <a:pPr marL="285750" indent="-285750">
              <a:buFontTx/>
              <a:buChar char="-"/>
            </a:pPr>
            <a:r>
              <a:rPr lang="en-SG" sz="1500" dirty="0"/>
              <a:t>Able to recognize complex patterns which results in more accurate prediction</a:t>
            </a:r>
          </a:p>
        </p:txBody>
      </p:sp>
      <p:sp>
        <p:nvSpPr>
          <p:cNvPr id="13" name="TextBox 12">
            <a:extLst>
              <a:ext uri="{FF2B5EF4-FFF2-40B4-BE49-F238E27FC236}">
                <a16:creationId xmlns:a16="http://schemas.microsoft.com/office/drawing/2014/main" id="{3C548F36-6453-2F57-1E32-1506D658449F}"/>
              </a:ext>
            </a:extLst>
          </p:cNvPr>
          <p:cNvSpPr txBox="1"/>
          <p:nvPr/>
        </p:nvSpPr>
        <p:spPr>
          <a:xfrm>
            <a:off x="4413774" y="2326373"/>
            <a:ext cx="3828835" cy="1477328"/>
          </a:xfrm>
          <a:prstGeom prst="rect">
            <a:avLst/>
          </a:prstGeom>
          <a:noFill/>
        </p:spPr>
        <p:txBody>
          <a:bodyPr wrap="square" rtlCol="0">
            <a:spAutoFit/>
          </a:bodyPr>
          <a:lstStyle/>
          <a:p>
            <a:r>
              <a:rPr lang="en-SG" sz="1500" u="sng" dirty="0"/>
              <a:t>Random Forest</a:t>
            </a:r>
          </a:p>
          <a:p>
            <a:pPr marL="285750" indent="-285750">
              <a:buFontTx/>
              <a:buChar char="-"/>
            </a:pPr>
            <a:r>
              <a:rPr lang="en-SG" sz="1500" dirty="0"/>
              <a:t>Good predictions that can be easily understood over decision trees.</a:t>
            </a:r>
          </a:p>
          <a:p>
            <a:pPr marL="285750" indent="-285750">
              <a:buFontTx/>
              <a:buChar char="-"/>
            </a:pPr>
            <a:r>
              <a:rPr lang="en-SG" sz="1500" dirty="0"/>
              <a:t>Reduces overfitting by averaging multiple decision trees.</a:t>
            </a:r>
          </a:p>
          <a:p>
            <a:pPr marL="285750" indent="-285750">
              <a:buFontTx/>
              <a:buChar char="-"/>
            </a:pPr>
            <a:r>
              <a:rPr lang="en-SG" sz="1500" dirty="0"/>
              <a:t>Not sensitive by outliers.	</a:t>
            </a:r>
          </a:p>
        </p:txBody>
      </p:sp>
      <p:sp>
        <p:nvSpPr>
          <p:cNvPr id="2" name="TextBox 1">
            <a:extLst>
              <a:ext uri="{FF2B5EF4-FFF2-40B4-BE49-F238E27FC236}">
                <a16:creationId xmlns:a16="http://schemas.microsoft.com/office/drawing/2014/main" id="{1B8D1775-8171-C77A-2E6E-740B27E26FBF}"/>
              </a:ext>
            </a:extLst>
          </p:cNvPr>
          <p:cNvSpPr txBox="1"/>
          <p:nvPr/>
        </p:nvSpPr>
        <p:spPr>
          <a:xfrm>
            <a:off x="4668914" y="4472912"/>
            <a:ext cx="3828835" cy="1477328"/>
          </a:xfrm>
          <a:prstGeom prst="rect">
            <a:avLst/>
          </a:prstGeom>
          <a:noFill/>
        </p:spPr>
        <p:txBody>
          <a:bodyPr wrap="square" rtlCol="0">
            <a:spAutoFit/>
          </a:bodyPr>
          <a:lstStyle/>
          <a:p>
            <a:r>
              <a:rPr lang="en-SG" sz="1500" u="sng" dirty="0"/>
              <a:t>GaussianNB</a:t>
            </a:r>
          </a:p>
          <a:p>
            <a:pPr marL="285750" indent="-285750">
              <a:buFontTx/>
              <a:buChar char="-"/>
            </a:pPr>
            <a:r>
              <a:rPr lang="en-SG" sz="1500" dirty="0"/>
              <a:t>Easy to Implement</a:t>
            </a:r>
          </a:p>
          <a:p>
            <a:pPr marL="285750" indent="-285750">
              <a:buFontTx/>
              <a:buChar char="-"/>
            </a:pPr>
            <a:r>
              <a:rPr lang="en-SG" sz="1500" dirty="0"/>
              <a:t>Fast predictions</a:t>
            </a:r>
          </a:p>
          <a:p>
            <a:pPr marL="285750" indent="-285750">
              <a:buFontTx/>
              <a:buChar char="-"/>
            </a:pPr>
            <a:r>
              <a:rPr lang="en-SG" sz="1500" dirty="0"/>
              <a:t>Easy to understand algorithm</a:t>
            </a:r>
          </a:p>
          <a:p>
            <a:pPr marL="285750" indent="-285750">
              <a:buFontTx/>
              <a:buChar char="-"/>
            </a:pPr>
            <a:r>
              <a:rPr lang="en-SG" sz="1500" dirty="0"/>
              <a:t>Can predict well with less data</a:t>
            </a:r>
          </a:p>
          <a:p>
            <a:pPr marL="285750" indent="-285750">
              <a:buFontTx/>
              <a:buChar char="-"/>
            </a:pPr>
            <a:r>
              <a:rPr lang="en-SG" sz="1500" dirty="0"/>
              <a:t>Higher bias and low variance</a:t>
            </a:r>
          </a:p>
        </p:txBody>
      </p:sp>
    </p:spTree>
    <p:extLst>
      <p:ext uri="{BB962C8B-B14F-4D97-AF65-F5344CB8AC3E}">
        <p14:creationId xmlns:p14="http://schemas.microsoft.com/office/powerpoint/2010/main" val="381471662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{C55C2C6A-89B9-41DC-9AA2-916C990ED439}tf45331398_win32</Template>
  <TotalTime>2771</TotalTime>
  <Words>1398</Words>
  <Application>Microsoft Office PowerPoint</Application>
  <PresentationFormat>Widescreen</PresentationFormat>
  <Paragraphs>203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Office Theme</vt:lpstr>
      <vt:lpstr>Classification Model  (Predict Which Customer Will Have Default Payment Next Month)</vt:lpstr>
      <vt:lpstr>Roadmap</vt:lpstr>
      <vt:lpstr>Nature of Dataset</vt:lpstr>
      <vt:lpstr>Data Exploration</vt:lpstr>
      <vt:lpstr>Data Exploration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Singapore Place Great Emphasis On Education?</dc:title>
  <dc:creator>TOH KIEN YU</dc:creator>
  <cp:lastModifiedBy>TOH KIEN YU</cp:lastModifiedBy>
  <cp:revision>99</cp:revision>
  <dcterms:created xsi:type="dcterms:W3CDTF">2022-12-10T12:24:08Z</dcterms:created>
  <dcterms:modified xsi:type="dcterms:W3CDTF">2023-06-07T16:02:28Z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