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sldIdLst>
    <p:sldId id="256" r:id="rId5"/>
    <p:sldId id="257" r:id="rId6"/>
    <p:sldId id="284" r:id="rId7"/>
    <p:sldId id="288" r:id="rId8"/>
    <p:sldId id="302" r:id="rId9"/>
    <p:sldId id="289" r:id="rId10"/>
    <p:sldId id="290" r:id="rId11"/>
    <p:sldId id="303" r:id="rId12"/>
    <p:sldId id="291" r:id="rId13"/>
    <p:sldId id="292" r:id="rId14"/>
    <p:sldId id="304" r:id="rId15"/>
    <p:sldId id="294" r:id="rId16"/>
    <p:sldId id="305" r:id="rId17"/>
    <p:sldId id="293" r:id="rId18"/>
    <p:sldId id="306" r:id="rId19"/>
    <p:sldId id="301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75" autoAdjust="0"/>
    <p:restoredTop sz="87288" autoAdjust="0"/>
  </p:normalViewPr>
  <p:slideViewPr>
    <p:cSldViewPr snapToGrid="0">
      <p:cViewPr varScale="1">
        <p:scale>
          <a:sx n="93" d="100"/>
          <a:sy n="93" d="100"/>
        </p:scale>
        <p:origin x="78" y="246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6/8/2023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5F02DCD1-2C6B-F948-9F72-3BB0CF3D512E}" type="datetime1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C1583C39-01BF-7F43-854C-FBB4E9AB6B0C}" type="datetime1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4B103E64-1627-9140-8127-1849FED275E1}" type="datetime1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DD9C8446-696E-6942-B6C8-CC9CAD0B34E0}" type="datetime1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F5592931-05C6-8543-8B6E-A8BD29BD5C2B}" type="datetime1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7E7AB22C-8B7E-9B4A-8C65-396C3C874D86}" type="datetime1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8CE9AC2A-20AD-8C48-B5EB-B5322BDBCDEE}" type="datetime1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4CF75428-5BE0-934D-BB71-675F8E23A386}" type="datetime1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9A85C5CA-AE29-AB4C-8F85-0373C72001D8}" type="datetime1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75594855-01E8-5A4B-B2B8-E2ECEF879100}" type="datetime1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B562DF68-3089-814D-8A14-C651FE91885E}" type="datetime1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747907" cy="2387600"/>
          </a:xfrm>
        </p:spPr>
        <p:txBody>
          <a:bodyPr/>
          <a:lstStyle/>
          <a:p>
            <a:r>
              <a:rPr lang="en-US" sz="4000" dirty="0"/>
              <a:t>Regression Model</a:t>
            </a:r>
            <a:br>
              <a:rPr lang="en-US" sz="4000" dirty="0"/>
            </a:br>
            <a:r>
              <a:rPr lang="en-US" sz="4000" dirty="0"/>
              <a:t>(Predict Housing Prices)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/>
          <a:lstStyle/>
          <a:p>
            <a:r>
              <a:rPr lang="en-US" dirty="0"/>
              <a:t>Done By: Toh Kien Yu (P2222291)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843" y="204617"/>
            <a:ext cx="9854294" cy="569006"/>
          </a:xfrm>
        </p:spPr>
        <p:txBody>
          <a:bodyPr/>
          <a:lstStyle/>
          <a:p>
            <a:r>
              <a:rPr lang="en-US" sz="3500" dirty="0"/>
              <a:t>Hyperparameter Tuning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6785F00-049A-38D1-891D-7DE0A3F87E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24300" y="6356349"/>
            <a:ext cx="4114800" cy="365125"/>
          </a:xfrm>
        </p:spPr>
        <p:txBody>
          <a:bodyPr/>
          <a:lstStyle/>
          <a:p>
            <a:r>
              <a:rPr lang="en-US" sz="1200" dirty="0"/>
              <a:t>Regression Model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3AD31B4-2D22-C45E-5C2B-695B2E834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61" y="800137"/>
            <a:ext cx="6871607" cy="14911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660601E-56C0-73A3-F78B-962F3E5E3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617" y="2372065"/>
            <a:ext cx="7008007" cy="156502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EF36202-80C6-65D2-3260-F9A0F0BFD2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161" y="4076062"/>
            <a:ext cx="6871607" cy="174938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88FD745-C1D7-36E7-EA9F-5135EC793ED5}"/>
              </a:ext>
            </a:extLst>
          </p:cNvPr>
          <p:cNvSpPr txBox="1"/>
          <p:nvPr/>
        </p:nvSpPr>
        <p:spPr>
          <a:xfrm>
            <a:off x="7669658" y="498147"/>
            <a:ext cx="303874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Picked out 3 of the most accurate model to hyperparameter tune.</a:t>
            </a:r>
          </a:p>
          <a:p>
            <a:pPr marL="342900" indent="-342900">
              <a:buAutoNum type="arabicPeriod"/>
            </a:pPr>
            <a:r>
              <a:rPr lang="en-SG" sz="1400" dirty="0"/>
              <a:t>Gradient Boosting</a:t>
            </a:r>
          </a:p>
          <a:p>
            <a:pPr marL="342900" indent="-342900">
              <a:buAutoNum type="arabicPeriod"/>
            </a:pPr>
            <a:r>
              <a:rPr lang="en-SG" sz="1400" dirty="0"/>
              <a:t>Random Forest</a:t>
            </a:r>
          </a:p>
          <a:p>
            <a:pPr marL="342900" indent="-342900">
              <a:buAutoNum type="arabicPeriod"/>
            </a:pPr>
            <a:r>
              <a:rPr lang="en-SG" sz="1400" dirty="0"/>
              <a:t>HistGradientBoosting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AEE5CF-30EF-D698-3D54-CF1F466C5DDD}"/>
              </a:ext>
            </a:extLst>
          </p:cNvPr>
          <p:cNvSpPr txBox="1"/>
          <p:nvPr/>
        </p:nvSpPr>
        <p:spPr>
          <a:xfrm>
            <a:off x="7632494" y="1741178"/>
            <a:ext cx="311306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500" dirty="0"/>
              <a:t>Now, I will hyperparameter tune the model to further improve the accuracy by customising the parameters for the algorithm.</a:t>
            </a:r>
          </a:p>
          <a:p>
            <a:endParaRPr lang="en-SG" sz="1500" dirty="0"/>
          </a:p>
          <a:p>
            <a:pPr marL="342900" indent="-342900">
              <a:buAutoNum type="arabicPeriod"/>
            </a:pPr>
            <a:r>
              <a:rPr lang="en-SG" sz="1500" dirty="0"/>
              <a:t>Define a param grid for each model, and parameters I would like to test</a:t>
            </a:r>
          </a:p>
          <a:p>
            <a:pPr marL="342900" indent="-342900">
              <a:buFontTx/>
              <a:buAutoNum type="arabicPeriod"/>
            </a:pPr>
            <a:r>
              <a:rPr lang="en-SG" sz="1500" dirty="0"/>
              <a:t>GridSearchCV will loop through all the different types of combinations.</a:t>
            </a:r>
          </a:p>
          <a:p>
            <a:pPr marL="342900" indent="-342900">
              <a:buFontTx/>
              <a:buAutoNum type="arabicPeriod"/>
            </a:pPr>
            <a:r>
              <a:rPr lang="en-SG" sz="1500" dirty="0"/>
              <a:t>Upon looping through all the combinations, it will provide me with the best parameter combinations and highest R Square Score obtained.</a:t>
            </a:r>
          </a:p>
        </p:txBody>
      </p:sp>
    </p:spTree>
    <p:extLst>
      <p:ext uri="{BB962C8B-B14F-4D97-AF65-F5344CB8AC3E}">
        <p14:creationId xmlns:p14="http://schemas.microsoft.com/office/powerpoint/2010/main" val="3510206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106" y="501649"/>
            <a:ext cx="10643506" cy="569006"/>
          </a:xfrm>
        </p:spPr>
        <p:txBody>
          <a:bodyPr/>
          <a:lstStyle/>
          <a:p>
            <a:r>
              <a:rPr lang="en-US" sz="3200" dirty="0"/>
              <a:t>Test and Score Code (After Hyperparameter Tuning)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49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6785F00-049A-38D1-891D-7DE0A3F87E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24300" y="6356349"/>
            <a:ext cx="4114800" cy="365125"/>
          </a:xfrm>
        </p:spPr>
        <p:txBody>
          <a:bodyPr/>
          <a:lstStyle/>
          <a:p>
            <a:r>
              <a:rPr lang="en-US" sz="1200" dirty="0"/>
              <a:t>Regression Model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479E0D-A84A-70EF-F6BD-F93342627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736332"/>
            <a:ext cx="6194333" cy="36730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306ADD-93C0-DCCF-FF55-14B86C805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082" y="1366462"/>
            <a:ext cx="4792894" cy="8477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9EEBB2-2217-7071-F5E1-7C6569E6E7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8273" y="2368193"/>
            <a:ext cx="4850441" cy="339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541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3" y="503233"/>
            <a:ext cx="9854294" cy="569006"/>
          </a:xfrm>
        </p:spPr>
        <p:txBody>
          <a:bodyPr/>
          <a:lstStyle/>
          <a:p>
            <a:r>
              <a:rPr lang="en-US" sz="3500" dirty="0"/>
              <a:t>Test and Score (After Hyperparameter Tuning)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6785F00-049A-38D1-891D-7DE0A3F87E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24300" y="6356349"/>
            <a:ext cx="4114800" cy="365125"/>
          </a:xfrm>
        </p:spPr>
        <p:txBody>
          <a:bodyPr/>
          <a:lstStyle/>
          <a:p>
            <a:r>
              <a:rPr lang="en-US" sz="1200" dirty="0"/>
              <a:t>Regression Model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5637DA-E455-5108-D28A-DB394056AAD0}"/>
              </a:ext>
            </a:extLst>
          </p:cNvPr>
          <p:cNvSpPr txBox="1"/>
          <p:nvPr/>
        </p:nvSpPr>
        <p:spPr>
          <a:xfrm>
            <a:off x="3561451" y="1210430"/>
            <a:ext cx="3551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u="sng" dirty="0"/>
              <a:t>Cross Validation R Square Score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B705CA-684F-0508-C18E-BE1A496B9C24}"/>
              </a:ext>
            </a:extLst>
          </p:cNvPr>
          <p:cNvSpPr txBox="1"/>
          <p:nvPr/>
        </p:nvSpPr>
        <p:spPr>
          <a:xfrm>
            <a:off x="190928" y="1203392"/>
            <a:ext cx="3246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u="sng" dirty="0"/>
              <a:t>R Square Score On Test 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DCF1D8-1396-9F4A-F7C0-83A41D5278C0}"/>
              </a:ext>
            </a:extLst>
          </p:cNvPr>
          <p:cNvSpPr txBox="1"/>
          <p:nvPr/>
        </p:nvSpPr>
        <p:spPr>
          <a:xfrm>
            <a:off x="446754" y="2674197"/>
            <a:ext cx="3246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u="sng" dirty="0"/>
              <a:t>Classification Report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D075DD-6DFA-569E-8E3B-648E11C4E3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206" y="1561683"/>
            <a:ext cx="3732828" cy="106680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A2512DC-3E24-0456-05CC-C9581B602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76" y="2979744"/>
            <a:ext cx="5018351" cy="22328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F47B18-1BDB-64A5-8C3C-1F3825DBD154}"/>
              </a:ext>
            </a:extLst>
          </p:cNvPr>
          <p:cNvSpPr txBox="1"/>
          <p:nvPr/>
        </p:nvSpPr>
        <p:spPr>
          <a:xfrm>
            <a:off x="7288820" y="1072239"/>
            <a:ext cx="448810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After tuning the models,</a:t>
            </a:r>
          </a:p>
          <a:p>
            <a:r>
              <a:rPr lang="en-SG" sz="1400" u="sng" dirty="0"/>
              <a:t>Gradient Boosting</a:t>
            </a:r>
          </a:p>
          <a:p>
            <a:pPr marL="285750" indent="-285750">
              <a:buFontTx/>
              <a:buChar char="-"/>
            </a:pPr>
            <a:r>
              <a:rPr lang="en-SG" sz="1400" dirty="0"/>
              <a:t>R Square Score on test data increased from </a:t>
            </a:r>
            <a:r>
              <a:rPr lang="en-SG" sz="1400" u="sng" dirty="0"/>
              <a:t>0.984</a:t>
            </a:r>
            <a:r>
              <a:rPr lang="en-SG" sz="1400" dirty="0"/>
              <a:t> to </a:t>
            </a:r>
            <a:r>
              <a:rPr lang="en-SG" sz="1400" u="sng" dirty="0"/>
              <a:t>0.990</a:t>
            </a:r>
            <a:r>
              <a:rPr lang="en-SG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en-SG" sz="1400" dirty="0"/>
              <a:t>Cross Validation Score increased from </a:t>
            </a:r>
            <a:r>
              <a:rPr lang="en-SG" sz="1400" u="sng" dirty="0"/>
              <a:t>0.952</a:t>
            </a:r>
            <a:r>
              <a:rPr lang="en-SG" sz="1400" dirty="0"/>
              <a:t> to </a:t>
            </a:r>
            <a:r>
              <a:rPr lang="en-SG" sz="1400" u="sng" dirty="0"/>
              <a:t>0.962</a:t>
            </a:r>
            <a:r>
              <a:rPr lang="en-SG" sz="1400" dirty="0"/>
              <a:t>.</a:t>
            </a:r>
          </a:p>
          <a:p>
            <a:pPr marL="285750" indent="-285750">
              <a:buFontTx/>
              <a:buChar char="-"/>
            </a:pPr>
            <a:endParaRPr lang="en-SG" sz="1400" dirty="0"/>
          </a:p>
          <a:p>
            <a:r>
              <a:rPr lang="en-SG" sz="1400" u="sng" dirty="0"/>
              <a:t>Random Forest</a:t>
            </a:r>
          </a:p>
          <a:p>
            <a:pPr marL="285750" indent="-285750">
              <a:buFontTx/>
              <a:buChar char="-"/>
            </a:pPr>
            <a:r>
              <a:rPr lang="en-SG" sz="1400" dirty="0"/>
              <a:t>R Square Score on test data increased from </a:t>
            </a:r>
            <a:r>
              <a:rPr lang="en-SG" sz="1400" u="sng" dirty="0"/>
              <a:t>0.978</a:t>
            </a:r>
            <a:r>
              <a:rPr lang="en-SG" sz="1400" dirty="0"/>
              <a:t> to </a:t>
            </a:r>
            <a:r>
              <a:rPr lang="en-SG" sz="1400" u="sng" dirty="0"/>
              <a:t>0.981</a:t>
            </a:r>
            <a:r>
              <a:rPr lang="en-SG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en-SG" sz="1400" dirty="0"/>
              <a:t>Cross Validation Score decreased from </a:t>
            </a:r>
            <a:r>
              <a:rPr lang="en-SG" sz="1400" u="sng" dirty="0"/>
              <a:t>0.938</a:t>
            </a:r>
            <a:r>
              <a:rPr lang="en-SG" sz="1400" dirty="0"/>
              <a:t> to </a:t>
            </a:r>
            <a:r>
              <a:rPr lang="en-SG" sz="1400" u="sng" dirty="0"/>
              <a:t>0.934</a:t>
            </a:r>
            <a:r>
              <a:rPr lang="en-SG" sz="1400" dirty="0"/>
              <a:t>.</a:t>
            </a:r>
          </a:p>
          <a:p>
            <a:pPr marL="285750" indent="-285750">
              <a:buFontTx/>
              <a:buChar char="-"/>
            </a:pPr>
            <a:endParaRPr lang="en-SG" sz="1400" dirty="0"/>
          </a:p>
          <a:p>
            <a:r>
              <a:rPr lang="en-SG" sz="1400" u="sng" dirty="0"/>
              <a:t>Histogram Gradient Boosting</a:t>
            </a:r>
          </a:p>
          <a:p>
            <a:pPr marL="285750" indent="-285750">
              <a:buFontTx/>
              <a:buChar char="-"/>
            </a:pPr>
            <a:r>
              <a:rPr lang="en-SG" sz="1400" dirty="0"/>
              <a:t>R Square Score on test data increased from </a:t>
            </a:r>
            <a:r>
              <a:rPr lang="en-SG" sz="1400" u="sng" dirty="0"/>
              <a:t>0.978</a:t>
            </a:r>
            <a:r>
              <a:rPr lang="en-SG" sz="1400" dirty="0"/>
              <a:t> to </a:t>
            </a:r>
            <a:r>
              <a:rPr lang="en-SG" sz="1400" u="sng" dirty="0"/>
              <a:t>0.986</a:t>
            </a:r>
            <a:r>
              <a:rPr lang="en-SG" sz="1400" dirty="0"/>
              <a:t>.</a:t>
            </a:r>
          </a:p>
          <a:p>
            <a:pPr marL="285750" indent="-285750">
              <a:buFontTx/>
              <a:buChar char="-"/>
            </a:pPr>
            <a:r>
              <a:rPr lang="en-SG" sz="1400" dirty="0"/>
              <a:t>Cross Validation Score increased from </a:t>
            </a:r>
            <a:r>
              <a:rPr lang="en-SG" sz="1400" u="sng" dirty="0"/>
              <a:t>0.928</a:t>
            </a:r>
            <a:r>
              <a:rPr lang="en-SG" sz="1400" dirty="0"/>
              <a:t> to </a:t>
            </a:r>
            <a:r>
              <a:rPr lang="en-SG" sz="1400" u="sng" dirty="0"/>
              <a:t>0.955</a:t>
            </a:r>
            <a:r>
              <a:rPr lang="en-SG" sz="1400" dirty="0"/>
              <a:t>.</a:t>
            </a:r>
            <a:endParaRPr lang="en-SG" sz="1400" u="sng" dirty="0"/>
          </a:p>
          <a:p>
            <a:endParaRPr lang="en-SG" sz="1400" u="sng" dirty="0"/>
          </a:p>
          <a:p>
            <a:r>
              <a:rPr lang="en-SG" sz="1400" dirty="0"/>
              <a:t>Overall, hyperparameter tuning has increased our model R Square Score in turn makes the model effective.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709ACC-2973-1D20-79A6-CA0CAC1880DB}"/>
              </a:ext>
            </a:extLst>
          </p:cNvPr>
          <p:cNvSpPr txBox="1"/>
          <p:nvPr/>
        </p:nvSpPr>
        <p:spPr>
          <a:xfrm>
            <a:off x="1752600" y="4385060"/>
            <a:ext cx="46439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The MSE Score is  of Gradient Boosting is the lowest.</a:t>
            </a:r>
          </a:p>
          <a:p>
            <a:r>
              <a:rPr lang="en-SG" sz="1400" dirty="0"/>
              <a:t>The MAPE Score of Gradient Boosting is the lowest which tells us that on average, the model prediction differ by 2.7% from the actual value of housing prices.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1ED47B-6878-BED7-9BAB-04320BB480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672" y="1569329"/>
            <a:ext cx="3485534" cy="114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327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853" y="280605"/>
            <a:ext cx="9854294" cy="569006"/>
          </a:xfrm>
        </p:spPr>
        <p:txBody>
          <a:bodyPr/>
          <a:lstStyle/>
          <a:p>
            <a:r>
              <a:rPr lang="en-US" sz="3500" dirty="0"/>
              <a:t>Feature Importance Graph Code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6785F00-049A-38D1-891D-7DE0A3F87E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24300" y="6356349"/>
            <a:ext cx="4114800" cy="365125"/>
          </a:xfrm>
        </p:spPr>
        <p:txBody>
          <a:bodyPr/>
          <a:lstStyle/>
          <a:p>
            <a:r>
              <a:rPr lang="en-US" sz="1200" dirty="0"/>
              <a:t>Regression Model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FCEC0E-0006-D347-B284-3370AAEAA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571" y="3788245"/>
            <a:ext cx="9297879" cy="25061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4BB23F-D6FA-69D5-FC36-6600BEF4C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571" y="916910"/>
            <a:ext cx="7762932" cy="268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647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3" y="503233"/>
            <a:ext cx="9854294" cy="569006"/>
          </a:xfrm>
        </p:spPr>
        <p:txBody>
          <a:bodyPr/>
          <a:lstStyle/>
          <a:p>
            <a:r>
              <a:rPr lang="en-US" sz="3500" dirty="0"/>
              <a:t>Feature Importance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6785F00-049A-38D1-891D-7DE0A3F87E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24300" y="6356349"/>
            <a:ext cx="4114800" cy="365125"/>
          </a:xfrm>
        </p:spPr>
        <p:txBody>
          <a:bodyPr/>
          <a:lstStyle/>
          <a:p>
            <a:r>
              <a:rPr lang="en-US" sz="1200" dirty="0"/>
              <a:t>Regression Model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FCEC0E-0006-D347-B284-3370AAEAA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721" y="1072239"/>
            <a:ext cx="9297879" cy="30014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2B03164-BC70-D9B1-D52B-4A008AAC107E}"/>
              </a:ext>
            </a:extLst>
          </p:cNvPr>
          <p:cNvSpPr txBox="1"/>
          <p:nvPr/>
        </p:nvSpPr>
        <p:spPr>
          <a:xfrm>
            <a:off x="1217721" y="4125075"/>
            <a:ext cx="56956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From the Feature Importance Graph, the model heavily relies on the price per sqm and house area to predict housing prices.</a:t>
            </a:r>
          </a:p>
          <a:p>
            <a:pPr marL="342900" indent="-342900">
              <a:buAutoNum type="arabicPeriod"/>
            </a:pPr>
            <a:r>
              <a:rPr lang="en-SG" dirty="0"/>
              <a:t>Houses with higher price per square meter will be costlier.</a:t>
            </a:r>
          </a:p>
          <a:p>
            <a:pPr marL="342900" indent="-342900">
              <a:buAutoNum type="arabicPeriod"/>
            </a:pPr>
            <a:r>
              <a:rPr lang="en-SG" dirty="0"/>
              <a:t>Houses with bigger house area will be costlier</a:t>
            </a:r>
          </a:p>
        </p:txBody>
      </p:sp>
    </p:spTree>
    <p:extLst>
      <p:ext uri="{BB962C8B-B14F-4D97-AF65-F5344CB8AC3E}">
        <p14:creationId xmlns:p14="http://schemas.microsoft.com/office/powerpoint/2010/main" val="2011800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3" y="503233"/>
            <a:ext cx="9854294" cy="569006"/>
          </a:xfrm>
        </p:spPr>
        <p:txBody>
          <a:bodyPr/>
          <a:lstStyle/>
          <a:p>
            <a:r>
              <a:rPr lang="en-US" sz="3500" dirty="0"/>
              <a:t>Dummy Baseline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6785F00-049A-38D1-891D-7DE0A3F87E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24300" y="6356349"/>
            <a:ext cx="4114800" cy="365125"/>
          </a:xfrm>
        </p:spPr>
        <p:txBody>
          <a:bodyPr/>
          <a:lstStyle/>
          <a:p>
            <a:r>
              <a:rPr lang="en-US" sz="1200" dirty="0"/>
              <a:t>Regression Model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31AF3F-7BBB-0A2E-A51C-C62CC1A05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177" y="1263721"/>
            <a:ext cx="6004261" cy="18005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722A8CC-CE2B-508E-3B37-B6E20A853415}"/>
              </a:ext>
            </a:extLst>
          </p:cNvPr>
          <p:cNvSpPr txBox="1"/>
          <p:nvPr/>
        </p:nvSpPr>
        <p:spPr>
          <a:xfrm>
            <a:off x="2323735" y="3252629"/>
            <a:ext cx="60951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800" dirty="0"/>
              <a:t>Comparing my model to a dummy baseline, the Mean Square Error has decreased, and my Model’s R Square Score increased.</a:t>
            </a:r>
          </a:p>
        </p:txBody>
      </p:sp>
    </p:spTree>
    <p:extLst>
      <p:ext uri="{BB962C8B-B14F-4D97-AF65-F5344CB8AC3E}">
        <p14:creationId xmlns:p14="http://schemas.microsoft.com/office/powerpoint/2010/main" val="1818681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6785F00-049A-38D1-891D-7DE0A3F87E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24300" y="6356349"/>
            <a:ext cx="4114800" cy="365125"/>
          </a:xfrm>
        </p:spPr>
        <p:txBody>
          <a:bodyPr/>
          <a:lstStyle/>
          <a:p>
            <a:r>
              <a:rPr lang="en-US" dirty="0"/>
              <a:t>Regression</a:t>
            </a:r>
            <a:r>
              <a:rPr lang="en-US" sz="1200" dirty="0"/>
              <a:t> Model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F84D874-F4FE-AAD0-4576-EA8BAF801195}"/>
              </a:ext>
            </a:extLst>
          </p:cNvPr>
          <p:cNvSpPr txBox="1">
            <a:spLocks/>
          </p:cNvSpPr>
          <p:nvPr/>
        </p:nvSpPr>
        <p:spPr>
          <a:xfrm>
            <a:off x="1245909" y="323739"/>
            <a:ext cx="9854294" cy="5690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/>
              <a:t>Conclusion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4B0623-7E24-1428-4DBF-0C835E62FD12}"/>
              </a:ext>
            </a:extLst>
          </p:cNvPr>
          <p:cNvSpPr txBox="1"/>
          <p:nvPr/>
        </p:nvSpPr>
        <p:spPr>
          <a:xfrm>
            <a:off x="652237" y="1214359"/>
            <a:ext cx="859159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500" dirty="0"/>
              <a:t>In Conclusion, this dataset has given me a deep understanding on the housing price in US.</a:t>
            </a:r>
          </a:p>
          <a:p>
            <a:endParaRPr lang="en-SG" sz="1500" dirty="0"/>
          </a:p>
          <a:p>
            <a:r>
              <a:rPr lang="en-SG" sz="1500" dirty="0"/>
              <a:t>My model is able to capture complex patterns in the data and make more accurate predictions about housing prices.</a:t>
            </a:r>
          </a:p>
          <a:p>
            <a:endParaRPr lang="en-SG" sz="1500" dirty="0"/>
          </a:p>
          <a:p>
            <a:r>
              <a:rPr lang="en-SG" sz="1500" dirty="0"/>
              <a:t>Upon considering all 3 different accuracy reports Gradient Boosting is my most accurate model to predict housing prices.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74C4D57-5DCC-2646-AEB6-2D68CF822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237" y="3216063"/>
            <a:ext cx="3114698" cy="104775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A0D579-B90F-1E45-0FEF-D59333BE1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650" y="3197013"/>
            <a:ext cx="3771928" cy="106680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E67E750-4D9F-C464-ACD7-FA11E9E99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369" y="4417314"/>
            <a:ext cx="4528770" cy="182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297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3" y="677924"/>
            <a:ext cx="9854294" cy="569006"/>
          </a:xfrm>
        </p:spPr>
        <p:txBody>
          <a:bodyPr/>
          <a:lstStyle/>
          <a:p>
            <a:r>
              <a:rPr lang="en-US" sz="3500" dirty="0"/>
              <a:t>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109" y="1653125"/>
            <a:ext cx="9779182" cy="3709985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en-US" dirty="0"/>
              <a:t>Nature Of Datasets</a:t>
            </a:r>
          </a:p>
          <a:p>
            <a:pPr marL="514350" indent="-514350">
              <a:buAutoNum type="arabicPeriod"/>
            </a:pPr>
            <a:r>
              <a:rPr lang="en-US" dirty="0"/>
              <a:t>Data Exploration</a:t>
            </a:r>
          </a:p>
          <a:p>
            <a:pPr marL="514350" indent="-514350">
              <a:buAutoNum type="arabicPeriod"/>
            </a:pPr>
            <a:r>
              <a:rPr lang="en-US" dirty="0"/>
              <a:t>Data Preprocessing</a:t>
            </a:r>
          </a:p>
          <a:p>
            <a:pPr marL="514350" indent="-514350">
              <a:buAutoNum type="arabicPeriod"/>
            </a:pPr>
            <a:r>
              <a:rPr lang="en-US" dirty="0"/>
              <a:t>Algorithms Used</a:t>
            </a:r>
          </a:p>
          <a:p>
            <a:pPr marL="514350" indent="-514350">
              <a:buAutoNum type="arabicPeriod"/>
            </a:pPr>
            <a:r>
              <a:rPr lang="en-US" dirty="0"/>
              <a:t>Test And Score (Before Tuning)</a:t>
            </a:r>
          </a:p>
          <a:p>
            <a:pPr marL="514350" indent="-514350">
              <a:buAutoNum type="arabicPeriod"/>
            </a:pPr>
            <a:r>
              <a:rPr lang="en-US" dirty="0"/>
              <a:t>Hyperparameter Tuning</a:t>
            </a:r>
          </a:p>
          <a:p>
            <a:pPr marL="514350" indent="-514350">
              <a:buAutoNum type="arabicPeriod"/>
            </a:pPr>
            <a:r>
              <a:rPr lang="en-US" dirty="0"/>
              <a:t>Test and Score (After Tuning)</a:t>
            </a:r>
          </a:p>
          <a:p>
            <a:pPr marL="514350" indent="-514350">
              <a:buAutoNum type="arabicPeriod"/>
            </a:pPr>
            <a:r>
              <a:rPr lang="en-US" dirty="0"/>
              <a:t>Feature Importance</a:t>
            </a:r>
          </a:p>
          <a:p>
            <a:pPr marL="514350" indent="-514350">
              <a:buAutoNum type="arabicPeriod"/>
            </a:pPr>
            <a:r>
              <a:rPr lang="en-US" dirty="0"/>
              <a:t>Dummy Baseline</a:t>
            </a:r>
          </a:p>
          <a:p>
            <a:pPr marL="514350" indent="-514350">
              <a:buAutoNum type="arabicPeriod"/>
            </a:pPr>
            <a:r>
              <a:rPr lang="en-US" dirty="0"/>
              <a:t>Conclusion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6785F00-049A-38D1-891D-7DE0A3F87E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24300" y="6356349"/>
            <a:ext cx="4114800" cy="365125"/>
          </a:xfrm>
        </p:spPr>
        <p:txBody>
          <a:bodyPr/>
          <a:lstStyle/>
          <a:p>
            <a:r>
              <a:rPr lang="en-US" dirty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3" y="503233"/>
            <a:ext cx="9854294" cy="569006"/>
          </a:xfrm>
        </p:spPr>
        <p:txBody>
          <a:bodyPr/>
          <a:lstStyle/>
          <a:p>
            <a:r>
              <a:rPr lang="en-US" sz="3500" dirty="0"/>
              <a:t>Nature of Dataset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6785F00-049A-38D1-891D-7DE0A3F87E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24300" y="6356349"/>
            <a:ext cx="4114800" cy="365125"/>
          </a:xfrm>
        </p:spPr>
        <p:txBody>
          <a:bodyPr/>
          <a:lstStyle/>
          <a:p>
            <a:r>
              <a:rPr lang="en-US" sz="1200" dirty="0"/>
              <a:t>Regression Model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51E259-AEC3-9C1A-3684-21D7445DF973}"/>
              </a:ext>
            </a:extLst>
          </p:cNvPr>
          <p:cNvSpPr txBox="1"/>
          <p:nvPr/>
        </p:nvSpPr>
        <p:spPr>
          <a:xfrm>
            <a:off x="502378" y="3031095"/>
            <a:ext cx="4506191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u="sng" dirty="0"/>
              <a:t>Categorical Data</a:t>
            </a:r>
          </a:p>
          <a:p>
            <a:pPr marL="342900" indent="-342900">
              <a:buAutoNum type="arabicPeriod"/>
            </a:pPr>
            <a:r>
              <a:rPr lang="en-SG" sz="1400" dirty="0"/>
              <a:t>City </a:t>
            </a:r>
          </a:p>
          <a:p>
            <a:pPr marL="342900" indent="-342900">
              <a:buAutoNum type="arabicPeriod"/>
            </a:pPr>
            <a:r>
              <a:rPr lang="en-SG" sz="1400" dirty="0"/>
              <a:t>Renovation Status (‘univeresity’, post-graduate, high school)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8378A6-9E9E-7FE7-CC0D-9E4F0E67BB92}"/>
              </a:ext>
            </a:extLst>
          </p:cNvPr>
          <p:cNvSpPr txBox="1"/>
          <p:nvPr/>
        </p:nvSpPr>
        <p:spPr>
          <a:xfrm>
            <a:off x="4634196" y="3031095"/>
            <a:ext cx="509847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000" u="sng" dirty="0"/>
              <a:t>Numeric Data</a:t>
            </a:r>
          </a:p>
          <a:p>
            <a:pPr marL="342900" indent="-342900">
              <a:buFontTx/>
              <a:buAutoNum type="arabicPeriod"/>
            </a:pPr>
            <a:r>
              <a:rPr lang="en-SG" sz="1400" dirty="0"/>
              <a:t>House ID</a:t>
            </a:r>
          </a:p>
          <a:p>
            <a:pPr marL="342900" indent="-342900">
              <a:buFontTx/>
              <a:buAutoNum type="arabicPeriod"/>
            </a:pPr>
            <a:r>
              <a:rPr lang="en-SG" sz="1400" dirty="0"/>
              <a:t>House Area (sqm)</a:t>
            </a:r>
          </a:p>
          <a:p>
            <a:pPr marL="342900" indent="-342900">
              <a:buFontTx/>
              <a:buAutoNum type="arabicPeriod"/>
            </a:pPr>
            <a:r>
              <a:rPr lang="en-SG" sz="1400" dirty="0"/>
              <a:t>No. of Bedrooms</a:t>
            </a:r>
          </a:p>
          <a:p>
            <a:pPr marL="342900" indent="-342900">
              <a:buFontTx/>
              <a:buAutoNum type="arabicPeriod"/>
            </a:pPr>
            <a:r>
              <a:rPr lang="en-SG" sz="1400" dirty="0"/>
              <a:t>No. of Toilets</a:t>
            </a:r>
          </a:p>
          <a:p>
            <a:pPr marL="342900" indent="-342900">
              <a:buFontTx/>
              <a:buAutoNum type="arabicPeriod"/>
            </a:pPr>
            <a:r>
              <a:rPr lang="en-SG" sz="1400" dirty="0"/>
              <a:t>Stories</a:t>
            </a:r>
          </a:p>
          <a:p>
            <a:pPr marL="342900" indent="-342900">
              <a:buFontTx/>
              <a:buAutoNum type="arabicPeriod"/>
            </a:pPr>
            <a:r>
              <a:rPr lang="en-SG" sz="1400" dirty="0"/>
              <a:t>Price ($)</a:t>
            </a:r>
          </a:p>
          <a:p>
            <a:pPr marL="342900" indent="-342900">
              <a:buFontTx/>
              <a:buAutoNum type="arabicPeriod"/>
            </a:pPr>
            <a:endParaRPr lang="en-S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902448-3ADC-8C3B-676C-E9A7D0642B70}"/>
              </a:ext>
            </a:extLst>
          </p:cNvPr>
          <p:cNvSpPr txBox="1"/>
          <p:nvPr/>
        </p:nvSpPr>
        <p:spPr>
          <a:xfrm>
            <a:off x="5989405" y="2656123"/>
            <a:ext cx="20496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200" dirty="0"/>
              <a:t>(545 rows, 8 columns)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1BEEB2-7742-3262-8185-68CC7085B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883" y="1170212"/>
            <a:ext cx="6619923" cy="14859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BE447A-1FBA-FB9E-9120-7C12EDC33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3506" y="376616"/>
            <a:ext cx="3514751" cy="246699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5E8799B-8982-BD4C-D6C1-F5A675E4B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0332" y="2999729"/>
            <a:ext cx="2628919" cy="183833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58EABEE-F0A5-28DD-6B3F-DAAEE4159557}"/>
              </a:ext>
            </a:extLst>
          </p:cNvPr>
          <p:cNvSpPr txBox="1"/>
          <p:nvPr/>
        </p:nvSpPr>
        <p:spPr>
          <a:xfrm>
            <a:off x="8301993" y="4961811"/>
            <a:ext cx="2861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Imputation is not needed</a:t>
            </a:r>
          </a:p>
        </p:txBody>
      </p:sp>
    </p:spTree>
    <p:extLst>
      <p:ext uri="{BB962C8B-B14F-4D97-AF65-F5344CB8AC3E}">
        <p14:creationId xmlns:p14="http://schemas.microsoft.com/office/powerpoint/2010/main" val="421813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3" y="503233"/>
            <a:ext cx="9854294" cy="569006"/>
          </a:xfrm>
        </p:spPr>
        <p:txBody>
          <a:bodyPr/>
          <a:lstStyle/>
          <a:p>
            <a:r>
              <a:rPr lang="en-US" sz="3500" dirty="0"/>
              <a:t>Data Exploration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6785F00-049A-38D1-891D-7DE0A3F87E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24300" y="6356349"/>
            <a:ext cx="4114800" cy="365125"/>
          </a:xfrm>
        </p:spPr>
        <p:txBody>
          <a:bodyPr/>
          <a:lstStyle/>
          <a:p>
            <a:r>
              <a:rPr lang="en-US" sz="1200" dirty="0"/>
              <a:t>Regression Model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92FF9C-DB56-FA38-A11C-E62C021AD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81" y="1109608"/>
            <a:ext cx="4538041" cy="28253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901440-C2A8-061C-9437-7AA89AA9F2DD}"/>
              </a:ext>
            </a:extLst>
          </p:cNvPr>
          <p:cNvSpPr txBox="1"/>
          <p:nvPr/>
        </p:nvSpPr>
        <p:spPr>
          <a:xfrm>
            <a:off x="719190" y="3897633"/>
            <a:ext cx="4582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Median housing prices are around the same price with Denver having the highest median housing price.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90975F-13AD-CED6-755F-87B812EDE7AE}"/>
              </a:ext>
            </a:extLst>
          </p:cNvPr>
          <p:cNvSpPr txBox="1"/>
          <p:nvPr/>
        </p:nvSpPr>
        <p:spPr>
          <a:xfrm>
            <a:off x="5714840" y="4036132"/>
            <a:ext cx="4438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Median housing prices increases as the number of toilets in the house increase.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BD9ACD7-1830-504C-AC0A-B45F54051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6241" y="1166674"/>
            <a:ext cx="4174913" cy="2881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35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3" y="503233"/>
            <a:ext cx="9854294" cy="569006"/>
          </a:xfrm>
        </p:spPr>
        <p:txBody>
          <a:bodyPr/>
          <a:lstStyle/>
          <a:p>
            <a:r>
              <a:rPr lang="en-US" sz="3500" dirty="0"/>
              <a:t>Data Exploration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6785F00-049A-38D1-891D-7DE0A3F87E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24300" y="6356349"/>
            <a:ext cx="4114800" cy="365125"/>
          </a:xfrm>
        </p:spPr>
        <p:txBody>
          <a:bodyPr/>
          <a:lstStyle/>
          <a:p>
            <a:r>
              <a:rPr lang="en-US" sz="1200" dirty="0"/>
              <a:t>Regression Model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901440-C2A8-061C-9437-7AA89AA9F2DD}"/>
              </a:ext>
            </a:extLst>
          </p:cNvPr>
          <p:cNvSpPr txBox="1"/>
          <p:nvPr/>
        </p:nvSpPr>
        <p:spPr>
          <a:xfrm>
            <a:off x="673813" y="4543964"/>
            <a:ext cx="4582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Median housing price for furnished is typically the highest, followed by semi-furnished then unfurnished</a:t>
            </a:r>
            <a:endParaRPr lang="en-S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90975F-13AD-CED6-755F-87B812EDE7AE}"/>
              </a:ext>
            </a:extLst>
          </p:cNvPr>
          <p:cNvSpPr txBox="1"/>
          <p:nvPr/>
        </p:nvSpPr>
        <p:spPr>
          <a:xfrm>
            <a:off x="5498673" y="4619098"/>
            <a:ext cx="4438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Median housing prices increases as the number of stories in the house increases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01D3DF9-9C68-4654-B0BD-80694DC2B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523" y="1147373"/>
            <a:ext cx="3882775" cy="33214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58656EE-B22D-E142-AEF4-627B71B13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9616" y="1147373"/>
            <a:ext cx="4438437" cy="3396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905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853" y="204757"/>
            <a:ext cx="9854294" cy="569006"/>
          </a:xfrm>
        </p:spPr>
        <p:txBody>
          <a:bodyPr/>
          <a:lstStyle/>
          <a:p>
            <a:r>
              <a:rPr lang="en-US" sz="2500" dirty="0"/>
              <a:t>Data Preprocessing, Feature Engineering and Feature Selection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6785F00-049A-38D1-891D-7DE0A3F87E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24300" y="6356349"/>
            <a:ext cx="4114800" cy="365125"/>
          </a:xfrm>
        </p:spPr>
        <p:txBody>
          <a:bodyPr/>
          <a:lstStyle/>
          <a:p>
            <a:r>
              <a:rPr lang="en-US" sz="1200" dirty="0"/>
              <a:t>Regression Model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9727B9-2D1B-1DF1-B3B6-4901D87226CE}"/>
              </a:ext>
            </a:extLst>
          </p:cNvPr>
          <p:cNvSpPr txBox="1"/>
          <p:nvPr/>
        </p:nvSpPr>
        <p:spPr>
          <a:xfrm>
            <a:off x="1168853" y="893969"/>
            <a:ext cx="4243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1. Encoding Categorical Variable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0E4A18-9195-2C39-A3ED-E58B2A59F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414" y="1760850"/>
            <a:ext cx="8704267" cy="27277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2CF2AFF-EA73-69CD-A2C6-F94EC1729D0C}"/>
              </a:ext>
            </a:extLst>
          </p:cNvPr>
          <p:cNvSpPr txBox="1"/>
          <p:nvPr/>
        </p:nvSpPr>
        <p:spPr>
          <a:xfrm>
            <a:off x="286187" y="4447970"/>
            <a:ext cx="348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u="sng" dirty="0"/>
              <a:t>Feature Engineering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8BB75D-8345-3854-4DA6-E3460690BA5E}"/>
              </a:ext>
            </a:extLst>
          </p:cNvPr>
          <p:cNvSpPr txBox="1"/>
          <p:nvPr/>
        </p:nvSpPr>
        <p:spPr>
          <a:xfrm>
            <a:off x="5438547" y="4386305"/>
            <a:ext cx="3482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u="sng" dirty="0"/>
              <a:t>Feature Selection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0CF7B87-32CE-010B-3CA1-BEBD647D5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729" y="4831369"/>
            <a:ext cx="4857786" cy="40005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EDB11B1-18C2-F71D-89D6-76A9748B68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8853" y="1309835"/>
            <a:ext cx="6067469" cy="35242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FADDDBC-6238-F15D-5CEC-66D9CD068E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0224" y="4776634"/>
            <a:ext cx="3590951" cy="41910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5E3F1CA-90F2-D572-7818-E350DDF3B065}"/>
              </a:ext>
            </a:extLst>
          </p:cNvPr>
          <p:cNvSpPr txBox="1"/>
          <p:nvPr/>
        </p:nvSpPr>
        <p:spPr>
          <a:xfrm>
            <a:off x="5170515" y="5209804"/>
            <a:ext cx="3294487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SG" sz="1500" dirty="0"/>
              <a:t>X drops the target variable (‘Price ($)’) and identifying column (‘House ID’).</a:t>
            </a:r>
          </a:p>
          <a:p>
            <a:pPr marL="285750" indent="-285750">
              <a:buFontTx/>
              <a:buChar char="-"/>
            </a:pPr>
            <a:r>
              <a:rPr lang="en-SG" sz="1500" dirty="0"/>
              <a:t>y is the target variable </a:t>
            </a:r>
          </a:p>
          <a:p>
            <a:r>
              <a:rPr lang="en-SG" sz="1500" dirty="0"/>
              <a:t>    (‘Price ($)’)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768B5A-799E-6D33-6443-A9FCAD0B04D5}"/>
              </a:ext>
            </a:extLst>
          </p:cNvPr>
          <p:cNvSpPr txBox="1"/>
          <p:nvPr/>
        </p:nvSpPr>
        <p:spPr>
          <a:xfrm>
            <a:off x="243155" y="5297155"/>
            <a:ext cx="48577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- Price Per Square Meter column was created to increase the predictive power of the algorithm.</a:t>
            </a:r>
            <a:endParaRPr lang="en-SG" sz="1500" dirty="0"/>
          </a:p>
        </p:txBody>
      </p:sp>
    </p:spTree>
    <p:extLst>
      <p:ext uri="{BB962C8B-B14F-4D97-AF65-F5344CB8AC3E}">
        <p14:creationId xmlns:p14="http://schemas.microsoft.com/office/powerpoint/2010/main" val="4248311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3" y="503233"/>
            <a:ext cx="9854294" cy="569006"/>
          </a:xfrm>
        </p:spPr>
        <p:txBody>
          <a:bodyPr/>
          <a:lstStyle/>
          <a:p>
            <a:r>
              <a:rPr lang="en-US" sz="3500" dirty="0"/>
              <a:t>Algorithms Used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6785F00-049A-38D1-891D-7DE0A3F87E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24300" y="6356349"/>
            <a:ext cx="4114800" cy="365125"/>
          </a:xfrm>
        </p:spPr>
        <p:txBody>
          <a:bodyPr/>
          <a:lstStyle/>
          <a:p>
            <a:r>
              <a:rPr lang="en-US" sz="1200" dirty="0"/>
              <a:t>Regression Model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9DEF6D-32A0-A8E7-8732-D879F593DE59}"/>
              </a:ext>
            </a:extLst>
          </p:cNvPr>
          <p:cNvSpPr txBox="1"/>
          <p:nvPr/>
        </p:nvSpPr>
        <p:spPr>
          <a:xfrm>
            <a:off x="904126" y="1072239"/>
            <a:ext cx="80703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SG" dirty="0"/>
              <a:t>Linear Regression</a:t>
            </a:r>
          </a:p>
          <a:p>
            <a:pPr marL="342900" indent="-342900">
              <a:buAutoNum type="arabicPeriod"/>
            </a:pPr>
            <a:r>
              <a:rPr lang="en-SG" dirty="0"/>
              <a:t>Random Forest Regressor</a:t>
            </a:r>
          </a:p>
          <a:p>
            <a:pPr marL="342900" indent="-342900">
              <a:buAutoNum type="arabicPeriod"/>
            </a:pPr>
            <a:r>
              <a:rPr lang="en-SG" dirty="0"/>
              <a:t>Gradient Boosting Regressor</a:t>
            </a:r>
          </a:p>
          <a:p>
            <a:pPr marL="342900" indent="-342900">
              <a:buAutoNum type="arabicPeriod"/>
            </a:pPr>
            <a:r>
              <a:rPr lang="en-SG" dirty="0"/>
              <a:t>HistGradientBoosting Regressor</a:t>
            </a:r>
          </a:p>
          <a:p>
            <a:pPr marL="342900" indent="-342900">
              <a:buAutoNum type="arabicPeriod"/>
            </a:pPr>
            <a:r>
              <a:rPr lang="en-SG" dirty="0"/>
              <a:t>Decision Tree Regressor</a:t>
            </a:r>
          </a:p>
          <a:p>
            <a:pPr marL="342900" indent="-342900">
              <a:buAutoNum type="arabicPeriod"/>
            </a:pPr>
            <a:r>
              <a:rPr lang="en-SG" dirty="0"/>
              <a:t>Extra Tree Regressor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ACACBD-93F5-CF63-7828-AD5023AD61AB}"/>
              </a:ext>
            </a:extLst>
          </p:cNvPr>
          <p:cNvSpPr txBox="1"/>
          <p:nvPr/>
        </p:nvSpPr>
        <p:spPr>
          <a:xfrm>
            <a:off x="808235" y="4272677"/>
            <a:ext cx="32226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u="sng" dirty="0"/>
              <a:t>Random Forest Regressor</a:t>
            </a:r>
          </a:p>
          <a:p>
            <a:pPr marL="285750" indent="-285750">
              <a:buFontTx/>
              <a:buChar char="-"/>
            </a:pPr>
            <a:r>
              <a:rPr lang="en-SG" dirty="0"/>
              <a:t>A Random Forest Regressor</a:t>
            </a:r>
          </a:p>
          <a:p>
            <a:pPr marL="285750" indent="-285750">
              <a:buFontTx/>
              <a:buChar char="-"/>
            </a:pPr>
            <a:r>
              <a:rPr lang="en-SG" dirty="0"/>
              <a:t>Easy to interpret</a:t>
            </a:r>
          </a:p>
          <a:p>
            <a:pPr marL="285750" indent="-285750">
              <a:buFontTx/>
              <a:buChar char="-"/>
            </a:pPr>
            <a:r>
              <a:rPr lang="en-SG" dirty="0"/>
              <a:t>Lots of flexibility, many</a:t>
            </a:r>
            <a:r>
              <a:rPr lang="en-SG" sz="1800" dirty="0"/>
              <a:t> options to choose from when hyperparameter tuning </a:t>
            </a:r>
          </a:p>
          <a:p>
            <a:pPr marL="285750" indent="-285750">
              <a:buFontTx/>
              <a:buChar char="-"/>
            </a:pPr>
            <a:endParaRPr lang="en-SG" dirty="0"/>
          </a:p>
          <a:p>
            <a:endParaRPr lang="en-SG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4349C3-7DB7-4BA3-C90B-236DACB1C399}"/>
              </a:ext>
            </a:extLst>
          </p:cNvPr>
          <p:cNvSpPr txBox="1"/>
          <p:nvPr/>
        </p:nvSpPr>
        <p:spPr>
          <a:xfrm>
            <a:off x="808235" y="3067961"/>
            <a:ext cx="32226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u="sng" dirty="0"/>
              <a:t>Linear Regression</a:t>
            </a:r>
          </a:p>
          <a:p>
            <a:pPr marL="285750" indent="-285750">
              <a:buFontTx/>
              <a:buChar char="-"/>
            </a:pPr>
            <a:r>
              <a:rPr lang="en-SG" dirty="0"/>
              <a:t>Predict continuous variable</a:t>
            </a:r>
          </a:p>
          <a:p>
            <a:pPr marL="285750" indent="-285750">
              <a:buFontTx/>
              <a:buChar char="-"/>
            </a:pPr>
            <a:r>
              <a:rPr lang="en-SG" dirty="0"/>
              <a:t>Easy to implement</a:t>
            </a:r>
          </a:p>
          <a:p>
            <a:pPr marL="285750" indent="-285750">
              <a:buFontTx/>
              <a:buChar char="-"/>
            </a:pPr>
            <a:r>
              <a:rPr lang="en-SG" dirty="0"/>
              <a:t>Handles overfitting well</a:t>
            </a:r>
          </a:p>
          <a:p>
            <a:endParaRPr lang="en-SG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1C2D8D-B19E-852F-7719-D8590E11F2D6}"/>
              </a:ext>
            </a:extLst>
          </p:cNvPr>
          <p:cNvSpPr txBox="1"/>
          <p:nvPr/>
        </p:nvSpPr>
        <p:spPr>
          <a:xfrm>
            <a:off x="4971517" y="566678"/>
            <a:ext cx="32226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u="sng" dirty="0"/>
              <a:t>Gradient Boosting Regressor</a:t>
            </a:r>
          </a:p>
          <a:p>
            <a:pPr marL="285750" indent="-285750">
              <a:buFontTx/>
              <a:buChar char="-"/>
            </a:pPr>
            <a:r>
              <a:rPr lang="en-SG" dirty="0"/>
              <a:t>Gradient Boosting for Regressor</a:t>
            </a:r>
          </a:p>
          <a:p>
            <a:pPr marL="285750" indent="-285750">
              <a:buFontTx/>
              <a:buChar char="-"/>
            </a:pPr>
            <a:r>
              <a:rPr lang="en-SG" dirty="0"/>
              <a:t>Lots of flexibility, many</a:t>
            </a:r>
            <a:r>
              <a:rPr lang="en-SG" sz="1800" dirty="0"/>
              <a:t> options to choose from when hyperparameter tuning </a:t>
            </a:r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08288D-6A6F-88B9-51CF-F37B81170AC4}"/>
              </a:ext>
            </a:extLst>
          </p:cNvPr>
          <p:cNvSpPr txBox="1"/>
          <p:nvPr/>
        </p:nvSpPr>
        <p:spPr>
          <a:xfrm>
            <a:off x="5054028" y="2661448"/>
            <a:ext cx="33750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u="sng" dirty="0"/>
              <a:t>HistGradientBoosting Regressor</a:t>
            </a:r>
          </a:p>
          <a:p>
            <a:r>
              <a:rPr lang="en-SG" dirty="0"/>
              <a:t>- Is a Histogram-based Gradient Boosting Regression Tree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E6C220-0BD7-A243-CA5F-F6508AFA4314}"/>
              </a:ext>
            </a:extLst>
          </p:cNvPr>
          <p:cNvSpPr txBox="1"/>
          <p:nvPr/>
        </p:nvSpPr>
        <p:spPr>
          <a:xfrm>
            <a:off x="8194177" y="3925222"/>
            <a:ext cx="33750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u="sng" dirty="0"/>
              <a:t>Extra Tree Regressor</a:t>
            </a:r>
          </a:p>
          <a:p>
            <a:pPr marL="285750" indent="-285750">
              <a:buFontTx/>
              <a:buChar char="-"/>
            </a:pPr>
            <a:r>
              <a:rPr lang="en-SG" dirty="0"/>
              <a:t>Creates many decision trees and sampling of trees is random.</a:t>
            </a:r>
          </a:p>
          <a:p>
            <a:pPr marL="285750" indent="-285750">
              <a:buFontTx/>
              <a:buChar char="-"/>
            </a:pPr>
            <a:r>
              <a:rPr lang="en-SG" dirty="0"/>
              <a:t>Reduction in bias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2E81F3-224D-6E13-AD7B-D07F78135A9C}"/>
              </a:ext>
            </a:extLst>
          </p:cNvPr>
          <p:cNvSpPr txBox="1"/>
          <p:nvPr/>
        </p:nvSpPr>
        <p:spPr>
          <a:xfrm>
            <a:off x="5062593" y="4081510"/>
            <a:ext cx="3098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u="sng" dirty="0"/>
              <a:t>Decision Tree Regressor</a:t>
            </a:r>
          </a:p>
          <a:p>
            <a:pPr marL="285750" indent="-285750">
              <a:buFontTx/>
              <a:buChar char="-"/>
            </a:pPr>
            <a:r>
              <a:rPr lang="en-SG" dirty="0"/>
              <a:t>Tree with decision nodes</a:t>
            </a:r>
          </a:p>
          <a:p>
            <a:pPr marL="285750" indent="-285750">
              <a:buFontTx/>
              <a:buChar char="-"/>
            </a:pPr>
            <a:r>
              <a:rPr lang="en-SG" dirty="0"/>
              <a:t>Not easily affected by outlier</a:t>
            </a:r>
          </a:p>
        </p:txBody>
      </p:sp>
    </p:spTree>
    <p:extLst>
      <p:ext uri="{BB962C8B-B14F-4D97-AF65-F5344CB8AC3E}">
        <p14:creationId xmlns:p14="http://schemas.microsoft.com/office/powerpoint/2010/main" val="1853075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106" y="501649"/>
            <a:ext cx="10643506" cy="569006"/>
          </a:xfrm>
        </p:spPr>
        <p:txBody>
          <a:bodyPr/>
          <a:lstStyle/>
          <a:p>
            <a:r>
              <a:rPr lang="en-US" sz="3200" dirty="0"/>
              <a:t>Test and Score Code (Before Hyperparameter Tuning)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6785F00-049A-38D1-891D-7DE0A3F87E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24300" y="6356349"/>
            <a:ext cx="4114800" cy="365125"/>
          </a:xfrm>
        </p:spPr>
        <p:txBody>
          <a:bodyPr/>
          <a:lstStyle/>
          <a:p>
            <a:r>
              <a:rPr lang="en-US" sz="1200" dirty="0"/>
              <a:t>Regression Model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DECD08F-E9E3-A0EA-F0D2-31EA09D8F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378" y="1310582"/>
            <a:ext cx="4864621" cy="108252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3C39D2F-196F-931B-5A4A-7264EAE7F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378" y="2460660"/>
            <a:ext cx="4700234" cy="31400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4C816B-44AC-4D57-4D66-B81C41C648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751" y="1310582"/>
            <a:ext cx="6029369" cy="415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381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3" y="503233"/>
            <a:ext cx="9854294" cy="569006"/>
          </a:xfrm>
        </p:spPr>
        <p:txBody>
          <a:bodyPr/>
          <a:lstStyle/>
          <a:p>
            <a:r>
              <a:rPr lang="en-US" sz="3500" dirty="0"/>
              <a:t>Test and Score (Before Hyperparameter Tuning)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/>
          <a:lstStyle/>
          <a:p>
            <a:fld id="{495D8227-9DE4-4D42-8C1B-E10C828BC634}" type="datetime1">
              <a:rPr lang="en-US" smtClean="0"/>
              <a:pPr/>
              <a:t>6/8/2023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6785F00-049A-38D1-891D-7DE0A3F87E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924300" y="6356349"/>
            <a:ext cx="4114800" cy="365125"/>
          </a:xfrm>
        </p:spPr>
        <p:txBody>
          <a:bodyPr/>
          <a:lstStyle/>
          <a:p>
            <a:r>
              <a:rPr lang="en-US" sz="1200" dirty="0"/>
              <a:t>Regression Model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4EAE4F-F8F1-0C63-1909-B1A9B2720B6C}"/>
              </a:ext>
            </a:extLst>
          </p:cNvPr>
          <p:cNvSpPr txBox="1"/>
          <p:nvPr/>
        </p:nvSpPr>
        <p:spPr>
          <a:xfrm>
            <a:off x="381000" y="2367913"/>
            <a:ext cx="3662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u="sng" dirty="0"/>
              <a:t>R Square Score Using Test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E0B69A-53CC-D32C-EA29-AA3CEBB9AB36}"/>
              </a:ext>
            </a:extLst>
          </p:cNvPr>
          <p:cNvSpPr txBox="1"/>
          <p:nvPr/>
        </p:nvSpPr>
        <p:spPr>
          <a:xfrm>
            <a:off x="3993008" y="2367913"/>
            <a:ext cx="4639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u="sng" dirty="0"/>
              <a:t>R Square Score Using Cross Validation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7CA2EF-128A-F97D-EFB3-2D00C460724D}"/>
              </a:ext>
            </a:extLst>
          </p:cNvPr>
          <p:cNvSpPr txBox="1"/>
          <p:nvPr/>
        </p:nvSpPr>
        <p:spPr>
          <a:xfrm>
            <a:off x="819127" y="3834443"/>
            <a:ext cx="24640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u="sng" dirty="0"/>
              <a:t>Classification Report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E9904BD-C40C-03FD-AF7A-00D55BDA5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246" y="1553173"/>
            <a:ext cx="6265524" cy="63007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A3EF5CF-A977-4470-6466-3CEE444FBC9D}"/>
              </a:ext>
            </a:extLst>
          </p:cNvPr>
          <p:cNvSpPr txBox="1"/>
          <p:nvPr/>
        </p:nvSpPr>
        <p:spPr>
          <a:xfrm>
            <a:off x="819127" y="1096350"/>
            <a:ext cx="3969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u="sng" dirty="0"/>
              <a:t>Splitting Of Train And Test Data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F0F2A6F-585F-AD93-7AA9-792EB9F70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261" y="2797442"/>
            <a:ext cx="3752877" cy="10477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ECE2B75-ED69-2BED-C29A-BE65CBAA65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127" y="4203775"/>
            <a:ext cx="4924127" cy="209442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898C26-8A3A-A87C-E220-96BC2442B5FD}"/>
              </a:ext>
            </a:extLst>
          </p:cNvPr>
          <p:cNvSpPr txBox="1"/>
          <p:nvPr/>
        </p:nvSpPr>
        <p:spPr>
          <a:xfrm>
            <a:off x="7545780" y="1441571"/>
            <a:ext cx="391377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500" dirty="0"/>
              <a:t>A</a:t>
            </a:r>
            <a:r>
              <a:rPr lang="en-US" sz="1500" dirty="0"/>
              <a:t>n 80:20 ratio between training and test data is chosen where 80% of the data is for training and 20% is for testing</a:t>
            </a:r>
            <a:endParaRPr lang="en-SG" sz="15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A8B3B9-69A7-42E1-3ACD-B6AAA4133B14}"/>
              </a:ext>
            </a:extLst>
          </p:cNvPr>
          <p:cNvSpPr txBox="1"/>
          <p:nvPr/>
        </p:nvSpPr>
        <p:spPr>
          <a:xfrm>
            <a:off x="7858138" y="2414039"/>
            <a:ext cx="40030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500" dirty="0"/>
              <a:t>From the test and score results, all models achieve a very high R square score of </a:t>
            </a:r>
            <a:r>
              <a:rPr lang="en-SG" sz="1500" u="sng" dirty="0"/>
              <a:t>0.90+</a:t>
            </a:r>
            <a:r>
              <a:rPr lang="en-SG" sz="1500" dirty="0"/>
              <a:t> except for linear regression with a R Square score of </a:t>
            </a:r>
            <a:r>
              <a:rPr lang="en-SG" sz="1500" u="sng" dirty="0"/>
              <a:t>0.80+.</a:t>
            </a:r>
            <a:endParaRPr lang="en-SG" sz="1500" dirty="0"/>
          </a:p>
          <a:p>
            <a:endParaRPr lang="en-SG" sz="1500" b="1" dirty="0"/>
          </a:p>
          <a:p>
            <a:r>
              <a:rPr lang="en-SG" sz="1500" b="1" dirty="0"/>
              <a:t>Gradient Boosting </a:t>
            </a:r>
            <a:r>
              <a:rPr lang="en-SG" sz="1500" dirty="0"/>
              <a:t>Algorithm has a highest </a:t>
            </a:r>
            <a:r>
              <a:rPr lang="en-SG" sz="1500" b="1" dirty="0"/>
              <a:t>R Square</a:t>
            </a:r>
            <a:r>
              <a:rPr lang="en-SG" sz="1500" dirty="0"/>
              <a:t> of </a:t>
            </a:r>
            <a:r>
              <a:rPr lang="en-SG" sz="1500" u="sng" dirty="0"/>
              <a:t>0.984</a:t>
            </a:r>
            <a:r>
              <a:rPr lang="en-SG" sz="1500" dirty="0"/>
              <a:t> tested on test data compared to the other algorithms.  This tells us that the model  able to explain 98% of the variance whether one will default payment.</a:t>
            </a:r>
          </a:p>
          <a:p>
            <a:r>
              <a:rPr lang="en-SG" sz="1500" dirty="0"/>
              <a:t>Not only that, it also has the highest cross-validation score of </a:t>
            </a:r>
            <a:r>
              <a:rPr lang="en-SG" sz="1500" u="sng" dirty="0"/>
              <a:t>0.952</a:t>
            </a:r>
            <a:endParaRPr lang="en-SG" sz="15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1632825-E7F1-A02E-6CD9-0D8655F5BA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2777160"/>
            <a:ext cx="3543326" cy="105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467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versal Color Block_Win32_AP_v2" id="{3EA4D81A-EBDE-431D-8B15-A5A6F500D5A4}" vid="{8EBF5489-0BE1-418D-A69C-2193D304C7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{C55C2C6A-89B9-41DC-9AA2-916C990ED439}tf45331398_win32</Template>
  <TotalTime>2777</TotalTime>
  <Words>919</Words>
  <Application>Microsoft Office PowerPoint</Application>
  <PresentationFormat>Widescreen</PresentationFormat>
  <Paragraphs>167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Tenorite</vt:lpstr>
      <vt:lpstr>Office Theme</vt:lpstr>
      <vt:lpstr>Regression Model (Predict Housing Prices)</vt:lpstr>
      <vt:lpstr>Roadmap</vt:lpstr>
      <vt:lpstr>Nature of Dataset</vt:lpstr>
      <vt:lpstr>Data Exploration</vt:lpstr>
      <vt:lpstr>Data Exploration</vt:lpstr>
      <vt:lpstr>Data Preprocessing, Feature Engineering and Feature Selection</vt:lpstr>
      <vt:lpstr>Algorithms Used</vt:lpstr>
      <vt:lpstr>Test and Score Code (Before Hyperparameter Tuning)</vt:lpstr>
      <vt:lpstr>Test and Score (Before Hyperparameter Tuning)</vt:lpstr>
      <vt:lpstr>Hyperparameter Tuning</vt:lpstr>
      <vt:lpstr>Test and Score Code (After Hyperparameter Tuning)</vt:lpstr>
      <vt:lpstr>Test and Score (After Hyperparameter Tuning)</vt:lpstr>
      <vt:lpstr>Feature Importance Graph Code</vt:lpstr>
      <vt:lpstr>Feature Importance</vt:lpstr>
      <vt:lpstr>Dummy Baseline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Does Singapore Place Great Emphasis On Education?</dc:title>
  <dc:creator>TOH KIEN YU</dc:creator>
  <cp:lastModifiedBy>TOH KIEN YU</cp:lastModifiedBy>
  <cp:revision>102</cp:revision>
  <dcterms:created xsi:type="dcterms:W3CDTF">2022-12-10T12:24:08Z</dcterms:created>
  <dcterms:modified xsi:type="dcterms:W3CDTF">2023-06-07T16:07:21Z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