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88" r:id="rId6"/>
    <p:sldId id="294" r:id="rId7"/>
    <p:sldId id="295" r:id="rId8"/>
    <p:sldId id="289" r:id="rId9"/>
    <p:sldId id="296" r:id="rId10"/>
    <p:sldId id="290" r:id="rId11"/>
    <p:sldId id="2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718"/>
  </p:normalViewPr>
  <p:slideViewPr>
    <p:cSldViewPr snapToGrid="0">
      <p:cViewPr varScale="1">
        <p:scale>
          <a:sx n="88" d="100"/>
          <a:sy n="88" d="100"/>
        </p:scale>
        <p:origin x="228" y="5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2/14/2024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2/14/2024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2/14/2024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2/14/2024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2/14/2024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2/14/2024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26029" y="1623599"/>
            <a:ext cx="8805800" cy="1244788"/>
          </a:xfrm>
        </p:spPr>
        <p:txBody>
          <a:bodyPr/>
          <a:lstStyle/>
          <a:p>
            <a:r>
              <a:rPr lang="en-US" sz="3700" dirty="0"/>
              <a:t>Additional Features </a:t>
            </a:r>
            <a:br>
              <a:rPr lang="en-US" sz="3700" dirty="0"/>
            </a:br>
            <a:r>
              <a:rPr lang="en-US" sz="3700" dirty="0"/>
              <a:t>(Data Structures and Algorithm CA2)</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029443" y="2982685"/>
            <a:ext cx="9500507" cy="2013857"/>
          </a:xfrm>
        </p:spPr>
        <p:txBody>
          <a:bodyPr/>
          <a:lstStyle/>
          <a:p>
            <a:r>
              <a:rPr lang="en-US" sz="3000" dirty="0"/>
              <a:t>Done By: Toh Kien Yu (P2222291)</a:t>
            </a:r>
          </a:p>
          <a:p>
            <a:r>
              <a:rPr lang="en-US" sz="3000" dirty="0"/>
              <a:t>Class: DAAA/2B/05	</a:t>
            </a:r>
          </a:p>
          <a:p>
            <a:r>
              <a:rPr lang="en-US" sz="3000" dirty="0"/>
              <a:t>Group Number: 5</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CDB288BC-EB31-10FF-8F14-6FE2B93ACC4F}"/>
              </a:ext>
            </a:extLst>
          </p:cNvPr>
          <p:cNvSpPr/>
          <p:nvPr/>
        </p:nvSpPr>
        <p:spPr>
          <a:xfrm>
            <a:off x="2211861" y="3825095"/>
            <a:ext cx="7761367" cy="231782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DF6ED4-375E-CA92-9A76-4F805D7D889C}"/>
              </a:ext>
            </a:extLst>
          </p:cNvPr>
          <p:cNvSpPr>
            <a:spLocks noGrp="1"/>
          </p:cNvSpPr>
          <p:nvPr>
            <p:ph type="title"/>
          </p:nvPr>
        </p:nvSpPr>
        <p:spPr>
          <a:xfrm>
            <a:off x="1202954" y="323263"/>
            <a:ext cx="9779183" cy="529449"/>
          </a:xfrm>
        </p:spPr>
        <p:txBody>
          <a:bodyPr/>
          <a:lstStyle/>
          <a:p>
            <a:pPr algn="ctr"/>
            <a:r>
              <a:rPr lang="en-SG" sz="3000" dirty="0"/>
              <a:t>Additional Feature 1 (Redo &amp; Undo Assignments)</a:t>
            </a:r>
          </a:p>
        </p:txBody>
      </p:sp>
      <p:sp>
        <p:nvSpPr>
          <p:cNvPr id="4" name="Date Placeholder 3">
            <a:extLst>
              <a:ext uri="{FF2B5EF4-FFF2-40B4-BE49-F238E27FC236}">
                <a16:creationId xmlns:a16="http://schemas.microsoft.com/office/drawing/2014/main" id="{E1EC5AE9-5C7E-5868-9F82-5A8FF048642F}"/>
              </a:ext>
            </a:extLst>
          </p:cNvPr>
          <p:cNvSpPr>
            <a:spLocks noGrp="1"/>
          </p:cNvSpPr>
          <p:nvPr>
            <p:ph type="dt" sz="half" idx="2"/>
          </p:nvPr>
        </p:nvSpPr>
        <p:spPr/>
        <p:txBody>
          <a:bodyPr/>
          <a:lstStyle/>
          <a:p>
            <a:fld id="{DD9C8446-696E-6942-B6C8-CC9CAD0B34E0}" type="datetime1">
              <a:rPr lang="en-US" smtClean="0"/>
              <a:pPr/>
              <a:t>2/14/2024</a:t>
            </a:fld>
            <a:endParaRPr lang="en-US" dirty="0"/>
          </a:p>
        </p:txBody>
      </p:sp>
      <p:sp>
        <p:nvSpPr>
          <p:cNvPr id="5" name="Footer Placeholder 4">
            <a:extLst>
              <a:ext uri="{FF2B5EF4-FFF2-40B4-BE49-F238E27FC236}">
                <a16:creationId xmlns:a16="http://schemas.microsoft.com/office/drawing/2014/main" id="{E23F9A37-D821-A3B7-CDFF-028929A0BE99}"/>
              </a:ext>
            </a:extLst>
          </p:cNvPr>
          <p:cNvSpPr>
            <a:spLocks noGrp="1"/>
          </p:cNvSpPr>
          <p:nvPr>
            <p:ph type="ftr" sz="quarter" idx="3"/>
          </p:nvPr>
        </p:nvSpPr>
        <p:spPr/>
        <p:txBody>
          <a:bodyPr/>
          <a:lstStyle/>
          <a:p>
            <a:r>
              <a:rPr lang="en-US" dirty="0"/>
              <a:t>Additional Features</a:t>
            </a:r>
          </a:p>
        </p:txBody>
      </p:sp>
      <p:sp>
        <p:nvSpPr>
          <p:cNvPr id="6" name="Slide Number Placeholder 5">
            <a:extLst>
              <a:ext uri="{FF2B5EF4-FFF2-40B4-BE49-F238E27FC236}">
                <a16:creationId xmlns:a16="http://schemas.microsoft.com/office/drawing/2014/main" id="{E5243893-26F0-589A-7EAF-1CEDC1663160}"/>
              </a:ext>
            </a:extLst>
          </p:cNvPr>
          <p:cNvSpPr>
            <a:spLocks noGrp="1"/>
          </p:cNvSpPr>
          <p:nvPr>
            <p:ph type="sldNum" sz="quarter" idx="4"/>
          </p:nvPr>
        </p:nvSpPr>
        <p:spPr/>
        <p:txBody>
          <a:bodyPr/>
          <a:lstStyle/>
          <a:p>
            <a:fld id="{294A09A9-5501-47C1-A89A-A340965A2BE2}" type="slidenum">
              <a:rPr lang="en-US" smtClean="0"/>
              <a:pPr/>
              <a:t>2</a:t>
            </a:fld>
            <a:endParaRPr lang="en-US" dirty="0"/>
          </a:p>
        </p:txBody>
      </p:sp>
      <p:sp>
        <p:nvSpPr>
          <p:cNvPr id="16" name="TextBox 15">
            <a:extLst>
              <a:ext uri="{FF2B5EF4-FFF2-40B4-BE49-F238E27FC236}">
                <a16:creationId xmlns:a16="http://schemas.microsoft.com/office/drawing/2014/main" id="{1405D243-7896-EB46-2BE6-8CEAA72CDA82}"/>
              </a:ext>
            </a:extLst>
          </p:cNvPr>
          <p:cNvSpPr txBox="1"/>
          <p:nvPr/>
        </p:nvSpPr>
        <p:spPr>
          <a:xfrm>
            <a:off x="2625372" y="4013776"/>
            <a:ext cx="7260772" cy="1754326"/>
          </a:xfrm>
          <a:prstGeom prst="rect">
            <a:avLst/>
          </a:prstGeom>
          <a:noFill/>
        </p:spPr>
        <p:txBody>
          <a:bodyPr wrap="square" rtlCol="0">
            <a:spAutoFit/>
          </a:bodyPr>
          <a:lstStyle/>
          <a:p>
            <a:r>
              <a:rPr lang="en-SG" dirty="0"/>
              <a:t>The Undo &amp; Redo Assignment option allows users to revert changes made to their assignment statements or restore them if needed.</a:t>
            </a:r>
          </a:p>
          <a:p>
            <a:endParaRPr lang="en-SG" dirty="0"/>
          </a:p>
          <a:p>
            <a:r>
              <a:rPr lang="en-SG" dirty="0"/>
              <a:t>This option allows for flexibility and allow users to manage their assignment statements more effectively, thus improving the user experience.</a:t>
            </a:r>
          </a:p>
        </p:txBody>
      </p:sp>
      <p:pic>
        <p:nvPicPr>
          <p:cNvPr id="9" name="Picture 8">
            <a:extLst>
              <a:ext uri="{FF2B5EF4-FFF2-40B4-BE49-F238E27FC236}">
                <a16:creationId xmlns:a16="http://schemas.microsoft.com/office/drawing/2014/main" id="{50834E00-5406-3E37-B77F-53408C1D8616}"/>
              </a:ext>
            </a:extLst>
          </p:cNvPr>
          <p:cNvPicPr>
            <a:picLocks noChangeAspect="1"/>
          </p:cNvPicPr>
          <p:nvPr/>
        </p:nvPicPr>
        <p:blipFill>
          <a:blip r:embed="rId2"/>
          <a:stretch>
            <a:fillRect/>
          </a:stretch>
        </p:blipFill>
        <p:spPr>
          <a:xfrm>
            <a:off x="1528045" y="1066142"/>
            <a:ext cx="9341340" cy="2498061"/>
          </a:xfrm>
          <a:prstGeom prst="rect">
            <a:avLst/>
          </a:prstGeom>
        </p:spPr>
      </p:pic>
    </p:spTree>
    <p:extLst>
      <p:ext uri="{BB962C8B-B14F-4D97-AF65-F5344CB8AC3E}">
        <p14:creationId xmlns:p14="http://schemas.microsoft.com/office/powerpoint/2010/main" val="355636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83EA0-24F0-CE04-F7F9-CA0007F440C1}"/>
            </a:ext>
          </a:extLst>
        </p:cNvPr>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53960D86-D563-5067-92F5-DE8B2A5E18F1}"/>
              </a:ext>
            </a:extLst>
          </p:cNvPr>
          <p:cNvSpPr/>
          <p:nvPr/>
        </p:nvSpPr>
        <p:spPr>
          <a:xfrm>
            <a:off x="144556" y="943606"/>
            <a:ext cx="5708728" cy="574561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C316C269-3401-E357-2A70-72D6F33E6441}"/>
              </a:ext>
            </a:extLst>
          </p:cNvPr>
          <p:cNvSpPr>
            <a:spLocks noGrp="1"/>
          </p:cNvSpPr>
          <p:nvPr>
            <p:ph type="title"/>
          </p:nvPr>
        </p:nvSpPr>
        <p:spPr>
          <a:xfrm>
            <a:off x="1206408" y="257111"/>
            <a:ext cx="9779183" cy="529449"/>
          </a:xfrm>
        </p:spPr>
        <p:txBody>
          <a:bodyPr/>
          <a:lstStyle/>
          <a:p>
            <a:pPr algn="ctr"/>
            <a:r>
              <a:rPr lang="en-SG" sz="3000" dirty="0"/>
              <a:t>Additional Feature 1 (Redo &amp; Undo Assignments)</a:t>
            </a:r>
          </a:p>
        </p:txBody>
      </p:sp>
      <p:sp>
        <p:nvSpPr>
          <p:cNvPr id="4" name="Date Placeholder 3">
            <a:extLst>
              <a:ext uri="{FF2B5EF4-FFF2-40B4-BE49-F238E27FC236}">
                <a16:creationId xmlns:a16="http://schemas.microsoft.com/office/drawing/2014/main" id="{5769F59B-DF93-1607-75D2-E9625F3BD933}"/>
              </a:ext>
            </a:extLst>
          </p:cNvPr>
          <p:cNvSpPr>
            <a:spLocks noGrp="1"/>
          </p:cNvSpPr>
          <p:nvPr>
            <p:ph type="dt" sz="half" idx="2"/>
          </p:nvPr>
        </p:nvSpPr>
        <p:spPr/>
        <p:txBody>
          <a:bodyPr/>
          <a:lstStyle/>
          <a:p>
            <a:fld id="{DD9C8446-696E-6942-B6C8-CC9CAD0B34E0}" type="datetime1">
              <a:rPr lang="en-US" smtClean="0"/>
              <a:pPr/>
              <a:t>2/14/2024</a:t>
            </a:fld>
            <a:endParaRPr lang="en-US" dirty="0"/>
          </a:p>
        </p:txBody>
      </p:sp>
      <p:sp>
        <p:nvSpPr>
          <p:cNvPr id="5" name="Footer Placeholder 4">
            <a:extLst>
              <a:ext uri="{FF2B5EF4-FFF2-40B4-BE49-F238E27FC236}">
                <a16:creationId xmlns:a16="http://schemas.microsoft.com/office/drawing/2014/main" id="{BF933D5C-115E-8EA0-743A-4B4DBCA80E96}"/>
              </a:ext>
            </a:extLst>
          </p:cNvPr>
          <p:cNvSpPr>
            <a:spLocks noGrp="1"/>
          </p:cNvSpPr>
          <p:nvPr>
            <p:ph type="ftr" sz="quarter" idx="3"/>
          </p:nvPr>
        </p:nvSpPr>
        <p:spPr/>
        <p:txBody>
          <a:bodyPr/>
          <a:lstStyle/>
          <a:p>
            <a:r>
              <a:rPr lang="en-US" dirty="0"/>
              <a:t>Additional Features</a:t>
            </a:r>
          </a:p>
        </p:txBody>
      </p:sp>
      <p:sp>
        <p:nvSpPr>
          <p:cNvPr id="6" name="Slide Number Placeholder 5">
            <a:extLst>
              <a:ext uri="{FF2B5EF4-FFF2-40B4-BE49-F238E27FC236}">
                <a16:creationId xmlns:a16="http://schemas.microsoft.com/office/drawing/2014/main" id="{71E1C02B-E54B-582F-2CFF-B526CC185C08}"/>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8" name="Picture 7">
            <a:extLst>
              <a:ext uri="{FF2B5EF4-FFF2-40B4-BE49-F238E27FC236}">
                <a16:creationId xmlns:a16="http://schemas.microsoft.com/office/drawing/2014/main" id="{EA383001-028D-244B-16D4-F1256AF42625}"/>
              </a:ext>
            </a:extLst>
          </p:cNvPr>
          <p:cNvPicPr>
            <a:picLocks noChangeAspect="1"/>
          </p:cNvPicPr>
          <p:nvPr/>
        </p:nvPicPr>
        <p:blipFill>
          <a:blip r:embed="rId2"/>
          <a:stretch>
            <a:fillRect/>
          </a:stretch>
        </p:blipFill>
        <p:spPr>
          <a:xfrm>
            <a:off x="444197" y="1488005"/>
            <a:ext cx="2115921" cy="1189384"/>
          </a:xfrm>
          <a:prstGeom prst="rect">
            <a:avLst/>
          </a:prstGeom>
        </p:spPr>
      </p:pic>
      <p:sp>
        <p:nvSpPr>
          <p:cNvPr id="9" name="TextBox 8">
            <a:extLst>
              <a:ext uri="{FF2B5EF4-FFF2-40B4-BE49-F238E27FC236}">
                <a16:creationId xmlns:a16="http://schemas.microsoft.com/office/drawing/2014/main" id="{1B186794-9D10-2989-6369-311CF602F9A5}"/>
              </a:ext>
            </a:extLst>
          </p:cNvPr>
          <p:cNvSpPr txBox="1"/>
          <p:nvPr/>
        </p:nvSpPr>
        <p:spPr>
          <a:xfrm>
            <a:off x="2668043" y="1219157"/>
            <a:ext cx="3341595" cy="2462213"/>
          </a:xfrm>
          <a:prstGeom prst="rect">
            <a:avLst/>
          </a:prstGeom>
          <a:noFill/>
        </p:spPr>
        <p:txBody>
          <a:bodyPr wrap="square" rtlCol="0">
            <a:spAutoFit/>
          </a:bodyPr>
          <a:lstStyle/>
          <a:p>
            <a:r>
              <a:rPr lang="en-US" sz="1400" dirty="0"/>
              <a:t>User inputs adds the assignment statements:</a:t>
            </a:r>
          </a:p>
          <a:p>
            <a:pPr marL="342900" indent="-342900">
              <a:buAutoNum type="arabicPeriod"/>
            </a:pPr>
            <a:r>
              <a:rPr lang="en-US" sz="1400" dirty="0"/>
              <a:t>a=(2+(3*2))</a:t>
            </a:r>
          </a:p>
          <a:p>
            <a:pPr marL="342900" indent="-342900">
              <a:buAutoNum type="arabicPeriod"/>
            </a:pPr>
            <a:r>
              <a:rPr lang="en-US" sz="1400" dirty="0"/>
              <a:t>b=(a+3)</a:t>
            </a:r>
          </a:p>
          <a:p>
            <a:pPr marL="342900" indent="-342900">
              <a:buAutoNum type="arabicPeriod"/>
            </a:pPr>
            <a:r>
              <a:rPr lang="en-US" sz="1400" dirty="0"/>
              <a:t>c=(30*3)</a:t>
            </a:r>
          </a:p>
          <a:p>
            <a:endParaRPr lang="en-US" sz="1400" dirty="0"/>
          </a:p>
          <a:p>
            <a:r>
              <a:rPr lang="en-US" sz="1400" dirty="0"/>
              <a:t>However, the user realizes he made a mistake minor mistake when entering variable c. It should be c=(30*2)</a:t>
            </a:r>
          </a:p>
          <a:p>
            <a:r>
              <a:rPr lang="en-US" sz="1400" dirty="0"/>
              <a:t>Fred not, the redo and undo additional feature will come in handy here!</a:t>
            </a:r>
            <a:endParaRPr lang="en-SG" sz="1400" dirty="0"/>
          </a:p>
        </p:txBody>
      </p:sp>
      <p:cxnSp>
        <p:nvCxnSpPr>
          <p:cNvPr id="15" name="Straight Arrow Connector 14">
            <a:extLst>
              <a:ext uri="{FF2B5EF4-FFF2-40B4-BE49-F238E27FC236}">
                <a16:creationId xmlns:a16="http://schemas.microsoft.com/office/drawing/2014/main" id="{2A8481C2-9158-1A89-5DEC-E747538A2CC9}"/>
              </a:ext>
            </a:extLst>
          </p:cNvPr>
          <p:cNvCxnSpPr>
            <a:cxnSpLocks/>
          </p:cNvCxnSpPr>
          <p:nvPr/>
        </p:nvCxnSpPr>
        <p:spPr>
          <a:xfrm>
            <a:off x="1502157" y="2805494"/>
            <a:ext cx="0" cy="7269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A459D168-2DBE-E10F-4CE8-C761920A573C}"/>
              </a:ext>
            </a:extLst>
          </p:cNvPr>
          <p:cNvPicPr>
            <a:picLocks noChangeAspect="1"/>
          </p:cNvPicPr>
          <p:nvPr/>
        </p:nvPicPr>
        <p:blipFill>
          <a:blip r:embed="rId3"/>
          <a:stretch>
            <a:fillRect/>
          </a:stretch>
        </p:blipFill>
        <p:spPr>
          <a:xfrm>
            <a:off x="251012" y="3744601"/>
            <a:ext cx="5219059" cy="484471"/>
          </a:xfrm>
          <a:prstGeom prst="rect">
            <a:avLst/>
          </a:prstGeom>
        </p:spPr>
      </p:pic>
      <p:pic>
        <p:nvPicPr>
          <p:cNvPr id="22" name="Picture 21">
            <a:extLst>
              <a:ext uri="{FF2B5EF4-FFF2-40B4-BE49-F238E27FC236}">
                <a16:creationId xmlns:a16="http://schemas.microsoft.com/office/drawing/2014/main" id="{AEEEFCB9-761E-9CC9-761B-3E6E69F9E9C7}"/>
              </a:ext>
            </a:extLst>
          </p:cNvPr>
          <p:cNvPicPr>
            <a:picLocks noChangeAspect="1"/>
          </p:cNvPicPr>
          <p:nvPr/>
        </p:nvPicPr>
        <p:blipFill>
          <a:blip r:embed="rId4"/>
          <a:stretch>
            <a:fillRect/>
          </a:stretch>
        </p:blipFill>
        <p:spPr>
          <a:xfrm>
            <a:off x="493340" y="4995301"/>
            <a:ext cx="2421209" cy="1251579"/>
          </a:xfrm>
          <a:prstGeom prst="rect">
            <a:avLst/>
          </a:prstGeom>
        </p:spPr>
      </p:pic>
      <p:cxnSp>
        <p:nvCxnSpPr>
          <p:cNvPr id="23" name="Straight Arrow Connector 22">
            <a:extLst>
              <a:ext uri="{FF2B5EF4-FFF2-40B4-BE49-F238E27FC236}">
                <a16:creationId xmlns:a16="http://schemas.microsoft.com/office/drawing/2014/main" id="{E42F86DC-5EA7-768E-9554-56E54A1B7148}"/>
              </a:ext>
            </a:extLst>
          </p:cNvPr>
          <p:cNvCxnSpPr>
            <a:cxnSpLocks/>
          </p:cNvCxnSpPr>
          <p:nvPr/>
        </p:nvCxnSpPr>
        <p:spPr>
          <a:xfrm>
            <a:off x="1474872" y="4288971"/>
            <a:ext cx="0" cy="620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F67525B3-7451-5BE2-FC6C-7863E8938DDD}"/>
              </a:ext>
            </a:extLst>
          </p:cNvPr>
          <p:cNvSpPr/>
          <p:nvPr/>
        </p:nvSpPr>
        <p:spPr>
          <a:xfrm>
            <a:off x="5981847" y="952210"/>
            <a:ext cx="5765956" cy="574561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Picture 30">
            <a:extLst>
              <a:ext uri="{FF2B5EF4-FFF2-40B4-BE49-F238E27FC236}">
                <a16:creationId xmlns:a16="http://schemas.microsoft.com/office/drawing/2014/main" id="{87B4D073-79AC-1F7E-5B6C-20E351B3A65F}"/>
              </a:ext>
            </a:extLst>
          </p:cNvPr>
          <p:cNvPicPr>
            <a:picLocks noChangeAspect="1"/>
          </p:cNvPicPr>
          <p:nvPr/>
        </p:nvPicPr>
        <p:blipFill>
          <a:blip r:embed="rId5"/>
          <a:stretch>
            <a:fillRect/>
          </a:stretch>
        </p:blipFill>
        <p:spPr>
          <a:xfrm>
            <a:off x="6255295" y="2076957"/>
            <a:ext cx="5219059" cy="600432"/>
          </a:xfrm>
          <a:prstGeom prst="rect">
            <a:avLst/>
          </a:prstGeom>
        </p:spPr>
      </p:pic>
      <p:sp>
        <p:nvSpPr>
          <p:cNvPr id="32" name="TextBox 31">
            <a:extLst>
              <a:ext uri="{FF2B5EF4-FFF2-40B4-BE49-F238E27FC236}">
                <a16:creationId xmlns:a16="http://schemas.microsoft.com/office/drawing/2014/main" id="{FDF90B8F-D010-B367-E420-A75882FE2CB7}"/>
              </a:ext>
            </a:extLst>
          </p:cNvPr>
          <p:cNvSpPr txBox="1"/>
          <p:nvPr/>
        </p:nvSpPr>
        <p:spPr>
          <a:xfrm>
            <a:off x="7094473" y="1080705"/>
            <a:ext cx="3832354" cy="954107"/>
          </a:xfrm>
          <a:prstGeom prst="rect">
            <a:avLst/>
          </a:prstGeom>
          <a:noFill/>
        </p:spPr>
        <p:txBody>
          <a:bodyPr wrap="square" rtlCol="0">
            <a:spAutoFit/>
          </a:bodyPr>
          <a:lstStyle/>
          <a:p>
            <a:r>
              <a:rPr lang="en-US" sz="1400" dirty="0"/>
              <a:t>Not only that, whenever the user makes a mistake and accidentally removes an assignment statement. The user can easily restore it by using the redo feature.</a:t>
            </a:r>
          </a:p>
        </p:txBody>
      </p:sp>
      <p:sp>
        <p:nvSpPr>
          <p:cNvPr id="33" name="TextBox 32">
            <a:extLst>
              <a:ext uri="{FF2B5EF4-FFF2-40B4-BE49-F238E27FC236}">
                <a16:creationId xmlns:a16="http://schemas.microsoft.com/office/drawing/2014/main" id="{B05CD66D-AD97-6173-5218-4DCA8B72F15F}"/>
              </a:ext>
            </a:extLst>
          </p:cNvPr>
          <p:cNvSpPr txBox="1"/>
          <p:nvPr/>
        </p:nvSpPr>
        <p:spPr>
          <a:xfrm>
            <a:off x="3176140" y="4995301"/>
            <a:ext cx="2130645" cy="1169551"/>
          </a:xfrm>
          <a:prstGeom prst="rect">
            <a:avLst/>
          </a:prstGeom>
          <a:noFill/>
        </p:spPr>
        <p:txBody>
          <a:bodyPr wrap="square" rtlCol="0">
            <a:spAutoFit/>
          </a:bodyPr>
          <a:lstStyle/>
          <a:p>
            <a:r>
              <a:rPr lang="en-US" sz="1400" dirty="0"/>
              <a:t>Problem Solved! </a:t>
            </a:r>
          </a:p>
          <a:p>
            <a:r>
              <a:rPr lang="en-US" sz="1400" dirty="0"/>
              <a:t>User can then now assign c=(30*2) into the assignment statement again</a:t>
            </a:r>
            <a:endParaRPr lang="en-SG" sz="1400" dirty="0"/>
          </a:p>
        </p:txBody>
      </p:sp>
      <p:cxnSp>
        <p:nvCxnSpPr>
          <p:cNvPr id="34" name="Straight Arrow Connector 33">
            <a:extLst>
              <a:ext uri="{FF2B5EF4-FFF2-40B4-BE49-F238E27FC236}">
                <a16:creationId xmlns:a16="http://schemas.microsoft.com/office/drawing/2014/main" id="{F9E6647E-CD23-BB94-26AB-B1E8390ED9E0}"/>
              </a:ext>
            </a:extLst>
          </p:cNvPr>
          <p:cNvCxnSpPr>
            <a:cxnSpLocks/>
          </p:cNvCxnSpPr>
          <p:nvPr/>
        </p:nvCxnSpPr>
        <p:spPr>
          <a:xfrm>
            <a:off x="8654071" y="2805494"/>
            <a:ext cx="0" cy="56182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3CA1EE2D-BCBB-7264-CD32-9F6EC15B7ECF}"/>
              </a:ext>
            </a:extLst>
          </p:cNvPr>
          <p:cNvPicPr>
            <a:picLocks noChangeAspect="1"/>
          </p:cNvPicPr>
          <p:nvPr/>
        </p:nvPicPr>
        <p:blipFill>
          <a:blip r:embed="rId2"/>
          <a:stretch>
            <a:fillRect/>
          </a:stretch>
        </p:blipFill>
        <p:spPr>
          <a:xfrm>
            <a:off x="7853160" y="3429000"/>
            <a:ext cx="2100596" cy="1180770"/>
          </a:xfrm>
          <a:prstGeom prst="rect">
            <a:avLst/>
          </a:prstGeom>
        </p:spPr>
      </p:pic>
      <p:sp>
        <p:nvSpPr>
          <p:cNvPr id="37" name="TextBox 36">
            <a:extLst>
              <a:ext uri="{FF2B5EF4-FFF2-40B4-BE49-F238E27FC236}">
                <a16:creationId xmlns:a16="http://schemas.microsoft.com/office/drawing/2014/main" id="{563D7E2B-44F5-F632-F7C0-19C3DD32EF08}"/>
              </a:ext>
            </a:extLst>
          </p:cNvPr>
          <p:cNvSpPr txBox="1"/>
          <p:nvPr/>
        </p:nvSpPr>
        <p:spPr>
          <a:xfrm>
            <a:off x="6732814" y="4815658"/>
            <a:ext cx="4555672" cy="954107"/>
          </a:xfrm>
          <a:prstGeom prst="rect">
            <a:avLst/>
          </a:prstGeom>
          <a:noFill/>
        </p:spPr>
        <p:txBody>
          <a:bodyPr wrap="square" rtlCol="0">
            <a:spAutoFit/>
          </a:bodyPr>
          <a:lstStyle/>
          <a:p>
            <a:r>
              <a:rPr lang="en-US" sz="1400" dirty="0"/>
              <a:t>The undo/redo functionality is invaluable and allows for quick correction without the hassle of manually starting over. This features saves time and reduces error when working with complex equations</a:t>
            </a:r>
          </a:p>
        </p:txBody>
      </p:sp>
    </p:spTree>
    <p:extLst>
      <p:ext uri="{BB962C8B-B14F-4D97-AF65-F5344CB8AC3E}">
        <p14:creationId xmlns:p14="http://schemas.microsoft.com/office/powerpoint/2010/main" val="157503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4D087-51C7-B1F3-6FDD-6118D18E464F}"/>
            </a:ext>
          </a:extLst>
        </p:cNvPr>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8863E369-BAAC-0824-C9E9-EF0DDA423FA4}"/>
              </a:ext>
            </a:extLst>
          </p:cNvPr>
          <p:cNvSpPr/>
          <p:nvPr/>
        </p:nvSpPr>
        <p:spPr>
          <a:xfrm>
            <a:off x="244930" y="576943"/>
            <a:ext cx="11735136" cy="6254951"/>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9C8A2098-C038-F5FF-9EFA-992466857487}"/>
              </a:ext>
            </a:extLst>
          </p:cNvPr>
          <p:cNvSpPr>
            <a:spLocks noGrp="1"/>
          </p:cNvSpPr>
          <p:nvPr>
            <p:ph type="title"/>
          </p:nvPr>
        </p:nvSpPr>
        <p:spPr>
          <a:xfrm>
            <a:off x="1206408" y="214142"/>
            <a:ext cx="9779183" cy="429696"/>
          </a:xfrm>
        </p:spPr>
        <p:txBody>
          <a:bodyPr/>
          <a:lstStyle/>
          <a:p>
            <a:pPr algn="ctr"/>
            <a:r>
              <a:rPr lang="en-SG" sz="2500" dirty="0"/>
              <a:t>Additional Feature 1 (Redo &amp; Undo Assignments)</a:t>
            </a:r>
          </a:p>
        </p:txBody>
      </p:sp>
      <p:sp>
        <p:nvSpPr>
          <p:cNvPr id="4" name="Date Placeholder 3">
            <a:extLst>
              <a:ext uri="{FF2B5EF4-FFF2-40B4-BE49-F238E27FC236}">
                <a16:creationId xmlns:a16="http://schemas.microsoft.com/office/drawing/2014/main" id="{D1349189-E5E2-5D7F-8C99-6E46DC1A5472}"/>
              </a:ext>
            </a:extLst>
          </p:cNvPr>
          <p:cNvSpPr>
            <a:spLocks noGrp="1"/>
          </p:cNvSpPr>
          <p:nvPr>
            <p:ph type="dt" sz="half" idx="2"/>
          </p:nvPr>
        </p:nvSpPr>
        <p:spPr/>
        <p:txBody>
          <a:bodyPr/>
          <a:lstStyle/>
          <a:p>
            <a:fld id="{DD9C8446-696E-6942-B6C8-CC9CAD0B34E0}" type="datetime1">
              <a:rPr lang="en-US" smtClean="0"/>
              <a:pPr/>
              <a:t>2/14/2024</a:t>
            </a:fld>
            <a:endParaRPr lang="en-US" dirty="0"/>
          </a:p>
        </p:txBody>
      </p:sp>
      <p:sp>
        <p:nvSpPr>
          <p:cNvPr id="6" name="Slide Number Placeholder 5">
            <a:extLst>
              <a:ext uri="{FF2B5EF4-FFF2-40B4-BE49-F238E27FC236}">
                <a16:creationId xmlns:a16="http://schemas.microsoft.com/office/drawing/2014/main" id="{FEF12234-823B-6470-DD14-81FF2050BEA4}"/>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3" name="Picture 2">
            <a:extLst>
              <a:ext uri="{FF2B5EF4-FFF2-40B4-BE49-F238E27FC236}">
                <a16:creationId xmlns:a16="http://schemas.microsoft.com/office/drawing/2014/main" id="{B3C2435A-459B-0ABD-7B2D-832B7CBD8174}"/>
              </a:ext>
            </a:extLst>
          </p:cNvPr>
          <p:cNvPicPr>
            <a:picLocks noChangeAspect="1"/>
          </p:cNvPicPr>
          <p:nvPr/>
        </p:nvPicPr>
        <p:blipFill>
          <a:blip r:embed="rId2"/>
          <a:stretch>
            <a:fillRect/>
          </a:stretch>
        </p:blipFill>
        <p:spPr>
          <a:xfrm>
            <a:off x="1065807" y="801449"/>
            <a:ext cx="1988018" cy="1111483"/>
          </a:xfrm>
          <a:prstGeom prst="rect">
            <a:avLst/>
          </a:prstGeom>
        </p:spPr>
      </p:pic>
      <p:pic>
        <p:nvPicPr>
          <p:cNvPr id="7" name="Picture 6">
            <a:extLst>
              <a:ext uri="{FF2B5EF4-FFF2-40B4-BE49-F238E27FC236}">
                <a16:creationId xmlns:a16="http://schemas.microsoft.com/office/drawing/2014/main" id="{21D795A2-7E78-6BED-EDAA-019B360BC1BF}"/>
              </a:ext>
            </a:extLst>
          </p:cNvPr>
          <p:cNvPicPr>
            <a:picLocks noChangeAspect="1"/>
          </p:cNvPicPr>
          <p:nvPr/>
        </p:nvPicPr>
        <p:blipFill>
          <a:blip r:embed="rId3"/>
          <a:stretch>
            <a:fillRect/>
          </a:stretch>
        </p:blipFill>
        <p:spPr>
          <a:xfrm>
            <a:off x="680110" y="2517778"/>
            <a:ext cx="2541814" cy="1389822"/>
          </a:xfrm>
          <a:prstGeom prst="rect">
            <a:avLst/>
          </a:prstGeom>
        </p:spPr>
      </p:pic>
      <p:sp>
        <p:nvSpPr>
          <p:cNvPr id="8" name="TextBox 7">
            <a:extLst>
              <a:ext uri="{FF2B5EF4-FFF2-40B4-BE49-F238E27FC236}">
                <a16:creationId xmlns:a16="http://schemas.microsoft.com/office/drawing/2014/main" id="{9B1A40CC-E2A7-3869-93F7-759BB17D6B87}"/>
              </a:ext>
            </a:extLst>
          </p:cNvPr>
          <p:cNvSpPr txBox="1"/>
          <p:nvPr/>
        </p:nvSpPr>
        <p:spPr>
          <a:xfrm>
            <a:off x="648074" y="1960175"/>
            <a:ext cx="3544439" cy="492443"/>
          </a:xfrm>
          <a:prstGeom prst="rect">
            <a:avLst/>
          </a:prstGeom>
          <a:noFill/>
        </p:spPr>
        <p:txBody>
          <a:bodyPr wrap="square" rtlCol="0">
            <a:spAutoFit/>
          </a:bodyPr>
          <a:lstStyle/>
          <a:p>
            <a:r>
              <a:rPr lang="en-SG" sz="1300" dirty="0"/>
              <a:t>Last in first out principal was used to manage the undo and redo actions effectively</a:t>
            </a:r>
          </a:p>
        </p:txBody>
      </p:sp>
      <p:pic>
        <p:nvPicPr>
          <p:cNvPr id="10" name="Picture 9">
            <a:extLst>
              <a:ext uri="{FF2B5EF4-FFF2-40B4-BE49-F238E27FC236}">
                <a16:creationId xmlns:a16="http://schemas.microsoft.com/office/drawing/2014/main" id="{F29AAA27-FBA7-0CEB-70B9-FD1AC12497E7}"/>
              </a:ext>
            </a:extLst>
          </p:cNvPr>
          <p:cNvPicPr>
            <a:picLocks noChangeAspect="1"/>
          </p:cNvPicPr>
          <p:nvPr/>
        </p:nvPicPr>
        <p:blipFill>
          <a:blip r:embed="rId4"/>
          <a:stretch>
            <a:fillRect/>
          </a:stretch>
        </p:blipFill>
        <p:spPr>
          <a:xfrm>
            <a:off x="4332441" y="708170"/>
            <a:ext cx="3976040" cy="1809608"/>
          </a:xfrm>
          <a:prstGeom prst="rect">
            <a:avLst/>
          </a:prstGeom>
        </p:spPr>
      </p:pic>
      <p:sp>
        <p:nvSpPr>
          <p:cNvPr id="11" name="TextBox 10">
            <a:extLst>
              <a:ext uri="{FF2B5EF4-FFF2-40B4-BE49-F238E27FC236}">
                <a16:creationId xmlns:a16="http://schemas.microsoft.com/office/drawing/2014/main" id="{B1A44D0E-BBF4-C7FA-583D-616ACC2A52E2}"/>
              </a:ext>
            </a:extLst>
          </p:cNvPr>
          <p:cNvSpPr txBox="1"/>
          <p:nvPr/>
        </p:nvSpPr>
        <p:spPr>
          <a:xfrm>
            <a:off x="583408" y="3980959"/>
            <a:ext cx="3306903" cy="523220"/>
          </a:xfrm>
          <a:prstGeom prst="rect">
            <a:avLst/>
          </a:prstGeom>
          <a:noFill/>
        </p:spPr>
        <p:txBody>
          <a:bodyPr wrap="square" rtlCol="0">
            <a:spAutoFit/>
          </a:bodyPr>
          <a:lstStyle/>
          <a:p>
            <a:r>
              <a:rPr lang="en-SG" sz="1400" dirty="0"/>
              <a:t>Getters to obtain the undo and redo stack states of the storage</a:t>
            </a:r>
          </a:p>
        </p:txBody>
      </p:sp>
      <p:pic>
        <p:nvPicPr>
          <p:cNvPr id="12" name="Picture 11">
            <a:extLst>
              <a:ext uri="{FF2B5EF4-FFF2-40B4-BE49-F238E27FC236}">
                <a16:creationId xmlns:a16="http://schemas.microsoft.com/office/drawing/2014/main" id="{0A87C8A7-5E48-D10E-44FF-18CA5B956587}"/>
              </a:ext>
            </a:extLst>
          </p:cNvPr>
          <p:cNvPicPr>
            <a:picLocks noChangeAspect="1"/>
          </p:cNvPicPr>
          <p:nvPr/>
        </p:nvPicPr>
        <p:blipFill>
          <a:blip r:embed="rId5"/>
          <a:stretch>
            <a:fillRect/>
          </a:stretch>
        </p:blipFill>
        <p:spPr>
          <a:xfrm>
            <a:off x="4264447" y="3601067"/>
            <a:ext cx="5636108" cy="2060258"/>
          </a:xfrm>
          <a:prstGeom prst="rect">
            <a:avLst/>
          </a:prstGeom>
        </p:spPr>
      </p:pic>
      <p:sp>
        <p:nvSpPr>
          <p:cNvPr id="13" name="TextBox 12">
            <a:extLst>
              <a:ext uri="{FF2B5EF4-FFF2-40B4-BE49-F238E27FC236}">
                <a16:creationId xmlns:a16="http://schemas.microsoft.com/office/drawing/2014/main" id="{11816A90-6385-0ABC-D188-A323D8FBE3E1}"/>
              </a:ext>
            </a:extLst>
          </p:cNvPr>
          <p:cNvSpPr txBox="1"/>
          <p:nvPr/>
        </p:nvSpPr>
        <p:spPr>
          <a:xfrm>
            <a:off x="4255605" y="5747227"/>
            <a:ext cx="6836938" cy="1169551"/>
          </a:xfrm>
          <a:prstGeom prst="rect">
            <a:avLst/>
          </a:prstGeom>
          <a:noFill/>
        </p:spPr>
        <p:txBody>
          <a:bodyPr wrap="square" rtlCol="0">
            <a:spAutoFit/>
          </a:bodyPr>
          <a:lstStyle/>
          <a:p>
            <a:r>
              <a:rPr lang="en-SG" sz="1400" dirty="0"/>
              <a:t>The redo function allows user to restore the assignments to the most recent undone state, effectively reversing the ‘undo’ statement.</a:t>
            </a:r>
          </a:p>
          <a:p>
            <a:r>
              <a:rPr lang="en-SG" sz="1400" dirty="0"/>
              <a:t>First, it checks if there is any assignments to redo, then saves for an undo before restoring the latest changes made</a:t>
            </a:r>
          </a:p>
          <a:p>
            <a:endParaRPr lang="en-SG" sz="1400" dirty="0"/>
          </a:p>
        </p:txBody>
      </p:sp>
      <p:sp>
        <p:nvSpPr>
          <p:cNvPr id="15" name="TextBox 14">
            <a:extLst>
              <a:ext uri="{FF2B5EF4-FFF2-40B4-BE49-F238E27FC236}">
                <a16:creationId xmlns:a16="http://schemas.microsoft.com/office/drawing/2014/main" id="{7F120035-A210-534B-786D-42FBE0C78023}"/>
              </a:ext>
            </a:extLst>
          </p:cNvPr>
          <p:cNvSpPr txBox="1"/>
          <p:nvPr/>
        </p:nvSpPr>
        <p:spPr>
          <a:xfrm>
            <a:off x="4264447" y="2567806"/>
            <a:ext cx="6673095" cy="1169551"/>
          </a:xfrm>
          <a:prstGeom prst="rect">
            <a:avLst/>
          </a:prstGeom>
          <a:noFill/>
        </p:spPr>
        <p:txBody>
          <a:bodyPr wrap="square" rtlCol="0">
            <a:spAutoFit/>
          </a:bodyPr>
          <a:lstStyle/>
          <a:p>
            <a:r>
              <a:rPr lang="en-SG" sz="1400" dirty="0"/>
              <a:t>The undo function allows user to delete the most recently added assignment. This is useful when users makes a mistake when assigning an entry.</a:t>
            </a:r>
          </a:p>
          <a:p>
            <a:r>
              <a:rPr lang="en-SG" sz="1400" dirty="0"/>
              <a:t>First, it checks if there is any assignments to undo, then saves for a redo before deleting the latest entry.</a:t>
            </a:r>
          </a:p>
          <a:p>
            <a:endParaRPr lang="en-SG" sz="1400" dirty="0"/>
          </a:p>
        </p:txBody>
      </p:sp>
      <p:pic>
        <p:nvPicPr>
          <p:cNvPr id="16" name="Picture 15">
            <a:extLst>
              <a:ext uri="{FF2B5EF4-FFF2-40B4-BE49-F238E27FC236}">
                <a16:creationId xmlns:a16="http://schemas.microsoft.com/office/drawing/2014/main" id="{129C2819-E1FE-5AA9-0517-720E8002AD1C}"/>
              </a:ext>
            </a:extLst>
          </p:cNvPr>
          <p:cNvPicPr>
            <a:picLocks noChangeAspect="1"/>
          </p:cNvPicPr>
          <p:nvPr/>
        </p:nvPicPr>
        <p:blipFill>
          <a:blip r:embed="rId6"/>
          <a:stretch>
            <a:fillRect/>
          </a:stretch>
        </p:blipFill>
        <p:spPr>
          <a:xfrm>
            <a:off x="610226" y="4590294"/>
            <a:ext cx="3280085" cy="718495"/>
          </a:xfrm>
          <a:prstGeom prst="rect">
            <a:avLst/>
          </a:prstGeom>
        </p:spPr>
      </p:pic>
      <p:sp>
        <p:nvSpPr>
          <p:cNvPr id="17" name="TextBox 16">
            <a:extLst>
              <a:ext uri="{FF2B5EF4-FFF2-40B4-BE49-F238E27FC236}">
                <a16:creationId xmlns:a16="http://schemas.microsoft.com/office/drawing/2014/main" id="{A5B03024-68B4-30D0-FD40-640D3EC51EA3}"/>
              </a:ext>
            </a:extLst>
          </p:cNvPr>
          <p:cNvSpPr txBox="1"/>
          <p:nvPr/>
        </p:nvSpPr>
        <p:spPr>
          <a:xfrm>
            <a:off x="596816" y="5435794"/>
            <a:ext cx="3306903" cy="523220"/>
          </a:xfrm>
          <a:prstGeom prst="rect">
            <a:avLst/>
          </a:prstGeom>
          <a:noFill/>
        </p:spPr>
        <p:txBody>
          <a:bodyPr wrap="square" rtlCol="0">
            <a:spAutoFit/>
          </a:bodyPr>
          <a:lstStyle/>
          <a:p>
            <a:r>
              <a:rPr lang="en-SG" sz="1400" dirty="0"/>
              <a:t>Save current undo state and append the current storage into the undo stack.</a:t>
            </a:r>
          </a:p>
        </p:txBody>
      </p:sp>
    </p:spTree>
    <p:extLst>
      <p:ext uri="{BB962C8B-B14F-4D97-AF65-F5344CB8AC3E}">
        <p14:creationId xmlns:p14="http://schemas.microsoft.com/office/powerpoint/2010/main" val="102948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A80668D-ABE8-AABE-7AC8-107BD8195601}"/>
              </a:ext>
            </a:extLst>
          </p:cNvPr>
          <p:cNvSpPr/>
          <p:nvPr/>
        </p:nvSpPr>
        <p:spPr>
          <a:xfrm>
            <a:off x="228432" y="892495"/>
            <a:ext cx="11735136" cy="586410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DF6ED4-375E-CA92-9A76-4F805D7D889C}"/>
              </a:ext>
            </a:extLst>
          </p:cNvPr>
          <p:cNvSpPr>
            <a:spLocks noGrp="1"/>
          </p:cNvSpPr>
          <p:nvPr>
            <p:ph type="title"/>
          </p:nvPr>
        </p:nvSpPr>
        <p:spPr>
          <a:xfrm>
            <a:off x="1206408" y="239485"/>
            <a:ext cx="9779183" cy="462353"/>
          </a:xfrm>
        </p:spPr>
        <p:txBody>
          <a:bodyPr/>
          <a:lstStyle/>
          <a:p>
            <a:pPr algn="ctr"/>
            <a:r>
              <a:rPr lang="en-SG" sz="2500" dirty="0"/>
              <a:t>Additional Feature 1 (Redo &amp; Undo Assignments)</a:t>
            </a:r>
          </a:p>
        </p:txBody>
      </p:sp>
      <p:sp>
        <p:nvSpPr>
          <p:cNvPr id="4" name="Date Placeholder 3">
            <a:extLst>
              <a:ext uri="{FF2B5EF4-FFF2-40B4-BE49-F238E27FC236}">
                <a16:creationId xmlns:a16="http://schemas.microsoft.com/office/drawing/2014/main" id="{E1EC5AE9-5C7E-5868-9F82-5A8FF048642F}"/>
              </a:ext>
            </a:extLst>
          </p:cNvPr>
          <p:cNvSpPr>
            <a:spLocks noGrp="1"/>
          </p:cNvSpPr>
          <p:nvPr>
            <p:ph type="dt" sz="half" idx="2"/>
          </p:nvPr>
        </p:nvSpPr>
        <p:spPr/>
        <p:txBody>
          <a:bodyPr/>
          <a:lstStyle/>
          <a:p>
            <a:fld id="{DD9C8446-696E-6942-B6C8-CC9CAD0B34E0}" type="datetime1">
              <a:rPr lang="en-US" smtClean="0"/>
              <a:pPr/>
              <a:t>2/14/2024</a:t>
            </a:fld>
            <a:endParaRPr lang="en-US" dirty="0"/>
          </a:p>
        </p:txBody>
      </p:sp>
      <p:sp>
        <p:nvSpPr>
          <p:cNvPr id="5" name="Footer Placeholder 4">
            <a:extLst>
              <a:ext uri="{FF2B5EF4-FFF2-40B4-BE49-F238E27FC236}">
                <a16:creationId xmlns:a16="http://schemas.microsoft.com/office/drawing/2014/main" id="{E23F9A37-D821-A3B7-CDFF-028929A0BE99}"/>
              </a:ext>
            </a:extLst>
          </p:cNvPr>
          <p:cNvSpPr>
            <a:spLocks noGrp="1"/>
          </p:cNvSpPr>
          <p:nvPr>
            <p:ph type="ftr" sz="quarter" idx="3"/>
          </p:nvPr>
        </p:nvSpPr>
        <p:spPr/>
        <p:txBody>
          <a:bodyPr/>
          <a:lstStyle/>
          <a:p>
            <a:r>
              <a:rPr lang="en-US" dirty="0"/>
              <a:t>Additional Features</a:t>
            </a:r>
          </a:p>
        </p:txBody>
      </p:sp>
      <p:sp>
        <p:nvSpPr>
          <p:cNvPr id="6" name="Slide Number Placeholder 5">
            <a:extLst>
              <a:ext uri="{FF2B5EF4-FFF2-40B4-BE49-F238E27FC236}">
                <a16:creationId xmlns:a16="http://schemas.microsoft.com/office/drawing/2014/main" id="{E5243893-26F0-589A-7EAF-1CEDC1663160}"/>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3" name="TextBox 2">
            <a:extLst>
              <a:ext uri="{FF2B5EF4-FFF2-40B4-BE49-F238E27FC236}">
                <a16:creationId xmlns:a16="http://schemas.microsoft.com/office/drawing/2014/main" id="{A50A17BC-49E4-A459-18ED-97CB2CF92B43}"/>
              </a:ext>
            </a:extLst>
          </p:cNvPr>
          <p:cNvSpPr txBox="1"/>
          <p:nvPr/>
        </p:nvSpPr>
        <p:spPr>
          <a:xfrm>
            <a:off x="1619249" y="1164191"/>
            <a:ext cx="8790213" cy="4801314"/>
          </a:xfrm>
          <a:prstGeom prst="rect">
            <a:avLst/>
          </a:prstGeom>
          <a:noFill/>
        </p:spPr>
        <p:txBody>
          <a:bodyPr wrap="square" rtlCol="0">
            <a:spAutoFit/>
          </a:bodyPr>
          <a:lstStyle/>
          <a:p>
            <a:r>
              <a:rPr lang="en-SG" sz="1700" b="1" dirty="0"/>
              <a:t>Technical Sophistication: </a:t>
            </a:r>
            <a:r>
              <a:rPr lang="en-SG" sz="1700" dirty="0"/>
              <a:t>Additional feature 1 involves careful state management and the use of data structure Stacks (Last-In-First-Out) to record the history of the user’s action.</a:t>
            </a:r>
          </a:p>
          <a:p>
            <a:r>
              <a:rPr lang="en-SG" sz="1700" dirty="0"/>
              <a:t>For example, when user undo a statement, the state is appended into the undo stack and </a:t>
            </a:r>
            <a:r>
              <a:rPr lang="en-SG" sz="1700"/>
              <a:t>the latest </a:t>
            </a:r>
            <a:r>
              <a:rPr lang="en-SG" sz="1700" dirty="0"/>
              <a:t>state is saved when an undo command is issued. Hence, employing to the LIFO principal.</a:t>
            </a:r>
          </a:p>
          <a:p>
            <a:r>
              <a:rPr lang="en-SG" sz="1700" dirty="0"/>
              <a:t>By capturing the entire state of assignments before each change, the application is able to revert to any previous state.</a:t>
            </a:r>
            <a:endParaRPr lang="en-SG" sz="1700" b="1" dirty="0"/>
          </a:p>
          <a:p>
            <a:endParaRPr lang="en-SG" sz="1700" b="1" dirty="0"/>
          </a:p>
          <a:p>
            <a:r>
              <a:rPr lang="en-SG" sz="1700" b="1" dirty="0"/>
              <a:t>Uniqueness: </a:t>
            </a:r>
            <a:r>
              <a:rPr lang="en-SG" sz="1700" dirty="0"/>
              <a:t>Ability to undo and redo complex sequences of mathematical assignments without manually having to restart the program.</a:t>
            </a:r>
            <a:endParaRPr lang="en-SG" sz="1700" b="1" dirty="0"/>
          </a:p>
          <a:p>
            <a:endParaRPr lang="en-SG" sz="1700" b="1" dirty="0"/>
          </a:p>
          <a:p>
            <a:r>
              <a:rPr lang="en-SG" sz="1700" b="1" dirty="0"/>
              <a:t>Innovativeness: </a:t>
            </a:r>
            <a:r>
              <a:rPr lang="en-SG" sz="1700" dirty="0"/>
              <a:t>The nature and fun of math is about realising your errors and backtracking and exploring alternate calculations. This feature will allow user for more experimentations which fosters a more productive standpoint.</a:t>
            </a:r>
            <a:endParaRPr lang="en-SG" sz="1700" b="1" dirty="0"/>
          </a:p>
          <a:p>
            <a:endParaRPr lang="en-SG" sz="1700" b="1" dirty="0"/>
          </a:p>
          <a:p>
            <a:r>
              <a:rPr lang="en-SG" sz="1700" b="1" dirty="0"/>
              <a:t>Usability</a:t>
            </a:r>
            <a:r>
              <a:rPr lang="en-SG" sz="1700" dirty="0"/>
              <a:t>: From a usability standpoint, the undo and redo function significantly improves the user interface. Users can easily correct their errors when assigning an entry thus making the application more user friendly. </a:t>
            </a:r>
          </a:p>
        </p:txBody>
      </p:sp>
    </p:spTree>
    <p:extLst>
      <p:ext uri="{BB962C8B-B14F-4D97-AF65-F5344CB8AC3E}">
        <p14:creationId xmlns:p14="http://schemas.microsoft.com/office/powerpoint/2010/main" val="391547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591D8-3FFB-6432-E434-966D06E7477E}"/>
            </a:ext>
          </a:extLst>
        </p:cNvPr>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2F496D3B-CABE-3E6A-1B1E-F6630D881A28}"/>
              </a:ext>
            </a:extLst>
          </p:cNvPr>
          <p:cNvSpPr/>
          <p:nvPr/>
        </p:nvSpPr>
        <p:spPr>
          <a:xfrm>
            <a:off x="3651737" y="1014949"/>
            <a:ext cx="8012306" cy="2307501"/>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B400BC31-16D7-1460-D171-C8E51F1D75C1}"/>
              </a:ext>
            </a:extLst>
          </p:cNvPr>
          <p:cNvSpPr>
            <a:spLocks noGrp="1"/>
          </p:cNvSpPr>
          <p:nvPr>
            <p:ph type="title"/>
          </p:nvPr>
        </p:nvSpPr>
        <p:spPr>
          <a:xfrm>
            <a:off x="1206408" y="347744"/>
            <a:ext cx="9779183" cy="522224"/>
          </a:xfrm>
        </p:spPr>
        <p:txBody>
          <a:bodyPr/>
          <a:lstStyle/>
          <a:p>
            <a:pPr algn="ctr"/>
            <a:r>
              <a:rPr lang="en-SG" sz="3000" dirty="0"/>
              <a:t>Additional Feature 2 (	Show Variable Dependencies)</a:t>
            </a:r>
          </a:p>
        </p:txBody>
      </p:sp>
      <p:sp>
        <p:nvSpPr>
          <p:cNvPr id="4" name="Date Placeholder 3">
            <a:extLst>
              <a:ext uri="{FF2B5EF4-FFF2-40B4-BE49-F238E27FC236}">
                <a16:creationId xmlns:a16="http://schemas.microsoft.com/office/drawing/2014/main" id="{BC720568-752A-D9F2-6F56-0FF68391129D}"/>
              </a:ext>
            </a:extLst>
          </p:cNvPr>
          <p:cNvSpPr>
            <a:spLocks noGrp="1"/>
          </p:cNvSpPr>
          <p:nvPr>
            <p:ph type="dt" sz="half" idx="2"/>
          </p:nvPr>
        </p:nvSpPr>
        <p:spPr/>
        <p:txBody>
          <a:bodyPr/>
          <a:lstStyle/>
          <a:p>
            <a:fld id="{DD9C8446-696E-6942-B6C8-CC9CAD0B34E0}" type="datetime1">
              <a:rPr lang="en-US" smtClean="0"/>
              <a:pPr/>
              <a:t>2/14/2024</a:t>
            </a:fld>
            <a:endParaRPr lang="en-US" dirty="0"/>
          </a:p>
        </p:txBody>
      </p:sp>
      <p:sp>
        <p:nvSpPr>
          <p:cNvPr id="5" name="Footer Placeholder 4">
            <a:extLst>
              <a:ext uri="{FF2B5EF4-FFF2-40B4-BE49-F238E27FC236}">
                <a16:creationId xmlns:a16="http://schemas.microsoft.com/office/drawing/2014/main" id="{05636593-A751-D360-348E-ACA0124D2F03}"/>
              </a:ext>
            </a:extLst>
          </p:cNvPr>
          <p:cNvSpPr>
            <a:spLocks noGrp="1"/>
          </p:cNvSpPr>
          <p:nvPr>
            <p:ph type="ftr" sz="quarter" idx="3"/>
          </p:nvPr>
        </p:nvSpPr>
        <p:spPr/>
        <p:txBody>
          <a:bodyPr/>
          <a:lstStyle/>
          <a:p>
            <a:r>
              <a:rPr lang="en-US" dirty="0"/>
              <a:t>Additional Features</a:t>
            </a:r>
          </a:p>
        </p:txBody>
      </p:sp>
      <p:sp>
        <p:nvSpPr>
          <p:cNvPr id="6" name="Slide Number Placeholder 5">
            <a:extLst>
              <a:ext uri="{FF2B5EF4-FFF2-40B4-BE49-F238E27FC236}">
                <a16:creationId xmlns:a16="http://schemas.microsoft.com/office/drawing/2014/main" id="{F056C3C9-D7CE-22DE-B3A3-1FD47ED737DF}"/>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7" name="TextBox 6">
            <a:extLst>
              <a:ext uri="{FF2B5EF4-FFF2-40B4-BE49-F238E27FC236}">
                <a16:creationId xmlns:a16="http://schemas.microsoft.com/office/drawing/2014/main" id="{FF68DE93-EAD1-C28D-2CE9-6437DE9ABB75}"/>
              </a:ext>
            </a:extLst>
          </p:cNvPr>
          <p:cNvSpPr txBox="1"/>
          <p:nvPr/>
        </p:nvSpPr>
        <p:spPr>
          <a:xfrm>
            <a:off x="3777365" y="1199480"/>
            <a:ext cx="7614557" cy="1900007"/>
          </a:xfrm>
          <a:prstGeom prst="rect">
            <a:avLst/>
          </a:prstGeom>
          <a:noFill/>
        </p:spPr>
        <p:txBody>
          <a:bodyPr wrap="square" rtlCol="0">
            <a:spAutoFit/>
          </a:bodyPr>
          <a:lstStyle/>
          <a:p>
            <a:pPr>
              <a:lnSpc>
                <a:spcPct val="90000"/>
              </a:lnSpc>
              <a:spcBef>
                <a:spcPts val="1000"/>
              </a:spcBef>
            </a:pPr>
            <a:r>
              <a:rPr lang="en-US" sz="1600" dirty="0"/>
              <a:t>The ‘Show Variable Dependencies’ feature allows users to analyze and display the dependencies for all their assignment statements. This allows for more in depth understanding as to how the different variables are interconnected to one another.</a:t>
            </a:r>
          </a:p>
          <a:p>
            <a:pPr>
              <a:lnSpc>
                <a:spcPct val="90000"/>
              </a:lnSpc>
              <a:spcBef>
                <a:spcPts val="1000"/>
              </a:spcBef>
            </a:pPr>
            <a:r>
              <a:rPr lang="en-US" sz="1600" dirty="0"/>
              <a:t>Users can also choose to save the variable dependency output as a text file for further analysis.</a:t>
            </a:r>
          </a:p>
          <a:p>
            <a:pPr>
              <a:lnSpc>
                <a:spcPct val="90000"/>
              </a:lnSpc>
              <a:spcBef>
                <a:spcPts val="1000"/>
              </a:spcBef>
            </a:pPr>
            <a:r>
              <a:rPr lang="en-US" sz="1600" dirty="0"/>
              <a:t>This is useful in scenarios where the equations are too complex or there is too many assignments which makes it challenging to manually track the dependencies.</a:t>
            </a:r>
          </a:p>
        </p:txBody>
      </p:sp>
      <p:pic>
        <p:nvPicPr>
          <p:cNvPr id="13" name="Picture 12">
            <a:extLst>
              <a:ext uri="{FF2B5EF4-FFF2-40B4-BE49-F238E27FC236}">
                <a16:creationId xmlns:a16="http://schemas.microsoft.com/office/drawing/2014/main" id="{844353F4-9E56-DD05-5129-7D0D6F4145B8}"/>
              </a:ext>
            </a:extLst>
          </p:cNvPr>
          <p:cNvPicPr>
            <a:picLocks noChangeAspect="1"/>
          </p:cNvPicPr>
          <p:nvPr/>
        </p:nvPicPr>
        <p:blipFill>
          <a:blip r:embed="rId2"/>
          <a:stretch>
            <a:fillRect/>
          </a:stretch>
        </p:blipFill>
        <p:spPr>
          <a:xfrm>
            <a:off x="800078" y="919435"/>
            <a:ext cx="2536394" cy="1589160"/>
          </a:xfrm>
          <a:prstGeom prst="rect">
            <a:avLst/>
          </a:prstGeom>
        </p:spPr>
      </p:pic>
      <p:pic>
        <p:nvPicPr>
          <p:cNvPr id="17" name="Picture 16">
            <a:extLst>
              <a:ext uri="{FF2B5EF4-FFF2-40B4-BE49-F238E27FC236}">
                <a16:creationId xmlns:a16="http://schemas.microsoft.com/office/drawing/2014/main" id="{7C117DAC-AD3A-8F71-E89D-A4EB75929481}"/>
              </a:ext>
            </a:extLst>
          </p:cNvPr>
          <p:cNvPicPr>
            <a:picLocks noChangeAspect="1"/>
          </p:cNvPicPr>
          <p:nvPr/>
        </p:nvPicPr>
        <p:blipFill>
          <a:blip r:embed="rId3"/>
          <a:stretch>
            <a:fillRect/>
          </a:stretch>
        </p:blipFill>
        <p:spPr>
          <a:xfrm>
            <a:off x="199785" y="3505868"/>
            <a:ext cx="5504579" cy="3092920"/>
          </a:xfrm>
          <a:prstGeom prst="rect">
            <a:avLst/>
          </a:prstGeom>
        </p:spPr>
      </p:pic>
      <p:cxnSp>
        <p:nvCxnSpPr>
          <p:cNvPr id="18" name="Straight Arrow Connector 17">
            <a:extLst>
              <a:ext uri="{FF2B5EF4-FFF2-40B4-BE49-F238E27FC236}">
                <a16:creationId xmlns:a16="http://schemas.microsoft.com/office/drawing/2014/main" id="{94691E5E-8665-4CF6-11EC-5F8D472F9F1F}"/>
              </a:ext>
            </a:extLst>
          </p:cNvPr>
          <p:cNvCxnSpPr>
            <a:cxnSpLocks/>
          </p:cNvCxnSpPr>
          <p:nvPr/>
        </p:nvCxnSpPr>
        <p:spPr>
          <a:xfrm>
            <a:off x="2068275" y="2579239"/>
            <a:ext cx="0" cy="8559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86716DB-4ED4-27FF-760B-8AA5C36B31EB}"/>
              </a:ext>
            </a:extLst>
          </p:cNvPr>
          <p:cNvCxnSpPr>
            <a:cxnSpLocks/>
          </p:cNvCxnSpPr>
          <p:nvPr/>
        </p:nvCxnSpPr>
        <p:spPr>
          <a:xfrm>
            <a:off x="6052457" y="4871358"/>
            <a:ext cx="140425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095E1E91-C9D2-74CE-FB38-D77E5AF91BE0}"/>
              </a:ext>
            </a:extLst>
          </p:cNvPr>
          <p:cNvPicPr>
            <a:picLocks noChangeAspect="1"/>
          </p:cNvPicPr>
          <p:nvPr/>
        </p:nvPicPr>
        <p:blipFill>
          <a:blip r:embed="rId4"/>
          <a:stretch>
            <a:fillRect/>
          </a:stretch>
        </p:blipFill>
        <p:spPr>
          <a:xfrm>
            <a:off x="7824568" y="3429000"/>
            <a:ext cx="3687304" cy="3169788"/>
          </a:xfrm>
          <a:prstGeom prst="rect">
            <a:avLst/>
          </a:prstGeom>
        </p:spPr>
      </p:pic>
    </p:spTree>
    <p:extLst>
      <p:ext uri="{BB962C8B-B14F-4D97-AF65-F5344CB8AC3E}">
        <p14:creationId xmlns:p14="http://schemas.microsoft.com/office/powerpoint/2010/main" val="295365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6B5A8008-3874-B176-9292-C05059B31193}"/>
              </a:ext>
            </a:extLst>
          </p:cNvPr>
          <p:cNvSpPr/>
          <p:nvPr/>
        </p:nvSpPr>
        <p:spPr>
          <a:xfrm>
            <a:off x="188750" y="946198"/>
            <a:ext cx="11814499" cy="586410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DF6ED4-375E-CA92-9A76-4F805D7D889C}"/>
              </a:ext>
            </a:extLst>
          </p:cNvPr>
          <p:cNvSpPr>
            <a:spLocks noGrp="1"/>
          </p:cNvSpPr>
          <p:nvPr>
            <p:ph type="title"/>
          </p:nvPr>
        </p:nvSpPr>
        <p:spPr>
          <a:xfrm>
            <a:off x="1097551" y="244296"/>
            <a:ext cx="9779183" cy="529449"/>
          </a:xfrm>
        </p:spPr>
        <p:txBody>
          <a:bodyPr/>
          <a:lstStyle/>
          <a:p>
            <a:pPr algn="ctr"/>
            <a:r>
              <a:rPr lang="en-SG" sz="2500" dirty="0"/>
              <a:t>Additional Feature 2 (Show Variable Dependencies)</a:t>
            </a:r>
          </a:p>
        </p:txBody>
      </p:sp>
      <p:sp>
        <p:nvSpPr>
          <p:cNvPr id="4" name="Date Placeholder 3">
            <a:extLst>
              <a:ext uri="{FF2B5EF4-FFF2-40B4-BE49-F238E27FC236}">
                <a16:creationId xmlns:a16="http://schemas.microsoft.com/office/drawing/2014/main" id="{E1EC5AE9-5C7E-5868-9F82-5A8FF048642F}"/>
              </a:ext>
            </a:extLst>
          </p:cNvPr>
          <p:cNvSpPr>
            <a:spLocks noGrp="1"/>
          </p:cNvSpPr>
          <p:nvPr>
            <p:ph type="dt" sz="half" idx="2"/>
          </p:nvPr>
        </p:nvSpPr>
        <p:spPr/>
        <p:txBody>
          <a:bodyPr/>
          <a:lstStyle/>
          <a:p>
            <a:fld id="{DD9C8446-696E-6942-B6C8-CC9CAD0B34E0}" type="datetime1">
              <a:rPr lang="en-US" smtClean="0"/>
              <a:pPr/>
              <a:t>2/14/2024</a:t>
            </a:fld>
            <a:endParaRPr lang="en-US" dirty="0"/>
          </a:p>
        </p:txBody>
      </p:sp>
      <p:sp>
        <p:nvSpPr>
          <p:cNvPr id="5" name="Footer Placeholder 4">
            <a:extLst>
              <a:ext uri="{FF2B5EF4-FFF2-40B4-BE49-F238E27FC236}">
                <a16:creationId xmlns:a16="http://schemas.microsoft.com/office/drawing/2014/main" id="{E23F9A37-D821-A3B7-CDFF-028929A0BE99}"/>
              </a:ext>
            </a:extLst>
          </p:cNvPr>
          <p:cNvSpPr>
            <a:spLocks noGrp="1"/>
          </p:cNvSpPr>
          <p:nvPr>
            <p:ph type="ftr" sz="quarter" idx="3"/>
          </p:nvPr>
        </p:nvSpPr>
        <p:spPr/>
        <p:txBody>
          <a:bodyPr/>
          <a:lstStyle/>
          <a:p>
            <a:r>
              <a:rPr lang="en-US" dirty="0"/>
              <a:t>Additional Features</a:t>
            </a:r>
          </a:p>
        </p:txBody>
      </p:sp>
      <p:sp>
        <p:nvSpPr>
          <p:cNvPr id="6" name="Slide Number Placeholder 5">
            <a:extLst>
              <a:ext uri="{FF2B5EF4-FFF2-40B4-BE49-F238E27FC236}">
                <a16:creationId xmlns:a16="http://schemas.microsoft.com/office/drawing/2014/main" id="{E5243893-26F0-589A-7EAF-1CEDC1663160}"/>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2" name="TextBox 11">
            <a:extLst>
              <a:ext uri="{FF2B5EF4-FFF2-40B4-BE49-F238E27FC236}">
                <a16:creationId xmlns:a16="http://schemas.microsoft.com/office/drawing/2014/main" id="{5AFF5933-A6B1-9C7A-E089-A4F5C856AD51}"/>
              </a:ext>
            </a:extLst>
          </p:cNvPr>
          <p:cNvSpPr txBox="1"/>
          <p:nvPr/>
        </p:nvSpPr>
        <p:spPr>
          <a:xfrm>
            <a:off x="5869910" y="3742886"/>
            <a:ext cx="5112227" cy="1015663"/>
          </a:xfrm>
          <a:prstGeom prst="rect">
            <a:avLst/>
          </a:prstGeom>
          <a:noFill/>
        </p:spPr>
        <p:txBody>
          <a:bodyPr wrap="square" rtlCol="0">
            <a:spAutoFit/>
          </a:bodyPr>
          <a:lstStyle/>
          <a:p>
            <a:r>
              <a:rPr lang="en-US" sz="1500" dirty="0"/>
              <a:t>The </a:t>
            </a:r>
            <a:r>
              <a:rPr lang="en-US" sz="1500" dirty="0" err="1"/>
              <a:t>analyze_dependencies</a:t>
            </a:r>
            <a:r>
              <a:rPr lang="en-US" sz="1500" dirty="0"/>
              <a:t> function iterates through every variable and its expression in the storage. It calls the </a:t>
            </a:r>
            <a:r>
              <a:rPr lang="en-US" sz="1500" dirty="0" err="1"/>
              <a:t>find_dependencies</a:t>
            </a:r>
            <a:r>
              <a:rPr lang="en-US" sz="1500" dirty="0"/>
              <a:t> function for each variable to identify that specific variable’s dependency.</a:t>
            </a:r>
            <a:endParaRPr lang="en-SG" sz="1500" dirty="0"/>
          </a:p>
        </p:txBody>
      </p:sp>
      <p:sp>
        <p:nvSpPr>
          <p:cNvPr id="3" name="TextBox 2">
            <a:extLst>
              <a:ext uri="{FF2B5EF4-FFF2-40B4-BE49-F238E27FC236}">
                <a16:creationId xmlns:a16="http://schemas.microsoft.com/office/drawing/2014/main" id="{C9A8F51C-D19D-2E2E-63BF-E84AED7F10FB}"/>
              </a:ext>
            </a:extLst>
          </p:cNvPr>
          <p:cNvSpPr txBox="1"/>
          <p:nvPr/>
        </p:nvSpPr>
        <p:spPr>
          <a:xfrm>
            <a:off x="381000" y="3826272"/>
            <a:ext cx="4887686" cy="2169825"/>
          </a:xfrm>
          <a:prstGeom prst="rect">
            <a:avLst/>
          </a:prstGeom>
          <a:noFill/>
        </p:spPr>
        <p:txBody>
          <a:bodyPr wrap="square" rtlCol="0">
            <a:spAutoFit/>
          </a:bodyPr>
          <a:lstStyle/>
          <a:p>
            <a:r>
              <a:rPr lang="en-US" sz="1500" dirty="0"/>
              <a:t>The find_dependencies function helps to identify a given variable’s dependency.</a:t>
            </a:r>
          </a:p>
          <a:p>
            <a:pPr marL="342900" indent="-342900">
              <a:buAutoNum type="arabicPeriod"/>
            </a:pPr>
            <a:r>
              <a:rPr lang="en-US" sz="1500" dirty="0"/>
              <a:t>Tokenize the given expression</a:t>
            </a:r>
          </a:p>
          <a:p>
            <a:pPr marL="342900" indent="-342900">
              <a:buAutoNum type="arabicPeriod"/>
            </a:pPr>
            <a:r>
              <a:rPr lang="en-US" sz="1500" dirty="0"/>
              <a:t>Identify the dependencies by checking if the token is alphabetic, is not the current variable and exists within the storage.</a:t>
            </a:r>
          </a:p>
          <a:p>
            <a:pPr marL="342900" indent="-342900">
              <a:buAutoNum type="arabicPeriod"/>
            </a:pPr>
            <a:r>
              <a:rPr lang="en-US" sz="1500" dirty="0"/>
              <a:t>Remove duplicate dependencies by making it a set before converting it back to a list again.</a:t>
            </a:r>
          </a:p>
          <a:p>
            <a:pPr marL="342900" indent="-342900">
              <a:buAutoNum type="arabicPeriod"/>
            </a:pPr>
            <a:r>
              <a:rPr lang="en-US" sz="1500" dirty="0"/>
              <a:t>Return the dependency for the given variable</a:t>
            </a:r>
          </a:p>
        </p:txBody>
      </p:sp>
      <p:pic>
        <p:nvPicPr>
          <p:cNvPr id="11" name="Picture 10">
            <a:extLst>
              <a:ext uri="{FF2B5EF4-FFF2-40B4-BE49-F238E27FC236}">
                <a16:creationId xmlns:a16="http://schemas.microsoft.com/office/drawing/2014/main" id="{3B4CC302-EDB3-51C2-E19B-B1EC6E0E335E}"/>
              </a:ext>
            </a:extLst>
          </p:cNvPr>
          <p:cNvPicPr>
            <a:picLocks noChangeAspect="1"/>
          </p:cNvPicPr>
          <p:nvPr/>
        </p:nvPicPr>
        <p:blipFill>
          <a:blip r:embed="rId2"/>
          <a:stretch>
            <a:fillRect/>
          </a:stretch>
        </p:blipFill>
        <p:spPr>
          <a:xfrm>
            <a:off x="5487274" y="1811286"/>
            <a:ext cx="6255228" cy="1709762"/>
          </a:xfrm>
          <a:prstGeom prst="rect">
            <a:avLst/>
          </a:prstGeom>
        </p:spPr>
      </p:pic>
      <p:pic>
        <p:nvPicPr>
          <p:cNvPr id="14" name="Picture 13">
            <a:extLst>
              <a:ext uri="{FF2B5EF4-FFF2-40B4-BE49-F238E27FC236}">
                <a16:creationId xmlns:a16="http://schemas.microsoft.com/office/drawing/2014/main" id="{B1F68CD5-E7E0-3173-5131-F83F5310F1C3}"/>
              </a:ext>
            </a:extLst>
          </p:cNvPr>
          <p:cNvPicPr>
            <a:picLocks noChangeAspect="1"/>
          </p:cNvPicPr>
          <p:nvPr/>
        </p:nvPicPr>
        <p:blipFill>
          <a:blip r:embed="rId3"/>
          <a:stretch>
            <a:fillRect/>
          </a:stretch>
        </p:blipFill>
        <p:spPr>
          <a:xfrm>
            <a:off x="381000" y="1344981"/>
            <a:ext cx="4845527" cy="2314281"/>
          </a:xfrm>
          <a:prstGeom prst="rect">
            <a:avLst/>
          </a:prstGeom>
        </p:spPr>
      </p:pic>
    </p:spTree>
    <p:extLst>
      <p:ext uri="{BB962C8B-B14F-4D97-AF65-F5344CB8AC3E}">
        <p14:creationId xmlns:p14="http://schemas.microsoft.com/office/powerpoint/2010/main" val="3183113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D85B5359-653B-F41D-9957-4EBBBC3EA3E4}"/>
              </a:ext>
            </a:extLst>
          </p:cNvPr>
          <p:cNvSpPr/>
          <p:nvPr/>
        </p:nvSpPr>
        <p:spPr>
          <a:xfrm>
            <a:off x="103414" y="711773"/>
            <a:ext cx="12008719" cy="6009701"/>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FDF6ED4-375E-CA92-9A76-4F805D7D889C}"/>
              </a:ext>
            </a:extLst>
          </p:cNvPr>
          <p:cNvSpPr>
            <a:spLocks noGrp="1"/>
          </p:cNvSpPr>
          <p:nvPr>
            <p:ph type="title"/>
          </p:nvPr>
        </p:nvSpPr>
        <p:spPr>
          <a:xfrm>
            <a:off x="1139994" y="249421"/>
            <a:ext cx="9779183" cy="462352"/>
          </a:xfrm>
        </p:spPr>
        <p:txBody>
          <a:bodyPr/>
          <a:lstStyle/>
          <a:p>
            <a:pPr algn="ctr"/>
            <a:r>
              <a:rPr lang="en-SG" sz="2500" dirty="0"/>
              <a:t>Additional Feature 2 (Show Variable Dependencies)</a:t>
            </a:r>
          </a:p>
        </p:txBody>
      </p:sp>
      <p:sp>
        <p:nvSpPr>
          <p:cNvPr id="4" name="Date Placeholder 3">
            <a:extLst>
              <a:ext uri="{FF2B5EF4-FFF2-40B4-BE49-F238E27FC236}">
                <a16:creationId xmlns:a16="http://schemas.microsoft.com/office/drawing/2014/main" id="{E1EC5AE9-5C7E-5868-9F82-5A8FF048642F}"/>
              </a:ext>
            </a:extLst>
          </p:cNvPr>
          <p:cNvSpPr>
            <a:spLocks noGrp="1"/>
          </p:cNvSpPr>
          <p:nvPr>
            <p:ph type="dt" sz="half" idx="2"/>
          </p:nvPr>
        </p:nvSpPr>
        <p:spPr/>
        <p:txBody>
          <a:bodyPr/>
          <a:lstStyle/>
          <a:p>
            <a:fld id="{DD9C8446-696E-6942-B6C8-CC9CAD0B34E0}" type="datetime1">
              <a:rPr lang="en-US" smtClean="0"/>
              <a:pPr/>
              <a:t>2/14/2024</a:t>
            </a:fld>
            <a:endParaRPr lang="en-US" dirty="0"/>
          </a:p>
        </p:txBody>
      </p:sp>
      <p:sp>
        <p:nvSpPr>
          <p:cNvPr id="5" name="Footer Placeholder 4">
            <a:extLst>
              <a:ext uri="{FF2B5EF4-FFF2-40B4-BE49-F238E27FC236}">
                <a16:creationId xmlns:a16="http://schemas.microsoft.com/office/drawing/2014/main" id="{E23F9A37-D821-A3B7-CDFF-028929A0BE99}"/>
              </a:ext>
            </a:extLst>
          </p:cNvPr>
          <p:cNvSpPr>
            <a:spLocks noGrp="1"/>
          </p:cNvSpPr>
          <p:nvPr>
            <p:ph type="ftr" sz="quarter" idx="3"/>
          </p:nvPr>
        </p:nvSpPr>
        <p:spPr/>
        <p:txBody>
          <a:bodyPr/>
          <a:lstStyle/>
          <a:p>
            <a:r>
              <a:rPr lang="en-US" dirty="0"/>
              <a:t>Additional Features</a:t>
            </a:r>
          </a:p>
        </p:txBody>
      </p:sp>
      <p:sp>
        <p:nvSpPr>
          <p:cNvPr id="6" name="Slide Number Placeholder 5">
            <a:extLst>
              <a:ext uri="{FF2B5EF4-FFF2-40B4-BE49-F238E27FC236}">
                <a16:creationId xmlns:a16="http://schemas.microsoft.com/office/drawing/2014/main" id="{E5243893-26F0-589A-7EAF-1CEDC1663160}"/>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12" name="TextBox 11">
            <a:extLst>
              <a:ext uri="{FF2B5EF4-FFF2-40B4-BE49-F238E27FC236}">
                <a16:creationId xmlns:a16="http://schemas.microsoft.com/office/drawing/2014/main" id="{5AFF5933-A6B1-9C7A-E089-A4F5C856AD51}"/>
              </a:ext>
            </a:extLst>
          </p:cNvPr>
          <p:cNvSpPr txBox="1"/>
          <p:nvPr/>
        </p:nvSpPr>
        <p:spPr>
          <a:xfrm>
            <a:off x="345109" y="5141922"/>
            <a:ext cx="5127170" cy="784830"/>
          </a:xfrm>
          <a:prstGeom prst="rect">
            <a:avLst/>
          </a:prstGeom>
          <a:noFill/>
        </p:spPr>
        <p:txBody>
          <a:bodyPr wrap="square" rtlCol="0">
            <a:spAutoFit/>
          </a:bodyPr>
          <a:lstStyle/>
          <a:p>
            <a:r>
              <a:rPr lang="en-US" sz="1500" dirty="0"/>
              <a:t>The </a:t>
            </a:r>
            <a:r>
              <a:rPr lang="en-US" sz="1500" dirty="0" err="1"/>
              <a:t>display_dependencies</a:t>
            </a:r>
            <a:r>
              <a:rPr lang="en-US" sz="1500" dirty="0"/>
              <a:t> function formats the expression, results and their given dependency and presents the information for users to visualize.</a:t>
            </a:r>
            <a:endParaRPr lang="en-SG" sz="1500" dirty="0"/>
          </a:p>
        </p:txBody>
      </p:sp>
      <p:pic>
        <p:nvPicPr>
          <p:cNvPr id="3" name="Picture 2">
            <a:extLst>
              <a:ext uri="{FF2B5EF4-FFF2-40B4-BE49-F238E27FC236}">
                <a16:creationId xmlns:a16="http://schemas.microsoft.com/office/drawing/2014/main" id="{7A28FDBB-0217-C020-7D22-BA004E5C1862}"/>
              </a:ext>
            </a:extLst>
          </p:cNvPr>
          <p:cNvPicPr>
            <a:picLocks noChangeAspect="1"/>
          </p:cNvPicPr>
          <p:nvPr/>
        </p:nvPicPr>
        <p:blipFill>
          <a:blip r:embed="rId2"/>
          <a:stretch>
            <a:fillRect/>
          </a:stretch>
        </p:blipFill>
        <p:spPr>
          <a:xfrm>
            <a:off x="448313" y="1034394"/>
            <a:ext cx="4741421" cy="3903959"/>
          </a:xfrm>
          <a:prstGeom prst="rect">
            <a:avLst/>
          </a:prstGeom>
        </p:spPr>
      </p:pic>
      <p:sp>
        <p:nvSpPr>
          <p:cNvPr id="9" name="TextBox 8">
            <a:extLst>
              <a:ext uri="{FF2B5EF4-FFF2-40B4-BE49-F238E27FC236}">
                <a16:creationId xmlns:a16="http://schemas.microsoft.com/office/drawing/2014/main" id="{B4E6018C-0D2E-6BFE-372F-A4EF6A1B4EA3}"/>
              </a:ext>
            </a:extLst>
          </p:cNvPr>
          <p:cNvSpPr txBox="1"/>
          <p:nvPr/>
        </p:nvSpPr>
        <p:spPr>
          <a:xfrm>
            <a:off x="5771151" y="1082193"/>
            <a:ext cx="5321391" cy="5247590"/>
          </a:xfrm>
          <a:prstGeom prst="rect">
            <a:avLst/>
          </a:prstGeom>
          <a:noFill/>
        </p:spPr>
        <p:txBody>
          <a:bodyPr wrap="square">
            <a:spAutoFit/>
          </a:bodyPr>
          <a:lstStyle/>
          <a:p>
            <a:r>
              <a:rPr lang="en-SG" sz="1500" b="1" dirty="0"/>
              <a:t>Technical Sophistication: </a:t>
            </a:r>
            <a:r>
              <a:rPr lang="en-SG" sz="1500" dirty="0"/>
              <a:t>Efficiently managing and updating dependencies when each assignment changes. Sets has also been used to remove duplicate dependencies which optimises speed.</a:t>
            </a:r>
          </a:p>
          <a:p>
            <a:endParaRPr lang="en-SG" sz="1500" b="1" dirty="0"/>
          </a:p>
          <a:p>
            <a:r>
              <a:rPr lang="en-SG" sz="1500" b="1" dirty="0"/>
              <a:t>Uniqueness: </a:t>
            </a:r>
            <a:r>
              <a:rPr lang="en-SG" sz="1500" dirty="0"/>
              <a:t>This feature has real-time dependency tracking. The user is able to track every dependency immediately after assigning statements. Not only that, the user can also choose to save the variable dependency information in a text file for further analysis</a:t>
            </a:r>
          </a:p>
          <a:p>
            <a:endParaRPr lang="en-SG" sz="1500" dirty="0"/>
          </a:p>
          <a:p>
            <a:r>
              <a:rPr lang="en-SG" sz="1500" b="1" dirty="0"/>
              <a:t>Innovativeness: </a:t>
            </a:r>
            <a:r>
              <a:rPr lang="en-SG" sz="1500" dirty="0"/>
              <a:t>This feature can serve as an educational tool for others to gain more insights about the assignments, visualize and understanding the interrelationships between different variable </a:t>
            </a:r>
          </a:p>
          <a:p>
            <a:endParaRPr lang="en-SG" sz="1500" b="1" dirty="0"/>
          </a:p>
          <a:p>
            <a:r>
              <a:rPr lang="en-SG" sz="1500" b="1" dirty="0"/>
              <a:t>Usability</a:t>
            </a:r>
            <a:r>
              <a:rPr lang="en-SG" sz="1500" dirty="0"/>
              <a:t>: This feature can be useful in situations where the assignments are way too complex or the number of assignments being handled are too many. Not only that, the ability to write the variable dependencies into a file that can further be used for further analysis and reports</a:t>
            </a:r>
          </a:p>
          <a:p>
            <a:endParaRPr lang="en-SG" sz="1500" dirty="0"/>
          </a:p>
        </p:txBody>
      </p:sp>
    </p:spTree>
    <p:extLst>
      <p:ext uri="{BB962C8B-B14F-4D97-AF65-F5344CB8AC3E}">
        <p14:creationId xmlns:p14="http://schemas.microsoft.com/office/powerpoint/2010/main" val="97790903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{0C49F04F-9359-40E7-A681-66589E0F2672}tf45331398_win32</Template>
  <TotalTime>2509</TotalTime>
  <Words>971</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Office Theme</vt:lpstr>
      <vt:lpstr>Additional Features  (Data Structures and Algorithm CA2)</vt:lpstr>
      <vt:lpstr>Additional Feature 1 (Redo &amp; Undo Assignments)</vt:lpstr>
      <vt:lpstr>Additional Feature 1 (Redo &amp; Undo Assignments)</vt:lpstr>
      <vt:lpstr>Additional Feature 1 (Redo &amp; Undo Assignments)</vt:lpstr>
      <vt:lpstr>Additional Feature 1 (Redo &amp; Undo Assignments)</vt:lpstr>
      <vt:lpstr>Additional Feature 2 ( Show Variable Dependencies)</vt:lpstr>
      <vt:lpstr>Additional Feature 2 (Show Variable Dependencies)</vt:lpstr>
      <vt:lpstr>Additional Feature 2 (Show Variable Dependencies)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Singapore Housing Worth To Invest In?</dc:title>
  <dc:creator>TOH KIEN YU</dc:creator>
  <cp:lastModifiedBy>TOH KIEN YU</cp:lastModifiedBy>
  <cp:revision>112</cp:revision>
  <dcterms:created xsi:type="dcterms:W3CDTF">2022-12-08T05:20:04Z</dcterms:created>
  <dcterms:modified xsi:type="dcterms:W3CDTF">2024-02-13T16:09:02Z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