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77" r:id="rId7"/>
    <p:sldId id="279" r:id="rId8"/>
    <p:sldId id="280" r:id="rId9"/>
    <p:sldId id="282" r:id="rId10"/>
    <p:sldId id="281" r:id="rId11"/>
    <p:sldId id="283" r:id="rId12"/>
    <p:sldId id="28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718"/>
  </p:normalViewPr>
  <p:slideViewPr>
    <p:cSldViewPr snapToGrid="0">
      <p:cViewPr varScale="1">
        <p:scale>
          <a:sx n="88" d="100"/>
          <a:sy n="88" d="100"/>
        </p:scale>
        <p:origin x="228" y="5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12/9/2022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12/9/2022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12/9/2022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12/9/2022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12/9/2022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5000" dirty="0"/>
              <a:t>Is Singapore Housing Worthy To Invest In?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748996"/>
            <a:ext cx="9500507" cy="806675"/>
          </a:xfrm>
        </p:spPr>
        <p:txBody>
          <a:bodyPr/>
          <a:lstStyle/>
          <a:p>
            <a:r>
              <a:rPr lang="en-US" dirty="0"/>
              <a:t>Analysis Done By: Toh Kien Yu (P2222291)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042308" y="3523343"/>
            <a:ext cx="6220278" cy="2387600"/>
          </a:xfrm>
        </p:spPr>
        <p:txBody>
          <a:bodyPr/>
          <a:lstStyle/>
          <a:p>
            <a:r>
              <a:rPr lang="en-US" dirty="0"/>
              <a:t>Thank you!</a:t>
            </a:r>
          </a:p>
        </p:txBody>
      </p:sp>
      <p:sp>
        <p:nvSpPr>
          <p:cNvPr id="4" name="TextBox 3">
            <a:extLst>
              <a:ext uri="{FF2B5EF4-FFF2-40B4-BE49-F238E27FC236}">
                <a16:creationId xmlns:a16="http://schemas.microsoft.com/office/drawing/2014/main" id="{00BFC257-0A11-ED8B-89EA-046992F112A6}"/>
              </a:ext>
            </a:extLst>
          </p:cNvPr>
          <p:cNvSpPr txBox="1"/>
          <p:nvPr/>
        </p:nvSpPr>
        <p:spPr>
          <a:xfrm>
            <a:off x="807357" y="1121228"/>
            <a:ext cx="6525986" cy="3985706"/>
          </a:xfrm>
          <a:prstGeom prst="rect">
            <a:avLst/>
          </a:prstGeom>
          <a:noFill/>
        </p:spPr>
        <p:txBody>
          <a:bodyPr wrap="square" rtlCol="0">
            <a:spAutoFit/>
          </a:bodyPr>
          <a:lstStyle/>
          <a:p>
            <a:endParaRPr lang="en-SG" sz="2300" dirty="0"/>
          </a:p>
          <a:p>
            <a:r>
              <a:rPr lang="en-SG" sz="2300" dirty="0"/>
              <a:t>From this CA1 Assignment, I had a fruitful experience and learnt a more in depth insight about Data Visualisation.</a:t>
            </a:r>
          </a:p>
          <a:p>
            <a:endParaRPr lang="en-SG" sz="2300" dirty="0"/>
          </a:p>
          <a:p>
            <a:pPr marL="457200" indent="-457200">
              <a:buAutoNum type="arabicPeriod"/>
            </a:pPr>
            <a:r>
              <a:rPr lang="en-SG" sz="2300" dirty="0"/>
              <a:t>I am more used and comfortable when using </a:t>
            </a:r>
            <a:r>
              <a:rPr lang="en-SG" sz="2300" dirty="0" err="1"/>
              <a:t>TableAU</a:t>
            </a:r>
            <a:r>
              <a:rPr lang="en-SG" sz="2300" dirty="0"/>
              <a:t> and able to make almost any graph I need in a matter of minutes.</a:t>
            </a:r>
          </a:p>
          <a:p>
            <a:pPr marL="457200" indent="-457200">
              <a:buAutoNum type="arabicPeriod"/>
            </a:pPr>
            <a:endParaRPr lang="en-SG" sz="2300" dirty="0"/>
          </a:p>
          <a:p>
            <a:pPr marL="457200" indent="-457200">
              <a:buAutoNum type="arabicPeriod"/>
            </a:pPr>
            <a:r>
              <a:rPr lang="en-SG" sz="2300" dirty="0"/>
              <a:t>I have gained more experience and insight on how I can analyse data given to me</a:t>
            </a:r>
          </a:p>
        </p:txBody>
      </p:sp>
      <p:sp>
        <p:nvSpPr>
          <p:cNvPr id="3" name="TextBox 2">
            <a:extLst>
              <a:ext uri="{FF2B5EF4-FFF2-40B4-BE49-F238E27FC236}">
                <a16:creationId xmlns:a16="http://schemas.microsoft.com/office/drawing/2014/main" id="{78042121-AC5E-6A79-70BA-63B1DFAABB56}"/>
              </a:ext>
            </a:extLst>
          </p:cNvPr>
          <p:cNvSpPr txBox="1"/>
          <p:nvPr/>
        </p:nvSpPr>
        <p:spPr>
          <a:xfrm>
            <a:off x="1175657" y="369976"/>
            <a:ext cx="6482443" cy="1154162"/>
          </a:xfrm>
          <a:prstGeom prst="rect">
            <a:avLst/>
          </a:prstGeom>
          <a:noFill/>
        </p:spPr>
        <p:txBody>
          <a:bodyPr wrap="square" rtlCol="0">
            <a:spAutoFit/>
          </a:bodyPr>
          <a:lstStyle/>
          <a:p>
            <a:r>
              <a:rPr lang="en-US" dirty="0"/>
              <a:t>Library Resource used: </a:t>
            </a:r>
          </a:p>
          <a:p>
            <a:r>
              <a:rPr lang="en-US" sz="1100" dirty="0"/>
              <a:t>1. DAVI Practical Lab and Slides</a:t>
            </a:r>
          </a:p>
          <a:p>
            <a:r>
              <a:rPr lang="en-US" sz="1100" i="1" dirty="0">
                <a:effectLst/>
              </a:rPr>
              <a:t>2. Regions of Singapore</a:t>
            </a:r>
            <a:r>
              <a:rPr lang="en-US" sz="1100" dirty="0">
                <a:effectLst/>
              </a:rPr>
              <a:t> (2021) </a:t>
            </a:r>
            <a:r>
              <a:rPr lang="en-US" sz="1100" i="1" dirty="0" err="1">
                <a:effectLst/>
              </a:rPr>
              <a:t>Mappr</a:t>
            </a:r>
            <a:r>
              <a:rPr lang="en-US" sz="1100" dirty="0">
                <a:effectLst/>
              </a:rPr>
              <a:t>. Available at: https://www.mappr.co/counties/regions-of-singapore/ (Accessed: December 9, 2022). </a:t>
            </a:r>
          </a:p>
          <a:p>
            <a:endParaRPr lang="en-SG"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Objectives of this Analysis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Are the Prices of Singapore Housing Rising?</a:t>
            </a:r>
          </a:p>
          <a:p>
            <a:endParaRPr lang="en-US" dirty="0"/>
          </a:p>
          <a:p>
            <a:r>
              <a:rPr lang="en-US" dirty="0"/>
              <a:t>Singapore has limited land for housing and a high cost of living. With factors such as inflation and high demand of housing, will the resale prices of Singapore Housing rise?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59228"/>
            <a:ext cx="9779183" cy="721406"/>
          </a:xfrm>
        </p:spPr>
        <p:txBody>
          <a:bodyPr/>
          <a:lstStyle/>
          <a:p>
            <a:r>
              <a:rPr lang="en-US" sz="4000" dirty="0"/>
              <a:t>Nature of dataset &amp; Cleansing of dataset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pic>
        <p:nvPicPr>
          <p:cNvPr id="8" name="Content Placeholder 7">
            <a:extLst>
              <a:ext uri="{FF2B5EF4-FFF2-40B4-BE49-F238E27FC236}">
                <a16:creationId xmlns:a16="http://schemas.microsoft.com/office/drawing/2014/main" id="{5DBAF96A-E4FA-9EE6-56FF-57CF72D7F921}"/>
              </a:ext>
            </a:extLst>
          </p:cNvPr>
          <p:cNvPicPr>
            <a:picLocks noGrp="1" noChangeAspect="1"/>
          </p:cNvPicPr>
          <p:nvPr>
            <p:ph idx="1"/>
          </p:nvPr>
        </p:nvPicPr>
        <p:blipFill>
          <a:blip r:embed="rId2"/>
          <a:stretch>
            <a:fillRect/>
          </a:stretch>
        </p:blipFill>
        <p:spPr>
          <a:xfrm>
            <a:off x="8546843" y="1150095"/>
            <a:ext cx="3330263" cy="3225962"/>
          </a:xfrm>
        </p:spPr>
      </p:pic>
      <p:sp>
        <p:nvSpPr>
          <p:cNvPr id="9" name="TextBox 8">
            <a:extLst>
              <a:ext uri="{FF2B5EF4-FFF2-40B4-BE49-F238E27FC236}">
                <a16:creationId xmlns:a16="http://schemas.microsoft.com/office/drawing/2014/main" id="{B15F8DB2-9205-7795-8741-421D5815CD3D}"/>
              </a:ext>
            </a:extLst>
          </p:cNvPr>
          <p:cNvSpPr txBox="1"/>
          <p:nvPr/>
        </p:nvSpPr>
        <p:spPr>
          <a:xfrm>
            <a:off x="8397240" y="4453236"/>
            <a:ext cx="3722914" cy="954107"/>
          </a:xfrm>
          <a:prstGeom prst="rect">
            <a:avLst/>
          </a:prstGeom>
          <a:noFill/>
        </p:spPr>
        <p:txBody>
          <a:bodyPr wrap="square" rtlCol="0">
            <a:spAutoFit/>
          </a:bodyPr>
          <a:lstStyle/>
          <a:p>
            <a:r>
              <a:rPr lang="en-SG" sz="1400" dirty="0"/>
              <a:t>Towns are grouped into separate regions in Singapore through the use of  </a:t>
            </a:r>
            <a:r>
              <a:rPr lang="en-US" sz="1400" i="1" dirty="0">
                <a:effectLst/>
              </a:rPr>
              <a:t>https://www.mappr.co/counties/regions-of-singapore/ </a:t>
            </a:r>
            <a:endParaRPr lang="en-SG" sz="1400" i="1" dirty="0"/>
          </a:p>
        </p:txBody>
      </p:sp>
      <p:sp>
        <p:nvSpPr>
          <p:cNvPr id="3" name="TextBox 2">
            <a:extLst>
              <a:ext uri="{FF2B5EF4-FFF2-40B4-BE49-F238E27FC236}">
                <a16:creationId xmlns:a16="http://schemas.microsoft.com/office/drawing/2014/main" id="{1059FCD7-F2D2-95A7-D1FF-E7EAEF3A1C01}"/>
              </a:ext>
            </a:extLst>
          </p:cNvPr>
          <p:cNvSpPr txBox="1"/>
          <p:nvPr/>
        </p:nvSpPr>
        <p:spPr>
          <a:xfrm>
            <a:off x="479315" y="1264701"/>
            <a:ext cx="6988629" cy="646331"/>
          </a:xfrm>
          <a:prstGeom prst="rect">
            <a:avLst/>
          </a:prstGeom>
          <a:noFill/>
        </p:spPr>
        <p:txBody>
          <a:bodyPr wrap="square" rtlCol="0">
            <a:spAutoFit/>
          </a:bodyPr>
          <a:lstStyle/>
          <a:p>
            <a:r>
              <a:rPr lang="en-US" dirty="0"/>
              <a:t>Field name	Description	Example</a:t>
            </a:r>
          </a:p>
          <a:p>
            <a:endParaRPr lang="en-SG" dirty="0"/>
          </a:p>
        </p:txBody>
      </p:sp>
      <p:pic>
        <p:nvPicPr>
          <p:cNvPr id="11" name="Picture 10">
            <a:extLst>
              <a:ext uri="{FF2B5EF4-FFF2-40B4-BE49-F238E27FC236}">
                <a16:creationId xmlns:a16="http://schemas.microsoft.com/office/drawing/2014/main" id="{99DAF3E9-D16F-4A4C-2A26-9CBF852F1BA6}"/>
              </a:ext>
            </a:extLst>
          </p:cNvPr>
          <p:cNvPicPr>
            <a:picLocks noChangeAspect="1"/>
          </p:cNvPicPr>
          <p:nvPr/>
        </p:nvPicPr>
        <p:blipFill>
          <a:blip r:embed="rId3"/>
          <a:stretch>
            <a:fillRect/>
          </a:stretch>
        </p:blipFill>
        <p:spPr>
          <a:xfrm>
            <a:off x="205021" y="1653764"/>
            <a:ext cx="5029189" cy="2218624"/>
          </a:xfrm>
          <a:prstGeom prst="rect">
            <a:avLst/>
          </a:prstGeom>
        </p:spPr>
      </p:pic>
      <p:pic>
        <p:nvPicPr>
          <p:cNvPr id="13" name="Picture 12">
            <a:extLst>
              <a:ext uri="{FF2B5EF4-FFF2-40B4-BE49-F238E27FC236}">
                <a16:creationId xmlns:a16="http://schemas.microsoft.com/office/drawing/2014/main" id="{BAAC3873-9471-753A-FF9A-413A1DE0B299}"/>
              </a:ext>
            </a:extLst>
          </p:cNvPr>
          <p:cNvPicPr>
            <a:picLocks noChangeAspect="1"/>
          </p:cNvPicPr>
          <p:nvPr/>
        </p:nvPicPr>
        <p:blipFill>
          <a:blip r:embed="rId4"/>
          <a:stretch>
            <a:fillRect/>
          </a:stretch>
        </p:blipFill>
        <p:spPr>
          <a:xfrm>
            <a:off x="254924" y="4033677"/>
            <a:ext cx="4544291" cy="272315"/>
          </a:xfrm>
          <a:prstGeom prst="rect">
            <a:avLst/>
          </a:prstGeom>
        </p:spPr>
      </p:pic>
      <p:pic>
        <p:nvPicPr>
          <p:cNvPr id="10" name="Picture 9">
            <a:extLst>
              <a:ext uri="{FF2B5EF4-FFF2-40B4-BE49-F238E27FC236}">
                <a16:creationId xmlns:a16="http://schemas.microsoft.com/office/drawing/2014/main" id="{4676BB5F-72BB-3516-4C6A-A6BC67634B1B}"/>
              </a:ext>
            </a:extLst>
          </p:cNvPr>
          <p:cNvPicPr>
            <a:picLocks noChangeAspect="1"/>
          </p:cNvPicPr>
          <p:nvPr/>
        </p:nvPicPr>
        <p:blipFill>
          <a:blip r:embed="rId5"/>
          <a:stretch>
            <a:fillRect/>
          </a:stretch>
        </p:blipFill>
        <p:spPr>
          <a:xfrm>
            <a:off x="5364435" y="1227275"/>
            <a:ext cx="2933070" cy="3225961"/>
          </a:xfrm>
          <a:prstGeom prst="rect">
            <a:avLst/>
          </a:prstGeom>
        </p:spPr>
      </p:pic>
      <p:sp>
        <p:nvSpPr>
          <p:cNvPr id="12" name="TextBox 11">
            <a:extLst>
              <a:ext uri="{FF2B5EF4-FFF2-40B4-BE49-F238E27FC236}">
                <a16:creationId xmlns:a16="http://schemas.microsoft.com/office/drawing/2014/main" id="{1CC66F5C-2CFD-B9EE-06A1-49A7EBDE39EA}"/>
              </a:ext>
            </a:extLst>
          </p:cNvPr>
          <p:cNvSpPr txBox="1"/>
          <p:nvPr/>
        </p:nvSpPr>
        <p:spPr>
          <a:xfrm>
            <a:off x="5370022" y="4490662"/>
            <a:ext cx="2783378" cy="923330"/>
          </a:xfrm>
          <a:prstGeom prst="rect">
            <a:avLst/>
          </a:prstGeom>
          <a:noFill/>
        </p:spPr>
        <p:txBody>
          <a:bodyPr wrap="square" rtlCol="0">
            <a:spAutoFit/>
          </a:bodyPr>
          <a:lstStyle/>
          <a:p>
            <a:r>
              <a:rPr lang="en-SG" dirty="0"/>
              <a:t>Duplicates are grouped in a single group to provide more accurate data.</a:t>
            </a:r>
          </a:p>
        </p:txBody>
      </p:sp>
      <p:sp>
        <p:nvSpPr>
          <p:cNvPr id="14" name="TextBox 13">
            <a:extLst>
              <a:ext uri="{FF2B5EF4-FFF2-40B4-BE49-F238E27FC236}">
                <a16:creationId xmlns:a16="http://schemas.microsoft.com/office/drawing/2014/main" id="{D015772E-B45D-5F4C-617A-5EFAB8E57996}"/>
              </a:ext>
            </a:extLst>
          </p:cNvPr>
          <p:cNvSpPr txBox="1"/>
          <p:nvPr/>
        </p:nvSpPr>
        <p:spPr>
          <a:xfrm>
            <a:off x="205021" y="4376057"/>
            <a:ext cx="4910077" cy="1200329"/>
          </a:xfrm>
          <a:prstGeom prst="rect">
            <a:avLst/>
          </a:prstGeom>
          <a:noFill/>
        </p:spPr>
        <p:txBody>
          <a:bodyPr wrap="square" rtlCol="0">
            <a:spAutoFit/>
          </a:bodyPr>
          <a:lstStyle/>
          <a:p>
            <a:r>
              <a:rPr lang="en-SG" sz="900" dirty="0"/>
              <a:t>House Size	    |“Large House”, “Medium House”, “Small House” |	  Large House</a:t>
            </a:r>
          </a:p>
          <a:p>
            <a:r>
              <a:rPr lang="en-SG" sz="900" dirty="0"/>
              <a:t>Cleansed Flat Model | [ “2 Room”, “Adjoined flat”, “Apartment”, “DBSS”,|   Adjoined Flat</a:t>
            </a:r>
          </a:p>
          <a:p>
            <a:r>
              <a:rPr lang="en-SG" sz="900" dirty="0"/>
              <a:t>	    | “Improved”, “Improved Maisonette”, “Maisonette”,|</a:t>
            </a:r>
          </a:p>
          <a:p>
            <a:r>
              <a:rPr lang="en-SG" sz="900" dirty="0"/>
              <a:t>	    | “Model A”, “Model A - Maisonette”, “Model A2”, |</a:t>
            </a:r>
          </a:p>
          <a:p>
            <a:r>
              <a:rPr lang="en-SG" sz="900" dirty="0"/>
              <a:t>	    | “Multi Generation”, “Premium Apartment”,           |		    	    |“Premium </a:t>
            </a:r>
            <a:r>
              <a:rPr lang="en-SG" sz="900" dirty="0" err="1"/>
              <a:t>Aparment</a:t>
            </a:r>
            <a:r>
              <a:rPr lang="en-SG" sz="900" dirty="0"/>
              <a:t> Loft”, “Premium Maisonette”|</a:t>
            </a:r>
          </a:p>
          <a:p>
            <a:r>
              <a:rPr lang="en-SG" sz="900" dirty="0"/>
              <a:t>	    |”Simplified”, “Standard”, “Terrace”, “Type S1”,”TypeS2”] |</a:t>
            </a:r>
          </a:p>
          <a:p>
            <a:endParaRPr lang="en-SG" sz="900" dirty="0"/>
          </a:p>
        </p:txBody>
      </p:sp>
    </p:spTree>
    <p:extLst>
      <p:ext uri="{BB962C8B-B14F-4D97-AF65-F5344CB8AC3E}">
        <p14:creationId xmlns:p14="http://schemas.microsoft.com/office/powerpoint/2010/main" val="28870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207200"/>
            <a:ext cx="9779183" cy="662781"/>
          </a:xfrm>
        </p:spPr>
        <p:txBody>
          <a:bodyPr/>
          <a:lstStyle/>
          <a:p>
            <a:r>
              <a:rPr lang="en-US" sz="3200" dirty="0"/>
              <a:t>Insights: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7746AEFA-BA03-E122-2A79-75116E932099}"/>
              </a:ext>
            </a:extLst>
          </p:cNvPr>
          <p:cNvSpPr txBox="1"/>
          <p:nvPr/>
        </p:nvSpPr>
        <p:spPr>
          <a:xfrm>
            <a:off x="8086305" y="819851"/>
            <a:ext cx="3387238" cy="6647974"/>
          </a:xfrm>
          <a:prstGeom prst="rect">
            <a:avLst/>
          </a:prstGeom>
          <a:noFill/>
        </p:spPr>
        <p:txBody>
          <a:bodyPr wrap="square" rtlCol="0">
            <a:spAutoFit/>
          </a:bodyPr>
          <a:lstStyle/>
          <a:p>
            <a:pPr marL="171450" indent="-171450">
              <a:buFont typeface="Arial" panose="020B0604020202020204" pitchFamily="34" charset="0"/>
              <a:buChar char="•"/>
            </a:pPr>
            <a:r>
              <a:rPr lang="en-SG" sz="1000" dirty="0"/>
              <a:t>From the map, Bukit </a:t>
            </a:r>
            <a:r>
              <a:rPr lang="en-SG" sz="1000" dirty="0" err="1"/>
              <a:t>Timah</a:t>
            </a:r>
            <a:r>
              <a:rPr lang="en-SG" sz="1000" dirty="0"/>
              <a:t> is the area with highest average resale price ($791,167) and </a:t>
            </a:r>
            <a:r>
              <a:rPr lang="en-SG" sz="1000" dirty="0" err="1"/>
              <a:t>Geylang</a:t>
            </a:r>
            <a:r>
              <a:rPr lang="en-SG" sz="1000" dirty="0"/>
              <a:t> having the lowest average resale price ($473,129).</a:t>
            </a:r>
          </a:p>
          <a:p>
            <a:endParaRPr lang="en-SG" sz="1000" dirty="0"/>
          </a:p>
          <a:p>
            <a:pPr marL="171450" indent="-171450">
              <a:buFont typeface="Arial" panose="020B0604020202020204" pitchFamily="34" charset="0"/>
              <a:buChar char="•"/>
            </a:pPr>
            <a:r>
              <a:rPr lang="en-SG" sz="1000" dirty="0"/>
              <a:t>   Central Region is one of the most busiest and     </a:t>
            </a:r>
          </a:p>
          <a:p>
            <a:r>
              <a:rPr lang="en-SG" sz="1000" dirty="0"/>
              <a:t>        densely packed district in Singapore. </a:t>
            </a:r>
          </a:p>
          <a:p>
            <a:endParaRPr lang="en-SG" sz="1000" dirty="0"/>
          </a:p>
          <a:p>
            <a:pPr marL="285750" indent="-285750">
              <a:buFont typeface="Arial" panose="020B0604020202020204" pitchFamily="34" charset="0"/>
              <a:buChar char="•"/>
            </a:pPr>
            <a:r>
              <a:rPr lang="en-SG" sz="1000" dirty="0"/>
              <a:t>From the line chart, it can be seen that the Central Region increase in average resale price compared to other Region is much more significant as compared to other regions.</a:t>
            </a:r>
          </a:p>
          <a:p>
            <a:endParaRPr lang="en-SG" sz="1000" dirty="0"/>
          </a:p>
          <a:p>
            <a:pPr marL="285750" indent="-285750">
              <a:buFont typeface="Arial" panose="020B0604020202020204" pitchFamily="34" charset="0"/>
              <a:buChar char="•"/>
            </a:pPr>
            <a:r>
              <a:rPr lang="en-SG" sz="1000" dirty="0"/>
              <a:t>From the box-whisker chart, in 2021, Central Region’s Executive ($907,512), 5 Room ($794,283), 4 Room ($639,231) and 3 Room ($354,992) flat type having the </a:t>
            </a:r>
            <a:r>
              <a:rPr lang="en-SG" sz="1000" b="1" dirty="0"/>
              <a:t>highest</a:t>
            </a:r>
            <a:r>
              <a:rPr lang="en-SG" sz="1000" dirty="0"/>
              <a:t> average resale price compared to other regions.</a:t>
            </a:r>
          </a:p>
          <a:p>
            <a:pPr marL="285750" indent="-285750">
              <a:buFont typeface="Arial" panose="020B0604020202020204" pitchFamily="34" charset="0"/>
              <a:buChar char="•"/>
            </a:pPr>
            <a:r>
              <a:rPr lang="en-SG" sz="1000" dirty="0"/>
              <a:t>From the box-whisker chart, the average resale price to buy a 4 ROOM flat in Central region is $639,231. However, outside of the Central region, the average price of 5 ROOM flats are only as high as an average of $579,876. Similarly, the average price to buy a 5 ROOM flat in Central region is $794,283, however outside of the central region, the average price to buy a Executive flat is only averages about $690,376. To summarise, buyers can expect to pay the full price of 5 room flat and more outside the Central region, to be able to purchase a 4 room flat in the Central Region.</a:t>
            </a:r>
          </a:p>
          <a:p>
            <a:pPr marL="285750" indent="-285750">
              <a:buFont typeface="Arial" panose="020B0604020202020204" pitchFamily="34" charset="0"/>
              <a:buChar char="•"/>
            </a:pPr>
            <a:r>
              <a:rPr lang="en-SG" sz="1000" dirty="0"/>
              <a:t>Central Region contains housing that are much more expensive.</a:t>
            </a:r>
          </a:p>
          <a:p>
            <a:pPr marL="285750" indent="-285750">
              <a:buFont typeface="Arial" panose="020B0604020202020204" pitchFamily="34" charset="0"/>
              <a:buChar char="•"/>
            </a:pPr>
            <a:endParaRPr lang="en-SG" sz="800" dirty="0"/>
          </a:p>
          <a:p>
            <a:endParaRPr lang="en-SG" dirty="0"/>
          </a:p>
          <a:p>
            <a:endParaRPr lang="en-SG" dirty="0"/>
          </a:p>
          <a:p>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CB04F303-9C38-2123-2D66-9849882CCF38}"/>
              </a:ext>
            </a:extLst>
          </p:cNvPr>
          <p:cNvPicPr>
            <a:picLocks noChangeAspect="1"/>
          </p:cNvPicPr>
          <p:nvPr/>
        </p:nvPicPr>
        <p:blipFill>
          <a:blip r:embed="rId2"/>
          <a:stretch>
            <a:fillRect/>
          </a:stretch>
        </p:blipFill>
        <p:spPr>
          <a:xfrm>
            <a:off x="284809" y="912380"/>
            <a:ext cx="7705305" cy="5443970"/>
          </a:xfrm>
          <a:prstGeom prst="rect">
            <a:avLst/>
          </a:prstGeom>
        </p:spPr>
      </p:pic>
    </p:spTree>
    <p:extLst>
      <p:ext uri="{BB962C8B-B14F-4D97-AF65-F5344CB8AC3E}">
        <p14:creationId xmlns:p14="http://schemas.microsoft.com/office/powerpoint/2010/main" val="1887089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92256"/>
            <a:ext cx="9779183" cy="662781"/>
          </a:xfrm>
        </p:spPr>
        <p:txBody>
          <a:bodyPr/>
          <a:lstStyle/>
          <a:p>
            <a:r>
              <a:rPr lang="en-US" sz="3200" dirty="0"/>
              <a:t>Insights: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14" name="TextBox 13">
            <a:extLst>
              <a:ext uri="{FF2B5EF4-FFF2-40B4-BE49-F238E27FC236}">
                <a16:creationId xmlns:a16="http://schemas.microsoft.com/office/drawing/2014/main" id="{CE5DE064-B6D0-748D-FE6E-185A5A41F051}"/>
              </a:ext>
            </a:extLst>
          </p:cNvPr>
          <p:cNvSpPr txBox="1"/>
          <p:nvPr/>
        </p:nvSpPr>
        <p:spPr>
          <a:xfrm>
            <a:off x="7935686" y="1344386"/>
            <a:ext cx="3526972" cy="4493538"/>
          </a:xfrm>
          <a:prstGeom prst="rect">
            <a:avLst/>
          </a:prstGeom>
          <a:noFill/>
        </p:spPr>
        <p:txBody>
          <a:bodyPr wrap="square" rtlCol="0">
            <a:spAutoFit/>
          </a:bodyPr>
          <a:lstStyle/>
          <a:p>
            <a:pPr marL="285750" indent="-285750">
              <a:buFont typeface="Arial" panose="020B0604020202020204" pitchFamily="34" charset="0"/>
              <a:buChar char="•"/>
            </a:pPr>
            <a:r>
              <a:rPr lang="en-SG" sz="1100" dirty="0"/>
              <a:t>From the map, It can be seen that the North Region’s resale Price has the lowest increase of resale price over the years, compared to other regions.</a:t>
            </a:r>
          </a:p>
          <a:p>
            <a:endParaRPr lang="en-SG" sz="1100" dirty="0"/>
          </a:p>
          <a:p>
            <a:pPr marL="285750" indent="-285750">
              <a:buFont typeface="Arial" panose="020B0604020202020204" pitchFamily="34" charset="0"/>
              <a:buChar char="•"/>
            </a:pPr>
            <a:r>
              <a:rPr lang="en-SG" sz="1100" dirty="0"/>
              <a:t>From the map, the highest average resale price in the North region is Woodlands ($424,425) and the lowest average resale price is Yishun ($418,203) which tells us that the resale price do not vary much.</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From the line chart, it can be seen that the North Region increase in average resale price compared to other Region is much more gradual as compared to other regions over the years</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From the box-whisker chart, in 2021, North Region also have the </a:t>
            </a:r>
            <a:r>
              <a:rPr lang="en-SG" sz="1100" b="1" dirty="0"/>
              <a:t>lowest </a:t>
            </a:r>
            <a:r>
              <a:rPr lang="en-SG" sz="1100" dirty="0"/>
              <a:t>average resale price of Executive ($616,867), 5 Room Flat ($487,235), 4 Room Flat ($397,152) and 3 Room Flat($303,245) . However, with an exception of having the highest Multi Generation average resale price ($860 000).</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North Region contains housing where are much more cheaper compared to the other regions. </a:t>
            </a:r>
          </a:p>
        </p:txBody>
      </p:sp>
      <p:pic>
        <p:nvPicPr>
          <p:cNvPr id="8" name="Picture 7">
            <a:extLst>
              <a:ext uri="{FF2B5EF4-FFF2-40B4-BE49-F238E27FC236}">
                <a16:creationId xmlns:a16="http://schemas.microsoft.com/office/drawing/2014/main" id="{EB806093-956E-06DA-4E5C-D7ABF4C42ECA}"/>
              </a:ext>
            </a:extLst>
          </p:cNvPr>
          <p:cNvPicPr>
            <a:picLocks noChangeAspect="1"/>
          </p:cNvPicPr>
          <p:nvPr/>
        </p:nvPicPr>
        <p:blipFill>
          <a:blip r:embed="rId2"/>
          <a:stretch>
            <a:fillRect/>
          </a:stretch>
        </p:blipFill>
        <p:spPr>
          <a:xfrm>
            <a:off x="462643" y="1349544"/>
            <a:ext cx="7473043" cy="5011964"/>
          </a:xfrm>
          <a:prstGeom prst="rect">
            <a:avLst/>
          </a:prstGeom>
        </p:spPr>
      </p:pic>
    </p:spTree>
    <p:extLst>
      <p:ext uri="{BB962C8B-B14F-4D97-AF65-F5344CB8AC3E}">
        <p14:creationId xmlns:p14="http://schemas.microsoft.com/office/powerpoint/2010/main" val="146381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3200" dirty="0"/>
              <a:t>Insights: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BD780A2E-FA08-DC05-3967-2A618CE8FF83}"/>
              </a:ext>
            </a:extLst>
          </p:cNvPr>
          <p:cNvSpPr txBox="1"/>
          <p:nvPr/>
        </p:nvSpPr>
        <p:spPr>
          <a:xfrm>
            <a:off x="8383349" y="1289953"/>
            <a:ext cx="3037114" cy="5324535"/>
          </a:xfrm>
          <a:prstGeom prst="rect">
            <a:avLst/>
          </a:prstGeom>
          <a:noFill/>
        </p:spPr>
        <p:txBody>
          <a:bodyPr wrap="square" rtlCol="0">
            <a:spAutoFit/>
          </a:bodyPr>
          <a:lstStyle/>
          <a:p>
            <a:pPr marL="285750" indent="-285750">
              <a:buFont typeface="Arial" panose="020B0604020202020204" pitchFamily="34" charset="0"/>
              <a:buChar char="•"/>
            </a:pPr>
            <a:r>
              <a:rPr lang="en-SG" sz="1000" dirty="0"/>
              <a:t>From the line chart, Flat Types of 3 ROOM, 4 ROOM, 5 ROOM, EXECUTIVE and MULTI GENERATION Average Resale </a:t>
            </a:r>
            <a:r>
              <a:rPr lang="en-SG" sz="1000"/>
              <a:t>Price are </a:t>
            </a:r>
            <a:r>
              <a:rPr lang="en-SG" sz="1000" dirty="0"/>
              <a:t>increasing over the years</a:t>
            </a:r>
          </a:p>
          <a:p>
            <a:pPr marL="285750" indent="-285750">
              <a:buFont typeface="Arial" panose="020B0604020202020204" pitchFamily="34" charset="0"/>
              <a:buChar char="•"/>
            </a:pPr>
            <a:endParaRPr lang="en-SG" sz="1000" dirty="0"/>
          </a:p>
          <a:p>
            <a:pPr marL="285750" indent="-285750">
              <a:buFont typeface="Arial" panose="020B0604020202020204" pitchFamily="34" charset="0"/>
              <a:buChar char="•"/>
            </a:pPr>
            <a:r>
              <a:rPr lang="en-SG" sz="1000" dirty="0"/>
              <a:t>From the bar chart, Central Region has the </a:t>
            </a:r>
            <a:r>
              <a:rPr lang="en-SG" sz="1000" b="1" dirty="0"/>
              <a:t>most dominant </a:t>
            </a:r>
            <a:r>
              <a:rPr lang="en-SG" sz="1000" dirty="0"/>
              <a:t>increase in resale price of 11.11% from Year 2013 – 2021.</a:t>
            </a:r>
          </a:p>
          <a:p>
            <a:pPr marL="285750" indent="-285750">
              <a:buFont typeface="Arial" panose="020B0604020202020204" pitchFamily="34" charset="0"/>
              <a:buChar char="•"/>
            </a:pPr>
            <a:endParaRPr lang="en-SG" sz="1000" dirty="0"/>
          </a:p>
          <a:p>
            <a:pPr marL="285750" indent="-285750">
              <a:buFont typeface="Arial" panose="020B0604020202020204" pitchFamily="34" charset="0"/>
              <a:buChar char="•"/>
            </a:pPr>
            <a:r>
              <a:rPr lang="en-SG" sz="1000" dirty="0"/>
              <a:t>However, the North and North East Region’s Average Resale Price is </a:t>
            </a:r>
            <a:r>
              <a:rPr lang="en-SG" sz="1000" b="1" dirty="0"/>
              <a:t>declining</a:t>
            </a:r>
            <a:r>
              <a:rPr lang="en-SG" sz="1000" dirty="0"/>
              <a:t> with a decrease of 3.06% and 1.86% from Year 2013 – 2021 respectively.</a:t>
            </a:r>
          </a:p>
          <a:p>
            <a:pPr marL="285750" indent="-285750">
              <a:buFont typeface="Arial" panose="020B0604020202020204" pitchFamily="34" charset="0"/>
              <a:buChar char="•"/>
            </a:pPr>
            <a:endParaRPr lang="en-SG" sz="1000" dirty="0"/>
          </a:p>
          <a:p>
            <a:pPr marL="285750" indent="-285750">
              <a:buFont typeface="Arial" panose="020B0604020202020204" pitchFamily="34" charset="0"/>
              <a:buChar char="•"/>
            </a:pPr>
            <a:r>
              <a:rPr lang="en-SG" sz="1000" dirty="0"/>
              <a:t>The KPI Chart shows the summary of the average area square meter, lease remaining, resale price and price per square meter for any town and region the user interacts with.</a:t>
            </a:r>
          </a:p>
          <a:p>
            <a:pPr marL="285750" indent="-285750">
              <a:buFont typeface="Arial" panose="020B0604020202020204" pitchFamily="34" charset="0"/>
              <a:buChar char="•"/>
            </a:pPr>
            <a:endParaRPr lang="en-SG" sz="1000" dirty="0"/>
          </a:p>
          <a:p>
            <a:pPr marL="285750" indent="-285750">
              <a:buFont typeface="Arial" panose="020B0604020202020204" pitchFamily="34" charset="0"/>
              <a:buChar char="•"/>
            </a:pPr>
            <a:r>
              <a:rPr lang="en-SG" sz="1000" dirty="0"/>
              <a:t>The highlight table shows that Bukit </a:t>
            </a:r>
            <a:r>
              <a:rPr lang="en-SG" sz="1000" dirty="0" err="1"/>
              <a:t>Timah</a:t>
            </a:r>
            <a:r>
              <a:rPr lang="en-SG" sz="1000" dirty="0"/>
              <a:t> has the largest average area square meter housing, which means Bukit </a:t>
            </a:r>
            <a:r>
              <a:rPr lang="en-SG" sz="1000" dirty="0" err="1"/>
              <a:t>Timah</a:t>
            </a:r>
            <a:r>
              <a:rPr lang="en-SG" sz="1000" dirty="0"/>
              <a:t> has one of the bigger houses in terms of space.</a:t>
            </a:r>
          </a:p>
          <a:p>
            <a:pPr marL="285750" indent="-285750">
              <a:buFont typeface="Arial" panose="020B0604020202020204" pitchFamily="34" charset="0"/>
              <a:buChar char="•"/>
            </a:pPr>
            <a:endParaRPr lang="en-SG" sz="1000" dirty="0"/>
          </a:p>
          <a:p>
            <a:pPr marL="285750" indent="-285750">
              <a:buFont typeface="Arial" panose="020B0604020202020204" pitchFamily="34" charset="0"/>
              <a:buChar char="•"/>
            </a:pPr>
            <a:r>
              <a:rPr lang="en-SG" sz="1000" dirty="0"/>
              <a:t>It is overall a good investment to buy 3/4/5 ROOM or EXECUTIVE or Multi Generation housing due to trends of rising resale prices over the years.</a:t>
            </a:r>
          </a:p>
          <a:p>
            <a:pPr marL="285750" indent="-285750">
              <a:buFont typeface="Arial" panose="020B0604020202020204" pitchFamily="34" charset="0"/>
              <a:buChar char="•"/>
            </a:pPr>
            <a:endParaRPr lang="en-SG" sz="1200" dirty="0"/>
          </a:p>
          <a:p>
            <a:pPr marL="285750" indent="-285750">
              <a:buFont typeface="Arial" panose="020B0604020202020204" pitchFamily="34" charset="0"/>
              <a:buChar char="•"/>
            </a:pPr>
            <a:endParaRPr lang="en-SG" sz="1200" dirty="0"/>
          </a:p>
          <a:p>
            <a:pPr marL="285750" indent="-285750">
              <a:buFont typeface="Arial" panose="020B0604020202020204" pitchFamily="34" charset="0"/>
              <a:buChar char="•"/>
            </a:pPr>
            <a:endParaRPr lang="en-SG" sz="1200" dirty="0"/>
          </a:p>
          <a:p>
            <a:pPr marL="285750" indent="-285750">
              <a:buFont typeface="Arial" panose="020B0604020202020204" pitchFamily="34" charset="0"/>
              <a:buChar char="•"/>
            </a:pPr>
            <a:endParaRPr lang="en-SG" sz="1200" dirty="0"/>
          </a:p>
          <a:p>
            <a:pPr marL="285750" indent="-285750">
              <a:buFont typeface="Arial" panose="020B0604020202020204" pitchFamily="34" charset="0"/>
              <a:buChar char="•"/>
            </a:pPr>
            <a:endParaRPr lang="en-SG" sz="1200" dirty="0"/>
          </a:p>
        </p:txBody>
      </p:sp>
      <p:pic>
        <p:nvPicPr>
          <p:cNvPr id="10" name="Picture 9">
            <a:extLst>
              <a:ext uri="{FF2B5EF4-FFF2-40B4-BE49-F238E27FC236}">
                <a16:creationId xmlns:a16="http://schemas.microsoft.com/office/drawing/2014/main" id="{EA9880D0-796A-5AA8-96B2-1B770EB873F3}"/>
              </a:ext>
            </a:extLst>
          </p:cNvPr>
          <p:cNvPicPr>
            <a:picLocks noChangeAspect="1"/>
          </p:cNvPicPr>
          <p:nvPr/>
        </p:nvPicPr>
        <p:blipFill>
          <a:blip r:embed="rId2"/>
          <a:stretch>
            <a:fillRect/>
          </a:stretch>
        </p:blipFill>
        <p:spPr>
          <a:xfrm>
            <a:off x="771537" y="1289953"/>
            <a:ext cx="7611812" cy="4872549"/>
          </a:xfrm>
          <a:prstGeom prst="rect">
            <a:avLst/>
          </a:prstGeom>
        </p:spPr>
      </p:pic>
    </p:spTree>
    <p:extLst>
      <p:ext uri="{BB962C8B-B14F-4D97-AF65-F5344CB8AC3E}">
        <p14:creationId xmlns:p14="http://schemas.microsoft.com/office/powerpoint/2010/main" val="35960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3200" dirty="0"/>
              <a:t>Insights: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6729" y="6417310"/>
            <a:ext cx="1657723" cy="365125"/>
          </a:xfrm>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A0B61170-2D22-48E3-D8E9-4A155F5CBDC6}"/>
              </a:ext>
            </a:extLst>
          </p:cNvPr>
          <p:cNvSpPr txBox="1"/>
          <p:nvPr/>
        </p:nvSpPr>
        <p:spPr>
          <a:xfrm>
            <a:off x="8109858" y="967952"/>
            <a:ext cx="3118757" cy="4693593"/>
          </a:xfrm>
          <a:prstGeom prst="rect">
            <a:avLst/>
          </a:prstGeom>
          <a:noFill/>
        </p:spPr>
        <p:txBody>
          <a:bodyPr wrap="square" rtlCol="0">
            <a:spAutoFit/>
          </a:bodyPr>
          <a:lstStyle/>
          <a:p>
            <a:endParaRPr lang="en-SG" sz="1300" dirty="0"/>
          </a:p>
          <a:p>
            <a:pPr marL="285750" indent="-285750">
              <a:buFont typeface="Arial" panose="020B0604020202020204" pitchFamily="34" charset="0"/>
              <a:buChar char="•"/>
            </a:pPr>
            <a:r>
              <a:rPr lang="en-SG" sz="1100" dirty="0"/>
              <a:t>From the line chart, the 1 Room and 2 Room Flat Type’s Average Resale Price is dropping for almost every region over the Years.</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From the bar chart, the Central Region has the largest percentage decrease in average resale price of 1 Room and 2 Room of 13.69%. East, North, North East also decreased by 4.81%, 5.96% and 4.54% respectively</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All region’s resale price are dropping except for the West Region with a slight increase of 3.89%.</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The highlight table also shows that the largest average area square meter for housing is 1 room and 2 room flat is 52.50 area square meter which is located in the central area, and the smallest is 40.73 area square meter, located in Bukit Merah.</a:t>
            </a:r>
          </a:p>
          <a:p>
            <a:pPr marL="285750" indent="-285750">
              <a:buFont typeface="Arial" panose="020B0604020202020204" pitchFamily="34" charset="0"/>
              <a:buChar char="•"/>
            </a:pPr>
            <a:endParaRPr lang="en-SG" sz="1100" dirty="0"/>
          </a:p>
          <a:p>
            <a:pPr marL="285750" indent="-285750">
              <a:buFont typeface="Arial" panose="020B0604020202020204" pitchFamily="34" charset="0"/>
              <a:buChar char="•"/>
            </a:pPr>
            <a:r>
              <a:rPr lang="en-SG" sz="1100" dirty="0"/>
              <a:t>It is not a good investment to buy a 1 ROOM or 2 ROOM housing due to falling resale price trend</a:t>
            </a:r>
          </a:p>
        </p:txBody>
      </p:sp>
      <p:pic>
        <p:nvPicPr>
          <p:cNvPr id="7" name="Picture 6">
            <a:extLst>
              <a:ext uri="{FF2B5EF4-FFF2-40B4-BE49-F238E27FC236}">
                <a16:creationId xmlns:a16="http://schemas.microsoft.com/office/drawing/2014/main" id="{E33E9270-55F4-1E16-9711-56C19EC71EC1}"/>
              </a:ext>
            </a:extLst>
          </p:cNvPr>
          <p:cNvPicPr>
            <a:picLocks noChangeAspect="1"/>
          </p:cNvPicPr>
          <p:nvPr/>
        </p:nvPicPr>
        <p:blipFill>
          <a:blip r:embed="rId2"/>
          <a:stretch>
            <a:fillRect/>
          </a:stretch>
        </p:blipFill>
        <p:spPr>
          <a:xfrm>
            <a:off x="743396" y="1196455"/>
            <a:ext cx="7366462" cy="5104592"/>
          </a:xfrm>
          <a:prstGeom prst="rect">
            <a:avLst/>
          </a:prstGeom>
        </p:spPr>
      </p:pic>
    </p:spTree>
    <p:extLst>
      <p:ext uri="{BB962C8B-B14F-4D97-AF65-F5344CB8AC3E}">
        <p14:creationId xmlns:p14="http://schemas.microsoft.com/office/powerpoint/2010/main" val="310620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3200" dirty="0"/>
              <a:t>Conclusion: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9" name="Content Placeholder 8">
            <a:extLst>
              <a:ext uri="{FF2B5EF4-FFF2-40B4-BE49-F238E27FC236}">
                <a16:creationId xmlns:a16="http://schemas.microsoft.com/office/drawing/2014/main" id="{69F1CFA3-890D-00AE-D8CF-8C2B637AF979}"/>
              </a:ext>
            </a:extLst>
          </p:cNvPr>
          <p:cNvSpPr>
            <a:spLocks noGrp="1"/>
          </p:cNvSpPr>
          <p:nvPr>
            <p:ph idx="1"/>
          </p:nvPr>
        </p:nvSpPr>
        <p:spPr>
          <a:xfrm>
            <a:off x="1206408" y="1467738"/>
            <a:ext cx="9779182" cy="3653991"/>
          </a:xfrm>
        </p:spPr>
        <p:txBody>
          <a:bodyPr/>
          <a:lstStyle/>
          <a:p>
            <a:pPr marL="457200" indent="-457200">
              <a:buFont typeface="Arial" panose="020B0604020202020204" pitchFamily="34" charset="0"/>
              <a:buChar char="•"/>
            </a:pPr>
            <a:r>
              <a:rPr lang="en-SG" sz="2300" dirty="0"/>
              <a:t>It is a good time and definitely worthy to invest in a Singapore Housing due to factors such as increase demand in housing and limited land which leads to resale price increasing over the years.</a:t>
            </a:r>
          </a:p>
          <a:p>
            <a:pPr marL="457200" indent="-457200">
              <a:buFont typeface="Arial" panose="020B0604020202020204" pitchFamily="34" charset="0"/>
              <a:buChar char="•"/>
            </a:pPr>
            <a:endParaRPr lang="en-SG" sz="2300" dirty="0"/>
          </a:p>
          <a:p>
            <a:pPr marL="457200" indent="-457200">
              <a:buFont typeface="Arial" panose="020B0604020202020204" pitchFamily="34" charset="0"/>
              <a:buChar char="•"/>
            </a:pPr>
            <a:r>
              <a:rPr lang="en-SG" sz="2300" dirty="0"/>
              <a:t>All region’s housing resale price is bound to increase, with Central region increasing more significantly than other regions.</a:t>
            </a:r>
          </a:p>
          <a:p>
            <a:endParaRPr lang="en-SG" sz="2300" dirty="0"/>
          </a:p>
          <a:p>
            <a:pPr marL="457200" indent="-457200">
              <a:buFont typeface="Arial" panose="020B0604020202020204" pitchFamily="34" charset="0"/>
              <a:buChar char="•"/>
            </a:pPr>
            <a:r>
              <a:rPr lang="en-SG" sz="2300" dirty="0"/>
              <a:t>Flat types: All Flat types except for 1 ROOM and 2 ROOM are a worthy purchase to make as 1 ROOM and 2 ROOM resale prices are dropping over the Years</a:t>
            </a:r>
          </a:p>
        </p:txBody>
      </p:sp>
    </p:spTree>
    <p:extLst>
      <p:ext uri="{BB962C8B-B14F-4D97-AF65-F5344CB8AC3E}">
        <p14:creationId xmlns:p14="http://schemas.microsoft.com/office/powerpoint/2010/main" val="91638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3200" dirty="0"/>
              <a:t>Conclusion: Is Singapore Housing Worthy To Invest In?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12/9/2022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Is Singapore Housing Worthy to Invest in?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9" name="Content Placeholder 8">
            <a:extLst>
              <a:ext uri="{FF2B5EF4-FFF2-40B4-BE49-F238E27FC236}">
                <a16:creationId xmlns:a16="http://schemas.microsoft.com/office/drawing/2014/main" id="{69F1CFA3-890D-00AE-D8CF-8C2B637AF979}"/>
              </a:ext>
            </a:extLst>
          </p:cNvPr>
          <p:cNvSpPr>
            <a:spLocks noGrp="1"/>
          </p:cNvSpPr>
          <p:nvPr>
            <p:ph idx="1"/>
          </p:nvPr>
        </p:nvSpPr>
        <p:spPr>
          <a:xfrm>
            <a:off x="1206408" y="1467738"/>
            <a:ext cx="9779182" cy="3844491"/>
          </a:xfrm>
        </p:spPr>
        <p:txBody>
          <a:bodyPr/>
          <a:lstStyle/>
          <a:p>
            <a:r>
              <a:rPr lang="en-US" u="sng" dirty="0"/>
              <a:t>Recommendations: </a:t>
            </a:r>
          </a:p>
          <a:p>
            <a:pPr marL="457200" indent="-457200">
              <a:buFont typeface="Arial" panose="020B0604020202020204" pitchFamily="34" charset="0"/>
              <a:buChar char="•"/>
            </a:pPr>
            <a:r>
              <a:rPr lang="en-US" sz="2200" dirty="0"/>
              <a:t>The Government should invest more money in places where resale prices are dropping over the years. Such as in the North Area, as well as places </a:t>
            </a:r>
            <a:r>
              <a:rPr lang="en-US" sz="2200"/>
              <a:t>with more 1 Room or </a:t>
            </a:r>
            <a:r>
              <a:rPr lang="en-US" sz="2200" dirty="0"/>
              <a:t>2 Room Flats. </a:t>
            </a:r>
          </a:p>
          <a:p>
            <a:pPr marL="457200" indent="-457200">
              <a:buFont typeface="Arial" panose="020B0604020202020204" pitchFamily="34" charset="0"/>
              <a:buChar char="•"/>
            </a:pPr>
            <a:endParaRPr lang="en-US" sz="2200" dirty="0"/>
          </a:p>
          <a:p>
            <a:pPr marL="457200" indent="-457200">
              <a:buFont typeface="Arial" panose="020B0604020202020204" pitchFamily="34" charset="0"/>
              <a:buChar char="•"/>
            </a:pPr>
            <a:r>
              <a:rPr lang="en-US" sz="2200" dirty="0"/>
              <a:t>The Government can build more shopping malls, MRT Stations to improve conveniency and improve its location</a:t>
            </a:r>
          </a:p>
          <a:p>
            <a:pPr marL="457200" indent="-457200">
              <a:buFont typeface="Arial" panose="020B0604020202020204" pitchFamily="34" charset="0"/>
              <a:buChar char="•"/>
            </a:pPr>
            <a:endParaRPr lang="en-US" sz="2200" dirty="0"/>
          </a:p>
          <a:p>
            <a:pPr marL="457200" indent="-457200">
              <a:buFont typeface="Arial" panose="020B0604020202020204" pitchFamily="34" charset="0"/>
              <a:buChar char="•"/>
            </a:pPr>
            <a:r>
              <a:rPr lang="en-US" sz="2200" dirty="0"/>
              <a:t>This way, it will allow housing with falling resale price to slowly increase over the years</a:t>
            </a:r>
            <a:endParaRPr lang="en-SG" sz="2200" dirty="0"/>
          </a:p>
        </p:txBody>
      </p:sp>
    </p:spTree>
    <p:extLst>
      <p:ext uri="{BB962C8B-B14F-4D97-AF65-F5344CB8AC3E}">
        <p14:creationId xmlns:p14="http://schemas.microsoft.com/office/powerpoint/2010/main" val="210420229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{0C49F04F-9359-40E7-A681-66589E0F2672}tf45331398_win32</Template>
  <TotalTime>811</TotalTime>
  <Words>1402</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Office Theme</vt:lpstr>
      <vt:lpstr>Is Singapore Housing Worthy To Invest In?</vt:lpstr>
      <vt:lpstr>Objectives of this Analysis</vt:lpstr>
      <vt:lpstr>Nature of dataset &amp; Cleansing of dataset</vt:lpstr>
      <vt:lpstr>Insights: Is Singapore Housing Worthy To Invest In?</vt:lpstr>
      <vt:lpstr>Insights: Is Singapore Housing Worthy To Invest In?</vt:lpstr>
      <vt:lpstr>Insights: Is Singapore Housing Worthy To Invest In?</vt:lpstr>
      <vt:lpstr>Insights: Is Singapore Housing Worthy To Invest In?</vt:lpstr>
      <vt:lpstr>Conclusion: Is Singapore Housing Worthy To Invest In?</vt:lpstr>
      <vt:lpstr>Conclusion: Is Singapore Housing Worthy To Invest In?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Singapore Housing Worth To Invest In?</dc:title>
  <dc:creator>TOH KIEN YU</dc:creator>
  <cp:lastModifiedBy>TOH KIEN YU</cp:lastModifiedBy>
  <cp:revision>24</cp:revision>
  <dcterms:created xsi:type="dcterms:W3CDTF">2022-12-08T05:20:04Z</dcterms:created>
  <dcterms:modified xsi:type="dcterms:W3CDTF">2022-12-09T04:00:29Z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