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256" r:id="rId5"/>
    <p:sldId id="257" r:id="rId6"/>
    <p:sldId id="277" r:id="rId7"/>
    <p:sldId id="299" r:id="rId8"/>
    <p:sldId id="279" r:id="rId9"/>
    <p:sldId id="286" r:id="rId10"/>
    <p:sldId id="292" r:id="rId11"/>
    <p:sldId id="285" r:id="rId12"/>
    <p:sldId id="287" r:id="rId13"/>
    <p:sldId id="288" r:id="rId14"/>
    <p:sldId id="294" r:id="rId15"/>
    <p:sldId id="289" r:id="rId16"/>
    <p:sldId id="290" r:id="rId17"/>
    <p:sldId id="283" r:id="rId18"/>
    <p:sldId id="29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718"/>
  </p:normalViewPr>
  <p:slideViewPr>
    <p:cSldViewPr snapToGrid="0">
      <p:cViewPr varScale="1">
        <p:scale>
          <a:sx n="88" d="100"/>
          <a:sy n="88" d="100"/>
        </p:scale>
        <p:origin x="228" y="57"/>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2/7/2023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2/7/2023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2/7/2023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2/7/2023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2/7/2023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2/7/2023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2/7/2023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2/7/2023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2/7/2023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2/7/2023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2/7/2023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ata.gov.sg/dataset/resident-working-persons-aged-15-yrs-over-by-usual-mode-of-transport-to-work-industry-sex-2015?view_id=544b0a7a-6539-4b73-a2ee-107b2be3a30c&amp;resource_id=ad7f7a65-12af-48d4-9d43-cf69065461f5" TargetMode="External"/><Relationship Id="rId2" Type="http://schemas.openxmlformats.org/officeDocument/2006/relationships/hyperlink" Target="https://data.gov.sg/dataset/public-transport-utilisation-average-public-transport-ridership" TargetMode="External"/><Relationship Id="rId1" Type="http://schemas.openxmlformats.org/officeDocument/2006/relationships/slideLayout" Target="../slideLayouts/slideLayout2.xml"/><Relationship Id="rId6" Type="http://schemas.openxmlformats.org/officeDocument/2006/relationships/hyperlink" Target="https://data.gov.sg/dataset/public-transport-utilisation-average-trip-distance" TargetMode="External"/><Relationship Id="rId5" Type="http://schemas.openxmlformats.org/officeDocument/2006/relationships/hyperlink" Target="https://data.gov.sg/dataset/number-of-mrt-lrt-stations" TargetMode="External"/><Relationship Id="rId4" Type="http://schemas.openxmlformats.org/officeDocument/2006/relationships/hyperlink" Target="https://data.gov.sg/dataset/fare-structure-mrts-and-lrt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685801"/>
            <a:ext cx="7096933" cy="3063196"/>
          </a:xfrm>
        </p:spPr>
        <p:txBody>
          <a:bodyPr/>
          <a:lstStyle/>
          <a:p>
            <a:br>
              <a:rPr lang="en-US" sz="4000" dirty="0"/>
            </a:br>
            <a:r>
              <a:rPr lang="en-US" sz="4000" dirty="0"/>
              <a:t>How successful is Singapore’s efforts in enhancing the efficiency of the nation’s land public transport?</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748996"/>
            <a:ext cx="9500507" cy="806675"/>
          </a:xfrm>
        </p:spPr>
        <p:txBody>
          <a:bodyPr/>
          <a:lstStyle/>
          <a:p>
            <a:r>
              <a:rPr lang="en-US" dirty="0"/>
              <a:t>Analysis Done By: Toh Kien Yu (P2222291)</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928822" y="753147"/>
            <a:ext cx="9779183" cy="662781"/>
          </a:xfrm>
        </p:spPr>
        <p:txBody>
          <a:bodyPr/>
          <a:lstStyle/>
          <a:p>
            <a:r>
              <a:rPr lang="en-SG" sz="2000" dirty="0"/>
              <a:t>Objective 2: </a:t>
            </a:r>
            <a:r>
              <a:rPr lang="en-US" sz="2000" i="0" dirty="0">
                <a:solidFill>
                  <a:srgbClr val="000000"/>
                </a:solidFill>
                <a:effectLst/>
                <a:latin typeface="+mj-lt"/>
              </a:rPr>
              <a:t>What are the steps that Singapore has taken to improve the comfort and accessibility of its</a:t>
            </a:r>
            <a:r>
              <a:rPr lang="en-US" sz="2000" dirty="0">
                <a:solidFill>
                  <a:srgbClr val="000000"/>
                </a:solidFill>
                <a:latin typeface="+mj-lt"/>
              </a:rPr>
              <a:t> public transport system? </a:t>
            </a:r>
            <a:r>
              <a:rPr lang="en-US" sz="2000" dirty="0">
                <a:solidFill>
                  <a:srgbClr val="000000"/>
                </a:solidFill>
              </a:rPr>
              <a:t>(Scatterplot Regression Result)</a:t>
            </a:r>
            <a:endParaRPr lang="en-US" sz="2000" i="0" dirty="0">
              <a:solidFill>
                <a:srgbClr val="000000"/>
              </a:solidFill>
              <a:effectLst/>
              <a:latin typeface="+mj-lt"/>
            </a:endParaRP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2/7/2023</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10</a:t>
            </a:fld>
            <a:endParaRPr lang="en-US" dirty="0"/>
          </a:p>
        </p:txBody>
      </p:sp>
      <p:sp>
        <p:nvSpPr>
          <p:cNvPr id="8" name="TextBox 7">
            <a:extLst>
              <a:ext uri="{FF2B5EF4-FFF2-40B4-BE49-F238E27FC236}">
                <a16:creationId xmlns:a16="http://schemas.microsoft.com/office/drawing/2014/main" id="{322912D5-C3B7-93EC-C0B3-EA2F47E28E73}"/>
              </a:ext>
            </a:extLst>
          </p:cNvPr>
          <p:cNvSpPr txBox="1"/>
          <p:nvPr/>
        </p:nvSpPr>
        <p:spPr>
          <a:xfrm>
            <a:off x="3641273" y="231712"/>
            <a:ext cx="4229125" cy="477054"/>
          </a:xfrm>
          <a:prstGeom prst="rect">
            <a:avLst/>
          </a:prstGeom>
          <a:noFill/>
        </p:spPr>
        <p:txBody>
          <a:bodyPr wrap="square" rtlCol="0">
            <a:spAutoFit/>
          </a:bodyPr>
          <a:lstStyle/>
          <a:p>
            <a:pPr algn="ctr"/>
            <a:r>
              <a:rPr lang="en-SG" sz="2500" b="1" u="sng" dirty="0"/>
              <a:t>Analysis</a:t>
            </a:r>
          </a:p>
        </p:txBody>
      </p:sp>
      <p:pic>
        <p:nvPicPr>
          <p:cNvPr id="7" name="Picture 6">
            <a:extLst>
              <a:ext uri="{FF2B5EF4-FFF2-40B4-BE49-F238E27FC236}">
                <a16:creationId xmlns:a16="http://schemas.microsoft.com/office/drawing/2014/main" id="{46020FE0-F36E-1235-538F-805FE35B6019}"/>
              </a:ext>
            </a:extLst>
          </p:cNvPr>
          <p:cNvPicPr>
            <a:picLocks noChangeAspect="1"/>
          </p:cNvPicPr>
          <p:nvPr/>
        </p:nvPicPr>
        <p:blipFill>
          <a:blip r:embed="rId2"/>
          <a:stretch>
            <a:fillRect/>
          </a:stretch>
        </p:blipFill>
        <p:spPr>
          <a:xfrm>
            <a:off x="776263" y="1721290"/>
            <a:ext cx="6524673" cy="3676677"/>
          </a:xfrm>
          <a:prstGeom prst="rect">
            <a:avLst/>
          </a:prstGeom>
        </p:spPr>
      </p:pic>
      <p:sp>
        <p:nvSpPr>
          <p:cNvPr id="9" name="Footer Placeholder 4">
            <a:extLst>
              <a:ext uri="{FF2B5EF4-FFF2-40B4-BE49-F238E27FC236}">
                <a16:creationId xmlns:a16="http://schemas.microsoft.com/office/drawing/2014/main" id="{A7B7F37F-6AE2-3A1A-8995-06CC9F77CB16}"/>
              </a:ext>
            </a:extLst>
          </p:cNvPr>
          <p:cNvSpPr>
            <a:spLocks noGrp="1"/>
          </p:cNvSpPr>
          <p:nvPr>
            <p:ph type="ftr" sz="quarter" idx="3"/>
          </p:nvPr>
        </p:nvSpPr>
        <p:spPr>
          <a:xfrm>
            <a:off x="4038600" y="6356350"/>
            <a:ext cx="4114800" cy="365125"/>
          </a:xfrm>
        </p:spPr>
        <p:txBody>
          <a:bodyPr/>
          <a:lstStyle/>
          <a:p>
            <a:r>
              <a:rPr lang="en-US" sz="1200" dirty="0"/>
              <a:t>How successful is Singapore’s efforts in enhancing the efficiency of the nation’s land public transport?</a:t>
            </a:r>
            <a:endParaRPr lang="en-US" dirty="0"/>
          </a:p>
        </p:txBody>
      </p:sp>
      <p:sp>
        <p:nvSpPr>
          <p:cNvPr id="10" name="TextBox 9">
            <a:extLst>
              <a:ext uri="{FF2B5EF4-FFF2-40B4-BE49-F238E27FC236}">
                <a16:creationId xmlns:a16="http://schemas.microsoft.com/office/drawing/2014/main" id="{C0F7D872-0700-30EF-7024-E92EDED9A9C6}"/>
              </a:ext>
            </a:extLst>
          </p:cNvPr>
          <p:cNvSpPr txBox="1"/>
          <p:nvPr/>
        </p:nvSpPr>
        <p:spPr>
          <a:xfrm>
            <a:off x="7756072" y="1612432"/>
            <a:ext cx="3521528" cy="3784947"/>
          </a:xfrm>
          <a:prstGeom prst="rect">
            <a:avLst/>
          </a:prstGeom>
          <a:noFill/>
        </p:spPr>
        <p:txBody>
          <a:bodyPr wrap="square" rtlCol="0">
            <a:spAutoFit/>
          </a:bodyPr>
          <a:lstStyle/>
          <a:p>
            <a:pPr>
              <a:lnSpc>
                <a:spcPct val="150000"/>
              </a:lnSpc>
            </a:pPr>
            <a:r>
              <a:rPr lang="en-SG" dirty="0"/>
              <a:t>The R Squared Value is 0.963 which indicates a positive corelation between the MRT’s average ridership and number of MRT Station built.</a:t>
            </a:r>
          </a:p>
          <a:p>
            <a:pPr>
              <a:lnSpc>
                <a:spcPct val="150000"/>
              </a:lnSpc>
            </a:pPr>
            <a:endParaRPr lang="en-SG" dirty="0"/>
          </a:p>
          <a:p>
            <a:pPr>
              <a:lnSpc>
                <a:spcPct val="150000"/>
              </a:lnSpc>
            </a:pPr>
            <a:r>
              <a:rPr lang="en-SG" dirty="0"/>
              <a:t>The more MRT Stations is being built, the higher the MRT’s average ridership will be</a:t>
            </a:r>
          </a:p>
        </p:txBody>
      </p:sp>
    </p:spTree>
    <p:extLst>
      <p:ext uri="{BB962C8B-B14F-4D97-AF65-F5344CB8AC3E}">
        <p14:creationId xmlns:p14="http://schemas.microsoft.com/office/powerpoint/2010/main" val="1719502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206408" y="359228"/>
            <a:ext cx="9779183" cy="721406"/>
          </a:xfrm>
        </p:spPr>
        <p:txBody>
          <a:bodyPr/>
          <a:lstStyle/>
          <a:p>
            <a:r>
              <a:rPr lang="en-US" sz="4000" dirty="0"/>
              <a:t>Cleansing of Scatterplot</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2/7/2023</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11</a:t>
            </a:fld>
            <a:endParaRPr lang="en-US" dirty="0"/>
          </a:p>
        </p:txBody>
      </p:sp>
      <p:sp>
        <p:nvSpPr>
          <p:cNvPr id="7" name="Footer Placeholder 4">
            <a:extLst>
              <a:ext uri="{FF2B5EF4-FFF2-40B4-BE49-F238E27FC236}">
                <a16:creationId xmlns:a16="http://schemas.microsoft.com/office/drawing/2014/main" id="{3C0398CD-5673-4F27-2FC8-3E6D6388D81C}"/>
              </a:ext>
            </a:extLst>
          </p:cNvPr>
          <p:cNvSpPr>
            <a:spLocks noGrp="1"/>
          </p:cNvSpPr>
          <p:nvPr>
            <p:ph type="ftr" sz="quarter" idx="3"/>
          </p:nvPr>
        </p:nvSpPr>
        <p:spPr>
          <a:xfrm>
            <a:off x="4038600" y="6356350"/>
            <a:ext cx="4114800" cy="365125"/>
          </a:xfrm>
        </p:spPr>
        <p:txBody>
          <a:bodyPr/>
          <a:lstStyle/>
          <a:p>
            <a:r>
              <a:rPr lang="en-US" sz="1200" dirty="0"/>
              <a:t>How successful is Singapore’s efforts in enhancing the efficiency of the nation’s land public transport?</a:t>
            </a:r>
            <a:endParaRPr lang="en-US" dirty="0"/>
          </a:p>
        </p:txBody>
      </p:sp>
      <p:pic>
        <p:nvPicPr>
          <p:cNvPr id="9" name="Picture 8">
            <a:extLst>
              <a:ext uri="{FF2B5EF4-FFF2-40B4-BE49-F238E27FC236}">
                <a16:creationId xmlns:a16="http://schemas.microsoft.com/office/drawing/2014/main" id="{E674D2EB-87E2-50FE-8332-F65B1C43CCF5}"/>
              </a:ext>
            </a:extLst>
          </p:cNvPr>
          <p:cNvPicPr>
            <a:picLocks noChangeAspect="1"/>
          </p:cNvPicPr>
          <p:nvPr/>
        </p:nvPicPr>
        <p:blipFill>
          <a:blip r:embed="rId2"/>
          <a:stretch>
            <a:fillRect/>
          </a:stretch>
        </p:blipFill>
        <p:spPr>
          <a:xfrm>
            <a:off x="457144" y="1080634"/>
            <a:ext cx="7696256" cy="2409843"/>
          </a:xfrm>
          <a:prstGeom prst="rect">
            <a:avLst/>
          </a:prstGeom>
        </p:spPr>
      </p:pic>
      <p:sp>
        <p:nvSpPr>
          <p:cNvPr id="10" name="TextBox 9">
            <a:extLst>
              <a:ext uri="{FF2B5EF4-FFF2-40B4-BE49-F238E27FC236}">
                <a16:creationId xmlns:a16="http://schemas.microsoft.com/office/drawing/2014/main" id="{506E6622-EE9B-6D2A-9424-C817D4837BC7}"/>
              </a:ext>
            </a:extLst>
          </p:cNvPr>
          <p:cNvSpPr txBox="1"/>
          <p:nvPr/>
        </p:nvSpPr>
        <p:spPr>
          <a:xfrm>
            <a:off x="381000" y="3565552"/>
            <a:ext cx="6760029" cy="2031325"/>
          </a:xfrm>
          <a:prstGeom prst="rect">
            <a:avLst/>
          </a:prstGeom>
          <a:noFill/>
        </p:spPr>
        <p:txBody>
          <a:bodyPr wrap="square" rtlCol="0">
            <a:spAutoFit/>
          </a:bodyPr>
          <a:lstStyle/>
          <a:p>
            <a:pPr marL="342900" indent="-342900">
              <a:buAutoNum type="arabicPeriod"/>
            </a:pPr>
            <a:r>
              <a:rPr lang="en-SG" dirty="0"/>
              <a:t>Read first dataset</a:t>
            </a:r>
          </a:p>
          <a:p>
            <a:pPr marL="342900" indent="-342900">
              <a:buAutoNum type="arabicPeriod"/>
            </a:pPr>
            <a:r>
              <a:rPr lang="en-SG" dirty="0"/>
              <a:t>Used </a:t>
            </a:r>
            <a:r>
              <a:rPr lang="en-SG" dirty="0" err="1"/>
              <a:t>pd.melt</a:t>
            </a:r>
            <a:r>
              <a:rPr lang="en-SG" dirty="0"/>
              <a:t> to get values only for MRT</a:t>
            </a:r>
          </a:p>
          <a:p>
            <a:r>
              <a:rPr lang="en-SG" dirty="0"/>
              <a:t>and group it under type column</a:t>
            </a:r>
          </a:p>
          <a:p>
            <a:pPr marL="342900" indent="-342900">
              <a:buAutoNum type="arabicPeriod" startAt="3"/>
            </a:pPr>
            <a:r>
              <a:rPr lang="en-SG" dirty="0"/>
              <a:t>Read second dataset</a:t>
            </a:r>
          </a:p>
          <a:p>
            <a:pPr marL="342900" indent="-342900">
              <a:buAutoNum type="arabicPeriod" startAt="3"/>
            </a:pPr>
            <a:r>
              <a:rPr lang="en-SG" dirty="0"/>
              <a:t>Extract rows that contain ‘MRT’</a:t>
            </a:r>
          </a:p>
          <a:p>
            <a:pPr marL="342900" indent="-342900">
              <a:buAutoNum type="arabicPeriod" startAt="3"/>
            </a:pPr>
            <a:r>
              <a:rPr lang="en-SG" dirty="0"/>
              <a:t>Merge the dataset on years</a:t>
            </a:r>
          </a:p>
          <a:p>
            <a:pPr marL="342900" indent="-342900">
              <a:buAutoNum type="arabicPeriod" startAt="3"/>
            </a:pPr>
            <a:r>
              <a:rPr lang="en-SG" dirty="0"/>
              <a:t>Plot the Scatterplot</a:t>
            </a:r>
          </a:p>
        </p:txBody>
      </p:sp>
      <p:pic>
        <p:nvPicPr>
          <p:cNvPr id="12" name="Picture 11">
            <a:extLst>
              <a:ext uri="{FF2B5EF4-FFF2-40B4-BE49-F238E27FC236}">
                <a16:creationId xmlns:a16="http://schemas.microsoft.com/office/drawing/2014/main" id="{06F730A3-FD75-DA51-42F4-17C9153F2ECD}"/>
              </a:ext>
            </a:extLst>
          </p:cNvPr>
          <p:cNvPicPr>
            <a:picLocks noChangeAspect="1"/>
          </p:cNvPicPr>
          <p:nvPr/>
        </p:nvPicPr>
        <p:blipFill>
          <a:blip r:embed="rId3"/>
          <a:stretch>
            <a:fillRect/>
          </a:stretch>
        </p:blipFill>
        <p:spPr>
          <a:xfrm>
            <a:off x="6525787" y="3932356"/>
            <a:ext cx="1419235" cy="2409844"/>
          </a:xfrm>
          <a:prstGeom prst="rect">
            <a:avLst/>
          </a:prstGeom>
        </p:spPr>
      </p:pic>
      <p:pic>
        <p:nvPicPr>
          <p:cNvPr id="14" name="Picture 13">
            <a:extLst>
              <a:ext uri="{FF2B5EF4-FFF2-40B4-BE49-F238E27FC236}">
                <a16:creationId xmlns:a16="http://schemas.microsoft.com/office/drawing/2014/main" id="{53008715-9F00-C6F1-3649-14A5E82E2095}"/>
              </a:ext>
            </a:extLst>
          </p:cNvPr>
          <p:cNvPicPr>
            <a:picLocks noChangeAspect="1"/>
          </p:cNvPicPr>
          <p:nvPr/>
        </p:nvPicPr>
        <p:blipFill>
          <a:blip r:embed="rId4"/>
          <a:stretch>
            <a:fillRect/>
          </a:stretch>
        </p:blipFill>
        <p:spPr>
          <a:xfrm>
            <a:off x="5124243" y="3997000"/>
            <a:ext cx="1238259" cy="2280557"/>
          </a:xfrm>
          <a:prstGeom prst="rect">
            <a:avLst/>
          </a:prstGeom>
        </p:spPr>
      </p:pic>
      <p:sp>
        <p:nvSpPr>
          <p:cNvPr id="15" name="TextBox 14">
            <a:extLst>
              <a:ext uri="{FF2B5EF4-FFF2-40B4-BE49-F238E27FC236}">
                <a16:creationId xmlns:a16="http://schemas.microsoft.com/office/drawing/2014/main" id="{44A12F79-3FE6-AAA7-02A5-95C2E5F46198}"/>
              </a:ext>
            </a:extLst>
          </p:cNvPr>
          <p:cNvSpPr txBox="1"/>
          <p:nvPr/>
        </p:nvSpPr>
        <p:spPr>
          <a:xfrm>
            <a:off x="5061856" y="3691882"/>
            <a:ext cx="1888671" cy="307777"/>
          </a:xfrm>
          <a:prstGeom prst="rect">
            <a:avLst/>
          </a:prstGeom>
          <a:noFill/>
        </p:spPr>
        <p:txBody>
          <a:bodyPr wrap="square" rtlCol="0">
            <a:spAutoFit/>
          </a:bodyPr>
          <a:lstStyle/>
          <a:p>
            <a:r>
              <a:rPr lang="en-SG" sz="1400" dirty="0"/>
              <a:t>Before melt:</a:t>
            </a:r>
          </a:p>
        </p:txBody>
      </p:sp>
      <p:sp>
        <p:nvSpPr>
          <p:cNvPr id="16" name="TextBox 15">
            <a:extLst>
              <a:ext uri="{FF2B5EF4-FFF2-40B4-BE49-F238E27FC236}">
                <a16:creationId xmlns:a16="http://schemas.microsoft.com/office/drawing/2014/main" id="{8CC9790C-990A-6EBF-3FB1-0E334350E29B}"/>
              </a:ext>
            </a:extLst>
          </p:cNvPr>
          <p:cNvSpPr txBox="1"/>
          <p:nvPr/>
        </p:nvSpPr>
        <p:spPr>
          <a:xfrm>
            <a:off x="6471556" y="3644652"/>
            <a:ext cx="1888671" cy="307777"/>
          </a:xfrm>
          <a:prstGeom prst="rect">
            <a:avLst/>
          </a:prstGeom>
          <a:noFill/>
        </p:spPr>
        <p:txBody>
          <a:bodyPr wrap="square" rtlCol="0">
            <a:spAutoFit/>
          </a:bodyPr>
          <a:lstStyle/>
          <a:p>
            <a:r>
              <a:rPr lang="en-SG" sz="1400" dirty="0"/>
              <a:t>After melt:</a:t>
            </a:r>
          </a:p>
        </p:txBody>
      </p:sp>
      <p:pic>
        <p:nvPicPr>
          <p:cNvPr id="18" name="Picture 17">
            <a:extLst>
              <a:ext uri="{FF2B5EF4-FFF2-40B4-BE49-F238E27FC236}">
                <a16:creationId xmlns:a16="http://schemas.microsoft.com/office/drawing/2014/main" id="{51E908FF-F81F-0A63-5CFA-4AB453CE8208}"/>
              </a:ext>
            </a:extLst>
          </p:cNvPr>
          <p:cNvPicPr>
            <a:picLocks noChangeAspect="1"/>
          </p:cNvPicPr>
          <p:nvPr/>
        </p:nvPicPr>
        <p:blipFill>
          <a:blip r:embed="rId5"/>
          <a:stretch>
            <a:fillRect/>
          </a:stretch>
        </p:blipFill>
        <p:spPr>
          <a:xfrm>
            <a:off x="8316685" y="3499397"/>
            <a:ext cx="3527225" cy="2962297"/>
          </a:xfrm>
          <a:prstGeom prst="rect">
            <a:avLst/>
          </a:prstGeom>
        </p:spPr>
      </p:pic>
      <p:sp>
        <p:nvSpPr>
          <p:cNvPr id="19" name="TextBox 18">
            <a:extLst>
              <a:ext uri="{FF2B5EF4-FFF2-40B4-BE49-F238E27FC236}">
                <a16:creationId xmlns:a16="http://schemas.microsoft.com/office/drawing/2014/main" id="{FF141AF4-D82B-1968-A7BA-5B8D5EFA9200}"/>
              </a:ext>
            </a:extLst>
          </p:cNvPr>
          <p:cNvSpPr txBox="1"/>
          <p:nvPr/>
        </p:nvSpPr>
        <p:spPr>
          <a:xfrm>
            <a:off x="8356773" y="3085727"/>
            <a:ext cx="2625364" cy="307777"/>
          </a:xfrm>
          <a:prstGeom prst="rect">
            <a:avLst/>
          </a:prstGeom>
          <a:noFill/>
        </p:spPr>
        <p:txBody>
          <a:bodyPr wrap="square" rtlCol="0">
            <a:spAutoFit/>
          </a:bodyPr>
          <a:lstStyle/>
          <a:p>
            <a:r>
              <a:rPr lang="en-SG" sz="1400" dirty="0"/>
              <a:t>After merging datasets:</a:t>
            </a:r>
          </a:p>
        </p:txBody>
      </p:sp>
    </p:spTree>
    <p:extLst>
      <p:ext uri="{BB962C8B-B14F-4D97-AF65-F5344CB8AC3E}">
        <p14:creationId xmlns:p14="http://schemas.microsoft.com/office/powerpoint/2010/main" val="2503773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928822" y="753147"/>
            <a:ext cx="9779183" cy="662781"/>
          </a:xfrm>
        </p:spPr>
        <p:txBody>
          <a:bodyPr/>
          <a:lstStyle/>
          <a:p>
            <a:r>
              <a:rPr lang="en-SG" sz="2300" dirty="0"/>
              <a:t>Objective 2: </a:t>
            </a:r>
            <a:r>
              <a:rPr lang="en-US" sz="2300" i="0" dirty="0">
                <a:solidFill>
                  <a:srgbClr val="000000"/>
                </a:solidFill>
                <a:effectLst/>
                <a:latin typeface="+mj-lt"/>
              </a:rPr>
              <a:t>What are the steps that Singapore has taken to improve the comfort and accessibility of its</a:t>
            </a:r>
            <a:r>
              <a:rPr lang="en-US" sz="2300" dirty="0">
                <a:solidFill>
                  <a:srgbClr val="000000"/>
                </a:solidFill>
                <a:latin typeface="+mj-lt"/>
              </a:rPr>
              <a:t> public transport system? </a:t>
            </a:r>
            <a:endParaRPr lang="en-US" sz="2300" i="0" dirty="0">
              <a:solidFill>
                <a:srgbClr val="000000"/>
              </a:solidFill>
              <a:effectLst/>
              <a:latin typeface="+mj-lt"/>
            </a:endParaRP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2/7/2023</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12</a:t>
            </a:fld>
            <a:endParaRPr lang="en-US" dirty="0"/>
          </a:p>
        </p:txBody>
      </p:sp>
      <p:sp>
        <p:nvSpPr>
          <p:cNvPr id="8" name="TextBox 7">
            <a:extLst>
              <a:ext uri="{FF2B5EF4-FFF2-40B4-BE49-F238E27FC236}">
                <a16:creationId xmlns:a16="http://schemas.microsoft.com/office/drawing/2014/main" id="{322912D5-C3B7-93EC-C0B3-EA2F47E28E73}"/>
              </a:ext>
            </a:extLst>
          </p:cNvPr>
          <p:cNvSpPr txBox="1"/>
          <p:nvPr/>
        </p:nvSpPr>
        <p:spPr>
          <a:xfrm>
            <a:off x="3641273" y="231712"/>
            <a:ext cx="4229125" cy="477054"/>
          </a:xfrm>
          <a:prstGeom prst="rect">
            <a:avLst/>
          </a:prstGeom>
          <a:noFill/>
        </p:spPr>
        <p:txBody>
          <a:bodyPr wrap="square" rtlCol="0">
            <a:spAutoFit/>
          </a:bodyPr>
          <a:lstStyle/>
          <a:p>
            <a:pPr algn="ctr"/>
            <a:r>
              <a:rPr lang="en-SG" sz="2500" b="1" u="sng" dirty="0"/>
              <a:t>Analysis</a:t>
            </a:r>
          </a:p>
        </p:txBody>
      </p:sp>
      <p:sp>
        <p:nvSpPr>
          <p:cNvPr id="15" name="TextBox 14">
            <a:extLst>
              <a:ext uri="{FF2B5EF4-FFF2-40B4-BE49-F238E27FC236}">
                <a16:creationId xmlns:a16="http://schemas.microsoft.com/office/drawing/2014/main" id="{A83D023C-B13A-5DD2-4F66-DB01A5B39844}"/>
              </a:ext>
            </a:extLst>
          </p:cNvPr>
          <p:cNvSpPr txBox="1"/>
          <p:nvPr/>
        </p:nvSpPr>
        <p:spPr>
          <a:xfrm>
            <a:off x="7190015" y="2465614"/>
            <a:ext cx="4223657" cy="2641236"/>
          </a:xfrm>
          <a:prstGeom prst="rect">
            <a:avLst/>
          </a:prstGeom>
          <a:noFill/>
        </p:spPr>
        <p:txBody>
          <a:bodyPr wrap="square" rtlCol="0">
            <a:spAutoFit/>
          </a:bodyPr>
          <a:lstStyle/>
          <a:p>
            <a:pPr>
              <a:lnSpc>
                <a:spcPct val="150000"/>
              </a:lnSpc>
            </a:pPr>
            <a:r>
              <a:rPr lang="en-SG" sz="1400" dirty="0"/>
              <a:t>From the line chart, the average distance per trip for MRT decreased from 11.5km in 2004 to 9.2km in 2014 and Bus decreased from 5.2km in 2004 to 4.3km in 2014.</a:t>
            </a:r>
          </a:p>
          <a:p>
            <a:pPr>
              <a:lnSpc>
                <a:spcPct val="150000"/>
              </a:lnSpc>
            </a:pPr>
            <a:endParaRPr lang="en-SG" sz="1400" dirty="0"/>
          </a:p>
          <a:p>
            <a:pPr>
              <a:lnSpc>
                <a:spcPct val="150000"/>
              </a:lnSpc>
            </a:pPr>
            <a:r>
              <a:rPr lang="en-SG" sz="1400" dirty="0"/>
              <a:t>Commuters can expect to reach their destination faster due to shorter commuting time, which leads to increased productivity and better quality of life.</a:t>
            </a:r>
          </a:p>
        </p:txBody>
      </p:sp>
      <p:pic>
        <p:nvPicPr>
          <p:cNvPr id="19" name="Picture 18">
            <a:extLst>
              <a:ext uri="{FF2B5EF4-FFF2-40B4-BE49-F238E27FC236}">
                <a16:creationId xmlns:a16="http://schemas.microsoft.com/office/drawing/2014/main" id="{2B104841-62A2-D82B-FEA3-ADD7CC18D510}"/>
              </a:ext>
            </a:extLst>
          </p:cNvPr>
          <p:cNvPicPr>
            <a:picLocks noChangeAspect="1"/>
          </p:cNvPicPr>
          <p:nvPr/>
        </p:nvPicPr>
        <p:blipFill>
          <a:blip r:embed="rId2"/>
          <a:stretch>
            <a:fillRect/>
          </a:stretch>
        </p:blipFill>
        <p:spPr>
          <a:xfrm>
            <a:off x="327236" y="1914638"/>
            <a:ext cx="6628073" cy="4042010"/>
          </a:xfrm>
          <a:prstGeom prst="rect">
            <a:avLst/>
          </a:prstGeom>
        </p:spPr>
      </p:pic>
      <p:sp>
        <p:nvSpPr>
          <p:cNvPr id="20" name="Footer Placeholder 4">
            <a:extLst>
              <a:ext uri="{FF2B5EF4-FFF2-40B4-BE49-F238E27FC236}">
                <a16:creationId xmlns:a16="http://schemas.microsoft.com/office/drawing/2014/main" id="{92D9FBB7-AE60-BEA3-6793-88A23F5DD799}"/>
              </a:ext>
            </a:extLst>
          </p:cNvPr>
          <p:cNvSpPr>
            <a:spLocks noGrp="1"/>
          </p:cNvSpPr>
          <p:nvPr>
            <p:ph type="ftr" sz="quarter" idx="3"/>
          </p:nvPr>
        </p:nvSpPr>
        <p:spPr>
          <a:xfrm>
            <a:off x="4038600" y="6356350"/>
            <a:ext cx="4114800" cy="365125"/>
          </a:xfrm>
        </p:spPr>
        <p:txBody>
          <a:bodyPr/>
          <a:lstStyle/>
          <a:p>
            <a:r>
              <a:rPr lang="en-US" sz="1200" dirty="0"/>
              <a:t>How successful is Singapore’s efforts in enhancing the efficiency of the nation’s land public transport?</a:t>
            </a:r>
            <a:endParaRPr lang="en-US" dirty="0"/>
          </a:p>
        </p:txBody>
      </p:sp>
      <p:sp>
        <p:nvSpPr>
          <p:cNvPr id="21" name="TextBox 20">
            <a:extLst>
              <a:ext uri="{FF2B5EF4-FFF2-40B4-BE49-F238E27FC236}">
                <a16:creationId xmlns:a16="http://schemas.microsoft.com/office/drawing/2014/main" id="{679220D7-2EAE-F01D-E35B-AFC97139DD35}"/>
              </a:ext>
            </a:extLst>
          </p:cNvPr>
          <p:cNvSpPr txBox="1"/>
          <p:nvPr/>
        </p:nvSpPr>
        <p:spPr>
          <a:xfrm>
            <a:off x="1048565" y="5802759"/>
            <a:ext cx="3499757" cy="307777"/>
          </a:xfrm>
          <a:prstGeom prst="rect">
            <a:avLst/>
          </a:prstGeom>
          <a:noFill/>
        </p:spPr>
        <p:txBody>
          <a:bodyPr wrap="square" rtlCol="0">
            <a:spAutoFit/>
          </a:bodyPr>
          <a:lstStyle/>
          <a:p>
            <a:r>
              <a:rPr lang="en-SG" sz="1400" dirty="0"/>
              <a:t>Graph 5</a:t>
            </a:r>
          </a:p>
        </p:txBody>
      </p:sp>
    </p:spTree>
    <p:extLst>
      <p:ext uri="{BB962C8B-B14F-4D97-AF65-F5344CB8AC3E}">
        <p14:creationId xmlns:p14="http://schemas.microsoft.com/office/powerpoint/2010/main" val="541726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928822" y="753147"/>
            <a:ext cx="9779183" cy="662781"/>
          </a:xfrm>
        </p:spPr>
        <p:txBody>
          <a:bodyPr/>
          <a:lstStyle/>
          <a:p>
            <a:r>
              <a:rPr lang="en-SG" sz="2300" dirty="0"/>
              <a:t>Objective 2: </a:t>
            </a:r>
            <a:r>
              <a:rPr lang="en-US" sz="2300" i="0" dirty="0">
                <a:solidFill>
                  <a:srgbClr val="000000"/>
                </a:solidFill>
                <a:effectLst/>
                <a:latin typeface="+mj-lt"/>
              </a:rPr>
              <a:t>What are the steps that Singapore has taken to improve the comfort and accessibility of its</a:t>
            </a:r>
            <a:r>
              <a:rPr lang="en-US" sz="2300" dirty="0">
                <a:solidFill>
                  <a:srgbClr val="000000"/>
                </a:solidFill>
                <a:latin typeface="+mj-lt"/>
              </a:rPr>
              <a:t> public transport system? </a:t>
            </a:r>
            <a:endParaRPr lang="en-US" sz="2300" i="0" dirty="0">
              <a:solidFill>
                <a:srgbClr val="000000"/>
              </a:solidFill>
              <a:effectLst/>
              <a:latin typeface="+mj-lt"/>
            </a:endParaRP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2/7/2023</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dirty="0"/>
          </a:p>
        </p:txBody>
      </p:sp>
      <p:sp>
        <p:nvSpPr>
          <p:cNvPr id="8" name="TextBox 7">
            <a:extLst>
              <a:ext uri="{FF2B5EF4-FFF2-40B4-BE49-F238E27FC236}">
                <a16:creationId xmlns:a16="http://schemas.microsoft.com/office/drawing/2014/main" id="{322912D5-C3B7-93EC-C0B3-EA2F47E28E73}"/>
              </a:ext>
            </a:extLst>
          </p:cNvPr>
          <p:cNvSpPr txBox="1"/>
          <p:nvPr/>
        </p:nvSpPr>
        <p:spPr>
          <a:xfrm>
            <a:off x="3641273" y="231712"/>
            <a:ext cx="4229125" cy="477054"/>
          </a:xfrm>
          <a:prstGeom prst="rect">
            <a:avLst/>
          </a:prstGeom>
          <a:noFill/>
        </p:spPr>
        <p:txBody>
          <a:bodyPr wrap="square" rtlCol="0">
            <a:spAutoFit/>
          </a:bodyPr>
          <a:lstStyle/>
          <a:p>
            <a:pPr algn="ctr"/>
            <a:r>
              <a:rPr lang="en-SG" sz="2500" b="1" u="sng" dirty="0"/>
              <a:t>Analysis</a:t>
            </a:r>
          </a:p>
        </p:txBody>
      </p:sp>
      <p:sp>
        <p:nvSpPr>
          <p:cNvPr id="9" name="Footer Placeholder 4">
            <a:extLst>
              <a:ext uri="{FF2B5EF4-FFF2-40B4-BE49-F238E27FC236}">
                <a16:creationId xmlns:a16="http://schemas.microsoft.com/office/drawing/2014/main" id="{400CB552-3C68-CF1B-373C-E5D942FE2E84}"/>
              </a:ext>
            </a:extLst>
          </p:cNvPr>
          <p:cNvSpPr>
            <a:spLocks noGrp="1"/>
          </p:cNvSpPr>
          <p:nvPr>
            <p:ph type="ftr" sz="quarter" idx="3"/>
          </p:nvPr>
        </p:nvSpPr>
        <p:spPr>
          <a:xfrm>
            <a:off x="4038600" y="6356350"/>
            <a:ext cx="4114800" cy="365125"/>
          </a:xfrm>
        </p:spPr>
        <p:txBody>
          <a:bodyPr/>
          <a:lstStyle/>
          <a:p>
            <a:r>
              <a:rPr lang="en-US" sz="1200" dirty="0"/>
              <a:t>How successful is Singapore’s efforts in enhancing the efficiency of the nation’s land public transport?</a:t>
            </a:r>
            <a:endParaRPr lang="en-US" dirty="0"/>
          </a:p>
        </p:txBody>
      </p:sp>
      <p:pic>
        <p:nvPicPr>
          <p:cNvPr id="13" name="Picture 12">
            <a:extLst>
              <a:ext uri="{FF2B5EF4-FFF2-40B4-BE49-F238E27FC236}">
                <a16:creationId xmlns:a16="http://schemas.microsoft.com/office/drawing/2014/main" id="{FB55DB1E-9750-BD76-D3A8-EAA764215078}"/>
              </a:ext>
            </a:extLst>
          </p:cNvPr>
          <p:cNvPicPr>
            <a:picLocks noChangeAspect="1"/>
          </p:cNvPicPr>
          <p:nvPr/>
        </p:nvPicPr>
        <p:blipFill>
          <a:blip r:embed="rId2"/>
          <a:stretch>
            <a:fillRect/>
          </a:stretch>
        </p:blipFill>
        <p:spPr>
          <a:xfrm>
            <a:off x="285041" y="1534197"/>
            <a:ext cx="6712464" cy="4570656"/>
          </a:xfrm>
          <a:prstGeom prst="rect">
            <a:avLst/>
          </a:prstGeom>
        </p:spPr>
      </p:pic>
      <p:sp>
        <p:nvSpPr>
          <p:cNvPr id="14" name="TextBox 13">
            <a:extLst>
              <a:ext uri="{FF2B5EF4-FFF2-40B4-BE49-F238E27FC236}">
                <a16:creationId xmlns:a16="http://schemas.microsoft.com/office/drawing/2014/main" id="{8A004665-EADE-2F1E-BB81-0A2C5046EF62}"/>
              </a:ext>
            </a:extLst>
          </p:cNvPr>
          <p:cNvSpPr txBox="1"/>
          <p:nvPr/>
        </p:nvSpPr>
        <p:spPr>
          <a:xfrm>
            <a:off x="6954424" y="1415928"/>
            <a:ext cx="3390900" cy="4493089"/>
          </a:xfrm>
          <a:prstGeom prst="rect">
            <a:avLst/>
          </a:prstGeom>
          <a:noFill/>
        </p:spPr>
        <p:txBody>
          <a:bodyPr wrap="square" rtlCol="0">
            <a:spAutoFit/>
          </a:bodyPr>
          <a:lstStyle/>
          <a:p>
            <a:pPr>
              <a:lnSpc>
                <a:spcPct val="150000"/>
              </a:lnSpc>
            </a:pPr>
            <a:r>
              <a:rPr lang="en-SG" sz="1200" dirty="0"/>
              <a:t>The graph suggests that the average daily public transport ridership across all forms of public transport except for Taxi increased from 2002 to 2016. On the other hand, ridership for taxi has fluctuated throughout this period .</a:t>
            </a:r>
          </a:p>
          <a:p>
            <a:pPr>
              <a:lnSpc>
                <a:spcPct val="150000"/>
              </a:lnSpc>
            </a:pPr>
            <a:endParaRPr lang="en-SG" sz="1200" dirty="0"/>
          </a:p>
          <a:p>
            <a:pPr>
              <a:lnSpc>
                <a:spcPct val="150000"/>
              </a:lnSpc>
            </a:pPr>
            <a:r>
              <a:rPr lang="en-US" sz="1200" dirty="0"/>
              <a:t>Due to longer wait times for taxis to arrive and even costlier ,</a:t>
            </a:r>
            <a:r>
              <a:rPr lang="en-SG" sz="1200" dirty="0"/>
              <a:t> </a:t>
            </a:r>
            <a:r>
              <a:rPr lang="en-US" sz="1200" dirty="0"/>
              <a:t>More and more people are using the buses and MRT as their primary modes of transportation.</a:t>
            </a:r>
          </a:p>
          <a:p>
            <a:pPr>
              <a:lnSpc>
                <a:spcPct val="150000"/>
              </a:lnSpc>
            </a:pPr>
            <a:endParaRPr lang="en-US" sz="1200" dirty="0"/>
          </a:p>
          <a:p>
            <a:pPr>
              <a:lnSpc>
                <a:spcPct val="150000"/>
              </a:lnSpc>
            </a:pPr>
            <a:r>
              <a:rPr lang="en-US" sz="1200" dirty="0"/>
              <a:t>Besides, with more and more MRT stations and bus stops being built, it becomes even more convenient and increases citizen’s productivity. This will motivate citizens to utilize the MRT and bus even more</a:t>
            </a:r>
          </a:p>
        </p:txBody>
      </p:sp>
      <p:sp>
        <p:nvSpPr>
          <p:cNvPr id="15" name="TextBox 14">
            <a:extLst>
              <a:ext uri="{FF2B5EF4-FFF2-40B4-BE49-F238E27FC236}">
                <a16:creationId xmlns:a16="http://schemas.microsoft.com/office/drawing/2014/main" id="{ABF0A4E5-3988-B844-C27B-6F8AC607A165}"/>
              </a:ext>
            </a:extLst>
          </p:cNvPr>
          <p:cNvSpPr txBox="1"/>
          <p:nvPr/>
        </p:nvSpPr>
        <p:spPr>
          <a:xfrm>
            <a:off x="890722" y="5950964"/>
            <a:ext cx="3499757" cy="307777"/>
          </a:xfrm>
          <a:prstGeom prst="rect">
            <a:avLst/>
          </a:prstGeom>
          <a:noFill/>
        </p:spPr>
        <p:txBody>
          <a:bodyPr wrap="square" rtlCol="0">
            <a:spAutoFit/>
          </a:bodyPr>
          <a:lstStyle/>
          <a:p>
            <a:r>
              <a:rPr lang="en-SG" sz="1400" dirty="0"/>
              <a:t>Graph 6</a:t>
            </a:r>
          </a:p>
        </p:txBody>
      </p:sp>
    </p:spTree>
    <p:extLst>
      <p:ext uri="{BB962C8B-B14F-4D97-AF65-F5344CB8AC3E}">
        <p14:creationId xmlns:p14="http://schemas.microsoft.com/office/powerpoint/2010/main" val="113119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206408" y="490228"/>
            <a:ext cx="9779183" cy="662781"/>
          </a:xfrm>
        </p:spPr>
        <p:txBody>
          <a:bodyPr/>
          <a:lstStyle/>
          <a:p>
            <a:r>
              <a:rPr lang="en-US" sz="2500" dirty="0"/>
              <a:t>Conclusion: How successful is Singapore’s efforts in enhancing the efficiency of the nation’s land public transport?</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2/7/2023</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14</a:t>
            </a:fld>
            <a:endParaRPr lang="en-US" dirty="0"/>
          </a:p>
        </p:txBody>
      </p:sp>
      <p:sp>
        <p:nvSpPr>
          <p:cNvPr id="8" name="Footer Placeholder 4">
            <a:extLst>
              <a:ext uri="{FF2B5EF4-FFF2-40B4-BE49-F238E27FC236}">
                <a16:creationId xmlns:a16="http://schemas.microsoft.com/office/drawing/2014/main" id="{B29D19A4-FDAD-D80A-CC74-E523C8F2CB99}"/>
              </a:ext>
            </a:extLst>
          </p:cNvPr>
          <p:cNvSpPr>
            <a:spLocks noGrp="1"/>
          </p:cNvSpPr>
          <p:nvPr>
            <p:ph type="ftr" sz="quarter" idx="3"/>
          </p:nvPr>
        </p:nvSpPr>
        <p:spPr>
          <a:xfrm>
            <a:off x="4038600" y="6356350"/>
            <a:ext cx="4114800" cy="365125"/>
          </a:xfrm>
        </p:spPr>
        <p:txBody>
          <a:bodyPr/>
          <a:lstStyle/>
          <a:p>
            <a:r>
              <a:rPr lang="en-US" sz="1200" dirty="0"/>
              <a:t>How successful is Singapore’s efforts in enhancing the efficiency of the nation’s land public transport?</a:t>
            </a:r>
            <a:endParaRPr lang="en-US" dirty="0"/>
          </a:p>
        </p:txBody>
      </p:sp>
      <p:sp>
        <p:nvSpPr>
          <p:cNvPr id="9" name="TextBox 8">
            <a:extLst>
              <a:ext uri="{FF2B5EF4-FFF2-40B4-BE49-F238E27FC236}">
                <a16:creationId xmlns:a16="http://schemas.microsoft.com/office/drawing/2014/main" id="{F6B1912E-0BFD-2247-3006-5A653D6ADB4E}"/>
              </a:ext>
            </a:extLst>
          </p:cNvPr>
          <p:cNvSpPr txBox="1"/>
          <p:nvPr/>
        </p:nvSpPr>
        <p:spPr>
          <a:xfrm>
            <a:off x="1133746" y="1136259"/>
            <a:ext cx="8670471" cy="2585323"/>
          </a:xfrm>
          <a:prstGeom prst="rect">
            <a:avLst/>
          </a:prstGeom>
          <a:noFill/>
        </p:spPr>
        <p:txBody>
          <a:bodyPr wrap="square" rtlCol="0">
            <a:spAutoFit/>
          </a:bodyPr>
          <a:lstStyle/>
          <a:p>
            <a:r>
              <a:rPr lang="en-SG" b="1" u="sng" dirty="0"/>
              <a:t>To summarise my data analysis, </a:t>
            </a:r>
          </a:p>
          <a:p>
            <a:endParaRPr lang="en-SG" dirty="0"/>
          </a:p>
          <a:p>
            <a:r>
              <a:rPr lang="en-SG" dirty="0"/>
              <a:t>We can conclude that Singapore is successful and have made tremendous effort in enhancing the efficiency of the nation’s land public transport. Through constantly building more MRT, LRT Stations and Bus Stops, introducing </a:t>
            </a:r>
            <a:r>
              <a:rPr lang="en-SG" sz="1800" dirty="0"/>
              <a:t>Morning Pre-Peak Fares and constantly making public transport system more accessible. </a:t>
            </a:r>
          </a:p>
          <a:p>
            <a:endParaRPr lang="en-SG" dirty="0"/>
          </a:p>
          <a:p>
            <a:r>
              <a:rPr lang="en-SG" sz="1800" dirty="0"/>
              <a:t>There have been positive results &amp; feedbacks shown through statistics and cultural norms. </a:t>
            </a:r>
            <a:endParaRPr lang="en-SG" dirty="0"/>
          </a:p>
        </p:txBody>
      </p:sp>
      <p:sp>
        <p:nvSpPr>
          <p:cNvPr id="11" name="Content Placeholder 8">
            <a:extLst>
              <a:ext uri="{FF2B5EF4-FFF2-40B4-BE49-F238E27FC236}">
                <a16:creationId xmlns:a16="http://schemas.microsoft.com/office/drawing/2014/main" id="{48FC567F-6329-3F9F-8AC5-90C7C5115D2B}"/>
              </a:ext>
            </a:extLst>
          </p:cNvPr>
          <p:cNvSpPr>
            <a:spLocks noGrp="1"/>
          </p:cNvSpPr>
          <p:nvPr>
            <p:ph idx="1"/>
          </p:nvPr>
        </p:nvSpPr>
        <p:spPr>
          <a:xfrm>
            <a:off x="1133746" y="3721582"/>
            <a:ext cx="9779182" cy="1855561"/>
          </a:xfrm>
        </p:spPr>
        <p:txBody>
          <a:bodyPr/>
          <a:lstStyle/>
          <a:p>
            <a:r>
              <a:rPr lang="en-US" sz="1800" b="1" u="sng" dirty="0"/>
              <a:t>Recommendations:</a:t>
            </a:r>
          </a:p>
          <a:p>
            <a:r>
              <a:rPr lang="en-US" sz="1600" dirty="0"/>
              <a:t>Moving forward,</a:t>
            </a:r>
            <a:endParaRPr lang="en-US" sz="1600" u="sng" dirty="0"/>
          </a:p>
          <a:p>
            <a:pPr marL="457200" indent="-457200">
              <a:buAutoNum type="arabicPeriod"/>
            </a:pPr>
            <a:r>
              <a:rPr lang="en-US" sz="1800" dirty="0"/>
              <a:t>Maintenance Check-Ups can be done more often for train services. Commuter’s overall satisfactions dipped in 2021 due to train breakdowns which attributes to train delays which resulted in longer waiting time.</a:t>
            </a:r>
            <a:endParaRPr lang="en-US" sz="1800" u="sng" dirty="0"/>
          </a:p>
          <a:p>
            <a:pPr marL="457200" indent="-457200">
              <a:buAutoNum type="arabicPeriod"/>
            </a:pPr>
            <a:r>
              <a:rPr lang="en-US" sz="1800" dirty="0"/>
              <a:t>Increasing the number of buses and trains to provide more frequent and timely service</a:t>
            </a:r>
            <a:r>
              <a:rPr lang="en-US" sz="1800" u="sng" dirty="0"/>
              <a:t> </a:t>
            </a:r>
          </a:p>
        </p:txBody>
      </p:sp>
    </p:spTree>
    <p:extLst>
      <p:ext uri="{BB962C8B-B14F-4D97-AF65-F5344CB8AC3E}">
        <p14:creationId xmlns:p14="http://schemas.microsoft.com/office/powerpoint/2010/main" val="916385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206408" y="490228"/>
            <a:ext cx="9779183" cy="662781"/>
          </a:xfrm>
        </p:spPr>
        <p:txBody>
          <a:bodyPr/>
          <a:lstStyle/>
          <a:p>
            <a:r>
              <a:rPr lang="en-US" sz="3200" dirty="0"/>
              <a:t>References</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2/7/2023</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15</a:t>
            </a:fld>
            <a:endParaRPr lang="en-US" dirty="0"/>
          </a:p>
        </p:txBody>
      </p:sp>
      <p:sp>
        <p:nvSpPr>
          <p:cNvPr id="7" name="Content Placeholder 6">
            <a:extLst>
              <a:ext uri="{FF2B5EF4-FFF2-40B4-BE49-F238E27FC236}">
                <a16:creationId xmlns:a16="http://schemas.microsoft.com/office/drawing/2014/main" id="{E7151F65-2CC1-0435-F1D1-898356F09047}"/>
              </a:ext>
            </a:extLst>
          </p:cNvPr>
          <p:cNvSpPr>
            <a:spLocks noGrp="1"/>
          </p:cNvSpPr>
          <p:nvPr>
            <p:ph idx="1"/>
          </p:nvPr>
        </p:nvSpPr>
        <p:spPr>
          <a:xfrm>
            <a:off x="1091293" y="1375210"/>
            <a:ext cx="9779182" cy="4285361"/>
          </a:xfrm>
        </p:spPr>
        <p:txBody>
          <a:bodyPr/>
          <a:lstStyle/>
          <a:p>
            <a:r>
              <a:rPr lang="en-SG" sz="1500" dirty="0"/>
              <a:t>Public Transport Average Ridership Dataset: </a:t>
            </a:r>
            <a:r>
              <a:rPr lang="en-SG" sz="1500" dirty="0">
                <a:hlinkClick r:id="rId2"/>
              </a:rPr>
              <a:t>https://data.gov.sg/dataset/public-transport-utilisation-average-public-transport-ridership</a:t>
            </a:r>
            <a:r>
              <a:rPr lang="en-SG" sz="1500" dirty="0"/>
              <a:t> </a:t>
            </a:r>
          </a:p>
          <a:p>
            <a:endParaRPr lang="en-SG" sz="1500" dirty="0"/>
          </a:p>
          <a:p>
            <a:r>
              <a:rPr lang="en-SG" sz="1500" dirty="0"/>
              <a:t>Resident’s Working Mode of Transport to Work Dataset: </a:t>
            </a:r>
            <a:r>
              <a:rPr lang="en-SG" sz="1500" dirty="0">
                <a:hlinkClick r:id="rId3"/>
              </a:rPr>
              <a:t>https://data.gov.sg/dataset/resident-working-persons-aged-15-yrs-over-by-usual-mode-of-transport-to-work-industry-sex-2015?view_id=544b0a7a-6539-4b73-a2ee-107b2be3a30c&amp;resource_id=ad7f7a65-12af-48d4-9d43-cf69065461f5</a:t>
            </a:r>
            <a:r>
              <a:rPr lang="en-SG" sz="1500" dirty="0"/>
              <a:t> </a:t>
            </a:r>
          </a:p>
          <a:p>
            <a:endParaRPr lang="en-SG" sz="1500" dirty="0"/>
          </a:p>
          <a:p>
            <a:r>
              <a:rPr lang="en-SG" sz="1500" dirty="0"/>
              <a:t>Fares for MRT and LRT Dataset: </a:t>
            </a:r>
            <a:r>
              <a:rPr lang="en-SG" sz="1500" dirty="0">
                <a:hlinkClick r:id="rId4"/>
              </a:rPr>
              <a:t>https://data.gov.sg/dataset/fare-structure-mrts-and-lrts</a:t>
            </a:r>
            <a:r>
              <a:rPr lang="en-SG" sz="1500" dirty="0"/>
              <a:t> </a:t>
            </a:r>
          </a:p>
          <a:p>
            <a:endParaRPr lang="en-SG" sz="1500" dirty="0"/>
          </a:p>
          <a:p>
            <a:r>
              <a:rPr lang="en-SG" sz="1500" dirty="0"/>
              <a:t>Number of MRT and LRT Dataset: </a:t>
            </a:r>
            <a:r>
              <a:rPr lang="en-SG" sz="1500" dirty="0">
                <a:hlinkClick r:id="rId5"/>
              </a:rPr>
              <a:t>https://data.gov.sg/dataset/number-of-mrt-lrt-stations</a:t>
            </a:r>
            <a:endParaRPr lang="en-SG" sz="1500" dirty="0"/>
          </a:p>
          <a:p>
            <a:endParaRPr lang="en-SG" sz="1500" dirty="0"/>
          </a:p>
          <a:p>
            <a:r>
              <a:rPr lang="en-SG" sz="1500" dirty="0"/>
              <a:t>Public Transport Average Trip Distance Dataset: </a:t>
            </a:r>
            <a:r>
              <a:rPr lang="en-SG" sz="1500" dirty="0">
                <a:hlinkClick r:id="rId6"/>
              </a:rPr>
              <a:t>https://data.gov.sg/dataset/public-transport-utilisation-average-trip-distance</a:t>
            </a:r>
            <a:r>
              <a:rPr lang="en-SG" sz="1500" dirty="0"/>
              <a:t> </a:t>
            </a:r>
          </a:p>
          <a:p>
            <a:endParaRPr lang="en-SG" sz="1500" dirty="0"/>
          </a:p>
          <a:p>
            <a:endParaRPr lang="en-SG" sz="1500" dirty="0"/>
          </a:p>
          <a:p>
            <a:endParaRPr lang="en-SG" sz="1500" dirty="0"/>
          </a:p>
          <a:p>
            <a:endParaRPr lang="en-SG" sz="1500" dirty="0"/>
          </a:p>
        </p:txBody>
      </p:sp>
      <p:sp>
        <p:nvSpPr>
          <p:cNvPr id="8" name="Footer Placeholder 4">
            <a:extLst>
              <a:ext uri="{FF2B5EF4-FFF2-40B4-BE49-F238E27FC236}">
                <a16:creationId xmlns:a16="http://schemas.microsoft.com/office/drawing/2014/main" id="{3F2216CC-763A-71F1-0454-26723755FBD4}"/>
              </a:ext>
            </a:extLst>
          </p:cNvPr>
          <p:cNvSpPr>
            <a:spLocks noGrp="1"/>
          </p:cNvSpPr>
          <p:nvPr>
            <p:ph type="ftr" sz="quarter" idx="3"/>
          </p:nvPr>
        </p:nvSpPr>
        <p:spPr>
          <a:xfrm>
            <a:off x="4038600" y="6356350"/>
            <a:ext cx="4114800" cy="365125"/>
          </a:xfrm>
        </p:spPr>
        <p:txBody>
          <a:bodyPr/>
          <a:lstStyle/>
          <a:p>
            <a:r>
              <a:rPr lang="en-US" sz="1200" dirty="0"/>
              <a:t>How successful is Singapore’s efforts in enhancing the efficiency of the nation’s land public transport?</a:t>
            </a:r>
            <a:endParaRPr lang="en-US" dirty="0"/>
          </a:p>
        </p:txBody>
      </p:sp>
    </p:spTree>
    <p:extLst>
      <p:ext uri="{BB962C8B-B14F-4D97-AF65-F5344CB8AC3E}">
        <p14:creationId xmlns:p14="http://schemas.microsoft.com/office/powerpoint/2010/main" val="2793275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a:lstStyle/>
          <a:p>
            <a:r>
              <a:rPr lang="en-US" dirty="0"/>
              <a:t>Objectives of this Analysis</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2/7/2023</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
        <p:nvSpPr>
          <p:cNvPr id="8" name="Content Placeholder 7">
            <a:extLst>
              <a:ext uri="{FF2B5EF4-FFF2-40B4-BE49-F238E27FC236}">
                <a16:creationId xmlns:a16="http://schemas.microsoft.com/office/drawing/2014/main" id="{45378691-B7C4-7B09-D793-249ABEF1F60A}"/>
              </a:ext>
            </a:extLst>
          </p:cNvPr>
          <p:cNvSpPr>
            <a:spLocks noGrp="1"/>
          </p:cNvSpPr>
          <p:nvPr>
            <p:ph idx="1"/>
          </p:nvPr>
        </p:nvSpPr>
        <p:spPr/>
        <p:txBody>
          <a:bodyPr/>
          <a:lstStyle/>
          <a:p>
            <a:r>
              <a:rPr lang="en-SG" dirty="0"/>
              <a:t>Objective 1: </a:t>
            </a:r>
            <a:r>
              <a:rPr lang="en-US" i="0" dirty="0">
                <a:solidFill>
                  <a:srgbClr val="000000"/>
                </a:solidFill>
                <a:effectLst/>
                <a:latin typeface="+mj-lt"/>
              </a:rPr>
              <a:t>What is the current state of Singapore's land public transport situation like ?</a:t>
            </a:r>
          </a:p>
          <a:p>
            <a:endParaRPr lang="en-SG" dirty="0"/>
          </a:p>
          <a:p>
            <a:r>
              <a:rPr lang="en-SG" dirty="0"/>
              <a:t>Objective 2: </a:t>
            </a:r>
            <a:r>
              <a:rPr lang="en-US" i="0" dirty="0">
                <a:solidFill>
                  <a:srgbClr val="000000"/>
                </a:solidFill>
                <a:effectLst/>
                <a:latin typeface="+mj-lt"/>
              </a:rPr>
              <a:t>What are the steps that Singapore has taken to improve the comfort and accessibility of its</a:t>
            </a:r>
            <a:r>
              <a:rPr lang="en-US" dirty="0">
                <a:solidFill>
                  <a:srgbClr val="000000"/>
                </a:solidFill>
                <a:latin typeface="+mj-lt"/>
              </a:rPr>
              <a:t> public transport system?</a:t>
            </a:r>
            <a:endParaRPr lang="en-SG" dirty="0"/>
          </a:p>
        </p:txBody>
      </p:sp>
      <p:sp>
        <p:nvSpPr>
          <p:cNvPr id="7" name="Footer Placeholder 4">
            <a:extLst>
              <a:ext uri="{FF2B5EF4-FFF2-40B4-BE49-F238E27FC236}">
                <a16:creationId xmlns:a16="http://schemas.microsoft.com/office/drawing/2014/main" id="{40B18ADF-A83C-015F-0A4B-89E0AC92A1CF}"/>
              </a:ext>
            </a:extLst>
          </p:cNvPr>
          <p:cNvSpPr>
            <a:spLocks noGrp="1"/>
          </p:cNvSpPr>
          <p:nvPr>
            <p:ph type="ftr" sz="quarter" idx="3"/>
          </p:nvPr>
        </p:nvSpPr>
        <p:spPr>
          <a:xfrm>
            <a:off x="4038600" y="6356350"/>
            <a:ext cx="4114800" cy="365125"/>
          </a:xfrm>
        </p:spPr>
        <p:txBody>
          <a:bodyPr/>
          <a:lstStyle/>
          <a:p>
            <a:r>
              <a:rPr lang="en-US" sz="1200" dirty="0"/>
              <a:t>How successful is Singapore’s efforts in enhancing the efficiency of the nation’s land public transport?</a:t>
            </a:r>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206408" y="359228"/>
            <a:ext cx="9779183" cy="721406"/>
          </a:xfrm>
        </p:spPr>
        <p:txBody>
          <a:bodyPr/>
          <a:lstStyle/>
          <a:p>
            <a:r>
              <a:rPr lang="en-US" sz="4000" dirty="0"/>
              <a:t>Nature of dataset</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2/7/2023</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pic>
        <p:nvPicPr>
          <p:cNvPr id="8" name="Picture 7">
            <a:extLst>
              <a:ext uri="{FF2B5EF4-FFF2-40B4-BE49-F238E27FC236}">
                <a16:creationId xmlns:a16="http://schemas.microsoft.com/office/drawing/2014/main" id="{B3F15F7D-9AC6-1657-56E9-3D52C2C5234C}"/>
              </a:ext>
            </a:extLst>
          </p:cNvPr>
          <p:cNvPicPr>
            <a:picLocks noChangeAspect="1"/>
          </p:cNvPicPr>
          <p:nvPr/>
        </p:nvPicPr>
        <p:blipFill>
          <a:blip r:embed="rId2"/>
          <a:stretch>
            <a:fillRect/>
          </a:stretch>
        </p:blipFill>
        <p:spPr>
          <a:xfrm>
            <a:off x="1010465" y="1429182"/>
            <a:ext cx="3848128" cy="2447943"/>
          </a:xfrm>
          <a:prstGeom prst="rect">
            <a:avLst/>
          </a:prstGeom>
        </p:spPr>
      </p:pic>
      <p:sp>
        <p:nvSpPr>
          <p:cNvPr id="11" name="Footer Placeholder 4">
            <a:extLst>
              <a:ext uri="{FF2B5EF4-FFF2-40B4-BE49-F238E27FC236}">
                <a16:creationId xmlns:a16="http://schemas.microsoft.com/office/drawing/2014/main" id="{E1B8B034-1183-7703-C1B3-A3EAD9FE130F}"/>
              </a:ext>
            </a:extLst>
          </p:cNvPr>
          <p:cNvSpPr>
            <a:spLocks noGrp="1"/>
          </p:cNvSpPr>
          <p:nvPr>
            <p:ph type="ftr" sz="quarter" idx="3"/>
          </p:nvPr>
        </p:nvSpPr>
        <p:spPr>
          <a:xfrm>
            <a:off x="4038600" y="6356350"/>
            <a:ext cx="4114800" cy="365125"/>
          </a:xfrm>
        </p:spPr>
        <p:txBody>
          <a:bodyPr/>
          <a:lstStyle/>
          <a:p>
            <a:r>
              <a:rPr lang="en-US" sz="1200" dirty="0"/>
              <a:t>How successful is Singapore’s efforts in enhancing the efficiency of the nation’s land public transport?</a:t>
            </a:r>
            <a:endParaRPr lang="en-US" dirty="0"/>
          </a:p>
        </p:txBody>
      </p:sp>
      <p:pic>
        <p:nvPicPr>
          <p:cNvPr id="13" name="Picture 12">
            <a:extLst>
              <a:ext uri="{FF2B5EF4-FFF2-40B4-BE49-F238E27FC236}">
                <a16:creationId xmlns:a16="http://schemas.microsoft.com/office/drawing/2014/main" id="{359A1C68-1072-8D07-3743-5923B2E1AF4B}"/>
              </a:ext>
            </a:extLst>
          </p:cNvPr>
          <p:cNvPicPr>
            <a:picLocks noChangeAspect="1"/>
          </p:cNvPicPr>
          <p:nvPr/>
        </p:nvPicPr>
        <p:blipFill>
          <a:blip r:embed="rId3"/>
          <a:stretch>
            <a:fillRect/>
          </a:stretch>
        </p:blipFill>
        <p:spPr>
          <a:xfrm>
            <a:off x="5832836" y="1535155"/>
            <a:ext cx="3605078" cy="2745390"/>
          </a:xfrm>
          <a:prstGeom prst="rect">
            <a:avLst/>
          </a:prstGeom>
        </p:spPr>
      </p:pic>
      <p:sp>
        <p:nvSpPr>
          <p:cNvPr id="14" name="TextBox 13">
            <a:extLst>
              <a:ext uri="{FF2B5EF4-FFF2-40B4-BE49-F238E27FC236}">
                <a16:creationId xmlns:a16="http://schemas.microsoft.com/office/drawing/2014/main" id="{1CD8D02A-9619-1F9D-158D-FBA158734E87}"/>
              </a:ext>
            </a:extLst>
          </p:cNvPr>
          <p:cNvSpPr txBox="1"/>
          <p:nvPr/>
        </p:nvSpPr>
        <p:spPr>
          <a:xfrm>
            <a:off x="5832836" y="1038532"/>
            <a:ext cx="3499757" cy="369332"/>
          </a:xfrm>
          <a:prstGeom prst="rect">
            <a:avLst/>
          </a:prstGeom>
          <a:noFill/>
        </p:spPr>
        <p:txBody>
          <a:bodyPr wrap="square" rtlCol="0">
            <a:spAutoFit/>
          </a:bodyPr>
          <a:lstStyle/>
          <a:p>
            <a:r>
              <a:rPr lang="en-SG" u="sng" dirty="0"/>
              <a:t>Graph 2</a:t>
            </a:r>
          </a:p>
        </p:txBody>
      </p:sp>
      <p:sp>
        <p:nvSpPr>
          <p:cNvPr id="16" name="TextBox 15">
            <a:extLst>
              <a:ext uri="{FF2B5EF4-FFF2-40B4-BE49-F238E27FC236}">
                <a16:creationId xmlns:a16="http://schemas.microsoft.com/office/drawing/2014/main" id="{702718AF-8F39-75DB-A7AC-F7F3BC9D79CC}"/>
              </a:ext>
            </a:extLst>
          </p:cNvPr>
          <p:cNvSpPr txBox="1"/>
          <p:nvPr/>
        </p:nvSpPr>
        <p:spPr>
          <a:xfrm>
            <a:off x="1010465" y="1028570"/>
            <a:ext cx="3499757" cy="369332"/>
          </a:xfrm>
          <a:prstGeom prst="rect">
            <a:avLst/>
          </a:prstGeom>
          <a:noFill/>
        </p:spPr>
        <p:txBody>
          <a:bodyPr wrap="square" rtlCol="0">
            <a:spAutoFit/>
          </a:bodyPr>
          <a:lstStyle/>
          <a:p>
            <a:r>
              <a:rPr lang="en-SG" u="sng" dirty="0"/>
              <a:t>Graph 1</a:t>
            </a:r>
          </a:p>
        </p:txBody>
      </p:sp>
      <p:sp>
        <p:nvSpPr>
          <p:cNvPr id="17" name="TextBox 16">
            <a:extLst>
              <a:ext uri="{FF2B5EF4-FFF2-40B4-BE49-F238E27FC236}">
                <a16:creationId xmlns:a16="http://schemas.microsoft.com/office/drawing/2014/main" id="{C960798E-B8DF-67E6-7D8B-8A3F0684DE14}"/>
              </a:ext>
            </a:extLst>
          </p:cNvPr>
          <p:cNvSpPr txBox="1"/>
          <p:nvPr/>
        </p:nvSpPr>
        <p:spPr>
          <a:xfrm>
            <a:off x="1010464" y="3911213"/>
            <a:ext cx="3499757" cy="369332"/>
          </a:xfrm>
          <a:prstGeom prst="rect">
            <a:avLst/>
          </a:prstGeom>
          <a:noFill/>
        </p:spPr>
        <p:txBody>
          <a:bodyPr wrap="square" rtlCol="0">
            <a:spAutoFit/>
          </a:bodyPr>
          <a:lstStyle/>
          <a:p>
            <a:r>
              <a:rPr lang="en-SG" u="sng" dirty="0"/>
              <a:t>Graph 3</a:t>
            </a:r>
          </a:p>
        </p:txBody>
      </p:sp>
      <p:pic>
        <p:nvPicPr>
          <p:cNvPr id="18" name="Picture 17">
            <a:extLst>
              <a:ext uri="{FF2B5EF4-FFF2-40B4-BE49-F238E27FC236}">
                <a16:creationId xmlns:a16="http://schemas.microsoft.com/office/drawing/2014/main" id="{5FB47ACD-D3B2-C34A-B36E-96CE7548C1AB}"/>
              </a:ext>
            </a:extLst>
          </p:cNvPr>
          <p:cNvPicPr>
            <a:picLocks noChangeAspect="1"/>
          </p:cNvPicPr>
          <p:nvPr/>
        </p:nvPicPr>
        <p:blipFill>
          <a:blip r:embed="rId4"/>
          <a:stretch>
            <a:fillRect/>
          </a:stretch>
        </p:blipFill>
        <p:spPr>
          <a:xfrm>
            <a:off x="1010464" y="4225673"/>
            <a:ext cx="2838471" cy="2321201"/>
          </a:xfrm>
          <a:prstGeom prst="rect">
            <a:avLst/>
          </a:prstGeom>
        </p:spPr>
      </p:pic>
    </p:spTree>
    <p:extLst>
      <p:ext uri="{BB962C8B-B14F-4D97-AF65-F5344CB8AC3E}">
        <p14:creationId xmlns:p14="http://schemas.microsoft.com/office/powerpoint/2010/main" val="288700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206408" y="359228"/>
            <a:ext cx="9779183" cy="721406"/>
          </a:xfrm>
        </p:spPr>
        <p:txBody>
          <a:bodyPr/>
          <a:lstStyle/>
          <a:p>
            <a:r>
              <a:rPr lang="en-US" sz="4000" dirty="0"/>
              <a:t>Nature of dataset</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2/7/2023</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a:t>
            </a:fld>
            <a:endParaRPr lang="en-US" dirty="0"/>
          </a:p>
        </p:txBody>
      </p:sp>
      <p:sp>
        <p:nvSpPr>
          <p:cNvPr id="5" name="Footer Placeholder 4">
            <a:extLst>
              <a:ext uri="{FF2B5EF4-FFF2-40B4-BE49-F238E27FC236}">
                <a16:creationId xmlns:a16="http://schemas.microsoft.com/office/drawing/2014/main" id="{08E2CDAA-8A28-0207-92E6-FC46239135EF}"/>
              </a:ext>
            </a:extLst>
          </p:cNvPr>
          <p:cNvSpPr>
            <a:spLocks noGrp="1"/>
          </p:cNvSpPr>
          <p:nvPr>
            <p:ph type="ftr" sz="quarter" idx="3"/>
          </p:nvPr>
        </p:nvSpPr>
        <p:spPr>
          <a:xfrm>
            <a:off x="4038600" y="6356350"/>
            <a:ext cx="4114800" cy="365125"/>
          </a:xfrm>
        </p:spPr>
        <p:txBody>
          <a:bodyPr/>
          <a:lstStyle/>
          <a:p>
            <a:r>
              <a:rPr lang="en-US" sz="1200" dirty="0"/>
              <a:t>How successful is Singapore’s efforts in enhancing the efficiency of the nation’s land public transport?</a:t>
            </a:r>
            <a:endParaRPr lang="en-US" dirty="0"/>
          </a:p>
        </p:txBody>
      </p:sp>
      <p:pic>
        <p:nvPicPr>
          <p:cNvPr id="12" name="Picture 11">
            <a:extLst>
              <a:ext uri="{FF2B5EF4-FFF2-40B4-BE49-F238E27FC236}">
                <a16:creationId xmlns:a16="http://schemas.microsoft.com/office/drawing/2014/main" id="{2541D7ED-6204-B85D-37BC-7BA8A5AEFCE0}"/>
              </a:ext>
            </a:extLst>
          </p:cNvPr>
          <p:cNvPicPr>
            <a:picLocks noChangeAspect="1"/>
          </p:cNvPicPr>
          <p:nvPr/>
        </p:nvPicPr>
        <p:blipFill>
          <a:blip r:embed="rId2"/>
          <a:stretch>
            <a:fillRect/>
          </a:stretch>
        </p:blipFill>
        <p:spPr>
          <a:xfrm>
            <a:off x="899405" y="1558984"/>
            <a:ext cx="3667152" cy="4814906"/>
          </a:xfrm>
          <a:prstGeom prst="rect">
            <a:avLst/>
          </a:prstGeom>
        </p:spPr>
      </p:pic>
      <p:sp>
        <p:nvSpPr>
          <p:cNvPr id="13" name="TextBox 12">
            <a:extLst>
              <a:ext uri="{FF2B5EF4-FFF2-40B4-BE49-F238E27FC236}">
                <a16:creationId xmlns:a16="http://schemas.microsoft.com/office/drawing/2014/main" id="{07954BA0-2EBB-8604-8727-04669D8BFFA9}"/>
              </a:ext>
            </a:extLst>
          </p:cNvPr>
          <p:cNvSpPr txBox="1"/>
          <p:nvPr/>
        </p:nvSpPr>
        <p:spPr>
          <a:xfrm>
            <a:off x="1066800" y="1207191"/>
            <a:ext cx="3499757" cy="369332"/>
          </a:xfrm>
          <a:prstGeom prst="rect">
            <a:avLst/>
          </a:prstGeom>
          <a:noFill/>
        </p:spPr>
        <p:txBody>
          <a:bodyPr wrap="square" rtlCol="0">
            <a:spAutoFit/>
          </a:bodyPr>
          <a:lstStyle/>
          <a:p>
            <a:r>
              <a:rPr lang="en-SG" u="sng" dirty="0"/>
              <a:t>Graph 4</a:t>
            </a:r>
          </a:p>
        </p:txBody>
      </p:sp>
      <p:sp>
        <p:nvSpPr>
          <p:cNvPr id="14" name="TextBox 13">
            <a:extLst>
              <a:ext uri="{FF2B5EF4-FFF2-40B4-BE49-F238E27FC236}">
                <a16:creationId xmlns:a16="http://schemas.microsoft.com/office/drawing/2014/main" id="{816A0146-18F0-5903-A13B-3D276F6B44F9}"/>
              </a:ext>
            </a:extLst>
          </p:cNvPr>
          <p:cNvSpPr txBox="1"/>
          <p:nvPr/>
        </p:nvSpPr>
        <p:spPr>
          <a:xfrm>
            <a:off x="6373585" y="628558"/>
            <a:ext cx="2846615" cy="369332"/>
          </a:xfrm>
          <a:prstGeom prst="rect">
            <a:avLst/>
          </a:prstGeom>
          <a:noFill/>
        </p:spPr>
        <p:txBody>
          <a:bodyPr wrap="square" rtlCol="0">
            <a:spAutoFit/>
          </a:bodyPr>
          <a:lstStyle/>
          <a:p>
            <a:r>
              <a:rPr lang="en-SG" u="sng" dirty="0"/>
              <a:t>Graph 5</a:t>
            </a:r>
          </a:p>
        </p:txBody>
      </p:sp>
      <p:sp>
        <p:nvSpPr>
          <p:cNvPr id="15" name="TextBox 14">
            <a:extLst>
              <a:ext uri="{FF2B5EF4-FFF2-40B4-BE49-F238E27FC236}">
                <a16:creationId xmlns:a16="http://schemas.microsoft.com/office/drawing/2014/main" id="{2498154C-0E07-2DE7-E832-E3E2C9A3B2B6}"/>
              </a:ext>
            </a:extLst>
          </p:cNvPr>
          <p:cNvSpPr txBox="1"/>
          <p:nvPr/>
        </p:nvSpPr>
        <p:spPr>
          <a:xfrm>
            <a:off x="6256532" y="3588335"/>
            <a:ext cx="2846615" cy="369332"/>
          </a:xfrm>
          <a:prstGeom prst="rect">
            <a:avLst/>
          </a:prstGeom>
          <a:noFill/>
        </p:spPr>
        <p:txBody>
          <a:bodyPr wrap="square" rtlCol="0">
            <a:spAutoFit/>
          </a:bodyPr>
          <a:lstStyle/>
          <a:p>
            <a:r>
              <a:rPr lang="en-SG" u="sng" dirty="0"/>
              <a:t>Graph 6</a:t>
            </a:r>
          </a:p>
        </p:txBody>
      </p:sp>
      <p:pic>
        <p:nvPicPr>
          <p:cNvPr id="16" name="Picture 15">
            <a:extLst>
              <a:ext uri="{FF2B5EF4-FFF2-40B4-BE49-F238E27FC236}">
                <a16:creationId xmlns:a16="http://schemas.microsoft.com/office/drawing/2014/main" id="{F48118CD-E355-0DD5-B39C-2881120D7A39}"/>
              </a:ext>
            </a:extLst>
          </p:cNvPr>
          <p:cNvPicPr>
            <a:picLocks noChangeAspect="1"/>
          </p:cNvPicPr>
          <p:nvPr/>
        </p:nvPicPr>
        <p:blipFill>
          <a:blip r:embed="rId3"/>
          <a:stretch>
            <a:fillRect/>
          </a:stretch>
        </p:blipFill>
        <p:spPr>
          <a:xfrm>
            <a:off x="6256532" y="997890"/>
            <a:ext cx="4248181" cy="2543194"/>
          </a:xfrm>
          <a:prstGeom prst="rect">
            <a:avLst/>
          </a:prstGeom>
        </p:spPr>
      </p:pic>
      <p:pic>
        <p:nvPicPr>
          <p:cNvPr id="17" name="Picture 16">
            <a:extLst>
              <a:ext uri="{FF2B5EF4-FFF2-40B4-BE49-F238E27FC236}">
                <a16:creationId xmlns:a16="http://schemas.microsoft.com/office/drawing/2014/main" id="{A93BD515-116D-B204-0CCB-0EBF4C0A4D8B}"/>
              </a:ext>
            </a:extLst>
          </p:cNvPr>
          <p:cNvPicPr>
            <a:picLocks noChangeAspect="1"/>
          </p:cNvPicPr>
          <p:nvPr/>
        </p:nvPicPr>
        <p:blipFill>
          <a:blip r:embed="rId4"/>
          <a:stretch>
            <a:fillRect/>
          </a:stretch>
        </p:blipFill>
        <p:spPr>
          <a:xfrm>
            <a:off x="6189859" y="4153962"/>
            <a:ext cx="4010054" cy="1724038"/>
          </a:xfrm>
          <a:prstGeom prst="rect">
            <a:avLst/>
          </a:prstGeom>
        </p:spPr>
      </p:pic>
    </p:spTree>
    <p:extLst>
      <p:ext uri="{BB962C8B-B14F-4D97-AF65-F5344CB8AC3E}">
        <p14:creationId xmlns:p14="http://schemas.microsoft.com/office/powerpoint/2010/main" val="2568267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928822" y="753147"/>
            <a:ext cx="9779183" cy="662781"/>
          </a:xfrm>
        </p:spPr>
        <p:txBody>
          <a:bodyPr/>
          <a:lstStyle/>
          <a:p>
            <a:r>
              <a:rPr lang="en-SG" sz="2500" dirty="0"/>
              <a:t>Objective 1: </a:t>
            </a:r>
            <a:r>
              <a:rPr lang="en-US" sz="2500" i="0" dirty="0">
                <a:solidFill>
                  <a:srgbClr val="000000"/>
                </a:solidFill>
                <a:effectLst/>
                <a:latin typeface="+mj-lt"/>
              </a:rPr>
              <a:t>What is the current state of Singapore's land public transport situation like ?</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2/7/2023</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a:t>
            </a:fld>
            <a:endParaRPr lang="en-US" dirty="0"/>
          </a:p>
        </p:txBody>
      </p:sp>
      <p:sp>
        <p:nvSpPr>
          <p:cNvPr id="8" name="TextBox 7">
            <a:extLst>
              <a:ext uri="{FF2B5EF4-FFF2-40B4-BE49-F238E27FC236}">
                <a16:creationId xmlns:a16="http://schemas.microsoft.com/office/drawing/2014/main" id="{322912D5-C3B7-93EC-C0B3-EA2F47E28E73}"/>
              </a:ext>
            </a:extLst>
          </p:cNvPr>
          <p:cNvSpPr txBox="1"/>
          <p:nvPr/>
        </p:nvSpPr>
        <p:spPr>
          <a:xfrm>
            <a:off x="3641273" y="231712"/>
            <a:ext cx="4229125" cy="477054"/>
          </a:xfrm>
          <a:prstGeom prst="rect">
            <a:avLst/>
          </a:prstGeom>
          <a:noFill/>
        </p:spPr>
        <p:txBody>
          <a:bodyPr wrap="square" rtlCol="0">
            <a:spAutoFit/>
          </a:bodyPr>
          <a:lstStyle/>
          <a:p>
            <a:pPr algn="ctr"/>
            <a:r>
              <a:rPr lang="en-SG" sz="2500" b="1" u="sng" dirty="0"/>
              <a:t>Analysis</a:t>
            </a:r>
          </a:p>
        </p:txBody>
      </p:sp>
      <p:sp>
        <p:nvSpPr>
          <p:cNvPr id="9" name="TextBox 8">
            <a:extLst>
              <a:ext uri="{FF2B5EF4-FFF2-40B4-BE49-F238E27FC236}">
                <a16:creationId xmlns:a16="http://schemas.microsoft.com/office/drawing/2014/main" id="{35FA1B3B-5A20-C54E-3C79-6B3BC6967DAF}"/>
              </a:ext>
            </a:extLst>
          </p:cNvPr>
          <p:cNvSpPr txBox="1"/>
          <p:nvPr/>
        </p:nvSpPr>
        <p:spPr>
          <a:xfrm>
            <a:off x="7826827" y="1704279"/>
            <a:ext cx="3238500" cy="3662093"/>
          </a:xfrm>
          <a:prstGeom prst="rect">
            <a:avLst/>
          </a:prstGeom>
          <a:noFill/>
        </p:spPr>
        <p:txBody>
          <a:bodyPr wrap="square" rtlCol="0">
            <a:spAutoFit/>
          </a:bodyPr>
          <a:lstStyle/>
          <a:p>
            <a:pPr>
              <a:lnSpc>
                <a:spcPct val="150000"/>
              </a:lnSpc>
            </a:pPr>
            <a:r>
              <a:rPr lang="en-SG" sz="1200" dirty="0"/>
              <a:t>The graph suggests that the average daily public transport ridership across all forms of public transport increased from 2002 to 2016.</a:t>
            </a:r>
          </a:p>
          <a:p>
            <a:pPr>
              <a:lnSpc>
                <a:spcPct val="150000"/>
              </a:lnSpc>
            </a:pPr>
            <a:endParaRPr lang="en-SG" sz="1200" dirty="0"/>
          </a:p>
          <a:p>
            <a:pPr>
              <a:lnSpc>
                <a:spcPct val="150000"/>
              </a:lnSpc>
            </a:pPr>
            <a:r>
              <a:rPr lang="en-SG" sz="1200" dirty="0"/>
              <a:t>Mass Rapid Transport (MRT) ridership has nearly tripled from 1.08 million in 2002 to 3.1 million in 2016</a:t>
            </a:r>
          </a:p>
          <a:p>
            <a:pPr>
              <a:lnSpc>
                <a:spcPct val="150000"/>
              </a:lnSpc>
            </a:pPr>
            <a:endParaRPr lang="en-SG" sz="1200" dirty="0"/>
          </a:p>
          <a:p>
            <a:pPr>
              <a:lnSpc>
                <a:spcPct val="150000"/>
              </a:lnSpc>
            </a:pPr>
            <a:r>
              <a:rPr lang="en-SG" sz="1200" dirty="0"/>
              <a:t>The improvements in public transport’s connectivity around the island as more stations and lines are constructed is one of the many aspects contributing to the rise in public transport ridership.</a:t>
            </a:r>
          </a:p>
        </p:txBody>
      </p:sp>
      <p:sp>
        <p:nvSpPr>
          <p:cNvPr id="10" name="Footer Placeholder 4">
            <a:extLst>
              <a:ext uri="{FF2B5EF4-FFF2-40B4-BE49-F238E27FC236}">
                <a16:creationId xmlns:a16="http://schemas.microsoft.com/office/drawing/2014/main" id="{AC0830E6-8024-82A6-4314-5BD4B155B686}"/>
              </a:ext>
            </a:extLst>
          </p:cNvPr>
          <p:cNvSpPr>
            <a:spLocks noGrp="1"/>
          </p:cNvSpPr>
          <p:nvPr>
            <p:ph type="ftr" sz="quarter" idx="3"/>
          </p:nvPr>
        </p:nvSpPr>
        <p:spPr>
          <a:xfrm>
            <a:off x="4038600" y="6356350"/>
            <a:ext cx="4114800" cy="365125"/>
          </a:xfrm>
        </p:spPr>
        <p:txBody>
          <a:bodyPr/>
          <a:lstStyle/>
          <a:p>
            <a:r>
              <a:rPr lang="en-US" sz="1200" dirty="0"/>
              <a:t>How successful is Singapore’s efforts in enhancing the efficiency of the nation’s land public transport?</a:t>
            </a:r>
            <a:endParaRPr lang="en-US" dirty="0"/>
          </a:p>
        </p:txBody>
      </p:sp>
      <p:pic>
        <p:nvPicPr>
          <p:cNvPr id="12" name="Picture 11">
            <a:extLst>
              <a:ext uri="{FF2B5EF4-FFF2-40B4-BE49-F238E27FC236}">
                <a16:creationId xmlns:a16="http://schemas.microsoft.com/office/drawing/2014/main" id="{9DDCEF68-A40C-3A22-0C9C-94BAB9D7DEAC}"/>
              </a:ext>
            </a:extLst>
          </p:cNvPr>
          <p:cNvPicPr>
            <a:picLocks noChangeAspect="1"/>
          </p:cNvPicPr>
          <p:nvPr/>
        </p:nvPicPr>
        <p:blipFill>
          <a:blip r:embed="rId2"/>
          <a:stretch>
            <a:fillRect/>
          </a:stretch>
        </p:blipFill>
        <p:spPr>
          <a:xfrm>
            <a:off x="573184" y="1775808"/>
            <a:ext cx="6930832" cy="4085553"/>
          </a:xfrm>
          <a:prstGeom prst="rect">
            <a:avLst/>
          </a:prstGeom>
        </p:spPr>
      </p:pic>
      <p:sp>
        <p:nvSpPr>
          <p:cNvPr id="13" name="TextBox 12">
            <a:extLst>
              <a:ext uri="{FF2B5EF4-FFF2-40B4-BE49-F238E27FC236}">
                <a16:creationId xmlns:a16="http://schemas.microsoft.com/office/drawing/2014/main" id="{F2260FE1-97DC-0547-77FC-7F8C70D745DD}"/>
              </a:ext>
            </a:extLst>
          </p:cNvPr>
          <p:cNvSpPr txBox="1"/>
          <p:nvPr/>
        </p:nvSpPr>
        <p:spPr>
          <a:xfrm>
            <a:off x="1048565" y="5553584"/>
            <a:ext cx="3499757" cy="307777"/>
          </a:xfrm>
          <a:prstGeom prst="rect">
            <a:avLst/>
          </a:prstGeom>
          <a:noFill/>
        </p:spPr>
        <p:txBody>
          <a:bodyPr wrap="square" rtlCol="0">
            <a:spAutoFit/>
          </a:bodyPr>
          <a:lstStyle/>
          <a:p>
            <a:r>
              <a:rPr lang="en-SG" sz="1400" dirty="0"/>
              <a:t>Graph 1</a:t>
            </a:r>
          </a:p>
        </p:txBody>
      </p:sp>
    </p:spTree>
    <p:extLst>
      <p:ext uri="{BB962C8B-B14F-4D97-AF65-F5344CB8AC3E}">
        <p14:creationId xmlns:p14="http://schemas.microsoft.com/office/powerpoint/2010/main" val="1887089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928822" y="753147"/>
            <a:ext cx="9779183" cy="662781"/>
          </a:xfrm>
        </p:spPr>
        <p:txBody>
          <a:bodyPr/>
          <a:lstStyle/>
          <a:p>
            <a:r>
              <a:rPr lang="en-SG" sz="2500"/>
              <a:t>Objective 1: </a:t>
            </a:r>
            <a:r>
              <a:rPr lang="en-US" sz="2500" i="0">
                <a:solidFill>
                  <a:srgbClr val="000000"/>
                </a:solidFill>
                <a:effectLst/>
                <a:latin typeface="+mj-lt"/>
              </a:rPr>
              <a:t>What is the current state of Singapore's land public transport situation like ?</a:t>
            </a:r>
            <a:endParaRPr lang="en-US" sz="2500" i="0" dirty="0">
              <a:solidFill>
                <a:srgbClr val="000000"/>
              </a:solidFill>
              <a:effectLst/>
              <a:latin typeface="+mj-lt"/>
            </a:endParaRP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2/7/2023</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dirty="0"/>
          </a:p>
        </p:txBody>
      </p:sp>
      <p:sp>
        <p:nvSpPr>
          <p:cNvPr id="8" name="TextBox 7">
            <a:extLst>
              <a:ext uri="{FF2B5EF4-FFF2-40B4-BE49-F238E27FC236}">
                <a16:creationId xmlns:a16="http://schemas.microsoft.com/office/drawing/2014/main" id="{322912D5-C3B7-93EC-C0B3-EA2F47E28E73}"/>
              </a:ext>
            </a:extLst>
          </p:cNvPr>
          <p:cNvSpPr txBox="1"/>
          <p:nvPr/>
        </p:nvSpPr>
        <p:spPr>
          <a:xfrm>
            <a:off x="3641273" y="231712"/>
            <a:ext cx="4229125" cy="477054"/>
          </a:xfrm>
          <a:prstGeom prst="rect">
            <a:avLst/>
          </a:prstGeom>
          <a:noFill/>
        </p:spPr>
        <p:txBody>
          <a:bodyPr wrap="square" rtlCol="0">
            <a:spAutoFit/>
          </a:bodyPr>
          <a:lstStyle/>
          <a:p>
            <a:pPr algn="ctr"/>
            <a:r>
              <a:rPr lang="en-SG" sz="2500" b="1" u="sng"/>
              <a:t>Analysis</a:t>
            </a:r>
            <a:endParaRPr lang="en-SG" sz="2500" b="1" u="sng" dirty="0"/>
          </a:p>
        </p:txBody>
      </p:sp>
      <p:sp>
        <p:nvSpPr>
          <p:cNvPr id="9" name="TextBox 8">
            <a:extLst>
              <a:ext uri="{FF2B5EF4-FFF2-40B4-BE49-F238E27FC236}">
                <a16:creationId xmlns:a16="http://schemas.microsoft.com/office/drawing/2014/main" id="{6690BC6A-A61F-08EC-97F4-EF8D22F0EA66}"/>
              </a:ext>
            </a:extLst>
          </p:cNvPr>
          <p:cNvSpPr txBox="1"/>
          <p:nvPr/>
        </p:nvSpPr>
        <p:spPr>
          <a:xfrm>
            <a:off x="7679871" y="1567543"/>
            <a:ext cx="3303815" cy="3939092"/>
          </a:xfrm>
          <a:prstGeom prst="rect">
            <a:avLst/>
          </a:prstGeom>
          <a:noFill/>
        </p:spPr>
        <p:txBody>
          <a:bodyPr wrap="square" rtlCol="0">
            <a:spAutoFit/>
          </a:bodyPr>
          <a:lstStyle/>
          <a:p>
            <a:pPr>
              <a:lnSpc>
                <a:spcPct val="150000"/>
              </a:lnSpc>
            </a:pPr>
            <a:r>
              <a:rPr lang="en-SG" sz="1200" dirty="0"/>
              <a:t>As shown from the highlighted portion in the </a:t>
            </a:r>
            <a:r>
              <a:rPr lang="en-SG" sz="1200" dirty="0" err="1"/>
              <a:t>FacetGrid</a:t>
            </a:r>
            <a:r>
              <a:rPr lang="en-SG" sz="1200" dirty="0"/>
              <a:t>, both genders group are equally reliant on the public transport system. (MRT &amp; Public Bus) </a:t>
            </a:r>
          </a:p>
          <a:p>
            <a:pPr>
              <a:lnSpc>
                <a:spcPct val="150000"/>
              </a:lnSpc>
            </a:pPr>
            <a:endParaRPr lang="en-SG" sz="1200" dirty="0"/>
          </a:p>
          <a:p>
            <a:pPr>
              <a:lnSpc>
                <a:spcPct val="150000"/>
              </a:lnSpc>
            </a:pPr>
            <a:r>
              <a:rPr lang="en-SG" sz="1200" dirty="0"/>
              <a:t>The improved connectivity has result in the time taken to travel by public transport decreased and therefore comparable to the time taken by car. </a:t>
            </a:r>
          </a:p>
          <a:p>
            <a:pPr>
              <a:lnSpc>
                <a:spcPct val="150000"/>
              </a:lnSpc>
            </a:pPr>
            <a:endParaRPr lang="en-SG" sz="1200" dirty="0"/>
          </a:p>
          <a:p>
            <a:pPr>
              <a:lnSpc>
                <a:spcPct val="150000"/>
              </a:lnSpc>
            </a:pPr>
            <a:r>
              <a:rPr lang="en-SG" sz="1200" dirty="0"/>
              <a:t>Considering the time taken to travel by both methods are comparable, taking the cost into consideration, it is wise that citizens would opt to travel by public transport. </a:t>
            </a:r>
          </a:p>
        </p:txBody>
      </p:sp>
      <p:pic>
        <p:nvPicPr>
          <p:cNvPr id="15" name="Picture 14">
            <a:extLst>
              <a:ext uri="{FF2B5EF4-FFF2-40B4-BE49-F238E27FC236}">
                <a16:creationId xmlns:a16="http://schemas.microsoft.com/office/drawing/2014/main" id="{637AF2FD-B6A4-EE15-90B9-47BFCE3BA562}"/>
              </a:ext>
            </a:extLst>
          </p:cNvPr>
          <p:cNvPicPr>
            <a:picLocks noChangeAspect="1"/>
          </p:cNvPicPr>
          <p:nvPr/>
        </p:nvPicPr>
        <p:blipFill>
          <a:blip r:embed="rId2"/>
          <a:stretch>
            <a:fillRect/>
          </a:stretch>
        </p:blipFill>
        <p:spPr>
          <a:xfrm>
            <a:off x="447649" y="1828213"/>
            <a:ext cx="7029501" cy="3657627"/>
          </a:xfrm>
          <a:prstGeom prst="rect">
            <a:avLst/>
          </a:prstGeom>
        </p:spPr>
      </p:pic>
      <p:sp>
        <p:nvSpPr>
          <p:cNvPr id="18" name="Frame 17">
            <a:extLst>
              <a:ext uri="{FF2B5EF4-FFF2-40B4-BE49-F238E27FC236}">
                <a16:creationId xmlns:a16="http://schemas.microsoft.com/office/drawing/2014/main" id="{71B06A00-9B8A-E5DD-D076-599E62B9393E}"/>
              </a:ext>
            </a:extLst>
          </p:cNvPr>
          <p:cNvSpPr/>
          <p:nvPr/>
        </p:nvSpPr>
        <p:spPr>
          <a:xfrm>
            <a:off x="674913" y="3630385"/>
            <a:ext cx="6683829" cy="870857"/>
          </a:xfrm>
          <a:prstGeom prst="frame">
            <a:avLst>
              <a:gd name="adj1" fmla="val 544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19" name="Footer Placeholder 4">
            <a:extLst>
              <a:ext uri="{FF2B5EF4-FFF2-40B4-BE49-F238E27FC236}">
                <a16:creationId xmlns:a16="http://schemas.microsoft.com/office/drawing/2014/main" id="{A63E8A4F-01A1-DBEC-B9C7-27B9F2802ABB}"/>
              </a:ext>
            </a:extLst>
          </p:cNvPr>
          <p:cNvSpPr>
            <a:spLocks noGrp="1"/>
          </p:cNvSpPr>
          <p:nvPr>
            <p:ph type="ftr" sz="quarter" idx="3"/>
          </p:nvPr>
        </p:nvSpPr>
        <p:spPr>
          <a:xfrm>
            <a:off x="4038600" y="6356350"/>
            <a:ext cx="4114800" cy="365125"/>
          </a:xfrm>
        </p:spPr>
        <p:txBody>
          <a:bodyPr/>
          <a:lstStyle/>
          <a:p>
            <a:r>
              <a:rPr lang="en-US" sz="1200" dirty="0"/>
              <a:t>How successful is Singapore’s efforts in enhancing the efficiency of the nation’s land public transport?</a:t>
            </a:r>
            <a:endParaRPr lang="en-US" dirty="0"/>
          </a:p>
        </p:txBody>
      </p:sp>
      <p:sp>
        <p:nvSpPr>
          <p:cNvPr id="21" name="TextBox 20">
            <a:extLst>
              <a:ext uri="{FF2B5EF4-FFF2-40B4-BE49-F238E27FC236}">
                <a16:creationId xmlns:a16="http://schemas.microsoft.com/office/drawing/2014/main" id="{E695CDBF-11CE-0711-44A2-CBAE67FC0797}"/>
              </a:ext>
            </a:extLst>
          </p:cNvPr>
          <p:cNvSpPr txBox="1"/>
          <p:nvPr/>
        </p:nvSpPr>
        <p:spPr>
          <a:xfrm>
            <a:off x="1102993" y="5505099"/>
            <a:ext cx="3499757" cy="307777"/>
          </a:xfrm>
          <a:prstGeom prst="rect">
            <a:avLst/>
          </a:prstGeom>
          <a:noFill/>
        </p:spPr>
        <p:txBody>
          <a:bodyPr wrap="square" rtlCol="0">
            <a:spAutoFit/>
          </a:bodyPr>
          <a:lstStyle/>
          <a:p>
            <a:r>
              <a:rPr lang="en-SG" sz="1400" dirty="0"/>
              <a:t>Graph 2</a:t>
            </a:r>
          </a:p>
        </p:txBody>
      </p:sp>
    </p:spTree>
    <p:extLst>
      <p:ext uri="{BB962C8B-B14F-4D97-AF65-F5344CB8AC3E}">
        <p14:creationId xmlns:p14="http://schemas.microsoft.com/office/powerpoint/2010/main" val="2170056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206408" y="359228"/>
            <a:ext cx="9779183" cy="721406"/>
          </a:xfrm>
        </p:spPr>
        <p:txBody>
          <a:bodyPr/>
          <a:lstStyle/>
          <a:p>
            <a:r>
              <a:rPr lang="en-US" sz="4000" dirty="0"/>
              <a:t>Cleansing of </a:t>
            </a:r>
            <a:r>
              <a:rPr lang="en-US" sz="4000" dirty="0" err="1"/>
              <a:t>FacetGrid</a:t>
            </a:r>
            <a:endParaRPr lang="en-US" sz="4000"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2/7/2023</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dirty="0"/>
          </a:p>
        </p:txBody>
      </p:sp>
      <p:sp>
        <p:nvSpPr>
          <p:cNvPr id="7" name="Footer Placeholder 4">
            <a:extLst>
              <a:ext uri="{FF2B5EF4-FFF2-40B4-BE49-F238E27FC236}">
                <a16:creationId xmlns:a16="http://schemas.microsoft.com/office/drawing/2014/main" id="{73B2B3DE-62D6-12C2-0E44-0A204FE557DA}"/>
              </a:ext>
            </a:extLst>
          </p:cNvPr>
          <p:cNvSpPr>
            <a:spLocks noGrp="1"/>
          </p:cNvSpPr>
          <p:nvPr>
            <p:ph type="ftr" sz="quarter" idx="3"/>
          </p:nvPr>
        </p:nvSpPr>
        <p:spPr>
          <a:xfrm>
            <a:off x="4038600" y="6356350"/>
            <a:ext cx="4114800" cy="365125"/>
          </a:xfrm>
        </p:spPr>
        <p:txBody>
          <a:bodyPr/>
          <a:lstStyle/>
          <a:p>
            <a:r>
              <a:rPr lang="en-US" sz="1200" dirty="0"/>
              <a:t>How successful is Singapore’s efforts in enhancing the efficiency of the nation’s land public transport?</a:t>
            </a:r>
            <a:endParaRPr lang="en-US" dirty="0"/>
          </a:p>
        </p:txBody>
      </p:sp>
      <p:sp>
        <p:nvSpPr>
          <p:cNvPr id="10" name="TextBox 9">
            <a:extLst>
              <a:ext uri="{FF2B5EF4-FFF2-40B4-BE49-F238E27FC236}">
                <a16:creationId xmlns:a16="http://schemas.microsoft.com/office/drawing/2014/main" id="{70B4A557-37E7-13B9-5422-14A8FEA18E57}"/>
              </a:ext>
            </a:extLst>
          </p:cNvPr>
          <p:cNvSpPr txBox="1"/>
          <p:nvPr/>
        </p:nvSpPr>
        <p:spPr>
          <a:xfrm>
            <a:off x="422471" y="2795162"/>
            <a:ext cx="8893629" cy="1200329"/>
          </a:xfrm>
          <a:prstGeom prst="rect">
            <a:avLst/>
          </a:prstGeom>
          <a:noFill/>
        </p:spPr>
        <p:txBody>
          <a:bodyPr wrap="square" rtlCol="0">
            <a:spAutoFit/>
          </a:bodyPr>
          <a:lstStyle/>
          <a:p>
            <a:pPr marL="342900" indent="-342900">
              <a:buAutoNum type="arabicPeriod"/>
            </a:pPr>
            <a:r>
              <a:rPr lang="en-SG" dirty="0"/>
              <a:t>Read the dataset with pd.read_csv</a:t>
            </a:r>
          </a:p>
          <a:p>
            <a:pPr marL="342900" indent="-342900">
              <a:buAutoNum type="arabicPeriod"/>
            </a:pPr>
            <a:r>
              <a:rPr lang="en-SG" dirty="0"/>
              <a:t>Extract only the rows needed with .isin</a:t>
            </a:r>
          </a:p>
          <a:p>
            <a:pPr marL="342900" indent="-342900">
              <a:buAutoNum type="arabicPeriod"/>
            </a:pPr>
            <a:r>
              <a:rPr lang="en-SG" dirty="0"/>
              <a:t>Further Extract the rows with gender Males and Females</a:t>
            </a:r>
          </a:p>
          <a:p>
            <a:pPr marL="342900" indent="-342900">
              <a:buAutoNum type="arabicPeriod"/>
            </a:pPr>
            <a:r>
              <a:rPr lang="en-SG" dirty="0"/>
              <a:t>Plot the </a:t>
            </a:r>
            <a:r>
              <a:rPr lang="en-SG" dirty="0" err="1"/>
              <a:t>FacetGrid</a:t>
            </a:r>
            <a:endParaRPr lang="en-SG" dirty="0"/>
          </a:p>
        </p:txBody>
      </p:sp>
      <p:pic>
        <p:nvPicPr>
          <p:cNvPr id="12" name="Picture 11">
            <a:extLst>
              <a:ext uri="{FF2B5EF4-FFF2-40B4-BE49-F238E27FC236}">
                <a16:creationId xmlns:a16="http://schemas.microsoft.com/office/drawing/2014/main" id="{F52591FF-E2F7-CD18-5639-6E97EB5D1A52}"/>
              </a:ext>
            </a:extLst>
          </p:cNvPr>
          <p:cNvPicPr>
            <a:picLocks noChangeAspect="1"/>
          </p:cNvPicPr>
          <p:nvPr/>
        </p:nvPicPr>
        <p:blipFill>
          <a:blip r:embed="rId2"/>
          <a:stretch>
            <a:fillRect/>
          </a:stretch>
        </p:blipFill>
        <p:spPr>
          <a:xfrm>
            <a:off x="422471" y="1114237"/>
            <a:ext cx="8505887" cy="1571636"/>
          </a:xfrm>
          <a:prstGeom prst="rect">
            <a:avLst/>
          </a:prstGeom>
        </p:spPr>
      </p:pic>
      <p:pic>
        <p:nvPicPr>
          <p:cNvPr id="16" name="Picture 15">
            <a:extLst>
              <a:ext uri="{FF2B5EF4-FFF2-40B4-BE49-F238E27FC236}">
                <a16:creationId xmlns:a16="http://schemas.microsoft.com/office/drawing/2014/main" id="{65A6DC2C-68BB-2DF0-74C0-1CCABB477D80}"/>
              </a:ext>
            </a:extLst>
          </p:cNvPr>
          <p:cNvPicPr>
            <a:picLocks noChangeAspect="1"/>
          </p:cNvPicPr>
          <p:nvPr/>
        </p:nvPicPr>
        <p:blipFill>
          <a:blip r:embed="rId3"/>
          <a:stretch>
            <a:fillRect/>
          </a:stretch>
        </p:blipFill>
        <p:spPr>
          <a:xfrm>
            <a:off x="1331424" y="3984997"/>
            <a:ext cx="4552303" cy="2104847"/>
          </a:xfrm>
          <a:prstGeom prst="rect">
            <a:avLst/>
          </a:prstGeom>
        </p:spPr>
      </p:pic>
      <p:pic>
        <p:nvPicPr>
          <p:cNvPr id="18" name="Picture 17">
            <a:extLst>
              <a:ext uri="{FF2B5EF4-FFF2-40B4-BE49-F238E27FC236}">
                <a16:creationId xmlns:a16="http://schemas.microsoft.com/office/drawing/2014/main" id="{0A11F5EB-AA25-18AC-EE86-51AFDE21EE56}"/>
              </a:ext>
            </a:extLst>
          </p:cNvPr>
          <p:cNvPicPr>
            <a:picLocks noChangeAspect="1"/>
          </p:cNvPicPr>
          <p:nvPr/>
        </p:nvPicPr>
        <p:blipFill>
          <a:blip r:embed="rId4"/>
          <a:stretch>
            <a:fillRect/>
          </a:stretch>
        </p:blipFill>
        <p:spPr>
          <a:xfrm>
            <a:off x="7075713" y="3968548"/>
            <a:ext cx="4625771" cy="2254549"/>
          </a:xfrm>
          <a:prstGeom prst="rect">
            <a:avLst/>
          </a:prstGeom>
        </p:spPr>
      </p:pic>
      <p:sp>
        <p:nvSpPr>
          <p:cNvPr id="19" name="TextBox 18">
            <a:extLst>
              <a:ext uri="{FF2B5EF4-FFF2-40B4-BE49-F238E27FC236}">
                <a16:creationId xmlns:a16="http://schemas.microsoft.com/office/drawing/2014/main" id="{995F0530-ACD2-6885-9872-A747EFB832FB}"/>
              </a:ext>
            </a:extLst>
          </p:cNvPr>
          <p:cNvSpPr txBox="1"/>
          <p:nvPr/>
        </p:nvSpPr>
        <p:spPr>
          <a:xfrm>
            <a:off x="707571" y="4031069"/>
            <a:ext cx="854529" cy="369332"/>
          </a:xfrm>
          <a:prstGeom prst="rect">
            <a:avLst/>
          </a:prstGeom>
          <a:noFill/>
        </p:spPr>
        <p:txBody>
          <a:bodyPr wrap="square" rtlCol="0">
            <a:spAutoFit/>
          </a:bodyPr>
          <a:lstStyle/>
          <a:p>
            <a:r>
              <a:rPr lang="en-SG" dirty="0"/>
              <a:t>df2:</a:t>
            </a:r>
          </a:p>
        </p:txBody>
      </p:sp>
      <p:sp>
        <p:nvSpPr>
          <p:cNvPr id="20" name="TextBox 19">
            <a:extLst>
              <a:ext uri="{FF2B5EF4-FFF2-40B4-BE49-F238E27FC236}">
                <a16:creationId xmlns:a16="http://schemas.microsoft.com/office/drawing/2014/main" id="{F3C2ED57-1BBF-E4BE-0901-4D1E25713D61}"/>
              </a:ext>
            </a:extLst>
          </p:cNvPr>
          <p:cNvSpPr txBox="1"/>
          <p:nvPr/>
        </p:nvSpPr>
        <p:spPr>
          <a:xfrm>
            <a:off x="7086599" y="3532590"/>
            <a:ext cx="1790701" cy="369332"/>
          </a:xfrm>
          <a:prstGeom prst="rect">
            <a:avLst/>
          </a:prstGeom>
          <a:noFill/>
        </p:spPr>
        <p:txBody>
          <a:bodyPr wrap="square" rtlCol="0">
            <a:spAutoFit/>
          </a:bodyPr>
          <a:lstStyle/>
          <a:p>
            <a:r>
              <a:rPr lang="en-SG" dirty="0"/>
              <a:t>rowsNeeded:</a:t>
            </a:r>
          </a:p>
        </p:txBody>
      </p:sp>
    </p:spTree>
    <p:extLst>
      <p:ext uri="{BB962C8B-B14F-4D97-AF65-F5344CB8AC3E}">
        <p14:creationId xmlns:p14="http://schemas.microsoft.com/office/powerpoint/2010/main" val="2278628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928822" y="753147"/>
            <a:ext cx="9779183" cy="662781"/>
          </a:xfrm>
        </p:spPr>
        <p:txBody>
          <a:bodyPr/>
          <a:lstStyle/>
          <a:p>
            <a:r>
              <a:rPr lang="en-SG" sz="2500" dirty="0"/>
              <a:t>Objective 1: </a:t>
            </a:r>
            <a:r>
              <a:rPr lang="en-US" sz="2500" i="0" dirty="0">
                <a:solidFill>
                  <a:srgbClr val="000000"/>
                </a:solidFill>
                <a:effectLst/>
                <a:latin typeface="+mj-lt"/>
              </a:rPr>
              <a:t>What is the current state of Singapore's land public transport situation like ?</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2/7/2023</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dirty="0"/>
          </a:p>
        </p:txBody>
      </p:sp>
      <p:sp>
        <p:nvSpPr>
          <p:cNvPr id="8" name="TextBox 7">
            <a:extLst>
              <a:ext uri="{FF2B5EF4-FFF2-40B4-BE49-F238E27FC236}">
                <a16:creationId xmlns:a16="http://schemas.microsoft.com/office/drawing/2014/main" id="{322912D5-C3B7-93EC-C0B3-EA2F47E28E73}"/>
              </a:ext>
            </a:extLst>
          </p:cNvPr>
          <p:cNvSpPr txBox="1"/>
          <p:nvPr/>
        </p:nvSpPr>
        <p:spPr>
          <a:xfrm>
            <a:off x="3641273" y="231712"/>
            <a:ext cx="4229125" cy="477054"/>
          </a:xfrm>
          <a:prstGeom prst="rect">
            <a:avLst/>
          </a:prstGeom>
          <a:noFill/>
        </p:spPr>
        <p:txBody>
          <a:bodyPr wrap="square" rtlCol="0">
            <a:spAutoFit/>
          </a:bodyPr>
          <a:lstStyle/>
          <a:p>
            <a:pPr algn="ctr"/>
            <a:r>
              <a:rPr lang="en-SG" sz="2500" b="1" u="sng" dirty="0"/>
              <a:t>Analysis</a:t>
            </a:r>
          </a:p>
        </p:txBody>
      </p:sp>
      <p:pic>
        <p:nvPicPr>
          <p:cNvPr id="9" name="Picture 8">
            <a:extLst>
              <a:ext uri="{FF2B5EF4-FFF2-40B4-BE49-F238E27FC236}">
                <a16:creationId xmlns:a16="http://schemas.microsoft.com/office/drawing/2014/main" id="{2795E6BF-CCF9-D93B-D876-8852F98C32B6}"/>
              </a:ext>
            </a:extLst>
          </p:cNvPr>
          <p:cNvPicPr>
            <a:picLocks noChangeAspect="1"/>
          </p:cNvPicPr>
          <p:nvPr/>
        </p:nvPicPr>
        <p:blipFill>
          <a:blip r:embed="rId2"/>
          <a:stretch>
            <a:fillRect/>
          </a:stretch>
        </p:blipFill>
        <p:spPr>
          <a:xfrm>
            <a:off x="432667" y="1709045"/>
            <a:ext cx="5467390" cy="3352825"/>
          </a:xfrm>
          <a:prstGeom prst="rect">
            <a:avLst/>
          </a:prstGeom>
        </p:spPr>
      </p:pic>
      <p:sp>
        <p:nvSpPr>
          <p:cNvPr id="10" name="TextBox 9">
            <a:extLst>
              <a:ext uri="{FF2B5EF4-FFF2-40B4-BE49-F238E27FC236}">
                <a16:creationId xmlns:a16="http://schemas.microsoft.com/office/drawing/2014/main" id="{54352602-4DFB-A3F0-DD73-FDBB13D7CF7C}"/>
              </a:ext>
            </a:extLst>
          </p:cNvPr>
          <p:cNvSpPr txBox="1"/>
          <p:nvPr/>
        </p:nvSpPr>
        <p:spPr>
          <a:xfrm>
            <a:off x="6218464" y="1182455"/>
            <a:ext cx="3869872" cy="4493089"/>
          </a:xfrm>
          <a:prstGeom prst="rect">
            <a:avLst/>
          </a:prstGeom>
          <a:noFill/>
        </p:spPr>
        <p:txBody>
          <a:bodyPr wrap="square" rtlCol="0">
            <a:spAutoFit/>
          </a:bodyPr>
          <a:lstStyle/>
          <a:p>
            <a:pPr>
              <a:lnSpc>
                <a:spcPct val="150000"/>
              </a:lnSpc>
            </a:pPr>
            <a:r>
              <a:rPr lang="en-SG" sz="1200" dirty="0"/>
              <a:t>According to the violin chart, Median MRT and LRT transport fares for students is $0.285, compared to adult and senior citizen card fare of $0.1615 and $0.515 respectively. This makes traveling around Singapore highly affordable, encouraging citizens to travel by public transport. </a:t>
            </a:r>
          </a:p>
          <a:p>
            <a:pPr>
              <a:lnSpc>
                <a:spcPct val="150000"/>
              </a:lnSpc>
            </a:pPr>
            <a:br>
              <a:rPr lang="en-SG" sz="1200" dirty="0"/>
            </a:br>
            <a:r>
              <a:rPr lang="en-SG" sz="1200" dirty="0"/>
              <a:t>On the other hand, an initiative known as Morning Pre-Peak Fares was introduced where citizens enjoy up to $0.50 savings in their transport fare should they enter the stations before 7:45am. </a:t>
            </a:r>
          </a:p>
          <a:p>
            <a:pPr>
              <a:lnSpc>
                <a:spcPct val="150000"/>
              </a:lnSpc>
            </a:pPr>
            <a:r>
              <a:rPr lang="en-SG" sz="1200" dirty="0"/>
              <a:t>Citizens are monetary-incentivised to embark on their journey early which can concurrently regulate the morning crowd levels. As a whole, this would improve the rush hour crowd thus making the travel journey more comfortable for all.</a:t>
            </a:r>
          </a:p>
        </p:txBody>
      </p:sp>
      <p:sp>
        <p:nvSpPr>
          <p:cNvPr id="11" name="Footer Placeholder 4">
            <a:extLst>
              <a:ext uri="{FF2B5EF4-FFF2-40B4-BE49-F238E27FC236}">
                <a16:creationId xmlns:a16="http://schemas.microsoft.com/office/drawing/2014/main" id="{A69EEFF6-4E6E-7C56-3ACF-35480B8A9E74}"/>
              </a:ext>
            </a:extLst>
          </p:cNvPr>
          <p:cNvSpPr>
            <a:spLocks noGrp="1"/>
          </p:cNvSpPr>
          <p:nvPr>
            <p:ph type="ftr" sz="quarter" idx="3"/>
          </p:nvPr>
        </p:nvSpPr>
        <p:spPr>
          <a:xfrm>
            <a:off x="4038600" y="6356350"/>
            <a:ext cx="4114800" cy="365125"/>
          </a:xfrm>
        </p:spPr>
        <p:txBody>
          <a:bodyPr/>
          <a:lstStyle/>
          <a:p>
            <a:r>
              <a:rPr lang="en-US" sz="1200" dirty="0"/>
              <a:t>How successful is Singapore’s efforts in enhancing the efficiency of the nation’s land public transport?</a:t>
            </a:r>
            <a:endParaRPr lang="en-US" dirty="0"/>
          </a:p>
        </p:txBody>
      </p:sp>
      <p:sp>
        <p:nvSpPr>
          <p:cNvPr id="12" name="TextBox 11">
            <a:extLst>
              <a:ext uri="{FF2B5EF4-FFF2-40B4-BE49-F238E27FC236}">
                <a16:creationId xmlns:a16="http://schemas.microsoft.com/office/drawing/2014/main" id="{8691C55D-2464-8D2C-EAE6-A26DFA4E3BDC}"/>
              </a:ext>
            </a:extLst>
          </p:cNvPr>
          <p:cNvSpPr txBox="1"/>
          <p:nvPr/>
        </p:nvSpPr>
        <p:spPr>
          <a:xfrm>
            <a:off x="1108436" y="5107270"/>
            <a:ext cx="3499757" cy="307777"/>
          </a:xfrm>
          <a:prstGeom prst="rect">
            <a:avLst/>
          </a:prstGeom>
          <a:noFill/>
        </p:spPr>
        <p:txBody>
          <a:bodyPr wrap="square" rtlCol="0">
            <a:spAutoFit/>
          </a:bodyPr>
          <a:lstStyle/>
          <a:p>
            <a:r>
              <a:rPr lang="en-SG" sz="1400" dirty="0"/>
              <a:t>Graph 3</a:t>
            </a:r>
          </a:p>
        </p:txBody>
      </p:sp>
    </p:spTree>
    <p:extLst>
      <p:ext uri="{BB962C8B-B14F-4D97-AF65-F5344CB8AC3E}">
        <p14:creationId xmlns:p14="http://schemas.microsoft.com/office/powerpoint/2010/main" val="1780698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928822" y="753147"/>
            <a:ext cx="9779183" cy="662781"/>
          </a:xfrm>
        </p:spPr>
        <p:txBody>
          <a:bodyPr/>
          <a:lstStyle/>
          <a:p>
            <a:r>
              <a:rPr lang="en-SG" sz="2300" dirty="0"/>
              <a:t>Objective 2: </a:t>
            </a:r>
            <a:r>
              <a:rPr lang="en-US" sz="2300" i="0" dirty="0">
                <a:solidFill>
                  <a:srgbClr val="000000"/>
                </a:solidFill>
                <a:effectLst/>
                <a:latin typeface="+mj-lt"/>
              </a:rPr>
              <a:t>What are the steps that Singapore has taken to improve the comfort and accessibility of its</a:t>
            </a:r>
            <a:r>
              <a:rPr lang="en-US" sz="2300" dirty="0">
                <a:solidFill>
                  <a:srgbClr val="000000"/>
                </a:solidFill>
                <a:latin typeface="+mj-lt"/>
              </a:rPr>
              <a:t> public transport system? </a:t>
            </a:r>
            <a:r>
              <a:rPr lang="en-US" sz="2300" i="0" dirty="0">
                <a:solidFill>
                  <a:srgbClr val="000000"/>
                </a:solidFill>
                <a:effectLst/>
                <a:latin typeface="+mj-lt"/>
              </a:rPr>
              <a:t>(Scatterplot)</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2/7/2023</a:t>
            </a:fld>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9</a:t>
            </a:fld>
            <a:endParaRPr lang="en-US" dirty="0"/>
          </a:p>
        </p:txBody>
      </p:sp>
      <p:sp>
        <p:nvSpPr>
          <p:cNvPr id="8" name="TextBox 7">
            <a:extLst>
              <a:ext uri="{FF2B5EF4-FFF2-40B4-BE49-F238E27FC236}">
                <a16:creationId xmlns:a16="http://schemas.microsoft.com/office/drawing/2014/main" id="{322912D5-C3B7-93EC-C0B3-EA2F47E28E73}"/>
              </a:ext>
            </a:extLst>
          </p:cNvPr>
          <p:cNvSpPr txBox="1"/>
          <p:nvPr/>
        </p:nvSpPr>
        <p:spPr>
          <a:xfrm>
            <a:off x="3641273" y="231712"/>
            <a:ext cx="4229125" cy="477054"/>
          </a:xfrm>
          <a:prstGeom prst="rect">
            <a:avLst/>
          </a:prstGeom>
          <a:noFill/>
        </p:spPr>
        <p:txBody>
          <a:bodyPr wrap="square" rtlCol="0">
            <a:spAutoFit/>
          </a:bodyPr>
          <a:lstStyle/>
          <a:p>
            <a:pPr algn="ctr"/>
            <a:r>
              <a:rPr lang="en-SG" sz="2500" b="1" u="sng" dirty="0"/>
              <a:t>Analysis</a:t>
            </a:r>
          </a:p>
        </p:txBody>
      </p:sp>
      <p:pic>
        <p:nvPicPr>
          <p:cNvPr id="3" name="Picture 2">
            <a:extLst>
              <a:ext uri="{FF2B5EF4-FFF2-40B4-BE49-F238E27FC236}">
                <a16:creationId xmlns:a16="http://schemas.microsoft.com/office/drawing/2014/main" id="{C298A049-A744-4A62-8AD2-092B97F732D2}"/>
              </a:ext>
            </a:extLst>
          </p:cNvPr>
          <p:cNvPicPr>
            <a:picLocks noChangeAspect="1"/>
          </p:cNvPicPr>
          <p:nvPr/>
        </p:nvPicPr>
        <p:blipFill>
          <a:blip r:embed="rId2"/>
          <a:stretch>
            <a:fillRect/>
          </a:stretch>
        </p:blipFill>
        <p:spPr>
          <a:xfrm>
            <a:off x="669451" y="1867569"/>
            <a:ext cx="5943643" cy="3209948"/>
          </a:xfrm>
          <a:prstGeom prst="rect">
            <a:avLst/>
          </a:prstGeom>
        </p:spPr>
      </p:pic>
      <p:sp>
        <p:nvSpPr>
          <p:cNvPr id="7" name="TextBox 6">
            <a:extLst>
              <a:ext uri="{FF2B5EF4-FFF2-40B4-BE49-F238E27FC236}">
                <a16:creationId xmlns:a16="http://schemas.microsoft.com/office/drawing/2014/main" id="{830A431F-E490-CE93-6235-2CD02D2ABA29}"/>
              </a:ext>
            </a:extLst>
          </p:cNvPr>
          <p:cNvSpPr txBox="1"/>
          <p:nvPr/>
        </p:nvSpPr>
        <p:spPr>
          <a:xfrm>
            <a:off x="6770914" y="1703613"/>
            <a:ext cx="4626429" cy="3108095"/>
          </a:xfrm>
          <a:prstGeom prst="rect">
            <a:avLst/>
          </a:prstGeom>
          <a:noFill/>
        </p:spPr>
        <p:txBody>
          <a:bodyPr wrap="square" rtlCol="0">
            <a:spAutoFit/>
          </a:bodyPr>
          <a:lstStyle/>
          <a:p>
            <a:pPr>
              <a:lnSpc>
                <a:spcPct val="150000"/>
              </a:lnSpc>
            </a:pPr>
            <a:r>
              <a:rPr lang="en-SG" sz="1200" dirty="0"/>
              <a:t>The scatterplot plotted shows a positive correlation between the average MRT’s ridership and the number of MRT stations.</a:t>
            </a:r>
          </a:p>
          <a:p>
            <a:pPr>
              <a:lnSpc>
                <a:spcPct val="150000"/>
              </a:lnSpc>
            </a:pPr>
            <a:endParaRPr lang="en-SG" sz="1200" dirty="0"/>
          </a:p>
          <a:p>
            <a:pPr>
              <a:lnSpc>
                <a:spcPct val="150000"/>
              </a:lnSpc>
            </a:pPr>
            <a:r>
              <a:rPr lang="en-SG" sz="1200" dirty="0"/>
              <a:t>This suggests that as the number of MRT stations constructed increases, more citizens are opting for the public transport system as their main mode of transport. </a:t>
            </a:r>
          </a:p>
          <a:p>
            <a:pPr>
              <a:lnSpc>
                <a:spcPct val="150000"/>
              </a:lnSpc>
            </a:pPr>
            <a:endParaRPr lang="en-SG" sz="1200" dirty="0"/>
          </a:p>
          <a:p>
            <a:pPr>
              <a:lnSpc>
                <a:spcPct val="150000"/>
              </a:lnSpc>
            </a:pPr>
            <a:r>
              <a:rPr lang="en-SG" sz="1200" dirty="0"/>
              <a:t>With more stations built in the heartlands of Singapore, it is no wonder that Singapore’s accessibility and connectivity to all parts of the island increased thus motivating citizen’s to utilise the transport system. </a:t>
            </a:r>
          </a:p>
        </p:txBody>
      </p:sp>
      <p:sp>
        <p:nvSpPr>
          <p:cNvPr id="9" name="Footer Placeholder 4">
            <a:extLst>
              <a:ext uri="{FF2B5EF4-FFF2-40B4-BE49-F238E27FC236}">
                <a16:creationId xmlns:a16="http://schemas.microsoft.com/office/drawing/2014/main" id="{C193D84A-B927-7BEF-C33A-4C8281E78E5F}"/>
              </a:ext>
            </a:extLst>
          </p:cNvPr>
          <p:cNvSpPr>
            <a:spLocks noGrp="1"/>
          </p:cNvSpPr>
          <p:nvPr>
            <p:ph type="ftr" sz="quarter" idx="3"/>
          </p:nvPr>
        </p:nvSpPr>
        <p:spPr>
          <a:xfrm>
            <a:off x="4038600" y="6356350"/>
            <a:ext cx="4114800" cy="365125"/>
          </a:xfrm>
        </p:spPr>
        <p:txBody>
          <a:bodyPr/>
          <a:lstStyle/>
          <a:p>
            <a:r>
              <a:rPr lang="en-US" sz="1200" dirty="0"/>
              <a:t>How successful is Singapore’s efforts in enhancing the efficiency of the nation’s land public transport?</a:t>
            </a:r>
            <a:endParaRPr lang="en-US" dirty="0"/>
          </a:p>
        </p:txBody>
      </p:sp>
      <p:sp>
        <p:nvSpPr>
          <p:cNvPr id="10" name="TextBox 9">
            <a:extLst>
              <a:ext uri="{FF2B5EF4-FFF2-40B4-BE49-F238E27FC236}">
                <a16:creationId xmlns:a16="http://schemas.microsoft.com/office/drawing/2014/main" id="{7ED41FDE-AAF1-173C-3E85-254FDECD410D}"/>
              </a:ext>
            </a:extLst>
          </p:cNvPr>
          <p:cNvSpPr txBox="1"/>
          <p:nvPr/>
        </p:nvSpPr>
        <p:spPr>
          <a:xfrm>
            <a:off x="830851" y="4923628"/>
            <a:ext cx="3499757" cy="307777"/>
          </a:xfrm>
          <a:prstGeom prst="rect">
            <a:avLst/>
          </a:prstGeom>
          <a:noFill/>
        </p:spPr>
        <p:txBody>
          <a:bodyPr wrap="square" rtlCol="0">
            <a:spAutoFit/>
          </a:bodyPr>
          <a:lstStyle/>
          <a:p>
            <a:r>
              <a:rPr lang="en-SG" sz="1400" dirty="0"/>
              <a:t>Graph 4</a:t>
            </a:r>
          </a:p>
        </p:txBody>
      </p:sp>
    </p:spTree>
    <p:extLst>
      <p:ext uri="{BB962C8B-B14F-4D97-AF65-F5344CB8AC3E}">
        <p14:creationId xmlns:p14="http://schemas.microsoft.com/office/powerpoint/2010/main" val="4198335597"/>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3.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{0C49F04F-9359-40E7-A681-66589E0F2672}tf45331398_win32</Template>
  <TotalTime>1178</TotalTime>
  <Words>1400</Words>
  <Application>Microsoft Office PowerPoint</Application>
  <PresentationFormat>Widescreen</PresentationFormat>
  <Paragraphs>145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Tenorite</vt:lpstr>
      <vt:lpstr>Office Theme</vt:lpstr>
      <vt:lpstr> How successful is Singapore’s efforts in enhancing the efficiency of the nation’s land public transport?</vt:lpstr>
      <vt:lpstr>Objectives of this Analysis</vt:lpstr>
      <vt:lpstr>Nature of dataset</vt:lpstr>
      <vt:lpstr>Nature of dataset</vt:lpstr>
      <vt:lpstr>Objective 1: What is the current state of Singapore's land public transport situation like ?</vt:lpstr>
      <vt:lpstr>Objective 1: What is the current state of Singapore's land public transport situation like ?</vt:lpstr>
      <vt:lpstr>Cleansing of FacetGrid</vt:lpstr>
      <vt:lpstr>Objective 1: What is the current state of Singapore's land public transport situation like ?</vt:lpstr>
      <vt:lpstr>Objective 2: What are the steps that Singapore has taken to improve the comfort and accessibility of its public transport system? (Scatterplot)</vt:lpstr>
      <vt:lpstr>Objective 2: What are the steps that Singapore has taken to improve the comfort and accessibility of its public transport system? (Scatterplot Regression Result)</vt:lpstr>
      <vt:lpstr>Cleansing of Scatterplot</vt:lpstr>
      <vt:lpstr>Objective 2: What are the steps that Singapore has taken to improve the comfort and accessibility of its public transport system? </vt:lpstr>
      <vt:lpstr>Objective 2: What are the steps that Singapore has taken to improve the comfort and accessibility of its public transport system? </vt:lpstr>
      <vt:lpstr>Conclusion: How successful is Singapore’s efforts in enhancing the efficiency of the nation’s land public transport?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Singapore Housing Worth To Invest In?</dc:title>
  <dc:creator>TOH KIEN YU</dc:creator>
  <cp:lastModifiedBy>TOH KIEN YU</cp:lastModifiedBy>
  <cp:revision>39</cp:revision>
  <dcterms:created xsi:type="dcterms:W3CDTF">2022-12-08T05:20:04Z</dcterms:created>
  <dcterms:modified xsi:type="dcterms:W3CDTF">2023-02-06T16:59:50Z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