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6" r:id="rId7"/>
    <p:sldId id="282" r:id="rId8"/>
    <p:sldId id="281" r:id="rId9"/>
    <p:sldId id="280" r:id="rId10"/>
    <p:sldId id="284" r:id="rId11"/>
    <p:sldId id="287" r:id="rId12"/>
    <p:sldId id="283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26" autoAdjust="0"/>
  </p:normalViewPr>
  <p:slideViewPr>
    <p:cSldViewPr snapToGrid="0">
      <p:cViewPr varScale="1">
        <p:scale>
          <a:sx n="92" d="100"/>
          <a:sy n="92" d="100"/>
        </p:scale>
        <p:origin x="69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3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685801"/>
            <a:ext cx="7096933" cy="3063196"/>
          </a:xfrm>
        </p:spPr>
        <p:txBody>
          <a:bodyPr/>
          <a:lstStyle/>
          <a:p>
            <a:r>
              <a:rPr lang="en-US" sz="4000" dirty="0"/>
              <a:t>Unsupervised Learning (Customer Segmentation)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748996"/>
            <a:ext cx="9500507" cy="806675"/>
          </a:xfrm>
        </p:spPr>
        <p:txBody>
          <a:bodyPr/>
          <a:lstStyle/>
          <a:p>
            <a:r>
              <a:rPr lang="en-US" dirty="0"/>
              <a:t>Done By: Toh Kien Yu (P2222291)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80F1C-7DAB-B4FC-1B5C-49FCEB82800E}"/>
              </a:ext>
            </a:extLst>
          </p:cNvPr>
          <p:cNvSpPr txBox="1"/>
          <p:nvPr/>
        </p:nvSpPr>
        <p:spPr>
          <a:xfrm>
            <a:off x="2530186" y="4611231"/>
            <a:ext cx="6135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effectLst/>
              </a:rPr>
              <a:t>Background:</a:t>
            </a:r>
          </a:p>
          <a:p>
            <a:r>
              <a:rPr lang="en-US" sz="1400" i="0" dirty="0">
                <a:effectLst/>
              </a:rPr>
              <a:t>Customer Segmentation is the process to group customers who share the same characteristics in order to understand the customer's spending behavior and is an important to effectively market to a specific target audience . This will allow the shopping mall to personalize marketing to specific groups and boost profability.</a:t>
            </a:r>
            <a:br>
              <a:rPr lang="en-US" sz="1400" i="0" dirty="0">
                <a:effectLst/>
              </a:rPr>
            </a:br>
            <a:br>
              <a:rPr lang="en-US" sz="1400" i="0" dirty="0">
                <a:effectLst/>
              </a:rPr>
            </a:br>
            <a:r>
              <a:rPr lang="en-US" sz="1400" i="0" dirty="0">
                <a:effectLst/>
              </a:rPr>
              <a:t>We can group customers based on factors such as gender, age, income, amount spent and their interests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487" y="457202"/>
            <a:ext cx="9779183" cy="477981"/>
          </a:xfrm>
        </p:spPr>
        <p:txBody>
          <a:bodyPr/>
          <a:lstStyle/>
          <a:p>
            <a:pPr algn="ctr"/>
            <a:r>
              <a:rPr lang="en-SG" sz="28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BAD-1446-7607-81CA-AD4C7E19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2CDE9-0D3A-F249-B295-7AA455614274}"/>
              </a:ext>
            </a:extLst>
          </p:cNvPr>
          <p:cNvSpPr txBox="1"/>
          <p:nvPr/>
        </p:nvSpPr>
        <p:spPr>
          <a:xfrm>
            <a:off x="833004" y="1215737"/>
            <a:ext cx="104151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solidFill>
                  <a:srgbClr val="000000"/>
                </a:solidFill>
                <a:effectLst/>
              </a:rPr>
              <a:t>Cluster 0 and 3 from the K-Means Algorithm are the most valuable segment to the shopping mall.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Cluster 0 holds a group of middle-aged customers with high income but not spending much.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Cluster 3 holds customers with high income and have high spending.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br>
              <a:rPr lang="en-US" i="0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Recommendations: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br>
              <a:rPr lang="en-US" i="0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1. The shopping mall can induce Cluster 0 to spend more by targeting advertisements and loyalty programs that offer discounts to attract them to frequently shop in the mall.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br>
              <a:rPr lang="en-US" i="0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</a:rPr>
              <a:t>2. As for Cluster 3, these customers have high spending habits. The mall can gather customer feedbacks to enhance the shopping experience and create a special Membership for these customers in Cluster 3 for benefits such as discounts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This customer segmentation journey has been very fruitful, I have learned more in depth about how I can apply unsupervised learning to real world applications.</a:t>
            </a:r>
          </a:p>
          <a:p>
            <a:pPr algn="l"/>
            <a:endParaRPr lang="en-US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947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ED4-375E-CA92-9A76-4F805D7D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44" y="404651"/>
            <a:ext cx="3680116" cy="614886"/>
          </a:xfrm>
        </p:spPr>
        <p:txBody>
          <a:bodyPr/>
          <a:lstStyle/>
          <a:p>
            <a:pPr algn="ctr"/>
            <a:r>
              <a:rPr lang="en-SG" sz="2500" dirty="0"/>
              <a:t>Nature of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C5AE9-5C7E-5868-9F82-5A8FF0486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9A37-D821-A3B7-CDFF-028929A0B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7" y="6356349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EBEBA-5C8B-C96F-2C1E-13875227A7A4}"/>
              </a:ext>
            </a:extLst>
          </p:cNvPr>
          <p:cNvSpPr txBox="1"/>
          <p:nvPr/>
        </p:nvSpPr>
        <p:spPr>
          <a:xfrm>
            <a:off x="733623" y="1138066"/>
            <a:ext cx="292157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u="sng" dirty="0"/>
              <a:t>Categorical Data</a:t>
            </a:r>
          </a:p>
          <a:p>
            <a:pPr marL="457200" indent="-457200">
              <a:buAutoNum type="arabicPeriod"/>
            </a:pPr>
            <a:r>
              <a:rPr lang="en-SG" sz="1500" dirty="0"/>
              <a:t>Gender</a:t>
            </a:r>
          </a:p>
          <a:p>
            <a:r>
              <a:rPr lang="en-SG" sz="1500" u="sng" dirty="0"/>
              <a:t>Numeric Data</a:t>
            </a:r>
          </a:p>
          <a:p>
            <a:pPr marL="457200" indent="-457200">
              <a:buAutoNum type="arabicPeriod"/>
            </a:pPr>
            <a:r>
              <a:rPr lang="en-SG" sz="1500" dirty="0"/>
              <a:t>CustomerID</a:t>
            </a:r>
          </a:p>
          <a:p>
            <a:pPr marL="457200" indent="-457200">
              <a:buAutoNum type="arabicPeriod"/>
            </a:pPr>
            <a:r>
              <a:rPr lang="en-SG" sz="1500" dirty="0"/>
              <a:t>Age</a:t>
            </a:r>
          </a:p>
          <a:p>
            <a:pPr marL="457200" indent="-457200">
              <a:buAutoNum type="arabicPeriod"/>
            </a:pPr>
            <a:r>
              <a:rPr lang="en-SG" sz="1500" dirty="0"/>
              <a:t>Income (k$)</a:t>
            </a:r>
          </a:p>
          <a:p>
            <a:pPr marL="457200" indent="-457200">
              <a:buAutoNum type="arabicPeriod"/>
            </a:pPr>
            <a:r>
              <a:rPr lang="en-SG" sz="1500" dirty="0"/>
              <a:t>How Much They Spend</a:t>
            </a:r>
          </a:p>
          <a:p>
            <a:pPr algn="ctr"/>
            <a:endParaRPr lang="en-SG" sz="20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AC2B7-B4E9-A4CD-32F4-BC5CFE73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3" y="2933033"/>
            <a:ext cx="3590951" cy="2019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A00A6F-0468-A09E-806D-19F579F6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437" y="4795405"/>
            <a:ext cx="2800519" cy="1560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83B096-7CD6-E6C8-AD9F-E843FC6BA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66" y="4290018"/>
            <a:ext cx="1295224" cy="407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B261D8-EBEC-0EA3-0F80-0FBF9EC80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23" y="4989060"/>
            <a:ext cx="1841591" cy="1464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7CBED3-9B7F-5C27-C2C9-FA27AAE29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5813" y="787762"/>
            <a:ext cx="2761295" cy="20193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97E6A2-3D2C-F098-16AF-CDB4A2D1F14F}"/>
              </a:ext>
            </a:extLst>
          </p:cNvPr>
          <p:cNvSpPr txBox="1">
            <a:spLocks/>
          </p:cNvSpPr>
          <p:nvPr/>
        </p:nvSpPr>
        <p:spPr>
          <a:xfrm>
            <a:off x="5725390" y="252839"/>
            <a:ext cx="3680116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2500" dirty="0"/>
              <a:t>Data Exploration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808C89-CE69-E6B7-9CA4-26227FE7C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108" y="706661"/>
            <a:ext cx="2897910" cy="2164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2A81EB-6194-3851-5AB3-E2F3E76C3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482" y="3566716"/>
            <a:ext cx="3234575" cy="27896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80BF3B-31E9-60B5-73FB-702EDE6C644D}"/>
              </a:ext>
            </a:extLst>
          </p:cNvPr>
          <p:cNvSpPr txBox="1"/>
          <p:nvPr/>
        </p:nvSpPr>
        <p:spPr>
          <a:xfrm>
            <a:off x="9365675" y="4200688"/>
            <a:ext cx="2310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pair plot, gender does not seem to have any correlation to age, income and how much they spend. </a:t>
            </a:r>
            <a:endParaRPr lang="en-SG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46831-C084-9EC5-14CA-1BF57BAE97C4}"/>
              </a:ext>
            </a:extLst>
          </p:cNvPr>
          <p:cNvSpPr txBox="1"/>
          <p:nvPr/>
        </p:nvSpPr>
        <p:spPr>
          <a:xfrm>
            <a:off x="6305415" y="2888180"/>
            <a:ext cx="272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There are more females than males in the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18464-824B-0EDB-CC06-83B8C7201D54}"/>
              </a:ext>
            </a:extLst>
          </p:cNvPr>
          <p:cNvSpPr txBox="1"/>
          <p:nvPr/>
        </p:nvSpPr>
        <p:spPr>
          <a:xfrm>
            <a:off x="9188231" y="2871304"/>
            <a:ext cx="24556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Median of how much a male and female spent is about the same.</a:t>
            </a:r>
          </a:p>
        </p:txBody>
      </p:sp>
    </p:spTree>
    <p:extLst>
      <p:ext uri="{BB962C8B-B14F-4D97-AF65-F5344CB8AC3E}">
        <p14:creationId xmlns:p14="http://schemas.microsoft.com/office/powerpoint/2010/main" val="194123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28889"/>
            <a:ext cx="9779183" cy="545522"/>
          </a:xfrm>
        </p:spPr>
        <p:txBody>
          <a:bodyPr/>
          <a:lstStyle/>
          <a:p>
            <a:pPr algn="ctr"/>
            <a:r>
              <a:rPr lang="en-SG" sz="3000" dirty="0"/>
              <a:t>Data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BAD-1446-7607-81CA-AD4C7E19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FF7A1-B08F-372A-845D-CDD6AEA2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3" y="2693487"/>
            <a:ext cx="4162455" cy="371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262F9-6CFD-50C0-A5AF-3A375F101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4" y="815099"/>
            <a:ext cx="7239053" cy="5524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C6553-F637-FC51-A9F6-4B4190B56D8D}"/>
              </a:ext>
            </a:extLst>
          </p:cNvPr>
          <p:cNvSpPr txBox="1"/>
          <p:nvPr/>
        </p:nvSpPr>
        <p:spPr>
          <a:xfrm>
            <a:off x="258026" y="3130537"/>
            <a:ext cx="5586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400" dirty="0"/>
              <a:t>Feature Selection is done to get rid of features that are redundant by taking the best subset of the dataset. 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‘CustomerID’ is dropped as it is an identifying column and ‘Gender’ is dropped as there is no correlation to other variables.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27656-D0AF-9522-454C-8CE8C14374D7}"/>
              </a:ext>
            </a:extLst>
          </p:cNvPr>
          <p:cNvSpPr txBox="1"/>
          <p:nvPr/>
        </p:nvSpPr>
        <p:spPr>
          <a:xfrm>
            <a:off x="554153" y="1408241"/>
            <a:ext cx="9852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engineer is the process to create additional relevant features from the existing raw features of the data to improve the learning algorithm. </a:t>
            </a:r>
          </a:p>
          <a:p>
            <a:pPr marL="342900" indent="-342900">
              <a:buAutoNum type="arabicPeriod"/>
            </a:pPr>
            <a:r>
              <a:rPr lang="en-US" sz="1400" dirty="0"/>
              <a:t>‘Spending Ratio’ is created to find out how much an individual is willing to allocate their income to spending.</a:t>
            </a:r>
            <a:endParaRPr lang="en-SG" sz="1400" dirty="0"/>
          </a:p>
          <a:p>
            <a:pPr marL="342900" indent="-342900">
              <a:buAutoNum type="arabicPeriod"/>
            </a:pPr>
            <a:r>
              <a:rPr lang="en-SG" sz="1400" dirty="0"/>
              <a:t>‘Income To Age Ratio’ is created to find out the relationship between one’s different age group’s income.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A660E7-739A-6E7F-EBCE-52402F28A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53" y="4368201"/>
            <a:ext cx="3061883" cy="622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E041B6-FFC6-7B37-D16D-D0BA67A3D37F}"/>
              </a:ext>
            </a:extLst>
          </p:cNvPr>
          <p:cNvSpPr txBox="1"/>
          <p:nvPr/>
        </p:nvSpPr>
        <p:spPr>
          <a:xfrm>
            <a:off x="258026" y="5099945"/>
            <a:ext cx="4771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400" dirty="0"/>
              <a:t>Data is then standardized to so that the features are centred around 0 with a standard deviation of 1.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0D571D-CE74-EF8C-ACE9-7DCBF61AC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952" y="3325918"/>
            <a:ext cx="5026028" cy="28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43" y="132521"/>
            <a:ext cx="9779183" cy="417530"/>
          </a:xfrm>
        </p:spPr>
        <p:txBody>
          <a:bodyPr/>
          <a:lstStyle/>
          <a:p>
            <a:pPr algn="ctr"/>
            <a:r>
              <a:rPr lang="en-SG" sz="2500" dirty="0"/>
              <a:t>Dimension Reduction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BAD-1446-7607-81CA-AD4C7E19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7" y="6356349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A694C-BCFA-84D3-A956-03F3831612B8}"/>
              </a:ext>
            </a:extLst>
          </p:cNvPr>
          <p:cNvSpPr txBox="1"/>
          <p:nvPr/>
        </p:nvSpPr>
        <p:spPr>
          <a:xfrm>
            <a:off x="602428" y="705057"/>
            <a:ext cx="66504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Principal Component Analysis (PCA) is then performed to turn the data into a lower dimensional space while retaining as much information as possible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0E4ADA-29D0-1AAF-3136-7E9BE430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" y="1326388"/>
            <a:ext cx="7537150" cy="15719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AABE08-9B91-F5C1-AC0E-D6F9F6E834AD}"/>
              </a:ext>
            </a:extLst>
          </p:cNvPr>
          <p:cNvSpPr txBox="1"/>
          <p:nvPr/>
        </p:nvSpPr>
        <p:spPr>
          <a:xfrm>
            <a:off x="7098068" y="3108177"/>
            <a:ext cx="4220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 dirty="0"/>
              <a:t>By Kaiser’s rule, extract the first 2 PCs where eigenvalues (2.2000, 1.8919) are &gt; 1. </a:t>
            </a:r>
          </a:p>
          <a:p>
            <a:pPr marL="342900" indent="-342900">
              <a:buAutoNum type="arabicPeriod"/>
            </a:pPr>
            <a:r>
              <a:rPr lang="en-US" sz="1500" dirty="0"/>
              <a:t>First 2 PCs accounted for 81.43% of the total variance.</a:t>
            </a:r>
          </a:p>
          <a:p>
            <a:pPr marL="342900" indent="-342900">
              <a:buFontTx/>
              <a:buAutoNum type="arabicPeriod"/>
            </a:pPr>
            <a:r>
              <a:rPr lang="en-US" sz="1500" i="0" dirty="0">
                <a:solidFill>
                  <a:srgbClr val="000000"/>
                </a:solidFill>
                <a:effectLst/>
              </a:rPr>
              <a:t>Scree plot shows elbow at PC3 suggesting 1st 2 PCs to extract</a:t>
            </a:r>
            <a:endParaRPr lang="en-US" sz="1500" dirty="0">
              <a:solidFill>
                <a:srgbClr val="000000"/>
              </a:solidFill>
            </a:endParaRPr>
          </a:p>
          <a:p>
            <a:r>
              <a:rPr lang="en-US" sz="1500" i="0" dirty="0">
                <a:solidFill>
                  <a:srgbClr val="000000"/>
                </a:solidFill>
                <a:effectLst/>
              </a:rPr>
              <a:t>Hence, lets extract 2 PCs.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4D3D5-8192-5135-D10D-A577A58C5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14" y="3023540"/>
            <a:ext cx="2952944" cy="2800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04353-ECEC-4679-A382-484180066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023540"/>
            <a:ext cx="3213639" cy="2508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A4F617-5AF3-B0DA-F880-FFD64904D9D5}"/>
              </a:ext>
            </a:extLst>
          </p:cNvPr>
          <p:cNvSpPr txBox="1"/>
          <p:nvPr/>
        </p:nvSpPr>
        <p:spPr>
          <a:xfrm>
            <a:off x="4090942" y="5691278"/>
            <a:ext cx="3161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000000"/>
                </a:solidFill>
                <a:effectLst/>
              </a:rPr>
              <a:t>Loading Plot allows us to visualize how each variable influences PC1 and PC2</a:t>
            </a:r>
          </a:p>
        </p:txBody>
      </p:sp>
    </p:spTree>
    <p:extLst>
      <p:ext uri="{BB962C8B-B14F-4D97-AF65-F5344CB8AC3E}">
        <p14:creationId xmlns:p14="http://schemas.microsoft.com/office/powerpoint/2010/main" val="380270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4DB3BCF-C9F9-48B1-2E38-3ADE9F75D56E}"/>
              </a:ext>
            </a:extLst>
          </p:cNvPr>
          <p:cNvSpPr/>
          <p:nvPr/>
        </p:nvSpPr>
        <p:spPr>
          <a:xfrm>
            <a:off x="6466094" y="2634095"/>
            <a:ext cx="5390113" cy="37128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9AE96D3-9DB2-C92E-13ED-AB93762FA0BC}"/>
              </a:ext>
            </a:extLst>
          </p:cNvPr>
          <p:cNvSpPr/>
          <p:nvPr/>
        </p:nvSpPr>
        <p:spPr>
          <a:xfrm>
            <a:off x="72700" y="2634095"/>
            <a:ext cx="6208143" cy="37128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43" y="132521"/>
            <a:ext cx="9779183" cy="417530"/>
          </a:xfrm>
        </p:spPr>
        <p:txBody>
          <a:bodyPr/>
          <a:lstStyle/>
          <a:p>
            <a:pPr algn="ctr"/>
            <a:r>
              <a:rPr lang="en-SG" sz="2500" dirty="0"/>
              <a:t>Dimension Reduction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BAD-1446-7607-81CA-AD4C7E19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0E4ADA-29D0-1AAF-3136-7E9BE430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71" y="550051"/>
            <a:ext cx="7861159" cy="1639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A86589-9062-4D86-5EC1-A40A9270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163" y="2229257"/>
            <a:ext cx="6370270" cy="365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081688-43AE-098A-553D-EC601370D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93" y="2752352"/>
            <a:ext cx="4838735" cy="355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748ADB-E5FE-7345-0836-7B529DA208A0}"/>
              </a:ext>
            </a:extLst>
          </p:cNvPr>
          <p:cNvSpPr txBox="1"/>
          <p:nvPr/>
        </p:nvSpPr>
        <p:spPr>
          <a:xfrm>
            <a:off x="249014" y="3094317"/>
            <a:ext cx="59539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</a:rPr>
              <a:t>The loading on Age, How Much They Spend and Spending Ratio is opposite in sign to the other loading This PC seems to measure a contrast of Age, How Much They Spend and Spending Ratio against the remaining </a:t>
            </a:r>
            <a:r>
              <a:rPr lang="en-US" sz="1400" dirty="0">
                <a:solidFill>
                  <a:srgbClr val="000000"/>
                </a:solidFill>
              </a:rPr>
              <a:t>variables</a:t>
            </a:r>
          </a:p>
          <a:p>
            <a:pPr marL="342900" indent="-3429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Income has the highest negative loading of -0.6160 which tells us that low-income customers will score high on PC1, and high-income customers will score low in PC1.</a:t>
            </a:r>
          </a:p>
          <a:p>
            <a:pPr marL="342900" indent="-3429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Income To Age Ratio has a second highest negative loading of -0.5761 which tells us that customers with a low Income To Age Ratio score high in PC1.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Spending Ratio has the highest positive loading of 0.5068 which tells us that customers with high Spending Ratio will score high on PC1</a:t>
            </a:r>
          </a:p>
          <a:p>
            <a:r>
              <a:rPr lang="en-US" sz="1400" i="0" dirty="0">
                <a:solidFill>
                  <a:srgbClr val="000000"/>
                </a:solidFill>
                <a:effectLst/>
              </a:rPr>
              <a:t>PC1 mainly captures customer income levels and spending. A customer with low income and high spending ratio will score high on PC1.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058674-AD88-8481-810C-C7094B5C4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451" y="2784407"/>
            <a:ext cx="4753010" cy="3524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225E8F-9E08-3013-D93C-07A840057E7D}"/>
              </a:ext>
            </a:extLst>
          </p:cNvPr>
          <p:cNvSpPr txBox="1"/>
          <p:nvPr/>
        </p:nvSpPr>
        <p:spPr>
          <a:xfrm>
            <a:off x="6637380" y="3287146"/>
            <a:ext cx="5135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</a:rPr>
              <a:t>The loading on Age is opposite in sign to the other loading This PC seems to measure a contrast of Age against the remaining variables.</a:t>
            </a:r>
          </a:p>
          <a:p>
            <a:pPr marL="342900" indent="-3429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Age has the highest positive loading of 0.5978 which tells us that older customers will score high on PC2.</a:t>
            </a:r>
          </a:p>
          <a:p>
            <a:pPr marL="342900" indent="-3429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How Much They Spend has the highest negative loading of -0.5724 which tells us that customers with a low spending will score high in PC2.</a:t>
            </a:r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</a:rPr>
              <a:t>Customers with a high spending ratio will score low on PC2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i="0" dirty="0">
                <a:solidFill>
                  <a:srgbClr val="000000"/>
                </a:solidFill>
                <a:effectLst/>
              </a:rPr>
              <a:t>PC2 mainly captures customer age-related spending patterns. A customer who is older and has low spending will score high in PC2.</a:t>
            </a:r>
          </a:p>
        </p:txBody>
      </p:sp>
    </p:spTree>
    <p:extLst>
      <p:ext uri="{BB962C8B-B14F-4D97-AF65-F5344CB8AC3E}">
        <p14:creationId xmlns:p14="http://schemas.microsoft.com/office/powerpoint/2010/main" val="320424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46" y="214578"/>
            <a:ext cx="9779183" cy="453202"/>
          </a:xfrm>
        </p:spPr>
        <p:txBody>
          <a:bodyPr/>
          <a:lstStyle/>
          <a:p>
            <a:pPr algn="ctr"/>
            <a:r>
              <a:rPr lang="en-SG" sz="2500" dirty="0"/>
              <a:t>Modelling: K Means Clustering (Before Tuning)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A8AB9-FE47-94C4-5935-B1383CAF3080}"/>
              </a:ext>
            </a:extLst>
          </p:cNvPr>
          <p:cNvSpPr txBox="1"/>
          <p:nvPr/>
        </p:nvSpPr>
        <p:spPr>
          <a:xfrm>
            <a:off x="215667" y="3720013"/>
            <a:ext cx="35848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u="sng" dirty="0"/>
              <a:t>Customer’s Profile for different clusters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5EE71B-E215-8DC6-9095-038601A3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61" y="3519918"/>
            <a:ext cx="3377280" cy="12684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619FA0-F88D-2458-6A92-4A4F6A0A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193" y="803868"/>
            <a:ext cx="3226901" cy="253421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D9F613-7FAC-BC45-1A2C-59E8FC90D800}"/>
              </a:ext>
            </a:extLst>
          </p:cNvPr>
          <p:cNvSpPr/>
          <p:nvPr/>
        </p:nvSpPr>
        <p:spPr>
          <a:xfrm>
            <a:off x="7780876" y="722169"/>
            <a:ext cx="4087847" cy="57877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i="0" dirty="0">
                <a:solidFill>
                  <a:srgbClr val="000000"/>
                </a:solidFill>
                <a:effectLst/>
              </a:rPr>
              <a:t>The default parameters for K Means Clustering groups customers into 8 clusters.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2 and 7 depicts young customers who spends a lot but have low income. Although Cluster 2 has a higher spending ratio than Cluster 7, Cluster 7 has a higher income than Cluster 2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3 and 6 shows young customers who spends a lot but have a high income. Cluster 3 has a higher income than Cluster 6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1 and 5 represents older customers with average income and moderate spending. Cluster 5 made up of senior citizens and Cluster 1 is made up of working adults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4 and 0 are customers with very high income and low spending. Cluster 0 is made up of older individuals compared to Cluster 4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i="0" dirty="0">
                <a:solidFill>
                  <a:srgbClr val="000000"/>
                </a:solidFill>
                <a:effectLst/>
              </a:rPr>
              <a:t>We will choose N Cluster = 4 as,</a:t>
            </a:r>
            <a:endParaRPr lang="en-US" sz="1200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It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 has the highest silhouette coefficient of 0.505.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T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he elbow plots show an elbow at 5, which suggests to choose N Cluster = 4</a:t>
            </a:r>
            <a:endParaRPr lang="en-US" sz="1200" dirty="0">
              <a:solidFill>
                <a:srgbClr val="000000"/>
              </a:solidFill>
            </a:endParaRPr>
          </a:p>
          <a:p>
            <a:pPr marL="228600" indent="-228600">
              <a:buAutoNum type="arabicPeriod"/>
            </a:pPr>
            <a:r>
              <a:rPr lang="en-US" sz="1200" i="0" dirty="0">
                <a:solidFill>
                  <a:srgbClr val="000000"/>
                </a:solidFill>
                <a:effectLst/>
              </a:rPr>
              <a:t>Davies Bound-in Score is the lowest at N Cluster =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B093D-7A4E-0C57-D870-D5C05BE3B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543" y="4997031"/>
            <a:ext cx="3327966" cy="1329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24179F-4886-9D33-767B-99FE73736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66" y="632094"/>
            <a:ext cx="3750926" cy="2887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B8C20-D95D-AC29-2F77-EA2DC70FD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16" y="4154148"/>
            <a:ext cx="3938260" cy="180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50" y="179583"/>
            <a:ext cx="9779183" cy="364768"/>
          </a:xfrm>
        </p:spPr>
        <p:txBody>
          <a:bodyPr/>
          <a:lstStyle/>
          <a:p>
            <a:pPr algn="ctr"/>
            <a:r>
              <a:rPr lang="en-SG" sz="2300" dirty="0"/>
              <a:t>Modelling: DBScan and Hierarchical Clustering (Before Tuning)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6DA73-AD0A-3754-774A-0723E97F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6" y="3628737"/>
            <a:ext cx="3573194" cy="1268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18CD17-E015-D4CE-AB7A-143B6FBB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45" y="1906811"/>
            <a:ext cx="3520786" cy="1347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E60CCE-0FEB-D4B4-7837-B57CFF69A8E4}"/>
              </a:ext>
            </a:extLst>
          </p:cNvPr>
          <p:cNvSpPr txBox="1"/>
          <p:nvPr/>
        </p:nvSpPr>
        <p:spPr>
          <a:xfrm>
            <a:off x="1151910" y="359685"/>
            <a:ext cx="129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DBScan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88BA6-AEEF-9F2E-A467-488E36039C1C}"/>
              </a:ext>
            </a:extLst>
          </p:cNvPr>
          <p:cNvSpPr txBox="1"/>
          <p:nvPr/>
        </p:nvSpPr>
        <p:spPr>
          <a:xfrm>
            <a:off x="4259914" y="501650"/>
            <a:ext cx="363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/>
              <a:t>Hierarchical Clustering (Agglomerative Clustering)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597BA0-FEF0-7EA4-C8C2-B8337D582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56" y="963965"/>
            <a:ext cx="4166469" cy="7843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4ACE63-65F4-75CA-CABF-2C5E595D52B5}"/>
              </a:ext>
            </a:extLst>
          </p:cNvPr>
          <p:cNvSpPr txBox="1"/>
          <p:nvPr/>
        </p:nvSpPr>
        <p:spPr>
          <a:xfrm>
            <a:off x="7717029" y="670014"/>
            <a:ext cx="316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u="sng" dirty="0"/>
              <a:t>Agglomerative Clustering’s Customer Profile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BFD4ABE-8351-2518-A9BF-A871977F1BA6}"/>
              </a:ext>
            </a:extLst>
          </p:cNvPr>
          <p:cNvSpPr/>
          <p:nvPr/>
        </p:nvSpPr>
        <p:spPr>
          <a:xfrm>
            <a:off x="7836665" y="3480955"/>
            <a:ext cx="3976113" cy="279520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Customers in Cluster 0 have low income and high spending ratio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</a:rPr>
              <a:t>Customers in Cluster 1 have high income and low spending ratio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4 Clusters are produced, upon cutting a straight line at 10 on the Dendogram.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We will choose N Cluster = 4 as it has the highest silhouette coefficient of 0.467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828D82-6278-2F67-E6D2-196025259653}"/>
              </a:ext>
            </a:extLst>
          </p:cNvPr>
          <p:cNvSpPr/>
          <p:nvPr/>
        </p:nvSpPr>
        <p:spPr>
          <a:xfrm>
            <a:off x="465406" y="5005134"/>
            <a:ext cx="3567545" cy="144506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Highest silhouette score is only 0.332 which is not very high.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Hence, DBScan is not effective for customer segmentation due to the dataset having large difference of density</a:t>
            </a:r>
            <a:endParaRPr lang="en-SG" sz="1200" dirty="0">
              <a:solidFill>
                <a:schemeClr val="tx1"/>
              </a:solidFill>
            </a:endParaRPr>
          </a:p>
          <a:p>
            <a:endParaRPr lang="en-SG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4B574-BAAF-2400-E112-C83FE36EF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39" y="755037"/>
            <a:ext cx="3631981" cy="2846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DA534-12F9-96E9-31F3-04F357E0C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932" y="793758"/>
            <a:ext cx="3297401" cy="2698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CE188-88FE-89A4-F463-1D0BEEB3D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053" y="3657366"/>
            <a:ext cx="3494603" cy="26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583" y="275380"/>
            <a:ext cx="9779183" cy="365125"/>
          </a:xfrm>
        </p:spPr>
        <p:txBody>
          <a:bodyPr/>
          <a:lstStyle/>
          <a:p>
            <a:pPr algn="ctr"/>
            <a:r>
              <a:rPr lang="en-SG" sz="2500" dirty="0"/>
              <a:t>Modelling: Gaussian Mixture Model (After Tuned)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BAD-1446-7607-81CA-AD4C7E19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8762D-D3DF-30C8-0338-EFEC3EAAE293}"/>
              </a:ext>
            </a:extLst>
          </p:cNvPr>
          <p:cNvSpPr txBox="1"/>
          <p:nvPr/>
        </p:nvSpPr>
        <p:spPr>
          <a:xfrm>
            <a:off x="4060674" y="823680"/>
            <a:ext cx="3754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0" dirty="0">
                <a:solidFill>
                  <a:srgbClr val="000000"/>
                </a:solidFill>
                <a:effectLst/>
              </a:rPr>
              <a:t>As the default parameter for N Cluster for Gaussian Mixture is 1. There is not much insights for default parameters. We will look at Gaussian </a:t>
            </a:r>
            <a:r>
              <a:rPr lang="en-US" sz="1200" dirty="0">
                <a:solidFill>
                  <a:srgbClr val="000000"/>
                </a:solidFill>
              </a:rPr>
              <a:t>M</a:t>
            </a:r>
            <a:r>
              <a:rPr lang="en-US" sz="1200" i="0" dirty="0">
                <a:solidFill>
                  <a:srgbClr val="000000"/>
                </a:solidFill>
                <a:effectLst/>
              </a:rPr>
              <a:t>ixture with 4 N Clusters since it has the highest silhouette coefficient of 0.501.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i="0" dirty="0">
                <a:solidFill>
                  <a:srgbClr val="000000"/>
                </a:solidFill>
                <a:effectLst/>
              </a:rPr>
              <a:t>Cluster 0: Young And Undisciplined Customers. Despite, these customers having a low income, they are big spenders and have the highest spending ratio.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1: Senior Citizens. These customer have moderate spending and have average income.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2: Young and High-Income Customers. These customers are from the above average income group and have a high spending.</a:t>
            </a:r>
            <a:br>
              <a:rPr lang="en-US" sz="1200" i="0" dirty="0">
                <a:solidFill>
                  <a:srgbClr val="000000"/>
                </a:solidFill>
                <a:effectLst/>
              </a:rPr>
            </a:br>
            <a:br>
              <a:rPr lang="en-US" sz="1200" i="0" dirty="0">
                <a:solidFill>
                  <a:srgbClr val="000000"/>
                </a:solidFill>
                <a:effectLst/>
              </a:rPr>
            </a:br>
            <a:r>
              <a:rPr lang="en-US" sz="1200" i="0" dirty="0">
                <a:solidFill>
                  <a:srgbClr val="000000"/>
                </a:solidFill>
                <a:effectLst/>
              </a:rPr>
              <a:t>Cluster 3: Middle-Aged Citizens and High Income. These customers have a low spending ratio despite having a high income. They are financially stable and knows how to budget well.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F5D5FD-F088-9FA4-CF44-F99B73B7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3429000"/>
            <a:ext cx="3445704" cy="1286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0C8076-6841-4CBA-487B-EC70E64F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23" y="591981"/>
            <a:ext cx="3351658" cy="2688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25C8D6-F9AE-15AE-9573-46D853E2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7" y="4872922"/>
            <a:ext cx="4510542" cy="12167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6F3639-5379-27AF-490C-03E84582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816" y="2159517"/>
            <a:ext cx="3163768" cy="2538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0AE3E9-2640-231A-8673-1D6777907A2F}"/>
              </a:ext>
            </a:extLst>
          </p:cNvPr>
          <p:cNvSpPr txBox="1"/>
          <p:nvPr/>
        </p:nvSpPr>
        <p:spPr>
          <a:xfrm>
            <a:off x="8272895" y="4715073"/>
            <a:ext cx="316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I have also looked at Spectral Clustering but decided not to use it as it is quite sensitive to noise and outliers.</a:t>
            </a:r>
          </a:p>
        </p:txBody>
      </p:sp>
    </p:spTree>
    <p:extLst>
      <p:ext uri="{BB962C8B-B14F-4D97-AF65-F5344CB8AC3E}">
        <p14:creationId xmlns:p14="http://schemas.microsoft.com/office/powerpoint/2010/main" val="154668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491D-70E5-8716-A48C-11979939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1" y="238993"/>
            <a:ext cx="9779183" cy="477981"/>
          </a:xfrm>
        </p:spPr>
        <p:txBody>
          <a:bodyPr/>
          <a:lstStyle/>
          <a:p>
            <a:pPr algn="ctr"/>
            <a:r>
              <a:rPr lang="en-SG" sz="2500" dirty="0"/>
              <a:t>Final Model: K Means Clustering (After Hyperparameter Tuning)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B302-0E3F-4FA1-CE4E-613C660D80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FABAD-1446-7607-81CA-AD4C7E19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3DA1-83A0-83A3-F14F-EE6CD3D1A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B6323-E304-5BFB-299D-78BEA5C9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3" y="965040"/>
            <a:ext cx="3393950" cy="2687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87520F-DEE7-8B6A-3052-D4D2F5458BE3}"/>
              </a:ext>
            </a:extLst>
          </p:cNvPr>
          <p:cNvSpPr txBox="1"/>
          <p:nvPr/>
        </p:nvSpPr>
        <p:spPr>
          <a:xfrm>
            <a:off x="6025667" y="1120676"/>
            <a:ext cx="55964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For my final model, I decided to choose K-Means Clustering as 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It</a:t>
            </a: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 has the highest silhouette coefficient of 0.505</a:t>
            </a:r>
          </a:p>
          <a:p>
            <a:pPr marL="228600" indent="-228600">
              <a:buAutoNum type="arabicPeriod"/>
            </a:pP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It has the lowest Davies Bouldin Score of 0.701</a:t>
            </a:r>
          </a:p>
          <a:p>
            <a:pPr marL="228600" indent="-2286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K-Means is easy to implement and interpret.</a:t>
            </a:r>
          </a:p>
          <a:p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Interpretation of Clusters:</a:t>
            </a:r>
            <a:endParaRPr lang="en-US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Cluster 0: Middle-Aged Citizens and High Income. These customers have a low spending ratio despite having a high income. They are financially stable and knows how to budget well.</a:t>
            </a: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Cluster 1: Young And Undisciplined Customers. Despite, these customers having a low income, they are big spenders and have the highest spending ratio.</a:t>
            </a: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Cluster 2: Senior Citizens. These customer have moderate spending and have average income.</a:t>
            </a: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Helvetica Neue"/>
              </a:rPr>
              <a:t>Cluster 3: Young and High-Income Customers. These customers are from the above average income group and have a high spending</a:t>
            </a:r>
          </a:p>
          <a:p>
            <a:endParaRPr lang="en-SG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D40829-D040-7C5F-87F5-2A1AFEC9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5" y="3900237"/>
            <a:ext cx="5338350" cy="14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9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{0C49F04F-9359-40E7-A681-66589E0F2672}tf45331398_win32</Template>
  <TotalTime>2117</TotalTime>
  <Words>1469</Words>
  <Application>Microsoft Office PowerPoint</Application>
  <PresentationFormat>Widescreen</PresentationFormat>
  <Paragraphs>105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Tenorite</vt:lpstr>
      <vt:lpstr>Office Theme</vt:lpstr>
      <vt:lpstr>Unsupervised Learning (Customer Segmentation)</vt:lpstr>
      <vt:lpstr>Nature of Dataset</vt:lpstr>
      <vt:lpstr>Data Preprocessing</vt:lpstr>
      <vt:lpstr>Dimension Reduction</vt:lpstr>
      <vt:lpstr>Dimension Reduction</vt:lpstr>
      <vt:lpstr>Modelling: K Means Clustering (Before Tuning) </vt:lpstr>
      <vt:lpstr>Modelling: DBScan and Hierarchical Clustering (Before Tuning)</vt:lpstr>
      <vt:lpstr>Modelling: Gaussian Mixture Model (After Tuned)</vt:lpstr>
      <vt:lpstr>Final Model: K Means Clustering (After Hyperparameter Tuning)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Singapore Housing Worth To Invest In?</dc:title>
  <dc:creator>TOH KIEN YU</dc:creator>
  <cp:lastModifiedBy>TOH KIEN YU</cp:lastModifiedBy>
  <cp:revision>92</cp:revision>
  <dcterms:created xsi:type="dcterms:W3CDTF">2022-12-08T05:20:04Z</dcterms:created>
  <dcterms:modified xsi:type="dcterms:W3CDTF">2023-08-12T08:23:33Z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