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Georgia" panose="02040502050405020303" pitchFamily="18" charset="0"/>
      <p:regular r:id="rId30"/>
      <p:bold r:id="rId31"/>
      <p:italic r:id="rId32"/>
      <p:boldItalic r:id="rId33"/>
    </p:embeddedFont>
    <p:embeddedFont>
      <p:font typeface="Nunito Sans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3CDAC5-02A2-4E6A-82F7-C96DE93B08A6}">
  <a:tblStyle styleId="{883CDAC5-02A2-4E6A-82F7-C96DE93B08A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2637950" y="0"/>
            <a:ext cx="4963515" cy="3460018"/>
          </a:xfrm>
          <a:prstGeom prst="flowChartOnlineStorage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3835200" cy="346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 rot="10800000">
            <a:off x="3950564" y="125"/>
            <a:ext cx="3459900" cy="3459900"/>
          </a:xfrm>
          <a:prstGeom prst="flowChartDelay">
            <a:avLst/>
          </a:prstGeom>
          <a:solidFill>
            <a:srgbClr val="434343">
              <a:alpha val="454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 rot="10800000">
            <a:off x="4833293" y="125"/>
            <a:ext cx="3459900" cy="3459900"/>
          </a:xfrm>
          <a:prstGeom prst="flowChartDelay">
            <a:avLst/>
          </a:prstGeom>
          <a:solidFill>
            <a:srgbClr val="666666">
              <a:alpha val="278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1">
                <a:solidFill>
                  <a:srgbClr val="FFFFFF"/>
                </a:solidFill>
              </a:defRPr>
            </a:lvl2pPr>
            <a:lvl3pPr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1">
                <a:solidFill>
                  <a:srgbClr val="FFFFFF"/>
                </a:solidFill>
              </a:defRPr>
            </a:lvl3pPr>
            <a:lvl4pPr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1">
                <a:solidFill>
                  <a:srgbClr val="FFFFFF"/>
                </a:solidFill>
              </a:defRPr>
            </a:lvl4pPr>
            <a:lvl5pPr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1">
                <a:solidFill>
                  <a:srgbClr val="FFFFFF"/>
                </a:solidFill>
              </a:defRPr>
            </a:lvl5pPr>
            <a:lvl6pPr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1">
                <a:solidFill>
                  <a:srgbClr val="FFFFFF"/>
                </a:solidFill>
              </a:defRPr>
            </a:lvl6pPr>
            <a:lvl7pPr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1">
                <a:solidFill>
                  <a:srgbClr val="FFFFFF"/>
                </a:solidFill>
              </a:defRPr>
            </a:lvl7pPr>
            <a:lvl8pPr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1">
                <a:solidFill>
                  <a:srgbClr val="FFFFFF"/>
                </a:solidFill>
              </a:defRPr>
            </a:lvl8pPr>
            <a:lvl9pPr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Arial"/>
              <a:buNone/>
              <a:defRPr sz="1800" b="0" i="0" u="none" strike="noStrike" cap="non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Arial"/>
              <a:buNone/>
              <a:defRPr sz="1800" b="0" i="0" u="none" strike="noStrike" cap="non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Arial"/>
              <a:buNone/>
              <a:defRPr sz="1800" b="0" i="0" u="none" strike="noStrike" cap="non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Arial"/>
              <a:buNone/>
              <a:defRPr sz="1800" b="0" i="0" u="none" strike="noStrike" cap="non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Arial"/>
              <a:buNone/>
              <a:defRPr sz="1800" b="0" i="0" u="none" strike="noStrike" cap="non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Arial"/>
              <a:buNone/>
              <a:defRPr sz="1800" b="0" i="0" u="none" strike="noStrike" cap="non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Arial"/>
              <a:buNone/>
              <a:defRPr sz="1800" b="0" i="0" u="none" strike="noStrike" cap="non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Arial"/>
              <a:buNone/>
              <a:defRPr sz="1800" b="0" i="0" u="none" strike="noStrike" cap="non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Arial"/>
              <a:buNone/>
              <a:defRPr sz="1800" b="0" i="0" u="none" strike="noStrike" cap="non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rgbClr val="6161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585477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99999"/>
              </a:buClr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 flipH="1">
            <a:off x="4568411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78" name="Shape 78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ct val="1000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lvl="8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with intro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3090625" y="2004312"/>
            <a:ext cx="5596200" cy="255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100"/>
            </a:lvl1pPr>
            <a:lvl2pPr lvl="1" rtl="0">
              <a:spcBef>
                <a:spcPts val="0"/>
              </a:spcBef>
              <a:buSzPct val="100000"/>
              <a:defRPr sz="1100"/>
            </a:lvl2pPr>
            <a:lvl3pPr lvl="2" rtl="0">
              <a:spcBef>
                <a:spcPts val="0"/>
              </a:spcBef>
              <a:buSzPct val="100000"/>
              <a:defRPr sz="11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100"/>
            </a:lvl1pPr>
            <a:lvl2pPr lvl="1" rtl="0">
              <a:spcBef>
                <a:spcPts val="0"/>
              </a:spcBef>
              <a:buSzPct val="100000"/>
              <a:defRPr sz="1100"/>
            </a:lvl2pPr>
            <a:lvl3pPr lvl="2" rtl="0">
              <a:spcBef>
                <a:spcPts val="0"/>
              </a:spcBef>
              <a:buSzPct val="100000"/>
              <a:defRPr sz="11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lef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2585477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574902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062199" y="575500"/>
            <a:ext cx="2729999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100"/>
            </a:lvl1pPr>
            <a:lvl2pPr lvl="1" rtl="0">
              <a:spcBef>
                <a:spcPts val="0"/>
              </a:spcBef>
              <a:buSzPct val="100000"/>
              <a:defRPr sz="1100"/>
            </a:lvl2pPr>
            <a:lvl3pPr lvl="2" rtl="0">
              <a:spcBef>
                <a:spcPts val="0"/>
              </a:spcBef>
              <a:buSzPct val="100000"/>
              <a:defRPr sz="11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5956700" y="575500"/>
            <a:ext cx="27300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100"/>
            </a:lvl1pPr>
            <a:lvl2pPr lvl="1" rtl="0">
              <a:spcBef>
                <a:spcPts val="0"/>
              </a:spcBef>
              <a:buSzPct val="100000"/>
              <a:defRPr sz="1100"/>
            </a:lvl2pPr>
            <a:lvl3pPr lvl="2" rtl="0">
              <a:spcBef>
                <a:spcPts val="0"/>
              </a:spcBef>
              <a:buSzPct val="100000"/>
              <a:defRPr sz="11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069324" y="575500"/>
            <a:ext cx="1789799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900"/>
            </a:lvl1pPr>
            <a:lvl2pPr lvl="1" rtl="0">
              <a:spcBef>
                <a:spcPts val="0"/>
              </a:spcBef>
              <a:buSzPct val="100000"/>
              <a:defRPr sz="900"/>
            </a:lvl2pPr>
            <a:lvl3pPr lvl="2" rtl="0">
              <a:spcBef>
                <a:spcPts val="0"/>
              </a:spcBef>
              <a:buSzPct val="100000"/>
              <a:defRPr sz="900"/>
            </a:lvl3pPr>
            <a:lvl4pPr lvl="3" rtl="0">
              <a:spcBef>
                <a:spcPts val="0"/>
              </a:spcBef>
              <a:buSzPct val="100000"/>
              <a:defRPr sz="900"/>
            </a:lvl4pPr>
            <a:lvl5pPr lvl="4" rtl="0">
              <a:spcBef>
                <a:spcPts val="0"/>
              </a:spcBef>
              <a:buSzPct val="100000"/>
              <a:defRPr sz="900"/>
            </a:lvl5pPr>
            <a:lvl6pPr lvl="5" rtl="0">
              <a:spcBef>
                <a:spcPts val="0"/>
              </a:spcBef>
              <a:buSzPct val="100000"/>
              <a:defRPr sz="900"/>
            </a:lvl6pPr>
            <a:lvl7pPr lvl="6" rtl="0">
              <a:spcBef>
                <a:spcPts val="0"/>
              </a:spcBef>
              <a:buSzPct val="100000"/>
              <a:defRPr sz="900"/>
            </a:lvl7pPr>
            <a:lvl8pPr lvl="7" rtl="0">
              <a:spcBef>
                <a:spcPts val="0"/>
              </a:spcBef>
              <a:buSzPct val="100000"/>
              <a:defRPr sz="900"/>
            </a:lvl8pPr>
            <a:lvl9pPr lvl="8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951005" y="575500"/>
            <a:ext cx="17898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900"/>
            </a:lvl1pPr>
            <a:lvl2pPr lvl="1" rtl="0">
              <a:spcBef>
                <a:spcPts val="0"/>
              </a:spcBef>
              <a:buSzPct val="100000"/>
              <a:defRPr sz="900"/>
            </a:lvl2pPr>
            <a:lvl3pPr lvl="2" rtl="0">
              <a:spcBef>
                <a:spcPts val="0"/>
              </a:spcBef>
              <a:buSzPct val="100000"/>
              <a:defRPr sz="900"/>
            </a:lvl3pPr>
            <a:lvl4pPr lvl="3" rtl="0">
              <a:spcBef>
                <a:spcPts val="0"/>
              </a:spcBef>
              <a:buSzPct val="100000"/>
              <a:defRPr sz="900"/>
            </a:lvl4pPr>
            <a:lvl5pPr lvl="4" rtl="0">
              <a:spcBef>
                <a:spcPts val="0"/>
              </a:spcBef>
              <a:buSzPct val="100000"/>
              <a:defRPr sz="900"/>
            </a:lvl5pPr>
            <a:lvl6pPr lvl="5" rtl="0">
              <a:spcBef>
                <a:spcPts val="0"/>
              </a:spcBef>
              <a:buSzPct val="100000"/>
              <a:defRPr sz="900"/>
            </a:lvl6pPr>
            <a:lvl7pPr lvl="6" rtl="0">
              <a:spcBef>
                <a:spcPts val="0"/>
              </a:spcBef>
              <a:buSzPct val="100000"/>
              <a:defRPr sz="900"/>
            </a:lvl7pPr>
            <a:lvl8pPr lvl="7" rtl="0">
              <a:spcBef>
                <a:spcPts val="0"/>
              </a:spcBef>
              <a:buSzPct val="100000"/>
              <a:defRPr sz="900"/>
            </a:lvl8pPr>
            <a:lvl9pPr lvl="8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3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900"/>
            </a:lvl1pPr>
            <a:lvl2pPr lvl="1" rtl="0">
              <a:spcBef>
                <a:spcPts val="0"/>
              </a:spcBef>
              <a:buSzPct val="100000"/>
              <a:defRPr sz="900"/>
            </a:lvl2pPr>
            <a:lvl3pPr lvl="2" rtl="0">
              <a:spcBef>
                <a:spcPts val="0"/>
              </a:spcBef>
              <a:buSzPct val="100000"/>
              <a:defRPr sz="900"/>
            </a:lvl3pPr>
            <a:lvl4pPr lvl="3" rtl="0">
              <a:spcBef>
                <a:spcPts val="0"/>
              </a:spcBef>
              <a:buSzPct val="100000"/>
              <a:defRPr sz="900"/>
            </a:lvl4pPr>
            <a:lvl5pPr lvl="4" rtl="0">
              <a:spcBef>
                <a:spcPts val="0"/>
              </a:spcBef>
              <a:buSzPct val="100000"/>
              <a:defRPr sz="900"/>
            </a:lvl5pPr>
            <a:lvl6pPr lvl="5" rtl="0">
              <a:spcBef>
                <a:spcPts val="0"/>
              </a:spcBef>
              <a:buSzPct val="100000"/>
              <a:defRPr sz="900"/>
            </a:lvl6pPr>
            <a:lvl7pPr lvl="6" rtl="0">
              <a:spcBef>
                <a:spcPts val="0"/>
              </a:spcBef>
              <a:buSzPct val="100000"/>
              <a:defRPr sz="900"/>
            </a:lvl7pPr>
            <a:lvl8pPr lvl="7" rtl="0">
              <a:spcBef>
                <a:spcPts val="0"/>
              </a:spcBef>
              <a:buSzPct val="100000"/>
              <a:defRPr sz="900"/>
            </a:lvl8pPr>
            <a:lvl9pPr lvl="8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-GB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hyperlink" Target="https://drive.google.com/file/d/0Bx6c_GoYLeb7OUVOcE9oMEctTlk/view?usp=sha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468925" y="3285625"/>
            <a:ext cx="3636600" cy="139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Converting a Web App from ActionScript to JavaScript </a:t>
            </a:r>
          </a:p>
        </p:txBody>
      </p:sp>
      <p:grpSp>
        <p:nvGrpSpPr>
          <p:cNvPr id="147" name="Shape 147"/>
          <p:cNvGrpSpPr/>
          <p:nvPr/>
        </p:nvGrpSpPr>
        <p:grpSpPr>
          <a:xfrm>
            <a:off x="572751" y="1899264"/>
            <a:ext cx="549262" cy="487982"/>
            <a:chOff x="5292575" y="3681900"/>
            <a:chExt cx="420150" cy="373275"/>
          </a:xfrm>
        </p:grpSpPr>
        <p:sp>
          <p:nvSpPr>
            <p:cNvPr id="148" name="Shape 1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5" name="Shape 155"/>
          <p:cNvSpPr txBox="1"/>
          <p:nvPr/>
        </p:nvSpPr>
        <p:spPr>
          <a:xfrm>
            <a:off x="1898475" y="1188675"/>
            <a:ext cx="3348000" cy="16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616161"/>
                </a:solidFill>
              </a:rPr>
              <a:t>Presenters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616161"/>
                </a:solidFill>
              </a:rPr>
              <a:t> 	Zach Yu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GB">
                <a:solidFill>
                  <a:srgbClr val="616161"/>
                </a:solidFill>
              </a:rPr>
              <a:t>York Liu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GB">
                <a:solidFill>
                  <a:srgbClr val="616161"/>
                </a:solidFill>
              </a:rPr>
              <a:t>Andrew Hampson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GB">
                <a:solidFill>
                  <a:srgbClr val="616161"/>
                </a:solidFill>
              </a:rPr>
              <a:t>Peter Chen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61616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616161"/>
                </a:solidFill>
              </a:rPr>
              <a:t>Supervisor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GB">
                <a:solidFill>
                  <a:srgbClr val="616161"/>
                </a:solidFill>
              </a:rPr>
              <a:t>Dr. Mandeep Pannu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76600" y="279600"/>
            <a:ext cx="3141900" cy="6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Group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Project Phase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grpSp>
        <p:nvGrpSpPr>
          <p:cNvPr id="237" name="Shape 237"/>
          <p:cNvGrpSpPr/>
          <p:nvPr/>
        </p:nvGrpSpPr>
        <p:grpSpPr>
          <a:xfrm>
            <a:off x="3618600" y="443475"/>
            <a:ext cx="4271950" cy="4256550"/>
            <a:chOff x="3618600" y="537300"/>
            <a:chExt cx="4271950" cy="4256550"/>
          </a:xfrm>
        </p:grpSpPr>
        <p:sp>
          <p:nvSpPr>
            <p:cNvPr id="238" name="Shape 238"/>
            <p:cNvSpPr/>
            <p:nvPr/>
          </p:nvSpPr>
          <p:spPr>
            <a:xfrm>
              <a:off x="3680275" y="537300"/>
              <a:ext cx="1906800" cy="1906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endPara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-GB" sz="100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Phase 1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3750" y="537300"/>
              <a:ext cx="1906800" cy="1906800"/>
            </a:xfrm>
            <a:prstGeom prst="ellipse">
              <a:avLst/>
            </a:prstGeom>
            <a:solidFill>
              <a:srgbClr val="F6703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endPara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Clr>
                  <a:schemeClr val="dk1"/>
                </a:buClr>
                <a:buSzPct val="110000"/>
                <a:buFont typeface="Arial"/>
                <a:buNone/>
              </a:pPr>
              <a:r>
                <a:rPr lang="en-GB" sz="10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Phase 2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3618600" y="2887050"/>
              <a:ext cx="1906800" cy="1906800"/>
            </a:xfrm>
            <a:prstGeom prst="ellipse">
              <a:avLst/>
            </a:prstGeom>
            <a:solidFill>
              <a:srgbClr val="CC41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endPara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Clr>
                  <a:schemeClr val="dk1"/>
                </a:buClr>
                <a:buSzPct val="110000"/>
                <a:buFont typeface="Arial"/>
                <a:buNone/>
              </a:pPr>
              <a:r>
                <a:rPr lang="en-GB" sz="10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Phase 3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5983750" y="2887050"/>
              <a:ext cx="1906800" cy="1906800"/>
            </a:xfrm>
            <a:prstGeom prst="ellipse">
              <a:avLst/>
            </a:prstGeom>
            <a:solidFill>
              <a:srgbClr val="ED003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endPara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Clr>
                  <a:schemeClr val="dk1"/>
                </a:buClr>
                <a:buSzPct val="110000"/>
                <a:buFont typeface="Arial"/>
                <a:buNone/>
              </a:pPr>
              <a:r>
                <a:rPr lang="en-GB" sz="10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Phase 4</a:t>
              </a:r>
            </a:p>
          </p:txBody>
        </p:sp>
      </p:grpSp>
      <p:sp>
        <p:nvSpPr>
          <p:cNvPr id="242" name="Shape 242"/>
          <p:cNvSpPr/>
          <p:nvPr/>
        </p:nvSpPr>
        <p:spPr>
          <a:xfrm>
            <a:off x="4701175" y="1518350"/>
            <a:ext cx="2106600" cy="210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Final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Product</a:t>
            </a:r>
          </a:p>
        </p:txBody>
      </p:sp>
      <p:sp>
        <p:nvSpPr>
          <p:cNvPr id="243" name="Shape 243"/>
          <p:cNvSpPr/>
          <p:nvPr/>
        </p:nvSpPr>
        <p:spPr>
          <a:xfrm>
            <a:off x="4840050" y="1651475"/>
            <a:ext cx="1829100" cy="1829100"/>
          </a:xfrm>
          <a:prstGeom prst="donut">
            <a:avLst>
              <a:gd name="adj" fmla="val 11468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6789409" y="3442823"/>
            <a:ext cx="304008" cy="326513"/>
            <a:chOff x="616425" y="2329600"/>
            <a:chExt cx="361700" cy="388475"/>
          </a:xfrm>
        </p:grpSpPr>
        <p:sp>
          <p:nvSpPr>
            <p:cNvPr id="245" name="Shape 245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4411981" y="3472328"/>
            <a:ext cx="397136" cy="305017"/>
            <a:chOff x="568950" y="3686775"/>
            <a:chExt cx="472500" cy="362900"/>
          </a:xfrm>
        </p:grpSpPr>
        <p:sp>
          <p:nvSpPr>
            <p:cNvPr id="254" name="Shape 25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6775077" y="1071253"/>
            <a:ext cx="332669" cy="332669"/>
            <a:chOff x="6649150" y="309350"/>
            <a:chExt cx="395800" cy="395800"/>
          </a:xfrm>
        </p:grpSpPr>
        <p:sp>
          <p:nvSpPr>
            <p:cNvPr id="258" name="Shape 25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1" name="Shape 281"/>
          <p:cNvGrpSpPr/>
          <p:nvPr/>
        </p:nvGrpSpPr>
        <p:grpSpPr>
          <a:xfrm>
            <a:off x="4502566" y="1066398"/>
            <a:ext cx="215966" cy="342398"/>
            <a:chOff x="6718575" y="2318625"/>
            <a:chExt cx="256950" cy="407375"/>
          </a:xfrm>
        </p:grpSpPr>
        <p:sp>
          <p:nvSpPr>
            <p:cNvPr id="282" name="Shape 2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Project Phase 1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3036150" y="378925"/>
            <a:ext cx="55962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solidFill>
                <a:srgbClr val="F6703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  <a:buFont typeface="Arial"/>
            </a:pPr>
            <a:r>
              <a:rPr lang="en-GB" sz="1800" dirty="0"/>
              <a:t>Contact client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  <a:buFont typeface="Arial"/>
            </a:pPr>
            <a:r>
              <a:rPr lang="en-GB" sz="1800" dirty="0"/>
              <a:t>Acquire original source code 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  <a:buFont typeface="Arial"/>
            </a:pPr>
            <a:r>
              <a:rPr lang="en-GB" sz="1800" dirty="0"/>
              <a:t>Predict workload and scope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  <a:buFont typeface="Arial"/>
            </a:pPr>
            <a:r>
              <a:rPr lang="en-GB" sz="1800" dirty="0"/>
              <a:t>Prepare proposal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  <a:buFont typeface="Arial"/>
            </a:pPr>
            <a:r>
              <a:rPr lang="en-GB" sz="1800" dirty="0"/>
              <a:t>Test on AS3JS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pic>
        <p:nvPicPr>
          <p:cNvPr id="297" name="Shape 297" descr="「As3js」的圖片搜尋結果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400" y="3375400"/>
            <a:ext cx="22860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Project Phase 2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3030174" y="239461"/>
            <a:ext cx="55962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  <a:buFont typeface="Arial"/>
            </a:pPr>
            <a:r>
              <a:rPr lang="en-GB" sz="1800" dirty="0" err="1"/>
              <a:t>Analyze</a:t>
            </a:r>
            <a:r>
              <a:rPr lang="en-GB" sz="1800" dirty="0"/>
              <a:t> </a:t>
            </a:r>
            <a:r>
              <a:rPr lang="en-GB" sz="1800" dirty="0" err="1"/>
              <a:t>ActionScripts</a:t>
            </a:r>
            <a:r>
              <a:rPr lang="en-GB" sz="1800" dirty="0"/>
              <a:t> structure and relationship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  <a:buFont typeface="Arial"/>
            </a:pPr>
            <a:r>
              <a:rPr lang="en-GB" sz="1800" dirty="0"/>
              <a:t>Create </a:t>
            </a:r>
            <a:r>
              <a:rPr lang="en-GB" sz="1800" dirty="0" err="1"/>
              <a:t>JavaScripts</a:t>
            </a:r>
            <a:r>
              <a:rPr lang="en-GB" sz="1800" dirty="0"/>
              <a:t> library supporting </a:t>
            </a:r>
            <a:r>
              <a:rPr lang="en-GB" sz="1800" dirty="0" err="1"/>
              <a:t>mxml</a:t>
            </a:r>
            <a:endParaRPr lang="en-GB"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  <a:buFont typeface="Arial"/>
            </a:pPr>
            <a:r>
              <a:rPr lang="en-GB" sz="1800" dirty="0"/>
              <a:t>Research on ActionScript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  <a:buFont typeface="Arial"/>
            </a:pPr>
            <a:r>
              <a:rPr lang="en-GB" sz="1800" dirty="0"/>
              <a:t>Look for entry point of the app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  <a:buFont typeface="Arial"/>
            </a:pPr>
            <a:r>
              <a:rPr lang="en-GB" sz="1800" dirty="0"/>
              <a:t>Building from smaller pieces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pic>
        <p:nvPicPr>
          <p:cNvPr id="305" name="Shape 305" descr="「Action Script」的圖片搜尋結果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00" y="3268475"/>
            <a:ext cx="1523999" cy="152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ctrTitle" idx="4294967295"/>
          </p:nvPr>
        </p:nvSpPr>
        <p:spPr>
          <a:xfrm>
            <a:off x="2168250" y="384600"/>
            <a:ext cx="45126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Challenges and Difficulties</a:t>
            </a:r>
          </a:p>
          <a:p>
            <a:pPr lvl="0" algn="ctr" rtl="0">
              <a:spcBef>
                <a:spcPts val="0"/>
              </a:spcBef>
              <a:buNone/>
            </a:pPr>
            <a:endParaRPr sz="6000" b="1"/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312" name="Shape 312"/>
          <p:cNvSpPr/>
          <p:nvPr/>
        </p:nvSpPr>
        <p:spPr>
          <a:xfrm>
            <a:off x="1628350" y="1037650"/>
            <a:ext cx="6006000" cy="371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292325" y="206825"/>
            <a:ext cx="1660800" cy="1660800"/>
          </a:xfrm>
          <a:prstGeom prst="ellipse">
            <a:avLst/>
          </a:prstGeom>
          <a:solidFill>
            <a:srgbClr val="FFA4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Confusing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287950" y="1210225"/>
            <a:ext cx="5136300" cy="323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Char char="●"/>
            </a:pPr>
            <a:r>
              <a:rPr lang="en-GB" sz="18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Confuse with Integration</a:t>
            </a:r>
          </a:p>
          <a:p>
            <a:pPr marL="457200" lvl="0" indent="-228600" rtl="0"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Char char="●"/>
            </a:pPr>
            <a:r>
              <a:rPr lang="en-GB" sz="18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Lack of Flash Knowledge</a:t>
            </a:r>
          </a:p>
          <a:p>
            <a:pPr marL="457200" lvl="0" indent="-228600" rtl="0"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Char char="●"/>
            </a:pPr>
            <a:r>
              <a:rPr lang="en-GB" sz="18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Excessive # of Scripts</a:t>
            </a:r>
          </a:p>
          <a:p>
            <a:pPr marL="457200" lvl="0" indent="-228600" rtl="0"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Char char="●"/>
            </a:pPr>
            <a:r>
              <a:rPr lang="en-GB" sz="1800" dirty="0" err="1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Transpiler</a:t>
            </a:r>
            <a:r>
              <a:rPr lang="en-GB" sz="18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tool does not work as expected</a:t>
            </a:r>
          </a:p>
          <a:p>
            <a:pPr marL="457200" lvl="0" indent="-228600" rtl="0"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Char char="●"/>
            </a:pPr>
            <a:r>
              <a:rPr lang="en-GB" sz="18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Adapt to </a:t>
            </a:r>
            <a:r>
              <a:rPr lang="en-GB" sz="1800" dirty="0" err="1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CreateJS</a:t>
            </a:r>
            <a:endParaRPr lang="en-GB" sz="18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228600" rtl="0"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Char char="●"/>
            </a:pPr>
            <a:r>
              <a:rPr lang="en-GB" sz="18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Tight Schedule</a:t>
            </a:r>
          </a:p>
        </p:txBody>
      </p:sp>
      <p:sp>
        <p:nvSpPr>
          <p:cNvPr id="315" name="Shape 315"/>
          <p:cNvSpPr/>
          <p:nvPr/>
        </p:nvSpPr>
        <p:spPr>
          <a:xfrm>
            <a:off x="6895975" y="384600"/>
            <a:ext cx="1660800" cy="1660800"/>
          </a:xfrm>
          <a:prstGeom prst="ellipse">
            <a:avLst/>
          </a:prstGeom>
          <a:solidFill>
            <a:srgbClr val="ED00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Excessive</a:t>
            </a:r>
          </a:p>
        </p:txBody>
      </p:sp>
      <p:sp>
        <p:nvSpPr>
          <p:cNvPr id="316" name="Shape 316"/>
          <p:cNvSpPr/>
          <p:nvPr/>
        </p:nvSpPr>
        <p:spPr>
          <a:xfrm>
            <a:off x="7020625" y="3417600"/>
            <a:ext cx="1660800" cy="1660800"/>
          </a:xfrm>
          <a:prstGeom prst="ellipse">
            <a:avLst/>
          </a:prstGeom>
          <a:solidFill>
            <a:srgbClr val="FFA4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No Time</a:t>
            </a:r>
          </a:p>
        </p:txBody>
      </p:sp>
      <p:sp>
        <p:nvSpPr>
          <p:cNvPr id="317" name="Shape 317"/>
          <p:cNvSpPr/>
          <p:nvPr/>
        </p:nvSpPr>
        <p:spPr>
          <a:xfrm>
            <a:off x="332400" y="3417600"/>
            <a:ext cx="1660800" cy="1660800"/>
          </a:xfrm>
          <a:prstGeom prst="ellipse">
            <a:avLst/>
          </a:prstGeom>
          <a:solidFill>
            <a:srgbClr val="ED00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Struggling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Project Phase 3</a:t>
            </a:r>
          </a:p>
        </p:txBody>
      </p:sp>
      <p:pic>
        <p:nvPicPr>
          <p:cNvPr id="323" name="Shape 323" descr="「Java Script」的圖片搜尋結果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250" y="3221799"/>
            <a:ext cx="1609724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2903800" y="221575"/>
            <a:ext cx="5267400" cy="442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Font typeface="Arial"/>
            </a:pPr>
            <a:r>
              <a:rPr lang="en-GB" sz="1800" dirty="0"/>
              <a:t>Change Scope to Rebuild whole Web App with JavaScript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Font typeface="Arial"/>
            </a:pPr>
            <a:r>
              <a:rPr lang="en-GB" sz="1800" dirty="0"/>
              <a:t>Design Playbook Web App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Font typeface="Arial"/>
            </a:pPr>
            <a:r>
              <a:rPr lang="en-GB" sz="1800" dirty="0"/>
              <a:t>Three Designs from different angles 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Font typeface="Arial"/>
            </a:pPr>
            <a:r>
              <a:rPr lang="en-GB" sz="1800" dirty="0"/>
              <a:t>Assign tasks to Coding group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Font typeface="Arial"/>
            </a:pPr>
            <a:r>
              <a:rPr lang="en-GB" sz="1800" dirty="0"/>
              <a:t>Testing Web App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Font typeface="Arial"/>
            </a:pPr>
            <a:r>
              <a:rPr lang="en-GB" sz="1800" dirty="0"/>
              <a:t>Review the Pro and Con in three prototype Web Apps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Project Phase 4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2880450" y="766325"/>
            <a:ext cx="5267400" cy="225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Font typeface="Arial"/>
            </a:pPr>
            <a:r>
              <a:rPr lang="en-GB" sz="1800" dirty="0"/>
              <a:t>Combine good parts from two designs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Font typeface="Arial"/>
            </a:pPr>
            <a:r>
              <a:rPr lang="en-GB" sz="1800" dirty="0"/>
              <a:t>Explore future improvement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Font typeface="Arial"/>
            </a:pPr>
            <a:r>
              <a:rPr lang="en-GB" sz="1800" dirty="0"/>
              <a:t>Prepare final documentation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Font typeface="Arial"/>
            </a:pPr>
            <a:r>
              <a:rPr lang="en-GB" sz="1800" dirty="0"/>
              <a:t>Summarize and Review All Works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  <p:pic>
        <p:nvPicPr>
          <p:cNvPr id="333" name="Shape 333" descr="all file na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725" y="2987725"/>
            <a:ext cx="24669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ctrTitle" idx="4294967295"/>
          </p:nvPr>
        </p:nvSpPr>
        <p:spPr>
          <a:xfrm>
            <a:off x="125475" y="2613375"/>
            <a:ext cx="31587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 Product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subTitle" idx="4294967295"/>
          </p:nvPr>
        </p:nvSpPr>
        <p:spPr>
          <a:xfrm>
            <a:off x="3090621" y="2669850"/>
            <a:ext cx="5897699" cy="238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</a:pPr>
            <a:r>
              <a:rPr lang="en-GB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HTML5 Canvas + JavaScript </a:t>
            </a:r>
            <a:r>
              <a:rPr lang="en-GB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EaselJS</a:t>
            </a:r>
            <a:endParaRPr lang="en-GB"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</a:pPr>
            <a:r>
              <a:rPr lang="en-GB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Single File, Multi-function, Native Event Handling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</a:pPr>
            <a:r>
              <a:rPr lang="en-GB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Room for Improvement</a:t>
            </a:r>
          </a:p>
        </p:txBody>
      </p:sp>
      <p:grpSp>
        <p:nvGrpSpPr>
          <p:cNvPr id="340" name="Shape 340"/>
          <p:cNvGrpSpPr/>
          <p:nvPr/>
        </p:nvGrpSpPr>
        <p:grpSpPr>
          <a:xfrm>
            <a:off x="6791058" y="345962"/>
            <a:ext cx="1590882" cy="1590857"/>
            <a:chOff x="6643075" y="3664250"/>
            <a:chExt cx="407950" cy="407975"/>
          </a:xfrm>
        </p:grpSpPr>
        <p:sp>
          <p:nvSpPr>
            <p:cNvPr id="341" name="Shape 34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 rot="1508271">
            <a:off x="798753" y="1851401"/>
            <a:ext cx="654062" cy="654025"/>
            <a:chOff x="576250" y="4319400"/>
            <a:chExt cx="442075" cy="442050"/>
          </a:xfrm>
        </p:grpSpPr>
        <p:sp>
          <p:nvSpPr>
            <p:cNvPr id="344" name="Shape 34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8" name="Shape 348"/>
          <p:cNvSpPr/>
          <p:nvPr/>
        </p:nvSpPr>
        <p:spPr>
          <a:xfrm>
            <a:off x="6410280" y="713293"/>
            <a:ext cx="248675" cy="23744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 rot="2697569">
            <a:off x="8048925" y="1928865"/>
            <a:ext cx="377468" cy="3604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8347544" y="1723093"/>
            <a:ext cx="151198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 rot="1280187">
            <a:off x="6238007" y="1429474"/>
            <a:ext cx="151178" cy="1443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sp>
        <p:nvSpPr>
          <p:cNvPr id="353" name="Shape 353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2"/>
                  <a:pt x="13935" y="7254"/>
                  <a:pt x="21126" y="4377"/>
                </a:cubicBezTo>
                <a:cubicBezTo>
                  <a:pt x="34914" y="-1140"/>
                  <a:pt x="51579" y="-1336"/>
                  <a:pt x="65669" y="3359"/>
                </a:cubicBezTo>
                <a:cubicBezTo>
                  <a:pt x="71835" y="5413"/>
                  <a:pt x="79873" y="8507"/>
                  <a:pt x="81450" y="14813"/>
                </a:cubicBezTo>
                <a:cubicBezTo>
                  <a:pt x="82972" y="20904"/>
                  <a:pt x="84782" y="28175"/>
                  <a:pt x="81704" y="33648"/>
                </a:cubicBezTo>
                <a:cubicBezTo>
                  <a:pt x="77323" y="41434"/>
                  <a:pt x="64778" y="44710"/>
                  <a:pt x="56251" y="42047"/>
                </a:cubicBezTo>
                <a:cubicBezTo>
                  <a:pt x="49198" y="39843"/>
                  <a:pt x="46785" y="28699"/>
                  <a:pt x="48107" y="21430"/>
                </a:cubicBezTo>
                <a:cubicBezTo>
                  <a:pt x="48969" y="16684"/>
                  <a:pt x="53053" y="12573"/>
                  <a:pt x="57270" y="10231"/>
                </a:cubicBezTo>
                <a:cubicBezTo>
                  <a:pt x="87006" y="-6292"/>
                  <a:pt x="121672" y="33364"/>
                  <a:pt x="155264" y="38739"/>
                </a:cubicBezTo>
                <a:cubicBezTo>
                  <a:pt x="174114" y="41754"/>
                  <a:pt x="194149" y="44396"/>
                  <a:pt x="212533" y="39248"/>
                </a:cubicBezTo>
                <a:cubicBezTo>
                  <a:pt x="225473" y="35624"/>
                  <a:pt x="238241" y="21632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Prototype 1 Diagram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  <p:grpSp>
        <p:nvGrpSpPr>
          <p:cNvPr id="360" name="Shape 360"/>
          <p:cNvGrpSpPr/>
          <p:nvPr/>
        </p:nvGrpSpPr>
        <p:grpSpPr>
          <a:xfrm>
            <a:off x="6789409" y="3442823"/>
            <a:ext cx="304008" cy="326513"/>
            <a:chOff x="616425" y="2329600"/>
            <a:chExt cx="361700" cy="388475"/>
          </a:xfrm>
        </p:grpSpPr>
        <p:sp>
          <p:nvSpPr>
            <p:cNvPr id="361" name="Shape 36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4411981" y="3472328"/>
            <a:ext cx="397136" cy="305017"/>
            <a:chOff x="568950" y="3686775"/>
            <a:chExt cx="472500" cy="362900"/>
          </a:xfrm>
        </p:grpSpPr>
        <p:sp>
          <p:nvSpPr>
            <p:cNvPr id="370" name="Shape 37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>
            <a:off x="6775077" y="1071253"/>
            <a:ext cx="332669" cy="332669"/>
            <a:chOff x="6649150" y="309350"/>
            <a:chExt cx="395800" cy="395800"/>
          </a:xfrm>
        </p:grpSpPr>
        <p:sp>
          <p:nvSpPr>
            <p:cNvPr id="374" name="Shape 374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502566" y="1066398"/>
            <a:ext cx="215966" cy="342398"/>
            <a:chOff x="6718575" y="2318625"/>
            <a:chExt cx="256950" cy="407375"/>
          </a:xfrm>
        </p:grpSpPr>
        <p:sp>
          <p:nvSpPr>
            <p:cNvPr id="398" name="Shape 39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06" name="Shape 406" descr="Flow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674" y="182125"/>
            <a:ext cx="5999998" cy="476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Shape 411" descr="aoc7tslb1o8-lauren-mancke.jpg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 txBox="1">
            <a:spLocks noGrp="1"/>
          </p:cNvSpPr>
          <p:nvPr>
            <p:ph type="title" idx="4294967295"/>
          </p:nvPr>
        </p:nvSpPr>
        <p:spPr>
          <a:xfrm>
            <a:off x="617225" y="100"/>
            <a:ext cx="79095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Demo Time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Group Growth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 txBox="1"/>
          <p:nvPr/>
        </p:nvSpPr>
        <p:spPr>
          <a:xfrm>
            <a:off x="3384850" y="441500"/>
            <a:ext cx="4819800" cy="417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ADADAD"/>
              </a:buClr>
              <a:buSzPct val="25000"/>
              <a:buFont typeface="Arial"/>
              <a:buNone/>
            </a:pPr>
            <a:r>
              <a:rPr lang="en-GB" sz="1800">
                <a:solidFill>
                  <a:srgbClr val="666666"/>
                </a:solidFill>
              </a:rPr>
              <a:t>What went well?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en-GB">
                <a:solidFill>
                  <a:srgbClr val="666666"/>
                </a:solidFill>
              </a:rPr>
              <a:t>Project Progress trace (gantt chart)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en-GB">
                <a:solidFill>
                  <a:srgbClr val="666666"/>
                </a:solidFill>
              </a:rPr>
              <a:t>Group Management (regular Meeting, report)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en-GB">
                <a:solidFill>
                  <a:srgbClr val="666666"/>
                </a:solidFill>
              </a:rPr>
              <a:t>Task Assignment (equal, effort record specifically)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en-GB">
                <a:solidFill>
                  <a:srgbClr val="666666"/>
                </a:solidFill>
              </a:rPr>
              <a:t>IT support (actionscript, scope permission)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666666"/>
                </a:solidFill>
              </a:rPr>
              <a:t/>
            </a:r>
            <a:br>
              <a:rPr lang="en-GB" sz="1800">
                <a:solidFill>
                  <a:srgbClr val="666666"/>
                </a:solidFill>
              </a:rPr>
            </a:br>
            <a:endParaRPr lang="en-GB" sz="1800">
              <a:solidFill>
                <a:srgbClr val="666666"/>
              </a:solidFill>
            </a:endParaRPr>
          </a:p>
        </p:txBody>
      </p:sp>
      <p:pic>
        <p:nvPicPr>
          <p:cNvPr id="421" name="Shape 4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951" y="2500875"/>
            <a:ext cx="40986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Overview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endParaRPr>
              <a:solidFill>
                <a:srgbClr val="ADADA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>
                <a:solidFill>
                  <a:schemeClr val="dk2"/>
                </a:solidFill>
              </a:rPr>
              <a:t>Introduction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>
                <a:solidFill>
                  <a:schemeClr val="dk2"/>
                </a:solidFill>
              </a:rPr>
              <a:t>Group Organization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>
                <a:solidFill>
                  <a:schemeClr val="dk2"/>
                </a:solidFill>
              </a:rPr>
              <a:t>Project Phase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>
                <a:solidFill>
                  <a:schemeClr val="dk2"/>
                </a:solidFill>
              </a:rPr>
              <a:t>Live demo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>
                <a:solidFill>
                  <a:schemeClr val="dk2"/>
                </a:solidFill>
              </a:rPr>
              <a:t>Group Growth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>
                <a:solidFill>
                  <a:schemeClr val="dk2"/>
                </a:solidFill>
              </a:rPr>
              <a:t>Question Time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Group Growth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 txBox="1"/>
          <p:nvPr/>
        </p:nvSpPr>
        <p:spPr>
          <a:xfrm>
            <a:off x="3384850" y="441500"/>
            <a:ext cx="4819800" cy="417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666666"/>
                </a:solidFill>
              </a:rPr>
              <a:t>What went bad?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en-GB">
                <a:solidFill>
                  <a:srgbClr val="666666"/>
                </a:solidFill>
              </a:rPr>
              <a:t>Design of original scope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en-GB">
                <a:solidFill>
                  <a:srgbClr val="666666"/>
                </a:solidFill>
              </a:rPr>
              <a:t>Stuck in an unfamiliar language-- too much time </a:t>
            </a:r>
          </a:p>
        </p:txBody>
      </p:sp>
      <p:pic>
        <p:nvPicPr>
          <p:cNvPr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199" y="1933125"/>
            <a:ext cx="5634500" cy="30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211100" y="58125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Group Growth</a:t>
            </a:r>
          </a:p>
        </p:txBody>
      </p:sp>
      <p:graphicFrame>
        <p:nvGraphicFramePr>
          <p:cNvPr id="435" name="Shape 435"/>
          <p:cNvGraphicFramePr/>
          <p:nvPr/>
        </p:nvGraphicFramePr>
        <p:xfrm>
          <a:off x="2717300" y="1137381"/>
          <a:ext cx="6185800" cy="2586830"/>
        </p:xfrm>
        <a:graphic>
          <a:graphicData uri="http://schemas.openxmlformats.org/drawingml/2006/table">
            <a:tbl>
              <a:tblPr>
                <a:noFill/>
                <a:tableStyleId>{883CDAC5-02A2-4E6A-82F7-C96DE93B08A6}</a:tableStyleId>
              </a:tblPr>
              <a:tblGrid>
                <a:gridCol w="154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32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Andrew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solidFill>
                            <a:srgbClr val="F6703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Prioritisation and time management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Peter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>
                        <a:solidFill>
                          <a:srgbClr val="F6703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solidFill>
                            <a:srgbClr val="F6703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Set deadline for each task, don’t waste whole time just on one thing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York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indent="457200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rgbClr val="ADADAD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b="1">
                          <a:solidFill>
                            <a:srgbClr val="F6703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Information integration, record accuracy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Zach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rgbClr val="ADADAD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b="1">
                          <a:solidFill>
                            <a:srgbClr val="F6703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Group Coordination, Expect to be professional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6" name="Shape 43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114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/>
              <a:t>Question Time</a:t>
            </a:r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/>
              <a:t>Group</a:t>
            </a:r>
            <a:r>
              <a:rPr lang="en-GB" sz="2000" b="1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/>
              <a:t>members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21275" y="1590475"/>
            <a:ext cx="4442400" cy="295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800" b="1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Zach</a:t>
            </a:r>
            <a:r>
              <a:rPr lang="en-GB" sz="1800">
                <a:solidFill>
                  <a:schemeClr val="dk2"/>
                </a:solidFill>
              </a:rPr>
              <a:t>:</a:t>
            </a:r>
            <a:r>
              <a:rPr lang="en-GB"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Coding, Project Manager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800" b="1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York</a:t>
            </a:r>
            <a:r>
              <a:rPr lang="en-GB"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: Documentation, Research data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800" b="1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r>
              <a:rPr lang="en-GB"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: Coding, Data Analysis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800" b="1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Andrew</a:t>
            </a:r>
            <a:r>
              <a:rPr lang="en-GB"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: Coding, Data Analysis</a:t>
            </a:r>
          </a:p>
        </p:txBody>
      </p:sp>
      <p:pic>
        <p:nvPicPr>
          <p:cNvPr id="171" name="Shape 171" descr="IMG_0361.JPG"/>
          <p:cNvPicPr preferRelativeResize="0"/>
          <p:nvPr/>
        </p:nvPicPr>
        <p:blipFill rotWithShape="1">
          <a:blip r:embed="rId4">
            <a:alphaModFix/>
          </a:blip>
          <a:srcRect l="26884"/>
          <a:stretch/>
        </p:blipFill>
        <p:spPr>
          <a:xfrm>
            <a:off x="4563800" y="0"/>
            <a:ext cx="45416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56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/>
              <a:t>Leffler Software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72525" y="1326225"/>
            <a:ext cx="3517200" cy="295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b="1">
                <a:solidFill>
                  <a:schemeClr val="dk2"/>
                </a:solidFill>
              </a:rPr>
              <a:t>Main Client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/>
              <a:t>Shawn Leffler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/>
              <a:t>East Coast, Phone call or Skype.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/>
              <a:t>Football Playbook Web App owner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b="1">
                <a:solidFill>
                  <a:schemeClr val="dk2"/>
                </a:solidFill>
              </a:rPr>
              <a:t>Tech support</a:t>
            </a:r>
          </a:p>
          <a:p>
            <a:pPr marL="0" marR="0" lvl="0" indent="-69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/>
              <a:t>Bethany Edmunds</a:t>
            </a:r>
          </a:p>
          <a:p>
            <a:pPr marL="0" marR="0" lvl="0" indent="-69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-GB"/>
              <a:t>Technical questions </a:t>
            </a:r>
          </a:p>
          <a:p>
            <a:pPr marL="0" marR="0" lvl="0" indent="-69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-GB"/>
              <a:t>Existing code and explanation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521425" y="0"/>
            <a:ext cx="4622400" cy="5175000"/>
          </a:xfrm>
          <a:prstGeom prst="rect">
            <a:avLst/>
          </a:prstGeom>
          <a:solidFill>
            <a:srgbClr val="F6703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0" name="Shape 180" descr="Leffl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424" y="1410675"/>
            <a:ext cx="4622400" cy="31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2578800" y="75"/>
            <a:ext cx="6565200" cy="5143500"/>
          </a:xfrm>
          <a:prstGeom prst="rect">
            <a:avLst/>
          </a:prstGeom>
          <a:solidFill>
            <a:srgbClr val="F6703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1124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GB"/>
              <a:t>Background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1"/>
          </p:nvPr>
        </p:nvSpPr>
        <p:spPr>
          <a:xfrm>
            <a:off x="277100" y="1842949"/>
            <a:ext cx="2024100" cy="249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i="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The Football Playbook web app that provides services for designing football plays, storing plays, and sharing your plays with other users.</a:t>
            </a:r>
            <a:r>
              <a:rPr lang="en-GB" sz="1200" i="0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pic>
        <p:nvPicPr>
          <p:cNvPr id="189" name="Shape 189" descr="Screen Shot 2017-04-09 at 15.01.3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799" y="936980"/>
            <a:ext cx="6565197" cy="3929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2853475" y="873000"/>
            <a:ext cx="5703300" cy="406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What happens to the Shockwave Flash</a:t>
            </a:r>
          </a:p>
          <a:p>
            <a:pPr marL="457200" lvl="0" indent="-317500" rtl="0"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27272"/>
              <a:buFont typeface="Arial"/>
            </a:pPr>
            <a:r>
              <a:rPr lang="en-GB"/>
              <a:t>Security (Malicious ads, snipper)</a:t>
            </a:r>
          </a:p>
          <a:p>
            <a:pPr marL="457200" lvl="0" indent="-317500" rtl="0"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27272"/>
              <a:buFont typeface="Arial"/>
            </a:pPr>
            <a:r>
              <a:rPr lang="en-GB"/>
              <a:t>Mobile unfriendly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Why need to be changed</a:t>
            </a:r>
          </a:p>
          <a:p>
            <a:pPr marL="457200" lvl="0" indent="-317500" rtl="0"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27272"/>
              <a:buFont typeface="Arial"/>
            </a:pPr>
            <a:r>
              <a:rPr lang="en-GB"/>
              <a:t>Browser issue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What need to be changed </a:t>
            </a:r>
          </a:p>
          <a:p>
            <a:pPr marL="457200" lvl="0" indent="-317500" rtl="0"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27272"/>
              <a:buFont typeface="Arial"/>
            </a:pPr>
            <a:r>
              <a:rPr lang="en-GB"/>
              <a:t>Main ActionScript files convert to JavaScript File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325" y="1621524"/>
            <a:ext cx="2299499" cy="115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5447912" y="632610"/>
            <a:ext cx="472800" cy="472800"/>
          </a:xfrm>
          <a:prstGeom prst="ellipse">
            <a:avLst/>
          </a:prstGeom>
          <a:solidFill>
            <a:srgbClr val="FFA4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7660675" y="632610"/>
            <a:ext cx="472800" cy="472800"/>
          </a:xfrm>
          <a:prstGeom prst="ellipse">
            <a:avLst/>
          </a:prstGeom>
          <a:solidFill>
            <a:srgbClr val="F6703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3388900" y="2721188"/>
            <a:ext cx="472800" cy="4728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5447912" y="2721188"/>
            <a:ext cx="472800" cy="4728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3388900" y="632610"/>
            <a:ext cx="472800" cy="4728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Group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Organization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2742475" y="1144325"/>
            <a:ext cx="21996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b="1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1. Time management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Google Calendar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Gantter 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7034975" y="1144325"/>
            <a:ext cx="21996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b="1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3. Communication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Regular weekly meeting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E-mails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860525" y="1144325"/>
            <a:ext cx="21201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b="1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2. Documents Sharing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Google Drive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764537" y="3194000"/>
            <a:ext cx="21996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b="1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4. Group Core Value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Sharing 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Responsibility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On time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820775" y="3235600"/>
            <a:ext cx="21996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b="1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5. Group Motivation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Useful Experience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Use preview causes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69800" y="1502275"/>
            <a:ext cx="7203300" cy="112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Task Assignment: </a:t>
            </a:r>
          </a:p>
          <a:p>
            <a:pPr lvl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i="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1.First Call First Get 2.One Task One Host 3.PM coordinates tasks Confliction.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sp>
        <p:nvSpPr>
          <p:cNvPr id="220" name="Shape 220"/>
          <p:cNvSpPr txBox="1"/>
          <p:nvPr/>
        </p:nvSpPr>
        <p:spPr>
          <a:xfrm>
            <a:off x="319050" y="303525"/>
            <a:ext cx="3867600" cy="7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chemeClr val="lt1"/>
                </a:solidFill>
              </a:rPr>
              <a:t>Group Organization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21" name="Shape 221" descr="gantter2.PNG"/>
          <p:cNvPicPr preferRelativeResize="0"/>
          <p:nvPr/>
        </p:nvPicPr>
        <p:blipFill rotWithShape="1">
          <a:blip r:embed="rId3">
            <a:alphaModFix/>
          </a:blip>
          <a:srcRect l="18318" t="24749" r="17496" b="38207"/>
          <a:stretch/>
        </p:blipFill>
        <p:spPr>
          <a:xfrm>
            <a:off x="536700" y="2785500"/>
            <a:ext cx="8257348" cy="1883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 descr="gantter.PN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5637" y="2075912"/>
            <a:ext cx="17621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726223" y="401175"/>
            <a:ext cx="3246900" cy="97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Group Organization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2"/>
          </p:nvPr>
        </p:nvSpPr>
        <p:spPr>
          <a:xfrm>
            <a:off x="4915525" y="1498875"/>
            <a:ext cx="3057600" cy="227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Evaluation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77777"/>
              <a:buFont typeface="Arial"/>
              <a:buChar char="●"/>
            </a:pPr>
            <a:r>
              <a:rPr lang="en-GB">
                <a:solidFill>
                  <a:schemeClr val="dk2"/>
                </a:solidFill>
              </a:rPr>
              <a:t>Story Points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77777"/>
              <a:buFont typeface="Arial"/>
              <a:buChar char="●"/>
            </a:pPr>
            <a:r>
              <a:rPr lang="en-GB">
                <a:solidFill>
                  <a:schemeClr val="dk2"/>
                </a:solidFill>
              </a:rPr>
              <a:t>Participation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77777"/>
              <a:buFont typeface="Arial"/>
              <a:buChar char="●"/>
            </a:pPr>
            <a:r>
              <a:rPr lang="en-GB">
                <a:solidFill>
                  <a:schemeClr val="dk2"/>
                </a:solidFill>
              </a:rPr>
              <a:t>Finished work on time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pic>
        <p:nvPicPr>
          <p:cNvPr id="230" name="Shape 230" descr="12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1000"/>
            <a:ext cx="4575899" cy="38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On-screen Show (16:9)</PresentationFormat>
  <Paragraphs>177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Times New Roman</vt:lpstr>
      <vt:lpstr>Calibri</vt:lpstr>
      <vt:lpstr>Georgia</vt:lpstr>
      <vt:lpstr>Nunito Sans</vt:lpstr>
      <vt:lpstr>Arial</vt:lpstr>
      <vt:lpstr>simple-dark-2</vt:lpstr>
      <vt:lpstr>Ulysses template</vt:lpstr>
      <vt:lpstr>Converting a Web App from ActionScript to JavaScript </vt:lpstr>
      <vt:lpstr>Overview</vt:lpstr>
      <vt:lpstr>Group members</vt:lpstr>
      <vt:lpstr>Leffler Software</vt:lpstr>
      <vt:lpstr>Background</vt:lpstr>
      <vt:lpstr>Introduction</vt:lpstr>
      <vt:lpstr>Group  Organization</vt:lpstr>
      <vt:lpstr>PowerPoint Presentation</vt:lpstr>
      <vt:lpstr>Group Organization</vt:lpstr>
      <vt:lpstr>Project Phase</vt:lpstr>
      <vt:lpstr>Project Phase 1</vt:lpstr>
      <vt:lpstr>Project Phase 2</vt:lpstr>
      <vt:lpstr>Challenges and Difficulties </vt:lpstr>
      <vt:lpstr>Project Phase 3</vt:lpstr>
      <vt:lpstr>Project Phase 4</vt:lpstr>
      <vt:lpstr>Final Product</vt:lpstr>
      <vt:lpstr>Prototype 1 Diagram </vt:lpstr>
      <vt:lpstr>Demo Time</vt:lpstr>
      <vt:lpstr>Group Growth  </vt:lpstr>
      <vt:lpstr>Group Growth  </vt:lpstr>
      <vt:lpstr>Group Growth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a Web App from ActionScript to JavaScript </dc:title>
  <cp:lastModifiedBy>BCIT</cp:lastModifiedBy>
  <cp:revision>1</cp:revision>
  <dcterms:modified xsi:type="dcterms:W3CDTF">2017-04-10T02:56:38Z</dcterms:modified>
</cp:coreProperties>
</file>