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0" r:id="rId5"/>
    <p:sldId id="262" r:id="rId6"/>
    <p:sldId id="265" r:id="rId7"/>
    <p:sldId id="28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78" r:id="rId23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93"/>
    <a:srgbClr val="FFB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2"/>
    <p:restoredTop sz="69201"/>
  </p:normalViewPr>
  <p:slideViewPr>
    <p:cSldViewPr snapToGrid="0" snapToObjects="1">
      <p:cViewPr varScale="1">
        <p:scale>
          <a:sx n="101" d="100"/>
          <a:sy n="101" d="100"/>
        </p:scale>
        <p:origin x="2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EB294F-7AA8-0C48-883B-228BCD4E5DD5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48C6B51-6BC1-4E62-BD4A-BD4D49AEF88C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5683C4-0883-4264-A1BF-CB43944C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5647-080F-4237-B9B1-29B3C4555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5647-080F-4237-B9B1-29B3C45554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Muscle contribution studies: 2023</a:t>
            </a:r>
          </a:p>
          <a:p>
            <a:r>
              <a:rPr lang="en-US" dirty="0"/>
              <a:t>Peng et al.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5647-080F-4237-B9B1-29B3C4555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5647-080F-4237-B9B1-29B3C4555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15647-080F-4237-B9B1-29B3C45554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unimodal athletes showed significantly higher relative propulsive force, the absolute difference was small. This may reflect a stiffer jump strategy, but likely has </a:t>
            </a:r>
            <a:r>
              <a:rPr lang="en-US" b="1" dirty="0"/>
              <a:t>limited practical impact</a:t>
            </a:r>
            <a:r>
              <a:rPr lang="en-US" dirty="0"/>
              <a:t> on jump outcomes compared to braking or power metrics.”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While bimodal athletes produced higher outputs, unimodal profiles may favor speed-driven or reactive movement patterns relevant in team sport settings.</a:t>
            </a:r>
            <a:br>
              <a:rPr lang="en-US" sz="1200" dirty="0"/>
            </a:br>
            <a:r>
              <a:rPr lang="en-US" sz="1200" dirty="0"/>
              <a:t>    • These findings support viewing unimodal strategies as viable and potentially more efficient, depending on context, and not biomechanically inferior.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683C4-0883-4264-A1BF-CB43944CC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Peng et al. (2019) interpreted bimodal profiles as more effective, highlighting their association with better performance outcomes.</a:t>
            </a:r>
            <a:br>
              <a:rPr lang="en-US" dirty="0"/>
            </a:br>
            <a:r>
              <a:rPr lang="en-US" dirty="0"/>
              <a:t>    • In contrast, Kennedy et al. (2018) suggested that bimodal curves may reflect inefficiencies or compensatory mechanics, such as delayed force production.</a:t>
            </a:r>
          </a:p>
          <a:p>
            <a:endParaRPr lang="en-US" dirty="0"/>
          </a:p>
          <a:p>
            <a:r>
              <a:rPr lang="en-US" dirty="0"/>
              <a:t>Peng et al. (2019) interpreted bimodal profiles as more effective, highlighting their association with better performance outcomes.</a:t>
            </a:r>
            <a:br>
              <a:rPr lang="en-US" dirty="0"/>
            </a:br>
            <a:r>
              <a:rPr lang="en-US" dirty="0"/>
              <a:t>    • In contrast, Kennedy et al. (2018) suggested that bimodal curves may reflect inefficiencies or compensatory mechanics, such as delayed force production.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Our findings suggest that bimodal jumpers may rely on greater movement depth and time to optimize force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683C4-0883-4264-A1BF-CB43944CCB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Sports Medicine and Nutrition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4B29F7-FDAF-1746-A683-1A25139BE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rgbClr val="FFB71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ack and white sign&#10;&#10;Description automatically generated">
            <a:extLst>
              <a:ext uri="{FF2B5EF4-FFF2-40B4-BE49-F238E27FC236}">
                <a16:creationId xmlns:a16="http://schemas.microsoft.com/office/drawing/2014/main" id="{AB8F2A9A-C7EA-641D-8BFE-5713F56641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380" y="4510795"/>
            <a:ext cx="2930681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C70344-A5C4-3948-86A1-54C7DF74DB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7885508" cy="784398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1171576"/>
            <a:ext cx="7885509" cy="323016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FA2E8D-4062-F5F6-A809-503732BD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41" y="4494268"/>
            <a:ext cx="293416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ack and white sign&#10;&#10;Description automatically generated">
            <a:extLst>
              <a:ext uri="{FF2B5EF4-FFF2-40B4-BE49-F238E27FC236}">
                <a16:creationId xmlns:a16="http://schemas.microsoft.com/office/drawing/2014/main" id="{E286988D-814F-4D4D-07B8-FD10DDDACC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380" y="4510795"/>
            <a:ext cx="2930681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92438-59B4-8441-B464-30240E3D4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83744E5-3008-27B5-932B-178FF9EA7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41" y="4494268"/>
            <a:ext cx="293416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1580AF-A794-4DD2-930F-BB2242612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42"/>
            <a:ext cx="9144000" cy="5141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727247"/>
          </a:xfrm>
        </p:spPr>
        <p:txBody>
          <a:bodyPr/>
          <a:lstStyle>
            <a:lvl1pPr>
              <a:defRPr>
                <a:solidFill>
                  <a:srgbClr val="00349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4425"/>
            <a:ext cx="7886700" cy="3518298"/>
          </a:xfrm>
        </p:spPr>
        <p:txBody>
          <a:bodyPr/>
          <a:lstStyle>
            <a:lvl1pPr>
              <a:defRPr>
                <a:solidFill>
                  <a:srgbClr val="003493"/>
                </a:solidFill>
              </a:defRPr>
            </a:lvl1pPr>
            <a:lvl2pPr>
              <a:defRPr>
                <a:solidFill>
                  <a:srgbClr val="003493"/>
                </a:solidFill>
              </a:defRPr>
            </a:lvl2pPr>
            <a:lvl3pPr>
              <a:defRPr>
                <a:solidFill>
                  <a:srgbClr val="003493"/>
                </a:solidFill>
              </a:defRPr>
            </a:lvl3pPr>
            <a:lvl4pPr>
              <a:defRPr>
                <a:solidFill>
                  <a:srgbClr val="003493"/>
                </a:solidFill>
              </a:defRPr>
            </a:lvl4pPr>
            <a:lvl5pPr>
              <a:defRPr>
                <a:solidFill>
                  <a:srgbClr val="00349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86D10B-88A2-CBB7-ADD9-681EBD6F0B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41" y="4494268"/>
            <a:ext cx="293416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black and white sign&#10;&#10;Description automatically generated">
            <a:extLst>
              <a:ext uri="{FF2B5EF4-FFF2-40B4-BE49-F238E27FC236}">
                <a16:creationId xmlns:a16="http://schemas.microsoft.com/office/drawing/2014/main" id="{1A5DB435-EADA-AEC2-67CA-CACFB4BA3F3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26380" y="4510795"/>
            <a:ext cx="2930681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5" r:id="rId12"/>
    <p:sldLayoutId id="2147483669" r:id="rId13"/>
    <p:sldLayoutId id="2147483670" r:id="rId14"/>
    <p:sldLayoutId id="2147483671" r:id="rId1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035-75AC-4510-9640-6D6FBD4B3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3" y="-76200"/>
            <a:ext cx="7095067" cy="2708672"/>
          </a:xfrm>
        </p:spPr>
        <p:txBody>
          <a:bodyPr/>
          <a:lstStyle/>
          <a:p>
            <a:r>
              <a:rPr lang="en-US" sz="2400" dirty="0"/>
              <a:t>The Relationship Between Countermovement Jump Force Time Curve Waveforms and Associated Kinetic Variables in Female Collegiate Division 1 Basketball Athletes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9C4A7-5CF4-4D75-AB1E-B4EBB3CEE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Kya Carroll </a:t>
            </a:r>
          </a:p>
          <a:p>
            <a:r>
              <a:rPr lang="en-US" dirty="0"/>
              <a:t>06/23/2025</a:t>
            </a:r>
          </a:p>
        </p:txBody>
      </p:sp>
    </p:spTree>
    <p:extLst>
      <p:ext uri="{BB962C8B-B14F-4D97-AF65-F5344CB8AC3E}">
        <p14:creationId xmlns:p14="http://schemas.microsoft.com/office/powerpoint/2010/main" val="16137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Data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2601"/>
            <a:ext cx="7886700" cy="3518298"/>
          </a:xfrm>
        </p:spPr>
        <p:txBody>
          <a:bodyPr/>
          <a:lstStyle/>
          <a:p>
            <a:r>
              <a:rPr lang="en-US" sz="1800" dirty="0"/>
              <a:t>CMJ testing conducted using Hawkin Dynamics dual force plates (1000 Hz)</a:t>
            </a:r>
          </a:p>
          <a:p>
            <a:r>
              <a:rPr lang="en-US" sz="1800" dirty="0"/>
              <a:t>Each session: 2–3 jumps per athlete; average taken for analysis</a:t>
            </a:r>
          </a:p>
          <a:p>
            <a:r>
              <a:rPr lang="en-US" sz="1800" dirty="0"/>
              <a:t>Athletes grouped by consistent waveform type across all sessions</a:t>
            </a:r>
          </a:p>
          <a:p>
            <a:r>
              <a:rPr lang="en-US" sz="1800" dirty="0"/>
              <a:t>Kinetic variables averaged and reduced using:</a:t>
            </a:r>
            <a:br>
              <a:rPr lang="en-US" sz="1800" dirty="0"/>
            </a:br>
            <a:r>
              <a:rPr lang="en-US" sz="1800" dirty="0"/>
              <a:t>• Jump Height</a:t>
            </a:r>
            <a:br>
              <a:rPr lang="en-US" sz="1800" dirty="0"/>
            </a:br>
            <a:r>
              <a:rPr lang="en-US" sz="1800" dirty="0"/>
              <a:t>• Average Relative Propulsive &amp; Braking Force</a:t>
            </a:r>
            <a:br>
              <a:rPr lang="en-US" sz="1800" dirty="0"/>
            </a:br>
            <a:r>
              <a:rPr lang="en-US" sz="1800" dirty="0"/>
              <a:t>• Relative Peak Propulsive &amp; Braking Power</a:t>
            </a:r>
            <a:br>
              <a:rPr lang="en-US" sz="1800" dirty="0"/>
            </a:br>
            <a:r>
              <a:rPr lang="en-US" sz="1800" dirty="0"/>
              <a:t>• Time to Takeoff (TTT)</a:t>
            </a:r>
            <a:br>
              <a:rPr lang="en-US" sz="1800" dirty="0"/>
            </a:br>
            <a:r>
              <a:rPr lang="en-US" sz="1800" dirty="0"/>
              <a:t>• RSI-mod</a:t>
            </a:r>
            <a:br>
              <a:rPr lang="en-US" sz="1800" dirty="0"/>
            </a:br>
            <a:r>
              <a:rPr lang="en-US" sz="1800" dirty="0"/>
              <a:t>• Countermovement Depth (CMD)</a:t>
            </a:r>
          </a:p>
          <a:p>
            <a:r>
              <a:rPr lang="en-US" sz="1800" dirty="0"/>
              <a:t>Data analyzed using GraphPad Prism after checking normality (Shapiro-Wilk)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0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Descriptive Statistics (mean +/- SD)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Normality assessed using Shapiro-Wilk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Group comparisons via independent t-tests (Unimodal vs. Bimodal)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 analyses conducted using GraphPad Prism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76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7885508" cy="784398"/>
          </a:xfrm>
        </p:spPr>
        <p:txBody>
          <a:bodyPr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9840" y="1171576"/>
            <a:ext cx="7885509" cy="3230166"/>
          </a:xfrm>
        </p:spPr>
        <p:txBody>
          <a:bodyPr>
            <a:normAutofit/>
          </a:bodyPr>
          <a:lstStyle/>
          <a:p>
            <a:r>
              <a:rPr lang="en-US" dirty="0"/>
              <a:t>Group Breakdown Results: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4 Bimodal 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3 guards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1 Post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5 Unimodal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3 guards 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2 Posts</a:t>
            </a:r>
          </a:p>
          <a:p>
            <a:pPr marL="685800" lvl="2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685800" lvl="2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17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C4A731-B8B5-CAC2-6619-A2A1DC88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369219"/>
            <a:ext cx="3886200" cy="32635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171450" marR="0" indent="-171450" defTabSz="68580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Table 1. Descriptive Statistics for CMJ Performance Metrics by Force-Time Curve Classification</a:t>
            </a:r>
            <a:endParaRPr kumimoji="0" lang="en-US" altLang="en-US" sz="2400" b="0" i="0" u="none" strike="noStrike" cap="none" normalizeH="0" baseline="0">
              <a:ln>
                <a:noFill/>
              </a:ln>
              <a:effectLst/>
            </a:endParaRPr>
          </a:p>
          <a:p>
            <a:pPr marL="171450" marR="0" indent="-171450" defTabSz="68580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1" u="none" strike="noStrike" cap="none" normalizeH="0" baseline="0">
                <a:ln>
                  <a:noFill/>
                </a:ln>
                <a:effectLst/>
              </a:rPr>
              <a:t>**Statistically significant at p &lt; 0.05</a:t>
            </a:r>
            <a:endParaRPr kumimoji="0" lang="en-US" altLang="en-US" sz="2400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0F81362-0937-51E9-D8AB-CBB5F4073A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5048204"/>
              </p:ext>
            </p:extLst>
          </p:nvPr>
        </p:nvGraphicFramePr>
        <p:xfrm>
          <a:off x="4638719" y="1369219"/>
          <a:ext cx="3867065" cy="3263509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563902">
                  <a:extLst>
                    <a:ext uri="{9D8B030D-6E8A-4147-A177-3AD203B41FA5}">
                      <a16:colId xmlns:a16="http://schemas.microsoft.com/office/drawing/2014/main" val="479162194"/>
                    </a:ext>
                  </a:extLst>
                </a:gridCol>
                <a:gridCol w="961837">
                  <a:extLst>
                    <a:ext uri="{9D8B030D-6E8A-4147-A177-3AD203B41FA5}">
                      <a16:colId xmlns:a16="http://schemas.microsoft.com/office/drawing/2014/main" val="2107400283"/>
                    </a:ext>
                  </a:extLst>
                </a:gridCol>
                <a:gridCol w="902529">
                  <a:extLst>
                    <a:ext uri="{9D8B030D-6E8A-4147-A177-3AD203B41FA5}">
                      <a16:colId xmlns:a16="http://schemas.microsoft.com/office/drawing/2014/main" val="1840577954"/>
                    </a:ext>
                  </a:extLst>
                </a:gridCol>
                <a:gridCol w="438797">
                  <a:extLst>
                    <a:ext uri="{9D8B030D-6E8A-4147-A177-3AD203B41FA5}">
                      <a16:colId xmlns:a16="http://schemas.microsoft.com/office/drawing/2014/main" val="2082603151"/>
                    </a:ext>
                  </a:extLst>
                </a:gridCol>
              </a:tblGrid>
              <a:tr h="3650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cap="none" spc="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7261" marT="50237" marB="50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cap="none" spc="0">
                          <a:solidFill>
                            <a:schemeClr val="bg1"/>
                          </a:solidFill>
                          <a:effectLst/>
                        </a:rPr>
                        <a:t>Unimodal (Mean ± SD)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7261" marT="50237" marB="502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cap="none" spc="0">
                          <a:solidFill>
                            <a:schemeClr val="bg1"/>
                          </a:solidFill>
                          <a:effectLst/>
                        </a:rPr>
                        <a:t>Bimodal (Mean ± SD)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7261" marT="50237" marB="502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cap="none" spc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8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7261" marT="50237" marB="502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906803"/>
                  </a:ext>
                </a:extLst>
              </a:tr>
              <a:tr h="239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Jump Height (in)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12.17 ± 1.3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14.26.3 ± 1.5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47723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Relative Peak Propulsive Power (W/kg)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49.75 ± 4.2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51.85 ± 4.8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0.014*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765113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Avg Relative Propulsive Force (N/Kg)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21.07 ± 1.26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20.29 ± 0.97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94221"/>
                  </a:ext>
                </a:extLst>
              </a:tr>
              <a:tr h="239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Propulsive Phase (s) 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0.221 ± 0.02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0.256 ± 0.02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22747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Relative Peak Braking Power (W/kg)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-19.16 ± 3.7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-24.9 ± 3.5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76942"/>
                  </a:ext>
                </a:extLst>
              </a:tr>
              <a:tr h="3650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Avg Relative Braking Force (N/kg)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19.75 ± 2.9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20.45 ± 1.6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0.018*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1647"/>
                  </a:ext>
                </a:extLst>
              </a:tr>
              <a:tr h="239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Braking Phase (s) 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0.123 ± 0.02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0.141 ± 0.02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51417"/>
                  </a:ext>
                </a:extLst>
              </a:tr>
              <a:tr h="239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Time to Takeoff (s)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0.641± 0.06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0.703± 0.06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26723"/>
                  </a:ext>
                </a:extLst>
              </a:tr>
              <a:tr h="239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RSI-mod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0.488 ± 0.06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0.519 ± 0.06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0.009*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5597"/>
                  </a:ext>
                </a:extLst>
              </a:tr>
              <a:tr h="2396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cap="none" spc="0">
                          <a:solidFill>
                            <a:schemeClr val="bg1"/>
                          </a:solidFill>
                          <a:effectLst/>
                        </a:rPr>
                        <a:t>Countermovement Depth (in)</a:t>
                      </a:r>
                      <a:endParaRPr lang="en-US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-8.902 ± 1.3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-12.38  ± 1.3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cap="none" spc="0">
                          <a:solidFill>
                            <a:schemeClr val="bg1"/>
                          </a:solidFill>
                          <a:effectLst/>
                        </a:rPr>
                        <a:t>0.000*</a:t>
                      </a:r>
                      <a:endParaRPr lang="en-US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08" marR="32293" marT="50237" marB="50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5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2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Unimodal Jumper Characteristics:</a:t>
            </a:r>
            <a:br>
              <a:rPr lang="en-US" sz="1800" dirty="0"/>
            </a:br>
            <a:r>
              <a:rPr lang="en-US" sz="1800" dirty="0"/>
              <a:t>    • Unimodal athletes had higher average relative propulsive force and shallower countermovement depth, suggesting a stiffer, quicker movement strategy.</a:t>
            </a:r>
            <a:br>
              <a:rPr lang="en-US" sz="1800" dirty="0"/>
            </a:br>
            <a:r>
              <a:rPr lang="en-US" sz="1800" dirty="0"/>
              <a:t>    • This aligns with Kennedy et al. (2018), who proposed that unimodal curves reflect more efficient mechanics with reduced displacement and faster SSC transitions.</a:t>
            </a:r>
            <a:br>
              <a:rPr lang="en-US" sz="1800" dirty="0"/>
            </a:br>
            <a:r>
              <a:rPr lang="en-US" sz="1800" dirty="0"/>
              <a:t>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4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12601"/>
            <a:ext cx="7886700" cy="3663146"/>
          </a:xfrm>
        </p:spPr>
        <p:txBody>
          <a:bodyPr/>
          <a:lstStyle/>
          <a:p>
            <a:r>
              <a:rPr lang="en-US" sz="1800" dirty="0"/>
              <a:t>Bimodal Jumper Characteristics:</a:t>
            </a:r>
            <a:br>
              <a:rPr lang="en-US" sz="1800" dirty="0"/>
            </a:br>
            <a:r>
              <a:rPr lang="en-US" sz="1800" dirty="0"/>
              <a:t>    • Bimodal athletes showed higher jump height, braking force, braking power, RSI-mod, and deeper countermovement depth, indicating greater force absorption and output capacity.</a:t>
            </a:r>
            <a:br>
              <a:rPr lang="en-US" sz="1800" dirty="0"/>
            </a:br>
            <a:r>
              <a:rPr lang="en-US" sz="1800" dirty="0"/>
              <a:t>    • These athletes also exhibited longer braking and propulsive phases and greater takeoff time, suggesting a more deliberate movement strategy.</a:t>
            </a:r>
            <a:br>
              <a:rPr lang="en-US" sz="1800" dirty="0"/>
            </a:br>
            <a:r>
              <a:rPr lang="en-US" sz="1800" dirty="0"/>
              <a:t>    • Peng et al. (2019) interpreted bimodal profiles as more effective, highlighting their association with better performance outcomes.</a:t>
            </a:r>
            <a:br>
              <a:rPr lang="en-US" sz="1800" dirty="0"/>
            </a:br>
            <a:r>
              <a:rPr lang="en-US" sz="1800" dirty="0"/>
              <a:t>    • In contrast, Kennedy et al. (2018) suggested that bimodal curves may reflect inefficiencies or compensatory mechanics, such as delayed force production.</a:t>
            </a:r>
          </a:p>
          <a:p>
            <a:endParaRPr lang="en-US" sz="1800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1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</p:spPr>
        <p:txBody>
          <a:bodyPr anchor="t">
            <a:normAutofit/>
          </a:bodyPr>
          <a:lstStyle/>
          <a:p>
            <a:r>
              <a:rPr lang="en-US"/>
              <a:t>Limitations/Future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300" dirty="0"/>
              <a:t>Small sample size; limits generalizability</a:t>
            </a:r>
          </a:p>
          <a:p>
            <a:r>
              <a:rPr lang="en-US" sz="1300" dirty="0"/>
              <a:t>Visual classification method may introduce subjectivity</a:t>
            </a:r>
          </a:p>
          <a:p>
            <a:r>
              <a:rPr lang="en-US" sz="1300" dirty="0"/>
              <a:t>Limited to vertical CMJ in female collegiate basketball athletes</a:t>
            </a:r>
          </a:p>
          <a:p>
            <a:r>
              <a:rPr lang="en-US" sz="1300" dirty="0"/>
              <a:t>Future studies should:</a:t>
            </a:r>
            <a:br>
              <a:rPr lang="en-US" sz="1300" dirty="0"/>
            </a:br>
            <a:r>
              <a:rPr lang="en-US" sz="1300" dirty="0"/>
              <a:t>• Include athletes from other sports and positions</a:t>
            </a:r>
            <a:br>
              <a:rPr lang="en-US" sz="1300" dirty="0"/>
            </a:br>
            <a:r>
              <a:rPr lang="en-US" sz="1300" dirty="0"/>
              <a:t>• Explore curve types across high- vs. low-minute players</a:t>
            </a:r>
            <a:br>
              <a:rPr lang="en-US" sz="1300" dirty="0"/>
            </a:br>
            <a:r>
              <a:rPr lang="en-US" sz="1300" dirty="0"/>
              <a:t>• Analyze additional </a:t>
            </a:r>
            <a:r>
              <a:rPr lang="en-US" sz="1300"/>
              <a:t>force-time patterns</a:t>
            </a:r>
            <a:br>
              <a:rPr lang="en-US" sz="1300" dirty="0"/>
            </a:br>
            <a:r>
              <a:rPr lang="en-US" sz="1300" dirty="0"/>
              <a:t>• Investigate relationships to injury risk and training responsiveness</a:t>
            </a:r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4" name="Picture 3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7B1EEC3-6943-6749-683A-8A26BD1F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2" b="2"/>
          <a:stretch>
            <a:fillRect/>
          </a:stretch>
        </p:blipFill>
        <p:spPr>
          <a:xfrm>
            <a:off x="4733059" y="1109447"/>
            <a:ext cx="3886200" cy="326350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81D291-8C11-CCAE-08DB-7C7F50EF6BC8}"/>
              </a:ext>
            </a:extLst>
          </p:cNvPr>
          <p:cNvSpPr txBox="1"/>
          <p:nvPr/>
        </p:nvSpPr>
        <p:spPr>
          <a:xfrm>
            <a:off x="4810991" y="4448057"/>
            <a:ext cx="34601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Bayne et. al</a:t>
            </a:r>
          </a:p>
        </p:txBody>
      </p:sp>
    </p:spTree>
    <p:extLst>
      <p:ext uri="{BB962C8B-B14F-4D97-AF65-F5344CB8AC3E}">
        <p14:creationId xmlns:p14="http://schemas.microsoft.com/office/powerpoint/2010/main" val="359666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CMJ force-time curve shape reflects distinct jump strategies, not superiority.</a:t>
            </a:r>
          </a:p>
          <a:p>
            <a:r>
              <a:rPr lang="en-US" sz="1800" dirty="0"/>
              <a:t>Bimodal athletes relied on greater depth, longer movement time, and produced higher power and RSI-mod.</a:t>
            </a:r>
          </a:p>
          <a:p>
            <a:r>
              <a:rPr lang="en-US" sz="1800" dirty="0"/>
              <a:t>Unimodal athletes used a stiffer, quicker approach with higher relative propulsive force.</a:t>
            </a:r>
          </a:p>
          <a:p>
            <a:r>
              <a:rPr lang="en-US" sz="1800" dirty="0"/>
              <a:t>Curve shape offers valuable context for individualized athlete profiling, not prescriptive programming.</a:t>
            </a:r>
          </a:p>
          <a:p>
            <a:r>
              <a:rPr lang="en-US" sz="1800" dirty="0"/>
              <a:t>Practitioners should assess curve patterns in context with role, minutes played, and sport-specific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5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Tim </a:t>
            </a:r>
            <a:r>
              <a:rPr lang="en-US" dirty="0" err="1"/>
              <a:t>Suchomel</a:t>
            </a:r>
            <a:endParaRPr lang="en-US" dirty="0"/>
          </a:p>
          <a:p>
            <a:r>
              <a:rPr lang="en-US" dirty="0"/>
              <a:t>Dr. Katelyn Allison </a:t>
            </a:r>
          </a:p>
          <a:p>
            <a:r>
              <a:rPr lang="en-US" dirty="0"/>
              <a:t>Dr. Michelle Van Dyke</a:t>
            </a:r>
          </a:p>
          <a:p>
            <a:r>
              <a:rPr lang="en-US" dirty="0"/>
              <a:t>University of Pittsburgh’s Women’s Basketball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6468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035-75AC-4510-9640-6D6FBD4B3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The Relationship Between Countermovement Jump Force Time Curve Waveforms and Associated Kinetic Variables in Female Collegiate Division 1 Basketball Athletes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9C4A7-5CF4-4D75-AB1E-B4EBB3CEE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Kya Carroll </a:t>
            </a:r>
          </a:p>
          <a:p>
            <a:r>
              <a:rPr lang="en-US" dirty="0"/>
              <a:t>06/23/2024</a:t>
            </a:r>
          </a:p>
        </p:txBody>
      </p:sp>
    </p:spTree>
    <p:extLst>
      <p:ext uri="{BB962C8B-B14F-4D97-AF65-F5344CB8AC3E}">
        <p14:creationId xmlns:p14="http://schemas.microsoft.com/office/powerpoint/2010/main" val="258518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D178-89DB-4082-8E13-88B7B056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D855-CAF9-446E-B277-1DF32B7F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Methods</a:t>
            </a:r>
          </a:p>
          <a:p>
            <a:r>
              <a:rPr lang="en-US" sz="2000" dirty="0"/>
              <a:t>Results</a:t>
            </a:r>
            <a:endParaRPr lang="en-US" sz="1600" dirty="0"/>
          </a:p>
          <a:p>
            <a:r>
              <a:rPr lang="en-US" sz="2000" dirty="0"/>
              <a:t>Discussion</a:t>
            </a:r>
          </a:p>
          <a:p>
            <a:r>
              <a:rPr lang="en-US" sz="2000" dirty="0"/>
              <a:t>Take-home Message</a:t>
            </a:r>
          </a:p>
          <a:p>
            <a:r>
              <a:rPr lang="en-US" sz="2000" dirty="0"/>
              <a:t>Acknowledgements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23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2181-74D3-4A6C-9A12-BD5C4E57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901"/>
            <a:ext cx="7886700" cy="72724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50BC-7160-4257-9B61-4CF2A583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2762"/>
            <a:ext cx="7886700" cy="4117975"/>
          </a:xfrm>
        </p:spPr>
        <p:txBody>
          <a:bodyPr/>
          <a:lstStyle/>
          <a:p>
            <a:pPr>
              <a:defRPr/>
            </a:pPr>
            <a:r>
              <a:rPr lang="en-US" b="1" dirty="0"/>
              <a:t>Background: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The countermovement jump (CMJ) is a widely used assessment to evaluate basketball athletes' lower-body power and neuromuscular readiness. (mimics the game demands of basketball)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Recently, the shape of the force-time curve has been a popular discussion, which reflects the underlying jump strategy.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Two distinct waveform types—unimodal (single peak) and bimodal (double peak)—have emerged as relevant neuromuscular strategy and efficiency markers.</a:t>
            </a:r>
          </a:p>
          <a:p>
            <a:pPr marL="342900" lvl="1" indent="0">
              <a:lnSpc>
                <a:spcPct val="110000"/>
              </a:lnSpc>
              <a:buNone/>
            </a:pPr>
            <a:endParaRPr lang="en-US" sz="800" dirty="0"/>
          </a:p>
          <a:p>
            <a:pPr lvl="3">
              <a:lnSpc>
                <a:spcPct val="110000"/>
              </a:lnSpc>
            </a:pPr>
            <a:endParaRPr lang="en-US" sz="800" b="1" dirty="0"/>
          </a:p>
          <a:p>
            <a:pPr marL="1028700" lvl="3" indent="0">
              <a:lnSpc>
                <a:spcPct val="110000"/>
              </a:lnSpc>
              <a:buNone/>
            </a:pPr>
            <a:endParaRPr lang="en-US" sz="800" b="1" dirty="0"/>
          </a:p>
          <a:p>
            <a:pPr lvl="1">
              <a:defRPr/>
            </a:pPr>
            <a:endParaRPr lang="en-US" b="1"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510F0E6-E6EC-552B-B633-8F8F8518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14082"/>
            <a:ext cx="4074836" cy="1578999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D8D1DA6-77A0-7F9D-40AA-9A769F5A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75" y="2714083"/>
            <a:ext cx="4074836" cy="15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3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2181-74D3-4A6C-9A12-BD5C4E5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50BC-7160-4257-9B61-4CF2A583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84" y="885825"/>
            <a:ext cx="7886700" cy="3518298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en-US" sz="1400" dirty="0"/>
              <a:t>Current Research Understandings:</a:t>
            </a:r>
          </a:p>
          <a:p>
            <a:pPr lvl="2">
              <a:lnSpc>
                <a:spcPct val="110000"/>
              </a:lnSpc>
            </a:pPr>
            <a:r>
              <a:rPr lang="en-US" sz="950" b="1" dirty="0"/>
              <a:t>Muscle Contributions: </a:t>
            </a:r>
          </a:p>
          <a:p>
            <a:pPr lvl="3">
              <a:lnSpc>
                <a:spcPct val="110000"/>
              </a:lnSpc>
            </a:pPr>
            <a:r>
              <a:rPr lang="en-US" sz="800" b="1" dirty="0"/>
              <a:t>Unimodal: Significant Soleus contribution with stable vastus muscle contribution throughout the jump</a:t>
            </a:r>
          </a:p>
          <a:p>
            <a:pPr lvl="3">
              <a:lnSpc>
                <a:spcPct val="110000"/>
              </a:lnSpc>
            </a:pPr>
            <a:r>
              <a:rPr lang="en-US" sz="800" b="1" dirty="0"/>
              <a:t>Bimodal: Significant soleus and vastus muscle contributions during the first peak, and significant contributions of both gastrocnemius and vastus muscles during the second peak of the jump. </a:t>
            </a:r>
          </a:p>
          <a:p>
            <a:pPr marL="857250" marR="0" lvl="2" indent="-171450" algn="l" defTabSz="685800" rtl="0" eaLnBrk="1" fontAlgn="auto" latinLnBrk="0" hangingPunct="1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5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Performance differences: </a:t>
            </a:r>
          </a:p>
          <a:p>
            <a:pPr lvl="3">
              <a:lnSpc>
                <a:spcPct val="110000"/>
              </a:lnSpc>
              <a:defRPr/>
            </a:pPr>
            <a:r>
              <a:rPr lang="en-US" sz="800" b="1" dirty="0">
                <a:latin typeface="Arial" panose="020B0604020202020204"/>
              </a:rPr>
              <a:t>Inconsistencies in the literature</a:t>
            </a:r>
          </a:p>
          <a:p>
            <a:pPr lvl="3">
              <a:lnSpc>
                <a:spcPct val="110000"/>
              </a:lnSpc>
              <a:defRPr/>
            </a:pPr>
            <a:r>
              <a:rPr lang="en-US" sz="800" b="1" dirty="0">
                <a:latin typeface="Arial" panose="020B0604020202020204"/>
              </a:rPr>
              <a:t>Some research has found:</a:t>
            </a:r>
          </a:p>
          <a:p>
            <a:pPr lvl="3">
              <a:lnSpc>
                <a:spcPct val="110000"/>
              </a:lnSpc>
              <a:defRPr/>
            </a:pPr>
            <a:r>
              <a:rPr lang="en-US" sz="800" b="1" dirty="0">
                <a:latin typeface="Arial" panose="020B0604020202020204"/>
              </a:rPr>
              <a:t>Bimodal jumps resulted in Higher jump heights, </a:t>
            </a:r>
            <a:r>
              <a:rPr lang="en-US" sz="800" b="1" dirty="0" err="1">
                <a:latin typeface="Arial" panose="020B0604020202020204"/>
              </a:rPr>
              <a:t>mRSI</a:t>
            </a:r>
            <a:r>
              <a:rPr lang="en-US" sz="800" b="1" dirty="0">
                <a:latin typeface="Arial" panose="020B0604020202020204"/>
              </a:rPr>
              <a:t>, and rate of force development compared to unimodal curves (Peng et al)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4">
              <a:lnSpc>
                <a:spcPct val="110000"/>
              </a:lnSpc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Better triple extension timing and sequencing </a:t>
            </a:r>
          </a:p>
          <a:p>
            <a:pPr marL="1200150" marR="0" lvl="3" indent="-171450" algn="l" defTabSz="685800" rtl="0" eaLnBrk="1" fontAlgn="auto" latinLnBrk="0" hangingPunct="1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While other research: </a:t>
            </a:r>
          </a:p>
          <a:p>
            <a:pPr lvl="4">
              <a:lnSpc>
                <a:spcPct val="110000"/>
              </a:lnSpc>
              <a:defRPr/>
            </a:pPr>
            <a:r>
              <a:rPr lang="en-US" sz="800" b="1" dirty="0">
                <a:latin typeface="Arial" panose="020B0604020202020204"/>
              </a:rPr>
              <a:t>Longer unweighting, propulsion, and a more significant center of mass displacement during braking</a:t>
            </a:r>
          </a:p>
          <a:p>
            <a:pPr lvl="4">
              <a:lnSpc>
                <a:spcPct val="110000"/>
              </a:lnSpc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Less efficient 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Stre</a:t>
            </a:r>
            <a:r>
              <a:rPr lang="en-US" sz="800" b="1" dirty="0">
                <a:latin typeface="Arial" panose="020B0604020202020204"/>
              </a:rPr>
              <a:t>tch Shortening cycle due to higher negative-to-positive impulse ratio (NPI)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2">
              <a:defRPr/>
            </a:pPr>
            <a:r>
              <a:rPr lang="en-US" dirty="0"/>
              <a:t>What’s Missing? </a:t>
            </a:r>
          </a:p>
          <a:p>
            <a:pPr lvl="3">
              <a:defRPr/>
            </a:pPr>
            <a:r>
              <a:rPr lang="en-US" dirty="0"/>
              <a:t>No clear understanding of the mechanism of various jump curves</a:t>
            </a:r>
          </a:p>
          <a:p>
            <a:pPr lvl="3">
              <a:defRPr/>
            </a:pPr>
            <a:r>
              <a:rPr lang="en-US" dirty="0"/>
              <a:t>Inconsistency in results</a:t>
            </a:r>
          </a:p>
          <a:p>
            <a:pPr lvl="3">
              <a:defRPr/>
            </a:pPr>
            <a:r>
              <a:rPr lang="en-US" dirty="0"/>
              <a:t>Lack of a clear understanding of these differences across specific genders and sports </a:t>
            </a:r>
          </a:p>
        </p:txBody>
      </p:sp>
    </p:spTree>
    <p:extLst>
      <p:ext uri="{BB962C8B-B14F-4D97-AF65-F5344CB8AC3E}">
        <p14:creationId xmlns:p14="http://schemas.microsoft.com/office/powerpoint/2010/main" val="112112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2181-74D3-4A6C-9A12-BD5C4E5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Purpose/Aims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50BC-7160-4257-9B61-4CF2A583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Study Purpose</a:t>
            </a:r>
          </a:p>
          <a:p>
            <a:pPr lvl="1">
              <a:defRPr/>
            </a:pPr>
            <a:r>
              <a:rPr lang="en-US" dirty="0"/>
              <a:t>The purpose of this study was to examine whether the countermovement jump (CMJ) force-time curve shape (unimodal vs. bimodal) is associated with differences in key CMJ performance metrics in female collegiate basketball athletes.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Hypothesis</a:t>
            </a:r>
          </a:p>
          <a:p>
            <a:pPr lvl="1">
              <a:spcBef>
                <a:spcPts val="750"/>
              </a:spcBef>
              <a:defRPr/>
            </a:pPr>
            <a:r>
              <a:rPr lang="en-US" dirty="0">
                <a:latin typeface="Arial" panose="020B0604020202020204"/>
              </a:rPr>
              <a:t>Researchers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hypothesized that key CMJ performance metrics would differ between individuals with bimodal versus unimodal force-time curve profiles.</a:t>
            </a:r>
          </a:p>
          <a:p>
            <a:pPr lvl="1">
              <a:spcBef>
                <a:spcPts val="75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2181-74D3-4A6C-9A12-BD5C4E57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50BC-7160-4257-9B61-4CF2A583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Cross-Sectional Study</a:t>
            </a:r>
          </a:p>
          <a:p>
            <a:pPr>
              <a:defRPr/>
            </a:pPr>
            <a:r>
              <a:rPr lang="en-US" dirty="0"/>
              <a:t>Examined performance differences between two groups:</a:t>
            </a:r>
          </a:p>
          <a:p>
            <a:pPr lvl="1">
              <a:defRPr/>
            </a:pPr>
            <a:r>
              <a:rPr lang="en-US" dirty="0"/>
              <a:t>Unimodal vs. Bimodal CMJ force-time curve profiles</a:t>
            </a:r>
          </a:p>
          <a:p>
            <a:pPr>
              <a:defRPr/>
            </a:pPr>
            <a:r>
              <a:rPr lang="en-US" dirty="0"/>
              <a:t>Athletes categorized based on most consistent waveform type across multiple sessions</a:t>
            </a:r>
          </a:p>
          <a:p>
            <a:pPr>
              <a:defRPr/>
            </a:pPr>
            <a:r>
              <a:rPr lang="en-US" dirty="0"/>
              <a:t>Aim: Determine whether curve shape is associated with distinct kinetic outputs</a:t>
            </a:r>
          </a:p>
          <a:p>
            <a:pPr>
              <a:defRPr/>
            </a:pPr>
            <a:endParaRPr lang="en-US" dirty="0"/>
          </a:p>
          <a:p>
            <a:pPr marL="34290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Inclusion Criteria: </a:t>
            </a:r>
          </a:p>
          <a:p>
            <a:pPr lvl="1"/>
            <a:r>
              <a:rPr lang="en-US" dirty="0"/>
              <a:t>Full participation in on-court activities and weight room lifts </a:t>
            </a:r>
          </a:p>
          <a:p>
            <a:r>
              <a:rPr lang="en-US" dirty="0"/>
              <a:t>9 Female D1 Basketball athletes</a:t>
            </a:r>
          </a:p>
          <a:p>
            <a:pPr lvl="1"/>
            <a:r>
              <a:rPr lang="en-US" dirty="0"/>
              <a:t>6 Guards</a:t>
            </a:r>
          </a:p>
          <a:p>
            <a:pPr lvl="1"/>
            <a:r>
              <a:rPr lang="en-US" dirty="0"/>
              <a:t>3 Posts</a:t>
            </a:r>
          </a:p>
        </p:txBody>
      </p:sp>
    </p:spTree>
    <p:extLst>
      <p:ext uri="{BB962C8B-B14F-4D97-AF65-F5344CB8AC3E}">
        <p14:creationId xmlns:p14="http://schemas.microsoft.com/office/powerpoint/2010/main" val="32997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Force Plates:</a:t>
            </a:r>
          </a:p>
          <a:p>
            <a:pPr lvl="1"/>
            <a:r>
              <a:rPr lang="en-US" dirty="0"/>
              <a:t>Hawkin Dynamics Dual Force plates (1000 Hz)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Collection:</a:t>
            </a:r>
          </a:p>
          <a:p>
            <a:pPr lvl="1">
              <a:spcBef>
                <a:spcPts val="750"/>
              </a:spcBef>
              <a:defRPr/>
            </a:pPr>
            <a:r>
              <a:rPr lang="en-US" dirty="0">
                <a:latin typeface="Arial" panose="020B0604020202020204"/>
              </a:rPr>
              <a:t>Hawkin Dynamics Cloud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Cleaning/Analysis:</a:t>
            </a:r>
          </a:p>
          <a:p>
            <a:pPr lvl="1">
              <a:spcBef>
                <a:spcPts val="75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Microsoft Excel </a:t>
            </a:r>
          </a:p>
          <a:p>
            <a:pPr lvl="1">
              <a:spcBef>
                <a:spcPts val="750"/>
              </a:spcBef>
              <a:defRPr/>
            </a:pPr>
            <a:r>
              <a:rPr lang="en-US" dirty="0">
                <a:latin typeface="Arial" panose="020B0604020202020204"/>
              </a:rPr>
              <a:t>GraphPad Prism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1">
              <a:spcBef>
                <a:spcPts val="750"/>
              </a:spcBef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lvl="1" indent="0">
              <a:spcBef>
                <a:spcPts val="750"/>
              </a:spcBef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Testing spanned 5 weeks of NCAA-regulated preseason (20-hour weeks)</a:t>
            </a:r>
          </a:p>
          <a:p>
            <a:r>
              <a:rPr lang="en-US" sz="1800" dirty="0"/>
              <a:t>Athletes performed 2–3 CMJs per session, 2–3 sessions per week</a:t>
            </a:r>
          </a:p>
          <a:p>
            <a:r>
              <a:rPr lang="en-US" sz="1800" dirty="0"/>
              <a:t>Jumps conducted on Hawkin Dynamics dual force plates (1000 Hz)</a:t>
            </a:r>
          </a:p>
          <a:p>
            <a:r>
              <a:rPr lang="en-US" sz="1800" dirty="0"/>
              <a:t>Standardized cue: “Jump as high and fast as possible” with hands on hips</a:t>
            </a:r>
          </a:p>
          <a:p>
            <a:r>
              <a:rPr lang="en-US" sz="1800" dirty="0"/>
              <a:t>Force-time curves visually classified as unimodal or bimodal</a:t>
            </a:r>
          </a:p>
          <a:p>
            <a:r>
              <a:rPr lang="en-US" sz="1800" dirty="0"/>
              <a:t>Most consistent waveform across all sessions used for group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ge Ahead Palette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3D2ECA841F44F85041FC590DBB814" ma:contentTypeVersion="9" ma:contentTypeDescription="Create a new document." ma:contentTypeScope="" ma:versionID="cf0e581e91ae7d7ec8ad2849d3284763">
  <xsd:schema xmlns:xsd="http://www.w3.org/2001/XMLSchema" xmlns:xs="http://www.w3.org/2001/XMLSchema" xmlns:p="http://schemas.microsoft.com/office/2006/metadata/properties" xmlns:ns3="4b3928fa-84bc-4161-be85-20f08f7053ae" targetNamespace="http://schemas.microsoft.com/office/2006/metadata/properties" ma:root="true" ma:fieldsID="b2b0e9dac58f621763964fdc014b3d09" ns3:_="">
    <xsd:import namespace="4b3928fa-84bc-4161-be85-20f08f7053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928fa-84bc-4161-be85-20f08f705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082B75-AFEA-4AFF-BFFD-50E4C6317F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C01342-FB32-4E12-928F-1ADA049069C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b3928fa-84bc-4161-be85-20f08f7053a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55BB09-1F48-4F56-A7D3-ABC57F3C7A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928fa-84bc-4161-be85-20f08f705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1391</TotalTime>
  <Words>1420</Words>
  <Application>Microsoft Macintosh PowerPoint</Application>
  <PresentationFormat>On-screen Show (16:9)</PresentationFormat>
  <Paragraphs>173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Office Theme</vt:lpstr>
      <vt:lpstr>The Relationship Between Countermovement Jump Force Time Curve Waveforms and Associated Kinetic Variables in Female Collegiate Division 1 Basketball Athletes</vt:lpstr>
      <vt:lpstr>Outline</vt:lpstr>
      <vt:lpstr>Introduction</vt:lpstr>
      <vt:lpstr>Introduction</vt:lpstr>
      <vt:lpstr>Study Purpose/Aims</vt:lpstr>
      <vt:lpstr>Methods – Study Design</vt:lpstr>
      <vt:lpstr>Methods - Subjects</vt:lpstr>
      <vt:lpstr>Methods - Instrumentation</vt:lpstr>
      <vt:lpstr>Methods - Procedures</vt:lpstr>
      <vt:lpstr>Methods – Data Reduction</vt:lpstr>
      <vt:lpstr>Methods – Data Analysis</vt:lpstr>
      <vt:lpstr>Results</vt:lpstr>
      <vt:lpstr>Results</vt:lpstr>
      <vt:lpstr>Discussion</vt:lpstr>
      <vt:lpstr>Discussion</vt:lpstr>
      <vt:lpstr>Limitations/Future Research</vt:lpstr>
      <vt:lpstr>Take-Home Message</vt:lpstr>
      <vt:lpstr>Acknowledgements</vt:lpstr>
      <vt:lpstr>The Relationship Between Countermovement Jump Force Time Curve Waveforms and Associated Kinetic Variables in Female Collegiate Division 1 Basketball Athletes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Research Process, Evidence Based Practice, and the Research Question</dc:title>
  <dc:creator>Allison, Katelyn Fleishman</dc:creator>
  <cp:lastModifiedBy>Carroll, Kya D</cp:lastModifiedBy>
  <cp:revision>19</cp:revision>
  <dcterms:created xsi:type="dcterms:W3CDTF">2020-06-10T19:16:58Z</dcterms:created>
  <dcterms:modified xsi:type="dcterms:W3CDTF">2025-06-27T15:25:44Z</dcterms:modified>
</cp:coreProperties>
</file>