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28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charts/chart29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charts/chart30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ppt/charts/chart31.xml" ContentType="application/vnd.openxmlformats-officedocument.drawingml.chart+xml"/>
  <Override PartName="/ppt/charts/style31.xml" ContentType="application/vnd.ms-office.chartstyle+xml"/>
  <Override PartName="/ppt/charts/colors31.xml" ContentType="application/vnd.ms-office.chartcolorstyle+xml"/>
  <Override PartName="/ppt/notesSlides/notesSlide4.xml" ContentType="application/vnd.openxmlformats-officedocument.presentationml.notesSlide+xml"/>
  <Override PartName="/ppt/charts/chart32.xml" ContentType="application/vnd.openxmlformats-officedocument.drawingml.chart+xml"/>
  <Override PartName="/ppt/charts/style32.xml" ContentType="application/vnd.ms-office.chartstyle+xml"/>
  <Override PartName="/ppt/charts/colors32.xml" ContentType="application/vnd.ms-office.chartcolorstyle+xml"/>
  <Override PartName="/ppt/charts/chart33.xml" ContentType="application/vnd.openxmlformats-officedocument.drawingml.chart+xml"/>
  <Override PartName="/ppt/charts/style33.xml" ContentType="application/vnd.ms-office.chartstyle+xml"/>
  <Override PartName="/ppt/charts/colors33.xml" ContentType="application/vnd.ms-office.chartcolorstyle+xml"/>
  <Override PartName="/ppt/charts/chart34.xml" ContentType="application/vnd.openxmlformats-officedocument.drawingml.chart+xml"/>
  <Override PartName="/ppt/charts/style34.xml" ContentType="application/vnd.ms-office.chartstyle+xml"/>
  <Override PartName="/ppt/charts/colors34.xml" ContentType="application/vnd.ms-office.chartcolorstyle+xml"/>
  <Override PartName="/ppt/charts/chart35.xml" ContentType="application/vnd.openxmlformats-officedocument.drawingml.chart+xml"/>
  <Override PartName="/ppt/charts/style35.xml" ContentType="application/vnd.ms-office.chartstyle+xml"/>
  <Override PartName="/ppt/charts/colors35.xml" ContentType="application/vnd.ms-office.chartcolorstyle+xml"/>
  <Override PartName="/ppt/charts/chart36.xml" ContentType="application/vnd.openxmlformats-officedocument.drawingml.chart+xml"/>
  <Override PartName="/ppt/charts/style36.xml" ContentType="application/vnd.ms-office.chartstyle+xml"/>
  <Override PartName="/ppt/charts/colors36.xml" ContentType="application/vnd.ms-office.chartcolorstyle+xml"/>
  <Override PartName="/ppt/charts/chart37.xml" ContentType="application/vnd.openxmlformats-officedocument.drawingml.chart+xml"/>
  <Override PartName="/ppt/charts/style37.xml" ContentType="application/vnd.ms-office.chartstyle+xml"/>
  <Override PartName="/ppt/charts/colors37.xml" ContentType="application/vnd.ms-office.chartcolorstyle+xml"/>
  <Override PartName="/ppt/charts/chart38.xml" ContentType="application/vnd.openxmlformats-officedocument.drawingml.chart+xml"/>
  <Override PartName="/ppt/charts/style38.xml" ContentType="application/vnd.ms-office.chartstyle+xml"/>
  <Override PartName="/ppt/charts/colors38.xml" ContentType="application/vnd.ms-office.chartcolorstyle+xml"/>
  <Override PartName="/ppt/charts/chart39.xml" ContentType="application/vnd.openxmlformats-officedocument.drawingml.chart+xml"/>
  <Override PartName="/ppt/charts/style39.xml" ContentType="application/vnd.ms-office.chartstyle+xml"/>
  <Override PartName="/ppt/charts/colors39.xml" ContentType="application/vnd.ms-office.chartcolorstyle+xml"/>
  <Override PartName="/ppt/charts/chart40.xml" ContentType="application/vnd.openxmlformats-officedocument.drawingml.chart+xml"/>
  <Override PartName="/ppt/charts/style40.xml" ContentType="application/vnd.ms-office.chartstyle+xml"/>
  <Override PartName="/ppt/charts/colors40.xml" ContentType="application/vnd.ms-office.chartcolorstyle+xml"/>
  <Override PartName="/ppt/charts/chart41.xml" ContentType="application/vnd.openxmlformats-officedocument.drawingml.chart+xml"/>
  <Override PartName="/ppt/charts/style41.xml" ContentType="application/vnd.ms-office.chartstyle+xml"/>
  <Override PartName="/ppt/charts/colors41.xml" ContentType="application/vnd.ms-office.chartcolorstyle+xml"/>
  <Override PartName="/ppt/charts/chart42.xml" ContentType="application/vnd.openxmlformats-officedocument.drawingml.chart+xml"/>
  <Override PartName="/ppt/charts/style42.xml" ContentType="application/vnd.ms-office.chartstyle+xml"/>
  <Override PartName="/ppt/charts/colors42.xml" ContentType="application/vnd.ms-office.chartcolorstyle+xml"/>
  <Override PartName="/ppt/charts/chart43.xml" ContentType="application/vnd.openxmlformats-officedocument.drawingml.chart+xml"/>
  <Override PartName="/ppt/charts/style43.xml" ContentType="application/vnd.ms-office.chartstyle+xml"/>
  <Override PartName="/ppt/charts/colors43.xml" ContentType="application/vnd.ms-office.chartcolorstyle+xml"/>
  <Override PartName="/ppt/charts/chart44.xml" ContentType="application/vnd.openxmlformats-officedocument.drawingml.chart+xml"/>
  <Override PartName="/ppt/charts/style44.xml" ContentType="application/vnd.ms-office.chartstyle+xml"/>
  <Override PartName="/ppt/charts/colors44.xml" ContentType="application/vnd.ms-office.chartcolorstyle+xml"/>
  <Override PartName="/ppt/charts/chart45.xml" ContentType="application/vnd.openxmlformats-officedocument.drawingml.chart+xml"/>
  <Override PartName="/ppt/charts/style45.xml" ContentType="application/vnd.ms-office.chartstyle+xml"/>
  <Override PartName="/ppt/charts/colors45.xml" ContentType="application/vnd.ms-office.chartcolorstyle+xml"/>
  <Override PartName="/ppt/charts/chart46.xml" ContentType="application/vnd.openxmlformats-officedocument.drawingml.chart+xml"/>
  <Override PartName="/ppt/charts/style46.xml" ContentType="application/vnd.ms-office.chartstyle+xml"/>
  <Override PartName="/ppt/charts/colors46.xml" ContentType="application/vnd.ms-office.chartcolorstyle+xml"/>
  <Override PartName="/ppt/charts/chart47.xml" ContentType="application/vnd.openxmlformats-officedocument.drawingml.chart+xml"/>
  <Override PartName="/ppt/charts/style47.xml" ContentType="application/vnd.ms-office.chartstyle+xml"/>
  <Override PartName="/ppt/charts/colors47.xml" ContentType="application/vnd.ms-office.chartcolorstyle+xml"/>
  <Override PartName="/ppt/charts/chart48.xml" ContentType="application/vnd.openxmlformats-officedocument.drawingml.chart+xml"/>
  <Override PartName="/ppt/charts/style48.xml" ContentType="application/vnd.ms-office.chartstyle+xml"/>
  <Override PartName="/ppt/charts/colors48.xml" ContentType="application/vnd.ms-office.chartcolorstyle+xml"/>
  <Override PartName="/ppt/charts/chart49.xml" ContentType="application/vnd.openxmlformats-officedocument.drawingml.chart+xml"/>
  <Override PartName="/ppt/charts/style49.xml" ContentType="application/vnd.ms-office.chartstyle+xml"/>
  <Override PartName="/ppt/charts/colors49.xml" ContentType="application/vnd.ms-office.chartcolorstyle+xml"/>
  <Override PartName="/ppt/charts/chart50.xml" ContentType="application/vnd.openxmlformats-officedocument.drawingml.chart+xml"/>
  <Override PartName="/ppt/charts/style50.xml" ContentType="application/vnd.ms-office.chartstyle+xml"/>
  <Override PartName="/ppt/charts/colors50.xml" ContentType="application/vnd.ms-office.chartcolorstyle+xml"/>
  <Override PartName="/ppt/charts/chart51.xml" ContentType="application/vnd.openxmlformats-officedocument.drawingml.chart+xml"/>
  <Override PartName="/ppt/charts/style51.xml" ContentType="application/vnd.ms-office.chartstyle+xml"/>
  <Override PartName="/ppt/charts/colors51.xml" ContentType="application/vnd.ms-office.chartcolorstyle+xml"/>
  <Override PartName="/ppt/notesSlides/notesSlide5.xml" ContentType="application/vnd.openxmlformats-officedocument.presentationml.notesSlide+xml"/>
  <Override PartName="/ppt/charts/chart52.xml" ContentType="application/vnd.openxmlformats-officedocument.drawingml.chart+xml"/>
  <Override PartName="/ppt/charts/style52.xml" ContentType="application/vnd.ms-office.chartstyle+xml"/>
  <Override PartName="/ppt/charts/colors52.xml" ContentType="application/vnd.ms-office.chartcolorstyle+xml"/>
  <Override PartName="/ppt/charts/chart53.xml" ContentType="application/vnd.openxmlformats-officedocument.drawingml.chart+xml"/>
  <Override PartName="/ppt/charts/style53.xml" ContentType="application/vnd.ms-office.chartstyle+xml"/>
  <Override PartName="/ppt/charts/colors53.xml" ContentType="application/vnd.ms-office.chartcolorstyle+xml"/>
  <Override PartName="/ppt/charts/chart54.xml" ContentType="application/vnd.openxmlformats-officedocument.drawingml.chart+xml"/>
  <Override PartName="/ppt/charts/style54.xml" ContentType="application/vnd.ms-office.chartstyle+xml"/>
  <Override PartName="/ppt/charts/colors54.xml" ContentType="application/vnd.ms-office.chartcolorstyle+xml"/>
  <Override PartName="/ppt/charts/chart55.xml" ContentType="application/vnd.openxmlformats-officedocument.drawingml.chart+xml"/>
  <Override PartName="/ppt/charts/style55.xml" ContentType="application/vnd.ms-office.chartstyle+xml"/>
  <Override PartName="/ppt/charts/colors55.xml" ContentType="application/vnd.ms-office.chartcolorstyle+xml"/>
  <Override PartName="/ppt/notesSlides/notesSlide6.xml" ContentType="application/vnd.openxmlformats-officedocument.presentationml.notesSlide+xml"/>
  <Override PartName="/ppt/charts/chart56.xml" ContentType="application/vnd.openxmlformats-officedocument.drawingml.chart+xml"/>
  <Override PartName="/ppt/charts/style56.xml" ContentType="application/vnd.ms-office.chartstyle+xml"/>
  <Override PartName="/ppt/charts/colors56.xml" ContentType="application/vnd.ms-office.chartcolorstyle+xml"/>
  <Override PartName="/ppt/charts/chart57.xml" ContentType="application/vnd.openxmlformats-officedocument.drawingml.chart+xml"/>
  <Override PartName="/ppt/charts/style57.xml" ContentType="application/vnd.ms-office.chartstyle+xml"/>
  <Override PartName="/ppt/charts/colors57.xml" ContentType="application/vnd.ms-office.chartcolorstyle+xml"/>
  <Override PartName="/ppt/charts/chart58.xml" ContentType="application/vnd.openxmlformats-officedocument.drawingml.chart+xml"/>
  <Override PartName="/ppt/charts/style58.xml" ContentType="application/vnd.ms-office.chartstyle+xml"/>
  <Override PartName="/ppt/charts/colors58.xml" ContentType="application/vnd.ms-office.chartcolorstyle+xml"/>
  <Override PartName="/ppt/charts/chart59.xml" ContentType="application/vnd.openxmlformats-officedocument.drawingml.chart+xml"/>
  <Override PartName="/ppt/charts/style59.xml" ContentType="application/vnd.ms-office.chartstyle+xml"/>
  <Override PartName="/ppt/charts/colors59.xml" ContentType="application/vnd.ms-office.chartcolorstyle+xml"/>
  <Override PartName="/ppt/notesSlides/notesSlide7.xml" ContentType="application/vnd.openxmlformats-officedocument.presentationml.notesSlide+xml"/>
  <Override PartName="/ppt/charts/chart60.xml" ContentType="application/vnd.openxmlformats-officedocument.drawingml.chart+xml"/>
  <Override PartName="/ppt/charts/style60.xml" ContentType="application/vnd.ms-office.chartstyle+xml"/>
  <Override PartName="/ppt/charts/colors60.xml" ContentType="application/vnd.ms-office.chartcolorstyle+xml"/>
  <Override PartName="/ppt/charts/chart61.xml" ContentType="application/vnd.openxmlformats-officedocument.drawingml.chart+xml"/>
  <Override PartName="/ppt/charts/style61.xml" ContentType="application/vnd.ms-office.chartstyle+xml"/>
  <Override PartName="/ppt/charts/colors61.xml" ContentType="application/vnd.ms-office.chartcolorstyle+xml"/>
  <Override PartName="/ppt/charts/chart62.xml" ContentType="application/vnd.openxmlformats-officedocument.drawingml.chart+xml"/>
  <Override PartName="/ppt/charts/style62.xml" ContentType="application/vnd.ms-office.chartstyle+xml"/>
  <Override PartName="/ppt/charts/colors62.xml" ContentType="application/vnd.ms-office.chartcolorstyle+xml"/>
  <Override PartName="/ppt/charts/chart63.xml" ContentType="application/vnd.openxmlformats-officedocument.drawingml.chart+xml"/>
  <Override PartName="/ppt/charts/style63.xml" ContentType="application/vnd.ms-office.chartstyle+xml"/>
  <Override PartName="/ppt/charts/colors63.xml" ContentType="application/vnd.ms-office.chartcolorstyle+xml"/>
  <Override PartName="/ppt/notesSlides/notesSlide8.xml" ContentType="application/vnd.openxmlformats-officedocument.presentationml.notesSlide+xml"/>
  <Override PartName="/ppt/charts/chart64.xml" ContentType="application/vnd.openxmlformats-officedocument.drawingml.chart+xml"/>
  <Override PartName="/ppt/charts/style64.xml" ContentType="application/vnd.ms-office.chartstyle+xml"/>
  <Override PartName="/ppt/charts/colors64.xml" ContentType="application/vnd.ms-office.chartcolorstyle+xml"/>
  <Override PartName="/ppt/charts/chart65.xml" ContentType="application/vnd.openxmlformats-officedocument.drawingml.chart+xml"/>
  <Override PartName="/ppt/charts/style65.xml" ContentType="application/vnd.ms-office.chartstyle+xml"/>
  <Override PartName="/ppt/charts/colors65.xml" ContentType="application/vnd.ms-office.chartcolorstyle+xml"/>
  <Override PartName="/ppt/charts/chart66.xml" ContentType="application/vnd.openxmlformats-officedocument.drawingml.chart+xml"/>
  <Override PartName="/ppt/charts/style66.xml" ContentType="application/vnd.ms-office.chartstyle+xml"/>
  <Override PartName="/ppt/charts/colors66.xml" ContentType="application/vnd.ms-office.chartcolorstyle+xml"/>
  <Override PartName="/ppt/charts/chart67.xml" ContentType="application/vnd.openxmlformats-officedocument.drawingml.chart+xml"/>
  <Override PartName="/ppt/charts/style67.xml" ContentType="application/vnd.ms-office.chartstyle+xml"/>
  <Override PartName="/ppt/charts/colors67.xml" ContentType="application/vnd.ms-office.chartcolorstyle+xml"/>
  <Override PartName="/ppt/notesSlides/notesSlide9.xml" ContentType="application/vnd.openxmlformats-officedocument.presentationml.notesSlide+xml"/>
  <Override PartName="/ppt/charts/chart68.xml" ContentType="application/vnd.openxmlformats-officedocument.drawingml.chart+xml"/>
  <Override PartName="/ppt/charts/style68.xml" ContentType="application/vnd.ms-office.chartstyle+xml"/>
  <Override PartName="/ppt/charts/colors68.xml" ContentType="application/vnd.ms-office.chartcolorstyle+xml"/>
  <Override PartName="/ppt/charts/chart69.xml" ContentType="application/vnd.openxmlformats-officedocument.drawingml.chart+xml"/>
  <Override PartName="/ppt/charts/style69.xml" ContentType="application/vnd.ms-office.chartstyle+xml"/>
  <Override PartName="/ppt/charts/colors69.xml" ContentType="application/vnd.ms-office.chartcolorstyle+xml"/>
  <Override PartName="/ppt/charts/chart70.xml" ContentType="application/vnd.openxmlformats-officedocument.drawingml.chart+xml"/>
  <Override PartName="/ppt/charts/style70.xml" ContentType="application/vnd.ms-office.chartstyle+xml"/>
  <Override PartName="/ppt/charts/colors70.xml" ContentType="application/vnd.ms-office.chartcolorstyle+xml"/>
  <Override PartName="/ppt/charts/chart71.xml" ContentType="application/vnd.openxmlformats-officedocument.drawingml.chart+xml"/>
  <Override PartName="/ppt/charts/style71.xml" ContentType="application/vnd.ms-office.chartstyle+xml"/>
  <Override PartName="/ppt/charts/colors71.xml" ContentType="application/vnd.ms-office.chartcolorstyle+xml"/>
  <Override PartName="/ppt/notesSlides/notesSlide10.xml" ContentType="application/vnd.openxmlformats-officedocument.presentationml.notesSlide+xml"/>
  <Override PartName="/ppt/charts/chart72.xml" ContentType="application/vnd.openxmlformats-officedocument.drawingml.chart+xml"/>
  <Override PartName="/ppt/charts/style72.xml" ContentType="application/vnd.ms-office.chartstyle+xml"/>
  <Override PartName="/ppt/charts/colors72.xml" ContentType="application/vnd.ms-office.chartcolorstyle+xml"/>
  <Override PartName="/ppt/charts/chart73.xml" ContentType="application/vnd.openxmlformats-officedocument.drawingml.chart+xml"/>
  <Override PartName="/ppt/charts/style73.xml" ContentType="application/vnd.ms-office.chartstyle+xml"/>
  <Override PartName="/ppt/charts/colors73.xml" ContentType="application/vnd.ms-office.chartcolorstyle+xml"/>
  <Override PartName="/ppt/charts/chart74.xml" ContentType="application/vnd.openxmlformats-officedocument.drawingml.chart+xml"/>
  <Override PartName="/ppt/charts/style74.xml" ContentType="application/vnd.ms-office.chartstyle+xml"/>
  <Override PartName="/ppt/charts/colors74.xml" ContentType="application/vnd.ms-office.chartcolorstyle+xml"/>
  <Override PartName="/ppt/charts/chart75.xml" ContentType="application/vnd.openxmlformats-officedocument.drawingml.chart+xml"/>
  <Override PartName="/ppt/charts/style75.xml" ContentType="application/vnd.ms-office.chartstyle+xml"/>
  <Override PartName="/ppt/charts/colors75.xml" ContentType="application/vnd.ms-office.chartcolorstyle+xml"/>
  <Override PartName="/ppt/notesSlides/notesSlide11.xml" ContentType="application/vnd.openxmlformats-officedocument.presentationml.notesSlide+xml"/>
  <Override PartName="/ppt/charts/chart76.xml" ContentType="application/vnd.openxmlformats-officedocument.drawingml.chart+xml"/>
  <Override PartName="/ppt/charts/style76.xml" ContentType="application/vnd.ms-office.chartstyle+xml"/>
  <Override PartName="/ppt/charts/colors76.xml" ContentType="application/vnd.ms-office.chartcolorstyle+xml"/>
  <Override PartName="/ppt/charts/chart77.xml" ContentType="application/vnd.openxmlformats-officedocument.drawingml.chart+xml"/>
  <Override PartName="/ppt/charts/style77.xml" ContentType="application/vnd.ms-office.chartstyle+xml"/>
  <Override PartName="/ppt/charts/colors77.xml" ContentType="application/vnd.ms-office.chartcolorstyle+xml"/>
  <Override PartName="/ppt/charts/chart78.xml" ContentType="application/vnd.openxmlformats-officedocument.drawingml.chart+xml"/>
  <Override PartName="/ppt/charts/style78.xml" ContentType="application/vnd.ms-office.chartstyle+xml"/>
  <Override PartName="/ppt/charts/colors78.xml" ContentType="application/vnd.ms-office.chartcolorstyle+xml"/>
  <Override PartName="/ppt/notesSlides/notesSlide12.xml" ContentType="application/vnd.openxmlformats-officedocument.presentationml.notesSlide+xml"/>
  <Override PartName="/ppt/charts/chart79.xml" ContentType="application/vnd.openxmlformats-officedocument.drawingml.chart+xml"/>
  <Override PartName="/ppt/charts/style79.xml" ContentType="application/vnd.ms-office.chartstyle+xml"/>
  <Override PartName="/ppt/charts/colors79.xml" ContentType="application/vnd.ms-office.chartcolorstyle+xml"/>
  <Override PartName="/ppt/charts/chart80.xml" ContentType="application/vnd.openxmlformats-officedocument.drawingml.chart+xml"/>
  <Override PartName="/ppt/charts/style80.xml" ContentType="application/vnd.ms-office.chartstyle+xml"/>
  <Override PartName="/ppt/charts/colors80.xml" ContentType="application/vnd.ms-office.chartcolorstyle+xml"/>
  <Override PartName="/ppt/charts/chart81.xml" ContentType="application/vnd.openxmlformats-officedocument.drawingml.chart+xml"/>
  <Override PartName="/ppt/charts/style81.xml" ContentType="application/vnd.ms-office.chartstyle+xml"/>
  <Override PartName="/ppt/charts/colors81.xml" ContentType="application/vnd.ms-office.chartcolorstyle+xml"/>
  <Override PartName="/ppt/notesSlides/notesSlide13.xml" ContentType="application/vnd.openxmlformats-officedocument.presentationml.notesSlide+xml"/>
  <Override PartName="/ppt/charts/chart82.xml" ContentType="application/vnd.openxmlformats-officedocument.drawingml.chart+xml"/>
  <Override PartName="/ppt/charts/style82.xml" ContentType="application/vnd.ms-office.chartstyle+xml"/>
  <Override PartName="/ppt/charts/colors82.xml" ContentType="application/vnd.ms-office.chartcolorstyle+xml"/>
  <Override PartName="/ppt/charts/chart83.xml" ContentType="application/vnd.openxmlformats-officedocument.drawingml.chart+xml"/>
  <Override PartName="/ppt/charts/style83.xml" ContentType="application/vnd.ms-office.chartstyle+xml"/>
  <Override PartName="/ppt/charts/colors83.xml" ContentType="application/vnd.ms-office.chartcolorstyle+xml"/>
  <Override PartName="/ppt/charts/chart84.xml" ContentType="application/vnd.openxmlformats-officedocument.drawingml.chart+xml"/>
  <Override PartName="/ppt/charts/style84.xml" ContentType="application/vnd.ms-office.chartstyle+xml"/>
  <Override PartName="/ppt/charts/colors84.xml" ContentType="application/vnd.ms-office.chartcolorstyle+xml"/>
  <Override PartName="/ppt/notesSlides/notesSlide14.xml" ContentType="application/vnd.openxmlformats-officedocument.presentationml.notesSlide+xml"/>
  <Override PartName="/ppt/charts/chart85.xml" ContentType="application/vnd.openxmlformats-officedocument.drawingml.chart+xml"/>
  <Override PartName="/ppt/charts/style85.xml" ContentType="application/vnd.ms-office.chartstyle+xml"/>
  <Override PartName="/ppt/charts/colors85.xml" ContentType="application/vnd.ms-office.chartcolorstyle+xml"/>
  <Override PartName="/ppt/charts/chart86.xml" ContentType="application/vnd.openxmlformats-officedocument.drawingml.chart+xml"/>
  <Override PartName="/ppt/charts/style86.xml" ContentType="application/vnd.ms-office.chartstyle+xml"/>
  <Override PartName="/ppt/charts/colors86.xml" ContentType="application/vnd.ms-office.chartcolorstyle+xml"/>
  <Override PartName="/ppt/charts/chart87.xml" ContentType="application/vnd.openxmlformats-officedocument.drawingml.chart+xml"/>
  <Override PartName="/ppt/charts/style87.xml" ContentType="application/vnd.ms-office.chartstyle+xml"/>
  <Override PartName="/ppt/charts/colors87.xml" ContentType="application/vnd.ms-office.chartcolorstyle+xml"/>
  <Override PartName="/ppt/notesSlides/notesSlide15.xml" ContentType="application/vnd.openxmlformats-officedocument.presentationml.notesSlide+xml"/>
  <Override PartName="/ppt/charts/chart88.xml" ContentType="application/vnd.openxmlformats-officedocument.drawingml.chart+xml"/>
  <Override PartName="/ppt/charts/style88.xml" ContentType="application/vnd.ms-office.chartstyle+xml"/>
  <Override PartName="/ppt/charts/colors88.xml" ContentType="application/vnd.ms-office.chartcolorstyle+xml"/>
  <Override PartName="/ppt/charts/chart89.xml" ContentType="application/vnd.openxmlformats-officedocument.drawingml.chart+xml"/>
  <Override PartName="/ppt/charts/style89.xml" ContentType="application/vnd.ms-office.chartstyle+xml"/>
  <Override PartName="/ppt/charts/colors89.xml" ContentType="application/vnd.ms-office.chartcolorstyle+xml"/>
  <Override PartName="/ppt/charts/chart90.xml" ContentType="application/vnd.openxmlformats-officedocument.drawingml.chart+xml"/>
  <Override PartName="/ppt/charts/style90.xml" ContentType="application/vnd.ms-office.chartstyle+xml"/>
  <Override PartName="/ppt/charts/colors90.xml" ContentType="application/vnd.ms-office.chartcolorstyle+xml"/>
  <Override PartName="/ppt/notesSlides/notesSlide16.xml" ContentType="application/vnd.openxmlformats-officedocument.presentationml.notesSlide+xml"/>
  <Override PartName="/ppt/charts/chart91.xml" ContentType="application/vnd.openxmlformats-officedocument.drawingml.chart+xml"/>
  <Override PartName="/ppt/charts/style91.xml" ContentType="application/vnd.ms-office.chartstyle+xml"/>
  <Override PartName="/ppt/charts/colors91.xml" ContentType="application/vnd.ms-office.chartcolorstyle+xml"/>
  <Override PartName="/ppt/charts/chart92.xml" ContentType="application/vnd.openxmlformats-officedocument.drawingml.chart+xml"/>
  <Override PartName="/ppt/charts/style92.xml" ContentType="application/vnd.ms-office.chartstyle+xml"/>
  <Override PartName="/ppt/charts/colors92.xml" ContentType="application/vnd.ms-office.chartcolorstyle+xml"/>
  <Override PartName="/ppt/charts/chart93.xml" ContentType="application/vnd.openxmlformats-officedocument.drawingml.chart+xml"/>
  <Override PartName="/ppt/charts/style93.xml" ContentType="application/vnd.ms-office.chartstyle+xml"/>
  <Override PartName="/ppt/charts/colors93.xml" ContentType="application/vnd.ms-office.chartcolorstyle+xml"/>
  <Override PartName="/ppt/notesSlides/notesSlide17.xml" ContentType="application/vnd.openxmlformats-officedocument.presentationml.notesSlide+xml"/>
  <Override PartName="/ppt/charts/chart94.xml" ContentType="application/vnd.openxmlformats-officedocument.drawingml.chart+xml"/>
  <Override PartName="/ppt/charts/style94.xml" ContentType="application/vnd.ms-office.chartstyle+xml"/>
  <Override PartName="/ppt/charts/colors94.xml" ContentType="application/vnd.ms-office.chartcolorstyle+xml"/>
  <Override PartName="/ppt/charts/chart95.xml" ContentType="application/vnd.openxmlformats-officedocument.drawingml.chart+xml"/>
  <Override PartName="/ppt/charts/style95.xml" ContentType="application/vnd.ms-office.chartstyle+xml"/>
  <Override PartName="/ppt/charts/colors95.xml" ContentType="application/vnd.ms-office.chartcolorstyle+xml"/>
  <Override PartName="/ppt/charts/chart96.xml" ContentType="application/vnd.openxmlformats-officedocument.drawingml.chart+xml"/>
  <Override PartName="/ppt/charts/style96.xml" ContentType="application/vnd.ms-office.chartstyle+xml"/>
  <Override PartName="/ppt/charts/colors96.xml" ContentType="application/vnd.ms-office.chartcolorstyle+xml"/>
  <Override PartName="/ppt/notesSlides/notesSlide18.xml" ContentType="application/vnd.openxmlformats-officedocument.presentationml.notesSlide+xml"/>
  <Override PartName="/ppt/charts/chart97.xml" ContentType="application/vnd.openxmlformats-officedocument.drawingml.chart+xml"/>
  <Override PartName="/ppt/charts/style97.xml" ContentType="application/vnd.ms-office.chartstyle+xml"/>
  <Override PartName="/ppt/charts/colors97.xml" ContentType="application/vnd.ms-office.chartcolorstyle+xml"/>
  <Override PartName="/ppt/charts/chart98.xml" ContentType="application/vnd.openxmlformats-officedocument.drawingml.chart+xml"/>
  <Override PartName="/ppt/charts/style98.xml" ContentType="application/vnd.ms-office.chartstyle+xml"/>
  <Override PartName="/ppt/charts/colors98.xml" ContentType="application/vnd.ms-office.chartcolorstyle+xml"/>
  <Override PartName="/ppt/charts/chart99.xml" ContentType="application/vnd.openxmlformats-officedocument.drawingml.chart+xml"/>
  <Override PartName="/ppt/charts/style99.xml" ContentType="application/vnd.ms-office.chartstyle+xml"/>
  <Override PartName="/ppt/charts/colors99.xml" ContentType="application/vnd.ms-office.chartcolorstyle+xml"/>
  <Override PartName="/ppt/notesSlides/notesSlide19.xml" ContentType="application/vnd.openxmlformats-officedocument.presentationml.notesSlide+xml"/>
  <Override PartName="/ppt/charts/chart100.xml" ContentType="application/vnd.openxmlformats-officedocument.drawingml.chart+xml"/>
  <Override PartName="/ppt/charts/style100.xml" ContentType="application/vnd.ms-office.chartstyle+xml"/>
  <Override PartName="/ppt/charts/colors100.xml" ContentType="application/vnd.ms-office.chartcolorstyle+xml"/>
  <Override PartName="/ppt/charts/chart101.xml" ContentType="application/vnd.openxmlformats-officedocument.drawingml.chart+xml"/>
  <Override PartName="/ppt/charts/style101.xml" ContentType="application/vnd.ms-office.chartstyle+xml"/>
  <Override PartName="/ppt/charts/colors101.xml" ContentType="application/vnd.ms-office.chartcolorstyle+xml"/>
  <Override PartName="/ppt/charts/chart102.xml" ContentType="application/vnd.openxmlformats-officedocument.drawingml.chart+xml"/>
  <Override PartName="/ppt/charts/style102.xml" ContentType="application/vnd.ms-office.chartstyle+xml"/>
  <Override PartName="/ppt/charts/colors102.xml" ContentType="application/vnd.ms-office.chartcolorstyle+xml"/>
  <Override PartName="/ppt/notesSlides/notesSlide20.xml" ContentType="application/vnd.openxmlformats-officedocument.presentationml.notesSlide+xml"/>
  <Override PartName="/ppt/charts/chart103.xml" ContentType="application/vnd.openxmlformats-officedocument.drawingml.chart+xml"/>
  <Override PartName="/ppt/charts/style103.xml" ContentType="application/vnd.ms-office.chartstyle+xml"/>
  <Override PartName="/ppt/charts/colors103.xml" ContentType="application/vnd.ms-office.chartcolorstyle+xml"/>
  <Override PartName="/ppt/charts/chart104.xml" ContentType="application/vnd.openxmlformats-officedocument.drawingml.chart+xml"/>
  <Override PartName="/ppt/charts/style104.xml" ContentType="application/vnd.ms-office.chartstyle+xml"/>
  <Override PartName="/ppt/charts/colors104.xml" ContentType="application/vnd.ms-office.chartcolorstyle+xml"/>
  <Override PartName="/ppt/charts/chart105.xml" ContentType="application/vnd.openxmlformats-officedocument.drawingml.chart+xml"/>
  <Override PartName="/ppt/charts/style105.xml" ContentType="application/vnd.ms-office.chartstyle+xml"/>
  <Override PartName="/ppt/charts/colors105.xml" ContentType="application/vnd.ms-office.chartcolorstyle+xml"/>
  <Override PartName="/ppt/notesSlides/notesSlide21.xml" ContentType="application/vnd.openxmlformats-officedocument.presentationml.notesSlide+xml"/>
  <Override PartName="/ppt/charts/chart106.xml" ContentType="application/vnd.openxmlformats-officedocument.drawingml.chart+xml"/>
  <Override PartName="/ppt/charts/style106.xml" ContentType="application/vnd.ms-office.chartstyle+xml"/>
  <Override PartName="/ppt/charts/colors106.xml" ContentType="application/vnd.ms-office.chartcolorstyle+xml"/>
  <Override PartName="/ppt/charts/chart107.xml" ContentType="application/vnd.openxmlformats-officedocument.drawingml.chart+xml"/>
  <Override PartName="/ppt/charts/style107.xml" ContentType="application/vnd.ms-office.chartstyle+xml"/>
  <Override PartName="/ppt/charts/colors107.xml" ContentType="application/vnd.ms-office.chartcolorstyle+xml"/>
  <Override PartName="/ppt/charts/chart108.xml" ContentType="application/vnd.openxmlformats-officedocument.drawingml.chart+xml"/>
  <Override PartName="/ppt/charts/style108.xml" ContentType="application/vnd.ms-office.chartstyle+xml"/>
  <Override PartName="/ppt/charts/colors108.xml" ContentType="application/vnd.ms-office.chartcolorstyl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6"/>
  </p:notesMasterIdLst>
  <p:sldIdLst>
    <p:sldId id="436" r:id="rId2"/>
    <p:sldId id="525" r:id="rId3"/>
    <p:sldId id="528" r:id="rId4"/>
    <p:sldId id="529" r:id="rId5"/>
    <p:sldId id="487" r:id="rId6"/>
    <p:sldId id="494" r:id="rId7"/>
    <p:sldId id="492" r:id="rId8"/>
    <p:sldId id="496" r:id="rId9"/>
    <p:sldId id="493" r:id="rId10"/>
    <p:sldId id="499" r:id="rId11"/>
    <p:sldId id="500" r:id="rId12"/>
    <p:sldId id="486" r:id="rId13"/>
    <p:sldId id="495" r:id="rId14"/>
    <p:sldId id="497" r:id="rId15"/>
    <p:sldId id="498" r:id="rId16"/>
    <p:sldId id="527" r:id="rId17"/>
    <p:sldId id="501" r:id="rId18"/>
    <p:sldId id="502" r:id="rId19"/>
    <p:sldId id="503" r:id="rId20"/>
    <p:sldId id="504" r:id="rId21"/>
    <p:sldId id="505" r:id="rId22"/>
    <p:sldId id="506" r:id="rId23"/>
    <p:sldId id="507" r:id="rId24"/>
    <p:sldId id="508" r:id="rId25"/>
    <p:sldId id="509" r:id="rId26"/>
    <p:sldId id="510" r:id="rId27"/>
    <p:sldId id="511" r:id="rId28"/>
    <p:sldId id="512" r:id="rId29"/>
    <p:sldId id="513" r:id="rId30"/>
    <p:sldId id="514" r:id="rId31"/>
    <p:sldId id="515" r:id="rId32"/>
    <p:sldId id="516" r:id="rId33"/>
    <p:sldId id="517" r:id="rId34"/>
    <p:sldId id="518" r:id="rId35"/>
    <p:sldId id="519" r:id="rId36"/>
    <p:sldId id="520" r:id="rId37"/>
    <p:sldId id="521" r:id="rId38"/>
    <p:sldId id="522" r:id="rId39"/>
    <p:sldId id="524" r:id="rId40"/>
    <p:sldId id="526" r:id="rId41"/>
    <p:sldId id="422" r:id="rId42"/>
    <p:sldId id="459" r:id="rId43"/>
    <p:sldId id="460" r:id="rId44"/>
    <p:sldId id="462" r:id="rId45"/>
    <p:sldId id="463" r:id="rId46"/>
    <p:sldId id="464" r:id="rId47"/>
    <p:sldId id="465" r:id="rId48"/>
    <p:sldId id="466" r:id="rId49"/>
    <p:sldId id="467" r:id="rId50"/>
    <p:sldId id="468" r:id="rId51"/>
    <p:sldId id="469" r:id="rId52"/>
    <p:sldId id="470" r:id="rId53"/>
    <p:sldId id="485" r:id="rId54"/>
    <p:sldId id="473" r:id="rId55"/>
    <p:sldId id="474" r:id="rId56"/>
    <p:sldId id="475" r:id="rId57"/>
    <p:sldId id="476" r:id="rId58"/>
    <p:sldId id="477" r:id="rId59"/>
    <p:sldId id="478" r:id="rId60"/>
    <p:sldId id="479" r:id="rId61"/>
    <p:sldId id="480" r:id="rId62"/>
    <p:sldId id="481" r:id="rId63"/>
    <p:sldId id="482" r:id="rId64"/>
    <p:sldId id="483" r:id="rId6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3631564-8182-6B89-7244-199BA078D7B2}" name="Carroll, Kya D" initials="" userId="S::KDC74@pitt.edu::37ca3550-32f7-455d-9208-e8caa6419d5d" providerId="AD"/>
  <p188:author id="{70913FA8-0B52-694F-D944-9216B030854C}" name="Van Dyke, Michelle" initials="" userId="S::MIV62@pitt.edu::0c496f60-5308-4ca2-a745-64acde5d7557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D5C6CD-59CE-D443-98B4-8CFC46DFA29F}" v="940" dt="2024-10-15T23:26:57.581"/>
    <p1510:client id="{42AC3810-61FB-434B-BBCF-A4A0F4E5B146}" v="2" dt="2024-10-15T11:52:51.6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1"/>
    <p:restoredTop sz="94632"/>
  </p:normalViewPr>
  <p:slideViewPr>
    <p:cSldViewPr snapToGrid="0">
      <p:cViewPr varScale="1">
        <p:scale>
          <a:sx n="102" d="100"/>
          <a:sy n="102" d="100"/>
        </p:scale>
        <p:origin x="192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microsoft.com/office/2018/10/relationships/authors" Target="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pitt-my.sharepoint.com/personal/kdc74_pitt_edu/Documents/Progression%20Graph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https://pitt-my.sharepoint.com/personal/kdc74_pitt_edu/Documents/Progression%20Graphs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00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kyac\Library\Containers\com.microsoft.Excel\Data\Library\Application%20Support\Microsoft\Progression%20Graphs%20(version%201).xlsb" TargetMode="External"/><Relationship Id="rId2" Type="http://schemas.microsoft.com/office/2011/relationships/chartColorStyle" Target="colors100.xml"/><Relationship Id="rId1" Type="http://schemas.microsoft.com/office/2011/relationships/chartStyle" Target="style100.xml"/></Relationships>
</file>

<file path=ppt/charts/_rels/chart10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kyac\Library\Containers\com.microsoft.Excel\Data\Library\Application%20Support\Microsoft\Progression%20Graphs%20(version%201).xlsb" TargetMode="External"/><Relationship Id="rId2" Type="http://schemas.microsoft.com/office/2011/relationships/chartColorStyle" Target="colors101.xml"/><Relationship Id="rId1" Type="http://schemas.microsoft.com/office/2011/relationships/chartStyle" Target="style101.xml"/></Relationships>
</file>

<file path=ppt/charts/_rels/chart10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kyac\Library\Containers\com.microsoft.Excel\Data\Library\Application%20Support\Microsoft\Progression%20Graphs%20(version%201).xlsb" TargetMode="External"/><Relationship Id="rId2" Type="http://schemas.microsoft.com/office/2011/relationships/chartColorStyle" Target="colors102.xml"/><Relationship Id="rId1" Type="http://schemas.microsoft.com/office/2011/relationships/chartStyle" Target="style102.xml"/></Relationships>
</file>

<file path=ppt/charts/_rels/chart10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kyac\Library\Containers\com.microsoft.Excel\Data\Library\Application%20Support\Microsoft\Progression%20Graphs%20(version%201).xlsb" TargetMode="External"/><Relationship Id="rId2" Type="http://schemas.microsoft.com/office/2011/relationships/chartColorStyle" Target="colors103.xml"/><Relationship Id="rId1" Type="http://schemas.microsoft.com/office/2011/relationships/chartStyle" Target="style103.xml"/></Relationships>
</file>

<file path=ppt/charts/_rels/chart10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kyac\Library\Containers\com.microsoft.Excel\Data\Library\Application%20Support\Microsoft\Progression%20Graphs%20(version%201).xlsb" TargetMode="External"/><Relationship Id="rId2" Type="http://schemas.microsoft.com/office/2011/relationships/chartColorStyle" Target="colors104.xml"/><Relationship Id="rId1" Type="http://schemas.microsoft.com/office/2011/relationships/chartStyle" Target="style104.xml"/></Relationships>
</file>

<file path=ppt/charts/_rels/chart10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kyac\Library\Containers\com.microsoft.Excel\Data\Library\Application%20Support\Microsoft\Progression%20Graphs%20(version%201).xlsb" TargetMode="External"/><Relationship Id="rId2" Type="http://schemas.microsoft.com/office/2011/relationships/chartColorStyle" Target="colors105.xml"/><Relationship Id="rId1" Type="http://schemas.microsoft.com/office/2011/relationships/chartStyle" Target="style105.xml"/></Relationships>
</file>

<file path=ppt/charts/_rels/chart10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kyac\Library\Containers\com.microsoft.Excel\Data\Library\Application%20Support\Microsoft\Progression%20Graphs%20(version%201).xlsb" TargetMode="External"/><Relationship Id="rId2" Type="http://schemas.microsoft.com/office/2011/relationships/chartColorStyle" Target="colors106.xml"/><Relationship Id="rId1" Type="http://schemas.microsoft.com/office/2011/relationships/chartStyle" Target="style106.xml"/></Relationships>
</file>

<file path=ppt/charts/_rels/chart107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kyac\Library\Containers\com.microsoft.Excel\Data\Library\Application%20Support\Microsoft\Progression%20Graphs%20(version%201).xlsb" TargetMode="External"/><Relationship Id="rId2" Type="http://schemas.microsoft.com/office/2011/relationships/chartColorStyle" Target="colors107.xml"/><Relationship Id="rId1" Type="http://schemas.microsoft.com/office/2011/relationships/chartStyle" Target="style107.xml"/></Relationships>
</file>

<file path=ppt/charts/_rels/chart108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kyac\Library\Containers\com.microsoft.Excel\Data\Library\Application%20Support\Microsoft\Progression%20Graphs%20(version%201).xlsb" TargetMode="External"/><Relationship Id="rId2" Type="http://schemas.microsoft.com/office/2011/relationships/chartColorStyle" Target="colors108.xml"/><Relationship Id="rId1" Type="http://schemas.microsoft.com/office/2011/relationships/chartStyle" Target="style108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https://pitt-my.sharepoint.com/personal/kdc74_pitt_edu/Documents/Progression%20Graphs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https://pitt-my.sharepoint.com/personal/kdc74_pitt_edu/Documents/Progression%20Graphs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https://pitt-my.sharepoint.com/personal/kdc74_pitt_edu/Documents/Progression%20Graphs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https://pitt-my.sharepoint.com/personal/kdc74_pitt_edu/Documents/Progression%20Graphs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https://pitt-my.sharepoint.com/personal/kdc74_pitt_edu/Documents/Progression%20Graphs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https://pitt-my.sharepoint.com/personal/kdc74_pitt_edu/Documents/Progression%20Graphs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https://pitt-my.sharepoint.com/personal/kdc74_pitt_edu/Documents/Progression%20Graphs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https://pitt-my.sharepoint.com/personal/kdc74_pitt_edu/Documents/Progression%20Graphs.xlsx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https://pitt-my.sharepoint.com/personal/kdc74_pitt_edu/Documents/Progression%20Graphs.xlsx" TargetMode="External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pitt-my.sharepoint.com/personal/kdc74_pitt_edu/Documents/Progression%20Graph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oleObject" Target="https://pitt-my.sharepoint.com/personal/kdc74_pitt_edu/Documents/Progression%20Graphs.xlsx" TargetMode="External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oleObject" Target="https://pitt-my.sharepoint.com/personal/kdc74_pitt_edu/Documents/Progression%20Graphs.xlsx" TargetMode="External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oleObject" Target="https://pitt-my.sharepoint.com/personal/kdc74_pitt_edu/Documents/Progression%20Graphs.xlsx" TargetMode="External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oleObject" Target="https://pitt-my.sharepoint.com/personal/kdc74_pitt_edu/Documents/Progression%20Graphs.xlsx" TargetMode="External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oleObject" Target="https://pitt-my.sharepoint.com/personal/kdc74_pitt_edu/Documents/Progression%20Graphs.xlsx" TargetMode="External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oleObject" Target="https://pitt-my.sharepoint.com/personal/kdc74_pitt_edu/Documents/Progression%20Graphs.xlsx" TargetMode="External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oleObject" Target="https://pitt-my.sharepoint.com/personal/kdc74_pitt_edu/Documents/Progression%20Graphs.xlsx" TargetMode="External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oleObject" Target="https://pitt-my.sharepoint.com/personal/kdc74_pitt_edu/Documents/Progression%20Graphs.xlsx" TargetMode="External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oleObject" Target="https://pitt-my.sharepoint.com/personal/kdc74_pitt_edu/Documents/Progression%20Graphs.xlsx" TargetMode="External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oleObject" Target="https://pitt-my.sharepoint.com/personal/kdc74_pitt_edu/Documents/Progression%20Graphs.xlsx" TargetMode="External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pitt-my.sharepoint.com/personal/kdc74_pitt_edu/Documents/Progression%20Graph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oleObject" Target="https://pitt-my.sharepoint.com/personal/kdc74_pitt_edu/Documents/Progression%20Graphs.xlsx" TargetMode="External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31.xml.rels><?xml version="1.0" encoding="UTF-8" standalone="yes"?>
<Relationships xmlns="http://schemas.openxmlformats.org/package/2006/relationships"><Relationship Id="rId3" Type="http://schemas.openxmlformats.org/officeDocument/2006/relationships/oleObject" Target="https://pitt-my.sharepoint.com/personal/kdc74_pitt_edu/Documents/Progression%20Graphs.xlsx" TargetMode="External"/><Relationship Id="rId2" Type="http://schemas.microsoft.com/office/2011/relationships/chartColorStyle" Target="colors31.xml"/><Relationship Id="rId1" Type="http://schemas.microsoft.com/office/2011/relationships/chartStyle" Target="style31.xml"/></Relationships>
</file>

<file path=ppt/charts/_rels/chart3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kyac\Library\Containers\com.microsoft.Excel\Data\Library\Application%20Support\Microsoft\Progression%20Graphs%20(version%201).xlsb" TargetMode="External"/><Relationship Id="rId2" Type="http://schemas.microsoft.com/office/2011/relationships/chartColorStyle" Target="colors32.xml"/><Relationship Id="rId1" Type="http://schemas.microsoft.com/office/2011/relationships/chartStyle" Target="style32.xml"/></Relationships>
</file>

<file path=ppt/charts/_rels/chart3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kyac\Library\Containers\com.microsoft.Excel\Data\Library\Application%20Support\Microsoft\Progression%20Graphs%20(version%201).xlsb" TargetMode="External"/><Relationship Id="rId2" Type="http://schemas.microsoft.com/office/2011/relationships/chartColorStyle" Target="colors33.xml"/><Relationship Id="rId1" Type="http://schemas.microsoft.com/office/2011/relationships/chartStyle" Target="style33.xml"/></Relationships>
</file>

<file path=ppt/charts/_rels/chart3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kyac\Library\Containers\com.microsoft.Excel\Data\Library\Application%20Support\Microsoft\Progression%20Graphs%20(version%201).xlsb" TargetMode="External"/><Relationship Id="rId2" Type="http://schemas.microsoft.com/office/2011/relationships/chartColorStyle" Target="colors34.xml"/><Relationship Id="rId1" Type="http://schemas.microsoft.com/office/2011/relationships/chartStyle" Target="style34.xml"/></Relationships>
</file>

<file path=ppt/charts/_rels/chart3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kyac\Library\Containers\com.microsoft.Excel\Data\Library\Application%20Support\Microsoft\Progression%20Graphs%20(version%201).xlsb" TargetMode="External"/><Relationship Id="rId2" Type="http://schemas.microsoft.com/office/2011/relationships/chartColorStyle" Target="colors35.xml"/><Relationship Id="rId1" Type="http://schemas.microsoft.com/office/2011/relationships/chartStyle" Target="style35.xml"/></Relationships>
</file>

<file path=ppt/charts/_rels/chart3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kyac\Library\Containers\com.microsoft.Excel\Data\Library\Application%20Support\Microsoft\Progression%20Graphs%20(version%201).xlsb" TargetMode="External"/><Relationship Id="rId2" Type="http://schemas.microsoft.com/office/2011/relationships/chartColorStyle" Target="colors36.xml"/><Relationship Id="rId1" Type="http://schemas.microsoft.com/office/2011/relationships/chartStyle" Target="style36.xml"/></Relationships>
</file>

<file path=ppt/charts/_rels/chart37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kyac\Library\Containers\com.microsoft.Excel\Data\Library\Application%20Support\Microsoft\Progression%20Graphs%20(version%201).xlsb" TargetMode="External"/><Relationship Id="rId2" Type="http://schemas.microsoft.com/office/2011/relationships/chartColorStyle" Target="colors37.xml"/><Relationship Id="rId1" Type="http://schemas.microsoft.com/office/2011/relationships/chartStyle" Target="style37.xml"/></Relationships>
</file>

<file path=ppt/charts/_rels/chart38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kyac\Library\Containers\com.microsoft.Excel\Data\Library\Application%20Support\Microsoft\Progression%20Graphs%20(version%201).xlsb" TargetMode="External"/><Relationship Id="rId2" Type="http://schemas.microsoft.com/office/2011/relationships/chartColorStyle" Target="colors38.xml"/><Relationship Id="rId1" Type="http://schemas.microsoft.com/office/2011/relationships/chartStyle" Target="style38.xml"/></Relationships>
</file>

<file path=ppt/charts/_rels/chart39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kyac\Library\Containers\com.microsoft.Excel\Data\Library\Application%20Support\Microsoft\Progression%20Graphs%20(version%201).xlsb" TargetMode="External"/><Relationship Id="rId2" Type="http://schemas.microsoft.com/office/2011/relationships/chartColorStyle" Target="colors39.xml"/><Relationship Id="rId1" Type="http://schemas.microsoft.com/office/2011/relationships/chartStyle" Target="style39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pitt-my.sharepoint.com/personal/kdc74_pitt_edu/Documents/Progression%20Graph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40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kyac\Library\Containers\com.microsoft.Excel\Data\Library\Application%20Support\Microsoft\Progression%20Graphs%20(version%201).xlsb" TargetMode="External"/><Relationship Id="rId2" Type="http://schemas.microsoft.com/office/2011/relationships/chartColorStyle" Target="colors40.xml"/><Relationship Id="rId1" Type="http://schemas.microsoft.com/office/2011/relationships/chartStyle" Target="style40.xml"/></Relationships>
</file>

<file path=ppt/charts/_rels/chart4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kyac\Library\Containers\com.microsoft.Excel\Data\Library\Application%20Support\Microsoft\Progression%20Graphs%20(version%201).xlsb" TargetMode="External"/><Relationship Id="rId2" Type="http://schemas.microsoft.com/office/2011/relationships/chartColorStyle" Target="colors41.xml"/><Relationship Id="rId1" Type="http://schemas.microsoft.com/office/2011/relationships/chartStyle" Target="style41.xml"/></Relationships>
</file>

<file path=ppt/charts/_rels/chart4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kyac\Library\Containers\com.microsoft.Excel\Data\Library\Application%20Support\Microsoft\Progression%20Graphs%20(version%201).xlsb" TargetMode="External"/><Relationship Id="rId2" Type="http://schemas.microsoft.com/office/2011/relationships/chartColorStyle" Target="colors42.xml"/><Relationship Id="rId1" Type="http://schemas.microsoft.com/office/2011/relationships/chartStyle" Target="style42.xml"/></Relationships>
</file>

<file path=ppt/charts/_rels/chart4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kyac\Library\Containers\com.microsoft.Excel\Data\Library\Application%20Support\Microsoft\Progression%20Graphs%20(version%201).xlsb" TargetMode="External"/><Relationship Id="rId2" Type="http://schemas.microsoft.com/office/2011/relationships/chartColorStyle" Target="colors43.xml"/><Relationship Id="rId1" Type="http://schemas.microsoft.com/office/2011/relationships/chartStyle" Target="style43.xml"/></Relationships>
</file>

<file path=ppt/charts/_rels/chart4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kyac\Library\Containers\com.microsoft.Excel\Data\Library\Application%20Support\Microsoft\Progression%20Graphs%20(version%201).xlsb" TargetMode="External"/><Relationship Id="rId2" Type="http://schemas.microsoft.com/office/2011/relationships/chartColorStyle" Target="colors44.xml"/><Relationship Id="rId1" Type="http://schemas.microsoft.com/office/2011/relationships/chartStyle" Target="style44.xml"/></Relationships>
</file>

<file path=ppt/charts/_rels/chart4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kyac\Library\Containers\com.microsoft.Excel\Data\Library\Application%20Support\Microsoft\Progression%20Graphs%20(version%201).xlsb" TargetMode="External"/><Relationship Id="rId2" Type="http://schemas.microsoft.com/office/2011/relationships/chartColorStyle" Target="colors45.xml"/><Relationship Id="rId1" Type="http://schemas.microsoft.com/office/2011/relationships/chartStyle" Target="style45.xml"/></Relationships>
</file>

<file path=ppt/charts/_rels/chart4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kyac\Library\Containers\com.microsoft.Excel\Data\Library\Application%20Support\Microsoft\Progression%20Graphs%20(version%201).xlsb" TargetMode="External"/><Relationship Id="rId2" Type="http://schemas.microsoft.com/office/2011/relationships/chartColorStyle" Target="colors46.xml"/><Relationship Id="rId1" Type="http://schemas.microsoft.com/office/2011/relationships/chartStyle" Target="style46.xml"/></Relationships>
</file>

<file path=ppt/charts/_rels/chart47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kyac\Library\Containers\com.microsoft.Excel\Data\Library\Application%20Support\Microsoft\Progression%20Graphs%20(version%201).xlsb" TargetMode="External"/><Relationship Id="rId2" Type="http://schemas.microsoft.com/office/2011/relationships/chartColorStyle" Target="colors47.xml"/><Relationship Id="rId1" Type="http://schemas.microsoft.com/office/2011/relationships/chartStyle" Target="style47.xml"/></Relationships>
</file>

<file path=ppt/charts/_rels/chart48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kyac\Library\Containers\com.microsoft.Excel\Data\Library\Application%20Support\Microsoft\Progression%20Graphs%20(version%201).xlsb" TargetMode="External"/><Relationship Id="rId2" Type="http://schemas.microsoft.com/office/2011/relationships/chartColorStyle" Target="colors48.xml"/><Relationship Id="rId1" Type="http://schemas.microsoft.com/office/2011/relationships/chartStyle" Target="style48.xml"/></Relationships>
</file>

<file path=ppt/charts/_rels/chart49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kyac\Library\Containers\com.microsoft.Excel\Data\Library\Application%20Support\Microsoft\Progression%20Graphs%20(version%201).xlsb" TargetMode="External"/><Relationship Id="rId2" Type="http://schemas.microsoft.com/office/2011/relationships/chartColorStyle" Target="colors49.xml"/><Relationship Id="rId1" Type="http://schemas.microsoft.com/office/2011/relationships/chartStyle" Target="style49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pitt-my.sharepoint.com/personal/kdc74_pitt_edu/Documents/Progression%20Graph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50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kyac\Library\Containers\com.microsoft.Excel\Data\Library\Application%20Support\Microsoft\Progression%20Graphs%20(version%201).xlsb" TargetMode="External"/><Relationship Id="rId2" Type="http://schemas.microsoft.com/office/2011/relationships/chartColorStyle" Target="colors50.xml"/><Relationship Id="rId1" Type="http://schemas.microsoft.com/office/2011/relationships/chartStyle" Target="style50.xml"/></Relationships>
</file>

<file path=ppt/charts/_rels/chart5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kyac\Library\Containers\com.microsoft.Excel\Data\Library\Application%20Support\Microsoft\Progression%20Graphs%20(version%201).xlsb" TargetMode="External"/><Relationship Id="rId2" Type="http://schemas.microsoft.com/office/2011/relationships/chartColorStyle" Target="colors51.xml"/><Relationship Id="rId1" Type="http://schemas.microsoft.com/office/2011/relationships/chartStyle" Target="style51.xml"/></Relationships>
</file>

<file path=ppt/charts/_rels/chart5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kyac\Library\Containers\com.microsoft.Excel\Data\Library\Application%20Support\Microsoft\Progression%20Graphs%20(version%201).xlsb" TargetMode="External"/><Relationship Id="rId2" Type="http://schemas.microsoft.com/office/2011/relationships/chartColorStyle" Target="colors52.xml"/><Relationship Id="rId1" Type="http://schemas.microsoft.com/office/2011/relationships/chartStyle" Target="style52.xml"/></Relationships>
</file>

<file path=ppt/charts/_rels/chart5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kyac\Library\Containers\com.microsoft.Excel\Data\Library\Application%20Support\Microsoft\Progression%20Graphs%20(version%201).xlsb" TargetMode="External"/><Relationship Id="rId2" Type="http://schemas.microsoft.com/office/2011/relationships/chartColorStyle" Target="colors53.xml"/><Relationship Id="rId1" Type="http://schemas.microsoft.com/office/2011/relationships/chartStyle" Target="style53.xml"/></Relationships>
</file>

<file path=ppt/charts/_rels/chart5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kyac\Library\Containers\com.microsoft.Excel\Data\Library\Application%20Support\Microsoft\Progression%20Graphs%20(version%201).xlsb" TargetMode="External"/><Relationship Id="rId2" Type="http://schemas.microsoft.com/office/2011/relationships/chartColorStyle" Target="colors54.xml"/><Relationship Id="rId1" Type="http://schemas.microsoft.com/office/2011/relationships/chartStyle" Target="style54.xml"/></Relationships>
</file>

<file path=ppt/charts/_rels/chart5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kyac\Library\Containers\com.microsoft.Excel\Data\Library\Application%20Support\Microsoft\Progression%20Graphs%20(version%201).xlsb" TargetMode="External"/><Relationship Id="rId2" Type="http://schemas.microsoft.com/office/2011/relationships/chartColorStyle" Target="colors55.xml"/><Relationship Id="rId1" Type="http://schemas.microsoft.com/office/2011/relationships/chartStyle" Target="style55.xml"/></Relationships>
</file>

<file path=ppt/charts/_rels/chart5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kyac\Library\Containers\com.microsoft.Excel\Data\Library\Application%20Support\Microsoft\Progression%20Graphs%20(version%201).xlsb" TargetMode="External"/><Relationship Id="rId2" Type="http://schemas.microsoft.com/office/2011/relationships/chartColorStyle" Target="colors56.xml"/><Relationship Id="rId1" Type="http://schemas.microsoft.com/office/2011/relationships/chartStyle" Target="style56.xml"/></Relationships>
</file>

<file path=ppt/charts/_rels/chart57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kyac\Library\Containers\com.microsoft.Excel\Data\Library\Application%20Support\Microsoft\Progression%20Graphs%20(version%201).xlsb" TargetMode="External"/><Relationship Id="rId2" Type="http://schemas.microsoft.com/office/2011/relationships/chartColorStyle" Target="colors57.xml"/><Relationship Id="rId1" Type="http://schemas.microsoft.com/office/2011/relationships/chartStyle" Target="style57.xml"/></Relationships>
</file>

<file path=ppt/charts/_rels/chart58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kyac\Library\Containers\com.microsoft.Excel\Data\Library\Application%20Support\Microsoft\Progression%20Graphs%20(version%201).xlsb" TargetMode="External"/><Relationship Id="rId2" Type="http://schemas.microsoft.com/office/2011/relationships/chartColorStyle" Target="colors58.xml"/><Relationship Id="rId1" Type="http://schemas.microsoft.com/office/2011/relationships/chartStyle" Target="style58.xml"/></Relationships>
</file>

<file path=ppt/charts/_rels/chart59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kyac\Library\Containers\com.microsoft.Excel\Data\Library\Application%20Support\Microsoft\Progression%20Graphs%20(version%201).xlsb" TargetMode="External"/><Relationship Id="rId2" Type="http://schemas.microsoft.com/office/2011/relationships/chartColorStyle" Target="colors59.xml"/><Relationship Id="rId1" Type="http://schemas.microsoft.com/office/2011/relationships/chartStyle" Target="style59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https://pitt-my.sharepoint.com/personal/kdc74_pitt_edu/Documents/Progression%20Graph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60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kyac\Library\Containers\com.microsoft.Excel\Data\Library\Application%20Support\Microsoft\Progression%20Graphs%20(version%201).xlsb" TargetMode="External"/><Relationship Id="rId2" Type="http://schemas.microsoft.com/office/2011/relationships/chartColorStyle" Target="colors60.xml"/><Relationship Id="rId1" Type="http://schemas.microsoft.com/office/2011/relationships/chartStyle" Target="style60.xml"/></Relationships>
</file>

<file path=ppt/charts/_rels/chart6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kyac\Library\Containers\com.microsoft.Excel\Data\Library\Application%20Support\Microsoft\Progression%20Graphs%20(version%201).xlsb" TargetMode="External"/><Relationship Id="rId2" Type="http://schemas.microsoft.com/office/2011/relationships/chartColorStyle" Target="colors61.xml"/><Relationship Id="rId1" Type="http://schemas.microsoft.com/office/2011/relationships/chartStyle" Target="style61.xml"/></Relationships>
</file>

<file path=ppt/charts/_rels/chart6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kyac\Library\Containers\com.microsoft.Excel\Data\Library\Application%20Support\Microsoft\Progression%20Graphs%20(version%201).xlsb" TargetMode="External"/><Relationship Id="rId2" Type="http://schemas.microsoft.com/office/2011/relationships/chartColorStyle" Target="colors62.xml"/><Relationship Id="rId1" Type="http://schemas.microsoft.com/office/2011/relationships/chartStyle" Target="style62.xml"/></Relationships>
</file>

<file path=ppt/charts/_rels/chart6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kyac\Library\Containers\com.microsoft.Excel\Data\Library\Application%20Support\Microsoft\Progression%20Graphs%20(version%201).xlsb" TargetMode="External"/><Relationship Id="rId2" Type="http://schemas.microsoft.com/office/2011/relationships/chartColorStyle" Target="colors63.xml"/><Relationship Id="rId1" Type="http://schemas.microsoft.com/office/2011/relationships/chartStyle" Target="style63.xml"/></Relationships>
</file>

<file path=ppt/charts/_rels/chart6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kyac\Library\Containers\com.microsoft.Excel\Data\Library\Application%20Support\Microsoft\Progression%20Graphs%20(version%201).xlsb" TargetMode="External"/><Relationship Id="rId2" Type="http://schemas.microsoft.com/office/2011/relationships/chartColorStyle" Target="colors64.xml"/><Relationship Id="rId1" Type="http://schemas.microsoft.com/office/2011/relationships/chartStyle" Target="style64.xml"/></Relationships>
</file>

<file path=ppt/charts/_rels/chart6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kyac\Library\Containers\com.microsoft.Excel\Data\Library\Application%20Support\Microsoft\Progression%20Graphs%20(version%201).xlsb" TargetMode="External"/><Relationship Id="rId2" Type="http://schemas.microsoft.com/office/2011/relationships/chartColorStyle" Target="colors65.xml"/><Relationship Id="rId1" Type="http://schemas.microsoft.com/office/2011/relationships/chartStyle" Target="style65.xml"/></Relationships>
</file>

<file path=ppt/charts/_rels/chart6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kyac\Library\Containers\com.microsoft.Excel\Data\Library\Application%20Support\Microsoft\Progression%20Graphs%20(version%201).xlsb" TargetMode="External"/><Relationship Id="rId2" Type="http://schemas.microsoft.com/office/2011/relationships/chartColorStyle" Target="colors66.xml"/><Relationship Id="rId1" Type="http://schemas.microsoft.com/office/2011/relationships/chartStyle" Target="style66.xml"/></Relationships>
</file>

<file path=ppt/charts/_rels/chart67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kyac\Library\Containers\com.microsoft.Excel\Data\Library\Application%20Support\Microsoft\Progression%20Graphs%20(version%201).xlsb" TargetMode="External"/><Relationship Id="rId2" Type="http://schemas.microsoft.com/office/2011/relationships/chartColorStyle" Target="colors67.xml"/><Relationship Id="rId1" Type="http://schemas.microsoft.com/office/2011/relationships/chartStyle" Target="style67.xml"/></Relationships>
</file>

<file path=ppt/charts/_rels/chart68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kyac\Library\Containers\com.microsoft.Excel\Data\Library\Application%20Support\Microsoft\Progression%20Graphs%20(version%201).xlsb" TargetMode="External"/><Relationship Id="rId2" Type="http://schemas.microsoft.com/office/2011/relationships/chartColorStyle" Target="colors68.xml"/><Relationship Id="rId1" Type="http://schemas.microsoft.com/office/2011/relationships/chartStyle" Target="style68.xml"/></Relationships>
</file>

<file path=ppt/charts/_rels/chart69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kyac\Library\Containers\com.microsoft.Excel\Data\Library\Application%20Support\Microsoft\Progression%20Graphs%20(version%201).xlsb" TargetMode="External"/><Relationship Id="rId2" Type="http://schemas.microsoft.com/office/2011/relationships/chartColorStyle" Target="colors69.xml"/><Relationship Id="rId1" Type="http://schemas.microsoft.com/office/2011/relationships/chartStyle" Target="style69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https://pitt-my.sharepoint.com/personal/kdc74_pitt_edu/Documents/Progression%20Graph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70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kyac\Library\Containers\com.microsoft.Excel\Data\Library\Application%20Support\Microsoft\Progression%20Graphs%20(version%201).xlsb" TargetMode="External"/><Relationship Id="rId2" Type="http://schemas.microsoft.com/office/2011/relationships/chartColorStyle" Target="colors70.xml"/><Relationship Id="rId1" Type="http://schemas.microsoft.com/office/2011/relationships/chartStyle" Target="style70.xml"/></Relationships>
</file>

<file path=ppt/charts/_rels/chart7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kyac\Library\Containers\com.microsoft.Excel\Data\Library\Application%20Support\Microsoft\Progression%20Graphs%20(version%201).xlsb" TargetMode="External"/><Relationship Id="rId2" Type="http://schemas.microsoft.com/office/2011/relationships/chartColorStyle" Target="colors71.xml"/><Relationship Id="rId1" Type="http://schemas.microsoft.com/office/2011/relationships/chartStyle" Target="style71.xml"/></Relationships>
</file>

<file path=ppt/charts/_rels/chart7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kyac\Library\Containers\com.microsoft.Excel\Data\Library\Application%20Support\Microsoft\Progression%20Graphs%20(version%201).xlsb" TargetMode="External"/><Relationship Id="rId2" Type="http://schemas.microsoft.com/office/2011/relationships/chartColorStyle" Target="colors72.xml"/><Relationship Id="rId1" Type="http://schemas.microsoft.com/office/2011/relationships/chartStyle" Target="style72.xml"/></Relationships>
</file>

<file path=ppt/charts/_rels/chart7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kyac\Library\Containers\com.microsoft.Excel\Data\Library\Application%20Support\Microsoft\Progression%20Graphs%20(version%201).xlsb" TargetMode="External"/><Relationship Id="rId2" Type="http://schemas.microsoft.com/office/2011/relationships/chartColorStyle" Target="colors73.xml"/><Relationship Id="rId1" Type="http://schemas.microsoft.com/office/2011/relationships/chartStyle" Target="style73.xml"/></Relationships>
</file>

<file path=ppt/charts/_rels/chart7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kyac\Library\Containers\com.microsoft.Excel\Data\Library\Application%20Support\Microsoft\Progression%20Graphs%20(version%201).xlsb" TargetMode="External"/><Relationship Id="rId2" Type="http://schemas.microsoft.com/office/2011/relationships/chartColorStyle" Target="colors74.xml"/><Relationship Id="rId1" Type="http://schemas.microsoft.com/office/2011/relationships/chartStyle" Target="style74.xml"/></Relationships>
</file>

<file path=ppt/charts/_rels/chart7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kyac\Library\Containers\com.microsoft.Excel\Data\Library\Application%20Support\Microsoft\Progression%20Graphs%20(version%201).xlsb" TargetMode="External"/><Relationship Id="rId2" Type="http://schemas.microsoft.com/office/2011/relationships/chartColorStyle" Target="colors75.xml"/><Relationship Id="rId1" Type="http://schemas.microsoft.com/office/2011/relationships/chartStyle" Target="style75.xml"/></Relationships>
</file>

<file path=ppt/charts/_rels/chart7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kyac\Library\Containers\com.microsoft.Excel\Data\Library\Application%20Support\Microsoft\Progression%20Graphs%20(version%201).xlsb" TargetMode="External"/><Relationship Id="rId2" Type="http://schemas.microsoft.com/office/2011/relationships/chartColorStyle" Target="colors76.xml"/><Relationship Id="rId1" Type="http://schemas.microsoft.com/office/2011/relationships/chartStyle" Target="style76.xml"/></Relationships>
</file>

<file path=ppt/charts/_rels/chart77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kyac\Library\Containers\com.microsoft.Excel\Data\Library\Application%20Support\Microsoft\Progression%20Graphs%20(version%201).xlsb" TargetMode="External"/><Relationship Id="rId2" Type="http://schemas.microsoft.com/office/2011/relationships/chartColorStyle" Target="colors77.xml"/><Relationship Id="rId1" Type="http://schemas.microsoft.com/office/2011/relationships/chartStyle" Target="style77.xml"/></Relationships>
</file>

<file path=ppt/charts/_rels/chart78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kyac\Library\Containers\com.microsoft.Excel\Data\Library\Application%20Support\Microsoft\Progression%20Graphs%20(version%201).xlsb" TargetMode="External"/><Relationship Id="rId2" Type="http://schemas.microsoft.com/office/2011/relationships/chartColorStyle" Target="colors78.xml"/><Relationship Id="rId1" Type="http://schemas.microsoft.com/office/2011/relationships/chartStyle" Target="style78.xml"/></Relationships>
</file>

<file path=ppt/charts/_rels/chart79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kyac\Library\Containers\com.microsoft.Excel\Data\Library\Application%20Support\Microsoft\Progression%20Graphs%20(version%201).xlsb" TargetMode="External"/><Relationship Id="rId2" Type="http://schemas.microsoft.com/office/2011/relationships/chartColorStyle" Target="colors79.xml"/><Relationship Id="rId1" Type="http://schemas.microsoft.com/office/2011/relationships/chartStyle" Target="style79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https://pitt-my.sharepoint.com/personal/kdc74_pitt_edu/Documents/Progression%20Graph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80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kyac\Library\Containers\com.microsoft.Excel\Data\Library\Application%20Support\Microsoft\Progression%20Graphs%20(version%201).xlsb" TargetMode="External"/><Relationship Id="rId2" Type="http://schemas.microsoft.com/office/2011/relationships/chartColorStyle" Target="colors80.xml"/><Relationship Id="rId1" Type="http://schemas.microsoft.com/office/2011/relationships/chartStyle" Target="style80.xml"/></Relationships>
</file>

<file path=ppt/charts/_rels/chart8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kyac\Library\Containers\com.microsoft.Excel\Data\Library\Application%20Support\Microsoft\Progression%20Graphs%20(version%201).xlsb" TargetMode="External"/><Relationship Id="rId2" Type="http://schemas.microsoft.com/office/2011/relationships/chartColorStyle" Target="colors81.xml"/><Relationship Id="rId1" Type="http://schemas.microsoft.com/office/2011/relationships/chartStyle" Target="style81.xml"/></Relationships>
</file>

<file path=ppt/charts/_rels/chart8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kyac\Library\Containers\com.microsoft.Excel\Data\Library\Application%20Support\Microsoft\Progression%20Graphs%20(version%201).xlsb" TargetMode="External"/><Relationship Id="rId2" Type="http://schemas.microsoft.com/office/2011/relationships/chartColorStyle" Target="colors82.xml"/><Relationship Id="rId1" Type="http://schemas.microsoft.com/office/2011/relationships/chartStyle" Target="style82.xml"/></Relationships>
</file>

<file path=ppt/charts/_rels/chart8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kyac\Library\Containers\com.microsoft.Excel\Data\Library\Application%20Support\Microsoft\Progression%20Graphs%20(version%201).xlsb" TargetMode="External"/><Relationship Id="rId2" Type="http://schemas.microsoft.com/office/2011/relationships/chartColorStyle" Target="colors83.xml"/><Relationship Id="rId1" Type="http://schemas.microsoft.com/office/2011/relationships/chartStyle" Target="style83.xml"/></Relationships>
</file>

<file path=ppt/charts/_rels/chart8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kyac\Library\Containers\com.microsoft.Excel\Data\Library\Application%20Support\Microsoft\Progression%20Graphs%20(version%201).xlsb" TargetMode="External"/><Relationship Id="rId2" Type="http://schemas.microsoft.com/office/2011/relationships/chartColorStyle" Target="colors84.xml"/><Relationship Id="rId1" Type="http://schemas.microsoft.com/office/2011/relationships/chartStyle" Target="style84.xml"/></Relationships>
</file>

<file path=ppt/charts/_rels/chart8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kyac\Library\Containers\com.microsoft.Excel\Data\Library\Application%20Support\Microsoft\Progression%20Graphs%20(version%201).xlsb" TargetMode="External"/><Relationship Id="rId2" Type="http://schemas.microsoft.com/office/2011/relationships/chartColorStyle" Target="colors85.xml"/><Relationship Id="rId1" Type="http://schemas.microsoft.com/office/2011/relationships/chartStyle" Target="style85.xml"/></Relationships>
</file>

<file path=ppt/charts/_rels/chart8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kyac\Library\Containers\com.microsoft.Excel\Data\Library\Application%20Support\Microsoft\Progression%20Graphs%20(version%201).xlsb" TargetMode="External"/><Relationship Id="rId2" Type="http://schemas.microsoft.com/office/2011/relationships/chartColorStyle" Target="colors86.xml"/><Relationship Id="rId1" Type="http://schemas.microsoft.com/office/2011/relationships/chartStyle" Target="style86.xml"/></Relationships>
</file>

<file path=ppt/charts/_rels/chart87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kyac\Library\Containers\com.microsoft.Excel\Data\Library\Application%20Support\Microsoft\Progression%20Graphs%20(version%201).xlsb" TargetMode="External"/><Relationship Id="rId2" Type="http://schemas.microsoft.com/office/2011/relationships/chartColorStyle" Target="colors87.xml"/><Relationship Id="rId1" Type="http://schemas.microsoft.com/office/2011/relationships/chartStyle" Target="style87.xml"/></Relationships>
</file>

<file path=ppt/charts/_rels/chart88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kyac\Library\Containers\com.microsoft.Excel\Data\Library\Application%20Support\Microsoft\Progression%20Graphs%20(version%201).xlsb" TargetMode="External"/><Relationship Id="rId2" Type="http://schemas.microsoft.com/office/2011/relationships/chartColorStyle" Target="colors88.xml"/><Relationship Id="rId1" Type="http://schemas.microsoft.com/office/2011/relationships/chartStyle" Target="style88.xml"/></Relationships>
</file>

<file path=ppt/charts/_rels/chart89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kyac\Library\Containers\com.microsoft.Excel\Data\Library\Application%20Support\Microsoft\Progression%20Graphs%20(version%201).xlsb" TargetMode="External"/><Relationship Id="rId2" Type="http://schemas.microsoft.com/office/2011/relationships/chartColorStyle" Target="colors89.xml"/><Relationship Id="rId1" Type="http://schemas.microsoft.com/office/2011/relationships/chartStyle" Target="style89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https://pitt-my.sharepoint.com/personal/kdc74_pitt_edu/Documents/Progression%20Graphs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90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kyac\Library\Containers\com.microsoft.Excel\Data\Library\Application%20Support\Microsoft\Progression%20Graphs%20(version%201).xlsb" TargetMode="External"/><Relationship Id="rId2" Type="http://schemas.microsoft.com/office/2011/relationships/chartColorStyle" Target="colors90.xml"/><Relationship Id="rId1" Type="http://schemas.microsoft.com/office/2011/relationships/chartStyle" Target="style90.xml"/></Relationships>
</file>

<file path=ppt/charts/_rels/chart9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kyac\Library\Containers\com.microsoft.Excel\Data\Library\Application%20Support\Microsoft\Progression%20Graphs%20(version%201).xlsb" TargetMode="External"/><Relationship Id="rId2" Type="http://schemas.microsoft.com/office/2011/relationships/chartColorStyle" Target="colors91.xml"/><Relationship Id="rId1" Type="http://schemas.microsoft.com/office/2011/relationships/chartStyle" Target="style91.xml"/></Relationships>
</file>

<file path=ppt/charts/_rels/chart9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kyac\Library\Containers\com.microsoft.Excel\Data\Library\Application%20Support\Microsoft\Progression%20Graphs%20(version%201).xlsb" TargetMode="External"/><Relationship Id="rId2" Type="http://schemas.microsoft.com/office/2011/relationships/chartColorStyle" Target="colors92.xml"/><Relationship Id="rId1" Type="http://schemas.microsoft.com/office/2011/relationships/chartStyle" Target="style92.xml"/></Relationships>
</file>

<file path=ppt/charts/_rels/chart9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kyac\Library\Containers\com.microsoft.Excel\Data\Library\Application%20Support\Microsoft\Progression%20Graphs%20(version%201).xlsb" TargetMode="External"/><Relationship Id="rId2" Type="http://schemas.microsoft.com/office/2011/relationships/chartColorStyle" Target="colors93.xml"/><Relationship Id="rId1" Type="http://schemas.microsoft.com/office/2011/relationships/chartStyle" Target="style93.xml"/></Relationships>
</file>

<file path=ppt/charts/_rels/chart9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kyac\Library\Containers\com.microsoft.Excel\Data\Library\Application%20Support\Microsoft\Progression%20Graphs%20(version%201).xlsb" TargetMode="External"/><Relationship Id="rId2" Type="http://schemas.microsoft.com/office/2011/relationships/chartColorStyle" Target="colors94.xml"/><Relationship Id="rId1" Type="http://schemas.microsoft.com/office/2011/relationships/chartStyle" Target="style94.xml"/></Relationships>
</file>

<file path=ppt/charts/_rels/chart9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kyac\Library\Containers\com.microsoft.Excel\Data\Library\Application%20Support\Microsoft\Progression%20Graphs%20(version%201).xlsb" TargetMode="External"/><Relationship Id="rId2" Type="http://schemas.microsoft.com/office/2011/relationships/chartColorStyle" Target="colors95.xml"/><Relationship Id="rId1" Type="http://schemas.microsoft.com/office/2011/relationships/chartStyle" Target="style95.xml"/></Relationships>
</file>

<file path=ppt/charts/_rels/chart9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kyac\Library\Containers\com.microsoft.Excel\Data\Library\Application%20Support\Microsoft\Progression%20Graphs%20(version%201).xlsb" TargetMode="External"/><Relationship Id="rId2" Type="http://schemas.microsoft.com/office/2011/relationships/chartColorStyle" Target="colors96.xml"/><Relationship Id="rId1" Type="http://schemas.microsoft.com/office/2011/relationships/chartStyle" Target="style96.xml"/></Relationships>
</file>

<file path=ppt/charts/_rels/chart97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kyac\Library\Containers\com.microsoft.Excel\Data\Library\Application%20Support\Microsoft\Progression%20Graphs%20(version%201).xlsb" TargetMode="External"/><Relationship Id="rId2" Type="http://schemas.microsoft.com/office/2011/relationships/chartColorStyle" Target="colors97.xml"/><Relationship Id="rId1" Type="http://schemas.microsoft.com/office/2011/relationships/chartStyle" Target="style97.xml"/></Relationships>
</file>

<file path=ppt/charts/_rels/chart98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kyac\Library\Containers\com.microsoft.Excel\Data\Library\Application%20Support\Microsoft\Progression%20Graphs%20(version%201).xlsb" TargetMode="External"/><Relationship Id="rId2" Type="http://schemas.microsoft.com/office/2011/relationships/chartColorStyle" Target="colors98.xml"/><Relationship Id="rId1" Type="http://schemas.microsoft.com/office/2011/relationships/chartStyle" Target="style98.xml"/></Relationships>
</file>

<file path=ppt/charts/_rels/chart99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kyac\Library\Containers\com.microsoft.Excel\Data\Library\Application%20Support\Microsoft\Progression%20Graphs%20(version%201).xlsb" TargetMode="External"/><Relationship Id="rId2" Type="http://schemas.microsoft.com/office/2011/relationships/chartColorStyle" Target="colors99.xml"/><Relationship Id="rId1" Type="http://schemas.microsoft.com/office/2011/relationships/chartStyle" Target="style9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rgbClr val="FFB81C"/>
                </a:solidFill>
                <a:latin typeface="+mn-lt"/>
                <a:ea typeface="+mn-ea"/>
                <a:cs typeface="+mn-cs"/>
              </a:defRPr>
            </a:pPr>
            <a:r>
              <a:rPr lang="en-US" sz="2400">
                <a:solidFill>
                  <a:srgbClr val="FFB81C"/>
                </a:solidFill>
              </a:rPr>
              <a:t> Bench Press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rgbClr val="FFB81C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4.9672327776522328E-2"/>
          <c:y val="0.12296468512362489"/>
          <c:w val="0.93928937716202832"/>
          <c:h val="0.71803957292815812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rgbClr val="FFB81C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0.1260160446399082"/>
                  <c:y val="1.714156733421803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CFF8-CC4E-AEFF-4CF7437BCEF5}"/>
                </c:ext>
              </c:extLst>
            </c:dLbl>
            <c:dLbl>
              <c:idx val="1"/>
              <c:layout>
                <c:manualLayout>
                  <c:x val="-3.1528666641606989E-3"/>
                  <c:y val="-1.616837199848589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FF8-CC4E-AEFF-4CF7437BCEF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rgbClr val="FFB81C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'[Progression Graphs.xlsx]Battle Bench Max'!$B$1:$B$2</c:f>
              <c:strCache>
                <c:ptCount val="2"/>
                <c:pt idx="0">
                  <c:v>Week 1</c:v>
                </c:pt>
                <c:pt idx="1">
                  <c:v>Week 3</c:v>
                </c:pt>
              </c:strCache>
            </c:strRef>
          </c:cat>
          <c:val>
            <c:numRef>
              <c:f>'[Progression Graphs.xlsx]Battle Bench Max'!$C$1:$C$2</c:f>
              <c:numCache>
                <c:formatCode>General</c:formatCode>
                <c:ptCount val="2"/>
                <c:pt idx="0">
                  <c:v>70</c:v>
                </c:pt>
                <c:pt idx="1">
                  <c:v>115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FF8-CC4E-AEFF-4CF7437BCEF5}"/>
            </c:ext>
          </c:extLst>
        </c:ser>
        <c:dLbls>
          <c:dLblPos val="b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813413423"/>
        <c:axId val="1813415135"/>
      </c:lineChart>
      <c:catAx>
        <c:axId val="1813413423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813415135"/>
        <c:crosses val="autoZero"/>
        <c:auto val="1"/>
        <c:lblAlgn val="ctr"/>
        <c:lblOffset val="100"/>
        <c:noMultiLvlLbl val="0"/>
      </c:catAx>
      <c:valAx>
        <c:axId val="1813415135"/>
        <c:scaling>
          <c:orientation val="minMax"/>
          <c:max val="140"/>
          <c:min val="70"/>
        </c:scaling>
        <c:delete val="1"/>
        <c:axPos val="l"/>
        <c:numFmt formatCode="General" sourceLinked="1"/>
        <c:majorTickMark val="out"/>
        <c:minorTickMark val="none"/>
        <c:tickLblPos val="nextTo"/>
        <c:crossAx val="18134134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rgbClr val="003594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rgbClr val="FFB81C"/>
                </a:solidFill>
                <a:latin typeface="+mn-lt"/>
                <a:ea typeface="+mn-ea"/>
                <a:cs typeface="+mn-cs"/>
              </a:defRPr>
            </a:pPr>
            <a:r>
              <a:rPr lang="en-US" sz="2400">
                <a:solidFill>
                  <a:srgbClr val="FFB81C"/>
                </a:solidFill>
              </a:rPr>
              <a:t>Deadlift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rgbClr val="FFB81C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519147530724703E-2"/>
          <c:y val="0.14634641188071565"/>
          <c:w val="0.93928937716202832"/>
          <c:h val="0.71803957292815812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rgbClr val="FFB81C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0.17292879865106819"/>
                  <c:y val="2.649425803705432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6E3A-9C40-8623-CE63CBA6DD02}"/>
                </c:ext>
              </c:extLst>
            </c:dLbl>
            <c:dLbl>
              <c:idx val="1"/>
              <c:layout>
                <c:manualLayout>
                  <c:x val="-8.6720148799695074E-3"/>
                  <c:y val="-6.760817086408552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E3A-9C40-8623-CE63CBA6DD0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rgbClr val="FFB81C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'[Progression Graphs.xlsx]B Stance Deadlift'!$B$1:$B$2</c:f>
              <c:strCache>
                <c:ptCount val="2"/>
                <c:pt idx="0">
                  <c:v>Week 1</c:v>
                </c:pt>
                <c:pt idx="1">
                  <c:v>Week 3</c:v>
                </c:pt>
              </c:strCache>
            </c:strRef>
          </c:cat>
          <c:val>
            <c:numRef>
              <c:f>'[Progression Graphs.xlsx]B Stance Deadlift'!$C$1:$C$2</c:f>
              <c:numCache>
                <c:formatCode>General</c:formatCode>
                <c:ptCount val="2"/>
                <c:pt idx="0">
                  <c:v>170</c:v>
                </c:pt>
                <c:pt idx="1">
                  <c:v>265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E3A-9C40-8623-CE63CBA6DD02}"/>
            </c:ext>
          </c:extLst>
        </c:ser>
        <c:dLbls>
          <c:dLblPos val="b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813413423"/>
        <c:axId val="1813415135"/>
      </c:lineChart>
      <c:catAx>
        <c:axId val="1813413423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813415135"/>
        <c:crosses val="autoZero"/>
        <c:auto val="1"/>
        <c:lblAlgn val="ctr"/>
        <c:lblOffset val="100"/>
        <c:noMultiLvlLbl val="0"/>
      </c:catAx>
      <c:valAx>
        <c:axId val="1813415135"/>
        <c:scaling>
          <c:orientation val="minMax"/>
          <c:max val="300"/>
          <c:min val="170"/>
        </c:scaling>
        <c:delete val="1"/>
        <c:axPos val="l"/>
        <c:numFmt formatCode="General" sourceLinked="1"/>
        <c:majorTickMark val="out"/>
        <c:minorTickMark val="none"/>
        <c:tickLblPos val="nextTo"/>
        <c:crossAx val="18134134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rgbClr val="003594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rgbClr val="FFB81C"/>
                </a:solidFill>
                <a:latin typeface="+mn-lt"/>
                <a:ea typeface="+mn-ea"/>
                <a:cs typeface="+mn-cs"/>
              </a:defRPr>
            </a:pPr>
            <a:r>
              <a:rPr lang="en-US" baseline="0">
                <a:solidFill>
                  <a:srgbClr val="FFB81C"/>
                </a:solidFill>
              </a:rPr>
              <a:t>Hatfield Squat</a:t>
            </a:r>
            <a:endParaRPr lang="en-US">
              <a:solidFill>
                <a:srgbClr val="FFB81C"/>
              </a:solidFill>
            </a:endParaRPr>
          </a:p>
        </c:rich>
      </c:tx>
      <c:layout>
        <c:manualLayout>
          <c:xMode val="edge"/>
          <c:yMode val="edge"/>
          <c:x val="0.43409011373578299"/>
          <c:y val="3.240740740740740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rgbClr val="FFB81C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rgbClr val="FFB81C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rgbClr val="FFB81C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'Elmore-2'!$A$1:$A$3</c:f>
              <c:numCache>
                <c:formatCode>General</c:formatCode>
                <c:ptCount val="3"/>
              </c:numCache>
            </c:numRef>
          </c:cat>
          <c:val>
            <c:numRef>
              <c:f>'Elmore-2'!$B$1:$B$3</c:f>
              <c:numCache>
                <c:formatCode>General</c:formatCode>
                <c:ptCount val="3"/>
                <c:pt idx="0">
                  <c:v>135</c:v>
                </c:pt>
                <c:pt idx="1">
                  <c:v>195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214-5546-AEA1-6DB4DEF985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00096319"/>
        <c:axId val="800700255"/>
      </c:lineChart>
      <c:catAx>
        <c:axId val="80009631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800700255"/>
        <c:crosses val="autoZero"/>
        <c:auto val="1"/>
        <c:lblAlgn val="ctr"/>
        <c:lblOffset val="100"/>
        <c:noMultiLvlLbl val="0"/>
      </c:catAx>
      <c:valAx>
        <c:axId val="800700255"/>
        <c:scaling>
          <c:orientation val="minMax"/>
          <c:max val="195"/>
          <c:min val="135"/>
        </c:scaling>
        <c:delete val="1"/>
        <c:axPos val="l"/>
        <c:numFmt formatCode="General" sourceLinked="1"/>
        <c:majorTickMark val="out"/>
        <c:minorTickMark val="none"/>
        <c:tickLblPos val="nextTo"/>
        <c:crossAx val="8000963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003594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rgbClr val="FFB81C"/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rgbClr val="FFB81C"/>
                </a:solidFill>
              </a:rPr>
              <a:t>Bench Press</a:t>
            </a:r>
          </a:p>
        </c:rich>
      </c:tx>
      <c:layout>
        <c:manualLayout>
          <c:xMode val="edge"/>
          <c:yMode val="edge"/>
          <c:x val="0.39505326606775176"/>
          <c:y val="3.64619266279110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rgbClr val="FFB81C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Pt>
            <c:idx val="1"/>
            <c:marker>
              <c:symbol val="none"/>
            </c:marker>
            <c:bubble3D val="0"/>
            <c:spPr>
              <a:ln w="28575" cap="rnd">
                <a:solidFill>
                  <a:srgbClr val="FFB81C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090-8F47-8FB4-AE7CE861AACE}"/>
              </c:ext>
            </c:extLst>
          </c:dPt>
          <c:dPt>
            <c:idx val="2"/>
            <c:marker>
              <c:symbol val="none"/>
            </c:marker>
            <c:bubble3D val="0"/>
            <c:spPr>
              <a:ln w="28575" cap="rnd">
                <a:solidFill>
                  <a:srgbClr val="FFB81C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090-8F47-8FB4-AE7CE861AAC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rgbClr val="FFB81C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'Elmore-2'!$A$8:$A$10</c:f>
              <c:numCache>
                <c:formatCode>General</c:formatCode>
                <c:ptCount val="3"/>
              </c:numCache>
            </c:numRef>
          </c:cat>
          <c:val>
            <c:numRef>
              <c:f>'Elmore-2'!$B$8:$B$10</c:f>
              <c:numCache>
                <c:formatCode>General</c:formatCode>
                <c:ptCount val="3"/>
                <c:pt idx="0">
                  <c:v>80</c:v>
                </c:pt>
                <c:pt idx="1">
                  <c:v>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090-8F47-8FB4-AE7CE861AACE}"/>
            </c:ext>
          </c:extLst>
        </c:ser>
        <c:dLbls>
          <c:dLblPos val="b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800096319"/>
        <c:axId val="800700255"/>
      </c:lineChart>
      <c:catAx>
        <c:axId val="80009631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800700255"/>
        <c:crosses val="autoZero"/>
        <c:auto val="1"/>
        <c:lblAlgn val="ctr"/>
        <c:lblOffset val="100"/>
        <c:noMultiLvlLbl val="0"/>
      </c:catAx>
      <c:valAx>
        <c:axId val="800700255"/>
        <c:scaling>
          <c:orientation val="minMax"/>
          <c:max val="85"/>
          <c:min val="80"/>
        </c:scaling>
        <c:delete val="1"/>
        <c:axPos val="l"/>
        <c:numFmt formatCode="General" sourceLinked="1"/>
        <c:majorTickMark val="out"/>
        <c:minorTickMark val="none"/>
        <c:tickLblPos val="nextTo"/>
        <c:crossAx val="8000963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003594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rgbClr val="FFB81C"/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rgbClr val="FFB81C"/>
                </a:solidFill>
              </a:rPr>
              <a:t>B</a:t>
            </a:r>
            <a:r>
              <a:rPr lang="en-US" baseline="0">
                <a:solidFill>
                  <a:srgbClr val="FFB81C"/>
                </a:solidFill>
              </a:rPr>
              <a:t> Stance</a:t>
            </a:r>
            <a:r>
              <a:rPr lang="en-US">
                <a:solidFill>
                  <a:srgbClr val="FFB81C"/>
                </a:solidFill>
              </a:rPr>
              <a:t> Deadlift</a:t>
            </a:r>
          </a:p>
        </c:rich>
      </c:tx>
      <c:layout>
        <c:manualLayout>
          <c:xMode val="edge"/>
          <c:yMode val="edge"/>
          <c:x val="0.36995821003529988"/>
          <c:y val="5.89348893249768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rgbClr val="FFB81C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rgbClr val="FFB81C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rgbClr val="FFB81C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'Elmore-2'!$A$18:$A$19</c:f>
              <c:numCache>
                <c:formatCode>General</c:formatCode>
                <c:ptCount val="2"/>
              </c:numCache>
            </c:numRef>
          </c:cat>
          <c:val>
            <c:numRef>
              <c:f>'Elmore-2'!$B$18:$B$19</c:f>
              <c:numCache>
                <c:formatCode>General</c:formatCode>
                <c:ptCount val="2"/>
                <c:pt idx="0">
                  <c:v>145</c:v>
                </c:pt>
                <c:pt idx="1">
                  <c:v>155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FE7-CA4D-95A5-18C95E7E2010}"/>
            </c:ext>
          </c:extLst>
        </c:ser>
        <c:dLbls>
          <c:dLblPos val="b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800096319"/>
        <c:axId val="800700255"/>
      </c:lineChart>
      <c:catAx>
        <c:axId val="80009631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800700255"/>
        <c:crosses val="autoZero"/>
        <c:auto val="1"/>
        <c:lblAlgn val="ctr"/>
        <c:lblOffset val="100"/>
        <c:noMultiLvlLbl val="0"/>
      </c:catAx>
      <c:valAx>
        <c:axId val="800700255"/>
        <c:scaling>
          <c:orientation val="minMax"/>
          <c:max val="155"/>
          <c:min val="145"/>
        </c:scaling>
        <c:delete val="1"/>
        <c:axPos val="l"/>
        <c:numFmt formatCode="General" sourceLinked="1"/>
        <c:majorTickMark val="out"/>
        <c:minorTickMark val="none"/>
        <c:tickLblPos val="nextTo"/>
        <c:crossAx val="8000963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003594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rgbClr val="FFB81C"/>
                </a:solidFill>
                <a:latin typeface="+mn-lt"/>
                <a:ea typeface="+mn-ea"/>
                <a:cs typeface="+mn-cs"/>
              </a:defRPr>
            </a:pPr>
            <a:r>
              <a:rPr lang="en-US" baseline="0">
                <a:solidFill>
                  <a:srgbClr val="FFB81C"/>
                </a:solidFill>
              </a:rPr>
              <a:t>Hatfield Squat</a:t>
            </a:r>
            <a:endParaRPr lang="en-US">
              <a:solidFill>
                <a:srgbClr val="FFB81C"/>
              </a:solidFill>
            </a:endParaRPr>
          </a:p>
        </c:rich>
      </c:tx>
      <c:layout>
        <c:manualLayout>
          <c:xMode val="edge"/>
          <c:yMode val="edge"/>
          <c:x val="0.43409011373578299"/>
          <c:y val="3.240740740740740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rgbClr val="FFB81C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rgbClr val="FFB81C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rgbClr val="FFB81C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'Rust-2'!$A$1:$A$3</c:f>
              <c:numCache>
                <c:formatCode>General</c:formatCode>
                <c:ptCount val="3"/>
              </c:numCache>
            </c:numRef>
          </c:cat>
          <c:val>
            <c:numRef>
              <c:f>'Rust-2'!$B$1:$B$3</c:f>
              <c:numCache>
                <c:formatCode>General</c:formatCode>
                <c:ptCount val="3"/>
                <c:pt idx="0">
                  <c:v>205</c:v>
                </c:pt>
                <c:pt idx="1">
                  <c:v>220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FEA-D547-B911-5D13213734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00096319"/>
        <c:axId val="800700255"/>
      </c:lineChart>
      <c:catAx>
        <c:axId val="80009631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800700255"/>
        <c:crosses val="autoZero"/>
        <c:auto val="1"/>
        <c:lblAlgn val="ctr"/>
        <c:lblOffset val="100"/>
        <c:noMultiLvlLbl val="0"/>
      </c:catAx>
      <c:valAx>
        <c:axId val="800700255"/>
        <c:scaling>
          <c:orientation val="minMax"/>
          <c:max val="220"/>
          <c:min val="205"/>
        </c:scaling>
        <c:delete val="1"/>
        <c:axPos val="l"/>
        <c:numFmt formatCode="General" sourceLinked="1"/>
        <c:majorTickMark val="out"/>
        <c:minorTickMark val="none"/>
        <c:tickLblPos val="nextTo"/>
        <c:crossAx val="8000963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003594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rgbClr val="FFB81C"/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rgbClr val="FFB81C"/>
                </a:solidFill>
              </a:rPr>
              <a:t>Bench Press</a:t>
            </a:r>
          </a:p>
        </c:rich>
      </c:tx>
      <c:layout>
        <c:manualLayout>
          <c:xMode val="edge"/>
          <c:yMode val="edge"/>
          <c:x val="0.39505326606775176"/>
          <c:y val="3.64619266279110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rgbClr val="FFB81C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Pt>
            <c:idx val="1"/>
            <c:marker>
              <c:symbol val="none"/>
            </c:marker>
            <c:bubble3D val="0"/>
            <c:spPr>
              <a:ln w="28575" cap="rnd">
                <a:solidFill>
                  <a:srgbClr val="FFB81C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1927-224A-A32D-059BE638DD9A}"/>
              </c:ext>
            </c:extLst>
          </c:dPt>
          <c:dPt>
            <c:idx val="2"/>
            <c:marker>
              <c:symbol val="none"/>
            </c:marker>
            <c:bubble3D val="0"/>
            <c:spPr>
              <a:ln w="28575" cap="rnd">
                <a:solidFill>
                  <a:srgbClr val="FFB81C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1927-224A-A32D-059BE638DD9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rgbClr val="FFB81C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'Rust-2'!$A$8:$A$10</c:f>
              <c:numCache>
                <c:formatCode>General</c:formatCode>
                <c:ptCount val="3"/>
              </c:numCache>
            </c:numRef>
          </c:cat>
          <c:val>
            <c:numRef>
              <c:f>'Rust-2'!$B$8:$B$10</c:f>
              <c:numCache>
                <c:formatCode>General</c:formatCode>
                <c:ptCount val="3"/>
                <c:pt idx="0">
                  <c:v>80</c:v>
                </c:pt>
                <c:pt idx="1">
                  <c:v>90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927-224A-A32D-059BE638DD9A}"/>
            </c:ext>
          </c:extLst>
        </c:ser>
        <c:dLbls>
          <c:dLblPos val="b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800096319"/>
        <c:axId val="800700255"/>
      </c:lineChart>
      <c:catAx>
        <c:axId val="80009631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800700255"/>
        <c:crosses val="autoZero"/>
        <c:auto val="1"/>
        <c:lblAlgn val="ctr"/>
        <c:lblOffset val="100"/>
        <c:noMultiLvlLbl val="0"/>
      </c:catAx>
      <c:valAx>
        <c:axId val="800700255"/>
        <c:scaling>
          <c:orientation val="minMax"/>
          <c:max val="90"/>
          <c:min val="80"/>
        </c:scaling>
        <c:delete val="1"/>
        <c:axPos val="l"/>
        <c:numFmt formatCode="General" sourceLinked="1"/>
        <c:majorTickMark val="out"/>
        <c:minorTickMark val="none"/>
        <c:tickLblPos val="nextTo"/>
        <c:crossAx val="8000963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003594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rgbClr val="FFB81C"/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rgbClr val="FFB81C"/>
                </a:solidFill>
              </a:rPr>
              <a:t>B</a:t>
            </a:r>
            <a:r>
              <a:rPr lang="en-US" baseline="0">
                <a:solidFill>
                  <a:srgbClr val="FFB81C"/>
                </a:solidFill>
              </a:rPr>
              <a:t> Stance</a:t>
            </a:r>
            <a:r>
              <a:rPr lang="en-US">
                <a:solidFill>
                  <a:srgbClr val="FFB81C"/>
                </a:solidFill>
              </a:rPr>
              <a:t> Deadlift</a:t>
            </a:r>
          </a:p>
        </c:rich>
      </c:tx>
      <c:layout>
        <c:manualLayout>
          <c:xMode val="edge"/>
          <c:yMode val="edge"/>
          <c:x val="0.36995821003529988"/>
          <c:y val="5.89348893249768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rgbClr val="FFB81C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rgbClr val="FFB81C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rgbClr val="FFB81C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'Rust-2'!$A$18:$A$19</c:f>
              <c:numCache>
                <c:formatCode>General</c:formatCode>
                <c:ptCount val="2"/>
              </c:numCache>
            </c:numRef>
          </c:cat>
          <c:val>
            <c:numRef>
              <c:f>'Rust-2'!$B$18:$B$19</c:f>
              <c:numCache>
                <c:formatCode>General</c:formatCode>
                <c:ptCount val="2"/>
                <c:pt idx="0">
                  <c:v>155</c:v>
                </c:pt>
                <c:pt idx="1">
                  <c:v>205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5BD-C046-82A5-4052346A348C}"/>
            </c:ext>
          </c:extLst>
        </c:ser>
        <c:dLbls>
          <c:dLblPos val="b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800096319"/>
        <c:axId val="800700255"/>
      </c:lineChart>
      <c:catAx>
        <c:axId val="80009631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800700255"/>
        <c:crosses val="autoZero"/>
        <c:auto val="1"/>
        <c:lblAlgn val="ctr"/>
        <c:lblOffset val="100"/>
        <c:noMultiLvlLbl val="0"/>
      </c:catAx>
      <c:valAx>
        <c:axId val="800700255"/>
        <c:scaling>
          <c:orientation val="minMax"/>
          <c:max val="205"/>
          <c:min val="155"/>
        </c:scaling>
        <c:delete val="1"/>
        <c:axPos val="l"/>
        <c:numFmt formatCode="General" sourceLinked="1"/>
        <c:majorTickMark val="out"/>
        <c:minorTickMark val="none"/>
        <c:tickLblPos val="nextTo"/>
        <c:crossAx val="8000963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003594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rgbClr val="FFB81C"/>
                </a:solidFill>
                <a:latin typeface="+mn-lt"/>
                <a:ea typeface="+mn-ea"/>
                <a:cs typeface="+mn-cs"/>
              </a:defRPr>
            </a:pPr>
            <a:r>
              <a:rPr lang="en-US" baseline="0">
                <a:solidFill>
                  <a:srgbClr val="FFB81C"/>
                </a:solidFill>
              </a:rPr>
              <a:t>Hatfield Squat</a:t>
            </a:r>
            <a:endParaRPr lang="en-US">
              <a:solidFill>
                <a:srgbClr val="FFB81C"/>
              </a:solidFill>
            </a:endParaRPr>
          </a:p>
        </c:rich>
      </c:tx>
      <c:layout>
        <c:manualLayout>
          <c:xMode val="edge"/>
          <c:yMode val="edge"/>
          <c:x val="0.43409011373578299"/>
          <c:y val="3.240740740740740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rgbClr val="FFB81C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rgbClr val="FFB81C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rgbClr val="FFB81C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'Faye-2'!$A$1:$A$3</c:f>
              <c:numCache>
                <c:formatCode>General</c:formatCode>
                <c:ptCount val="3"/>
              </c:numCache>
            </c:numRef>
          </c:cat>
          <c:val>
            <c:numRef>
              <c:f>'Faye-2'!$B$1:$B$3</c:f>
              <c:numCache>
                <c:formatCode>General</c:formatCode>
                <c:ptCount val="3"/>
                <c:pt idx="0">
                  <c:v>175</c:v>
                </c:pt>
                <c:pt idx="1">
                  <c:v>205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47F-5346-907D-3D7DA30823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00096319"/>
        <c:axId val="800700255"/>
      </c:lineChart>
      <c:catAx>
        <c:axId val="80009631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800700255"/>
        <c:crosses val="autoZero"/>
        <c:auto val="1"/>
        <c:lblAlgn val="ctr"/>
        <c:lblOffset val="100"/>
        <c:noMultiLvlLbl val="0"/>
      </c:catAx>
      <c:valAx>
        <c:axId val="800700255"/>
        <c:scaling>
          <c:orientation val="minMax"/>
          <c:max val="205"/>
          <c:min val="175"/>
        </c:scaling>
        <c:delete val="1"/>
        <c:axPos val="l"/>
        <c:numFmt formatCode="General" sourceLinked="1"/>
        <c:majorTickMark val="out"/>
        <c:minorTickMark val="none"/>
        <c:tickLblPos val="nextTo"/>
        <c:crossAx val="8000963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003594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rgbClr val="FFB81C"/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rgbClr val="FFB81C"/>
                </a:solidFill>
              </a:rPr>
              <a:t>Bench Press</a:t>
            </a:r>
          </a:p>
        </c:rich>
      </c:tx>
      <c:layout>
        <c:manualLayout>
          <c:xMode val="edge"/>
          <c:yMode val="edge"/>
          <c:x val="0.39505326606775176"/>
          <c:y val="3.64619266279110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rgbClr val="FFB81C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Pt>
            <c:idx val="1"/>
            <c:marker>
              <c:symbol val="none"/>
            </c:marker>
            <c:bubble3D val="0"/>
            <c:spPr>
              <a:ln w="28575" cap="rnd">
                <a:solidFill>
                  <a:srgbClr val="FFB81C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D9C9-834F-BA5E-75C39BD14BB0}"/>
              </c:ext>
            </c:extLst>
          </c:dPt>
          <c:dPt>
            <c:idx val="2"/>
            <c:marker>
              <c:symbol val="none"/>
            </c:marker>
            <c:bubble3D val="0"/>
            <c:spPr>
              <a:ln w="28575" cap="rnd">
                <a:solidFill>
                  <a:srgbClr val="FFB81C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D9C9-834F-BA5E-75C39BD14BB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rgbClr val="FFB81C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'Faye-2'!$A$8:$A$10</c:f>
              <c:numCache>
                <c:formatCode>General</c:formatCode>
                <c:ptCount val="3"/>
              </c:numCache>
            </c:numRef>
          </c:cat>
          <c:val>
            <c:numRef>
              <c:f>'Faye-2'!$B$8:$B$10</c:f>
              <c:numCache>
                <c:formatCode>General</c:formatCode>
                <c:ptCount val="3"/>
                <c:pt idx="0">
                  <c:v>80</c:v>
                </c:pt>
                <c:pt idx="1">
                  <c:v>90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9C9-834F-BA5E-75C39BD14BB0}"/>
            </c:ext>
          </c:extLst>
        </c:ser>
        <c:dLbls>
          <c:dLblPos val="b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800096319"/>
        <c:axId val="800700255"/>
      </c:lineChart>
      <c:catAx>
        <c:axId val="80009631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800700255"/>
        <c:crosses val="autoZero"/>
        <c:auto val="1"/>
        <c:lblAlgn val="ctr"/>
        <c:lblOffset val="100"/>
        <c:noMultiLvlLbl val="0"/>
      </c:catAx>
      <c:valAx>
        <c:axId val="800700255"/>
        <c:scaling>
          <c:orientation val="minMax"/>
          <c:max val="90"/>
          <c:min val="80"/>
        </c:scaling>
        <c:delete val="1"/>
        <c:axPos val="l"/>
        <c:numFmt formatCode="General" sourceLinked="1"/>
        <c:majorTickMark val="out"/>
        <c:minorTickMark val="none"/>
        <c:tickLblPos val="nextTo"/>
        <c:crossAx val="8000963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003594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rgbClr val="FFB81C"/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rgbClr val="FFB81C"/>
                </a:solidFill>
              </a:rPr>
              <a:t>B</a:t>
            </a:r>
            <a:r>
              <a:rPr lang="en-US" baseline="0">
                <a:solidFill>
                  <a:srgbClr val="FFB81C"/>
                </a:solidFill>
              </a:rPr>
              <a:t> Stance</a:t>
            </a:r>
            <a:r>
              <a:rPr lang="en-US">
                <a:solidFill>
                  <a:srgbClr val="FFB81C"/>
                </a:solidFill>
              </a:rPr>
              <a:t> Deadlift</a:t>
            </a:r>
          </a:p>
        </c:rich>
      </c:tx>
      <c:layout>
        <c:manualLayout>
          <c:xMode val="edge"/>
          <c:yMode val="edge"/>
          <c:x val="0.36995821003529988"/>
          <c:y val="5.89348893249768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rgbClr val="FFB81C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rgbClr val="FFB81C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rgbClr val="FFB81C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'Faye-2'!$A$18:$A$19</c:f>
              <c:numCache>
                <c:formatCode>General</c:formatCode>
                <c:ptCount val="2"/>
              </c:numCache>
            </c:numRef>
          </c:cat>
          <c:val>
            <c:numRef>
              <c:f>'Faye-2'!$B$18:$B$19</c:f>
              <c:numCache>
                <c:formatCode>General</c:formatCode>
                <c:ptCount val="2"/>
                <c:pt idx="0">
                  <c:v>235</c:v>
                </c:pt>
                <c:pt idx="1">
                  <c:v>255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E41-1348-B3B6-28CE65A30F71}"/>
            </c:ext>
          </c:extLst>
        </c:ser>
        <c:dLbls>
          <c:dLblPos val="b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800096319"/>
        <c:axId val="800700255"/>
      </c:lineChart>
      <c:catAx>
        <c:axId val="80009631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800700255"/>
        <c:crosses val="autoZero"/>
        <c:auto val="1"/>
        <c:lblAlgn val="ctr"/>
        <c:lblOffset val="100"/>
        <c:noMultiLvlLbl val="0"/>
      </c:catAx>
      <c:valAx>
        <c:axId val="800700255"/>
        <c:scaling>
          <c:orientation val="minMax"/>
          <c:max val="255"/>
          <c:min val="235"/>
        </c:scaling>
        <c:delete val="1"/>
        <c:axPos val="l"/>
        <c:numFmt formatCode="General" sourceLinked="1"/>
        <c:majorTickMark val="out"/>
        <c:minorTickMark val="none"/>
        <c:tickLblPos val="nextTo"/>
        <c:crossAx val="8000963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003594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rgbClr val="FFB81C"/>
                </a:solidFill>
                <a:latin typeface="+mn-lt"/>
                <a:ea typeface="+mn-ea"/>
                <a:cs typeface="+mn-cs"/>
              </a:defRPr>
            </a:pPr>
            <a:r>
              <a:rPr lang="en-US" sz="2400">
                <a:solidFill>
                  <a:srgbClr val="FFB81C"/>
                </a:solidFill>
              </a:rPr>
              <a:t>Deadlift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rgbClr val="FFB81C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2431901541884679E-2"/>
          <c:y val="0.18843352004347896"/>
          <c:w val="0.93928937716202832"/>
          <c:h val="0.71803957292815812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rgbClr val="FFB81C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0.1342947367551896"/>
                  <c:y val="4.052329409130877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842D-3042-B6E8-DD13A0F0FEE6}"/>
                </c:ext>
              </c:extLst>
            </c:dLbl>
            <c:dLbl>
              <c:idx val="1"/>
              <c:layout>
                <c:manualLayout>
                  <c:x val="-3.1528372189119211E-3"/>
                  <c:y val="-5.135646128307511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42D-3042-B6E8-DD13A0F0FEE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rgbClr val="FFB81C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'[Progression Graphs.xlsx]B Stance Deadlift'!$B$1:$B$2</c:f>
              <c:strCache>
                <c:ptCount val="2"/>
                <c:pt idx="0">
                  <c:v>Week 1</c:v>
                </c:pt>
                <c:pt idx="1">
                  <c:v>Week 3</c:v>
                </c:pt>
              </c:strCache>
            </c:strRef>
          </c:cat>
          <c:val>
            <c:numRef>
              <c:f>'[Progression Graphs.xlsx]B Stance Deadlift'!$C$1:$C$2</c:f>
              <c:numCache>
                <c:formatCode>General</c:formatCode>
                <c:ptCount val="2"/>
                <c:pt idx="0">
                  <c:v>155</c:v>
                </c:pt>
                <c:pt idx="1">
                  <c:v>235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42D-3042-B6E8-DD13A0F0FEE6}"/>
            </c:ext>
          </c:extLst>
        </c:ser>
        <c:dLbls>
          <c:dLblPos val="b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813413423"/>
        <c:axId val="1813415135"/>
      </c:lineChart>
      <c:catAx>
        <c:axId val="1813413423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813415135"/>
        <c:crosses val="autoZero"/>
        <c:auto val="1"/>
        <c:lblAlgn val="ctr"/>
        <c:lblOffset val="100"/>
        <c:noMultiLvlLbl val="0"/>
      </c:catAx>
      <c:valAx>
        <c:axId val="1813415135"/>
        <c:scaling>
          <c:orientation val="minMax"/>
          <c:max val="240"/>
          <c:min val="150"/>
        </c:scaling>
        <c:delete val="1"/>
        <c:axPos val="l"/>
        <c:numFmt formatCode="General" sourceLinked="1"/>
        <c:majorTickMark val="out"/>
        <c:minorTickMark val="none"/>
        <c:tickLblPos val="nextTo"/>
        <c:crossAx val="18134134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rgbClr val="003594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rgbClr val="FFB81C"/>
                </a:solidFill>
                <a:latin typeface="+mn-lt"/>
                <a:ea typeface="+mn-ea"/>
                <a:cs typeface="+mn-cs"/>
              </a:defRPr>
            </a:pPr>
            <a:r>
              <a:rPr lang="en-US" sz="2400">
                <a:solidFill>
                  <a:srgbClr val="FFB81C"/>
                </a:solidFill>
              </a:rPr>
              <a:t>Deadlift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rgbClr val="FFB81C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2431901541884679E-2"/>
          <c:y val="0.18843352004347896"/>
          <c:w val="0.93928937716202832"/>
          <c:h val="0.71803957292815812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rgbClr val="FFB81C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0.15913092982425645"/>
                  <c:y val="4.519963944272691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795C-604D-AA17-EB07895DB1AB}"/>
                </c:ext>
              </c:extLst>
            </c:dLbl>
            <c:dLbl>
              <c:idx val="1"/>
              <c:layout>
                <c:manualLayout>
                  <c:x val="-1.6950736176056462E-2"/>
                  <c:y val="-7.228451621550366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95C-604D-AA17-EB07895DB1A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rgbClr val="FFB81C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'[Progression Graphs.xlsx]B Stance Deadlift'!$B$1:$B$2</c:f>
              <c:strCache>
                <c:ptCount val="2"/>
                <c:pt idx="0">
                  <c:v>Week 1</c:v>
                </c:pt>
                <c:pt idx="1">
                  <c:v>Week 3</c:v>
                </c:pt>
              </c:strCache>
            </c:strRef>
          </c:cat>
          <c:val>
            <c:numRef>
              <c:f>'[Progression Graphs.xlsx]B Stance Deadlift'!$C$1:$C$2</c:f>
              <c:numCache>
                <c:formatCode>General</c:formatCode>
                <c:ptCount val="2"/>
                <c:pt idx="0">
                  <c:v>155</c:v>
                </c:pt>
                <c:pt idx="1">
                  <c:v>235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95C-604D-AA17-EB07895DB1AB}"/>
            </c:ext>
          </c:extLst>
        </c:ser>
        <c:dLbls>
          <c:dLblPos val="b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813413423"/>
        <c:axId val="1813415135"/>
      </c:lineChart>
      <c:catAx>
        <c:axId val="1813413423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813415135"/>
        <c:crosses val="autoZero"/>
        <c:auto val="1"/>
        <c:lblAlgn val="ctr"/>
        <c:lblOffset val="100"/>
        <c:noMultiLvlLbl val="0"/>
      </c:catAx>
      <c:valAx>
        <c:axId val="1813415135"/>
        <c:scaling>
          <c:orientation val="minMax"/>
          <c:max val="240"/>
          <c:min val="150"/>
        </c:scaling>
        <c:delete val="1"/>
        <c:axPos val="l"/>
        <c:numFmt formatCode="General" sourceLinked="1"/>
        <c:majorTickMark val="out"/>
        <c:minorTickMark val="none"/>
        <c:tickLblPos val="nextTo"/>
        <c:crossAx val="18134134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rgbClr val="003594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rgbClr val="FFB81C"/>
                </a:solidFill>
                <a:latin typeface="+mn-lt"/>
                <a:ea typeface="+mn-ea"/>
                <a:cs typeface="+mn-cs"/>
              </a:defRPr>
            </a:pPr>
            <a:r>
              <a:rPr lang="en-US" sz="2400">
                <a:solidFill>
                  <a:srgbClr val="FFB81C"/>
                </a:solidFill>
              </a:rPr>
              <a:t>Deadlift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rgbClr val="FFB81C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2431942257622363E-2"/>
          <c:y val="0.15002077546355369"/>
          <c:w val="0.93928937716202832"/>
          <c:h val="0.71803957292815812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rgbClr val="FFB81C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0.18480628333160154"/>
                  <c:y val="4.05233072723194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68B3-174F-BAC9-0401EDE0EE5F}"/>
                </c:ext>
              </c:extLst>
            </c:dLbl>
            <c:dLbl>
              <c:idx val="1"/>
              <c:layout>
                <c:manualLayout>
                  <c:x val="-6.3097309011507811E-3"/>
                  <c:y val="-5.938266437853007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8B3-174F-BAC9-0401EDE0EE5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rgbClr val="FFB81C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'[Progression Graphs.xlsx]B Stance Deadlift'!$B$1:$B$2</c:f>
              <c:strCache>
                <c:ptCount val="2"/>
                <c:pt idx="0">
                  <c:v>Week 1</c:v>
                </c:pt>
                <c:pt idx="1">
                  <c:v>Week 3</c:v>
                </c:pt>
              </c:strCache>
            </c:strRef>
          </c:cat>
          <c:val>
            <c:numRef>
              <c:f>'[Progression Graphs.xlsx]B Stance Deadlift'!$C$1:$C$2</c:f>
              <c:numCache>
                <c:formatCode>General</c:formatCode>
                <c:ptCount val="2"/>
                <c:pt idx="0">
                  <c:v>185</c:v>
                </c:pt>
                <c:pt idx="1">
                  <c:v>285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8B3-174F-BAC9-0401EDE0EE5F}"/>
            </c:ext>
          </c:extLst>
        </c:ser>
        <c:dLbls>
          <c:dLblPos val="b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813413423"/>
        <c:axId val="1813415135"/>
      </c:lineChart>
      <c:catAx>
        <c:axId val="1813413423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813415135"/>
        <c:crosses val="autoZero"/>
        <c:auto val="1"/>
        <c:lblAlgn val="ctr"/>
        <c:lblOffset val="100"/>
        <c:noMultiLvlLbl val="0"/>
      </c:catAx>
      <c:valAx>
        <c:axId val="1813415135"/>
        <c:scaling>
          <c:orientation val="minMax"/>
          <c:max val="290"/>
          <c:min val="185"/>
        </c:scaling>
        <c:delete val="1"/>
        <c:axPos val="l"/>
        <c:numFmt formatCode="General" sourceLinked="1"/>
        <c:majorTickMark val="out"/>
        <c:minorTickMark val="none"/>
        <c:tickLblPos val="nextTo"/>
        <c:crossAx val="18134134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rgbClr val="003594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rgbClr val="FFB81C"/>
                </a:solidFill>
                <a:latin typeface="+mn-lt"/>
                <a:ea typeface="+mn-ea"/>
                <a:cs typeface="+mn-cs"/>
              </a:defRPr>
            </a:pPr>
            <a:r>
              <a:rPr lang="en-US" sz="2400">
                <a:solidFill>
                  <a:srgbClr val="FFB81C"/>
                </a:solidFill>
              </a:rPr>
              <a:t>Deadlift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rgbClr val="FFB81C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2431901541884679E-2"/>
          <c:y val="0.18843352004347896"/>
          <c:w val="0.93928937716202832"/>
          <c:h val="0.71803957292815812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rgbClr val="FFB81C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0.1342947367551896"/>
                  <c:y val="4.052329409130877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AD4C-C445-A15D-A1920DF729F2}"/>
                </c:ext>
              </c:extLst>
            </c:dLbl>
            <c:dLbl>
              <c:idx val="1"/>
              <c:layout>
                <c:manualLayout>
                  <c:x val="-3.1528666641606989E-3"/>
                  <c:y val="-1.616837199848589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D4C-C445-A15D-A1920DF729F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rgbClr val="FFB81C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'[Progression Graphs.xlsx]B Stance Deadlift'!$B$1:$B$2</c:f>
              <c:strCache>
                <c:ptCount val="2"/>
                <c:pt idx="0">
                  <c:v>Week 1</c:v>
                </c:pt>
                <c:pt idx="1">
                  <c:v>Week 3</c:v>
                </c:pt>
              </c:strCache>
            </c:strRef>
          </c:cat>
          <c:val>
            <c:numRef>
              <c:f>'[Progression Graphs.xlsx]B Stance Deadlift'!$C$1:$C$2</c:f>
              <c:numCache>
                <c:formatCode>General</c:formatCode>
                <c:ptCount val="2"/>
                <c:pt idx="0">
                  <c:v>175</c:v>
                </c:pt>
                <c:pt idx="1">
                  <c:v>245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D4C-C445-A15D-A1920DF729F2}"/>
            </c:ext>
          </c:extLst>
        </c:ser>
        <c:dLbls>
          <c:dLblPos val="b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813413423"/>
        <c:axId val="1813415135"/>
      </c:lineChart>
      <c:catAx>
        <c:axId val="1813413423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813415135"/>
        <c:crosses val="autoZero"/>
        <c:auto val="1"/>
        <c:lblAlgn val="ctr"/>
        <c:lblOffset val="100"/>
        <c:noMultiLvlLbl val="0"/>
      </c:catAx>
      <c:valAx>
        <c:axId val="1813415135"/>
        <c:scaling>
          <c:orientation val="minMax"/>
          <c:max val="250"/>
          <c:min val="170"/>
        </c:scaling>
        <c:delete val="1"/>
        <c:axPos val="l"/>
        <c:numFmt formatCode="General" sourceLinked="1"/>
        <c:majorTickMark val="out"/>
        <c:minorTickMark val="none"/>
        <c:tickLblPos val="nextTo"/>
        <c:crossAx val="18134134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rgbClr val="003594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rgbClr val="FFB81C"/>
                </a:solidFill>
                <a:latin typeface="+mn-lt"/>
                <a:ea typeface="+mn-ea"/>
                <a:cs typeface="+mn-cs"/>
              </a:defRPr>
            </a:pPr>
            <a:r>
              <a:rPr lang="en-US" sz="2400">
                <a:solidFill>
                  <a:srgbClr val="FFB81C"/>
                </a:solidFill>
              </a:rPr>
              <a:t>Deadlift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rgbClr val="FFB81C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2431901541884679E-2"/>
          <c:y val="0.18843352004347896"/>
          <c:w val="0.93928937716202832"/>
          <c:h val="0.71803957292815812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rgbClr val="FFB81C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0.15567200919723534"/>
                  <c:y val="4.052339018816361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4C55-C34E-B979-0311F89B0B4E}"/>
                </c:ext>
              </c:extLst>
            </c:dLbl>
            <c:dLbl>
              <c:idx val="1"/>
              <c:layout>
                <c:manualLayout>
                  <c:x val="-6.2068353579932643E-3"/>
                  <c:y val="-5.735534593234642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C55-C34E-B979-0311F89B0B4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rgbClr val="FFB81C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'[Progression Graphs.xlsx]B Stance Deadlift'!$B$1:$B$2</c:f>
              <c:strCache>
                <c:ptCount val="2"/>
                <c:pt idx="0">
                  <c:v>Week 1</c:v>
                </c:pt>
                <c:pt idx="1">
                  <c:v>Week 3</c:v>
                </c:pt>
              </c:strCache>
            </c:strRef>
          </c:cat>
          <c:val>
            <c:numRef>
              <c:f>'[Progression Graphs.xlsx]B Stance Deadlift'!$C$1:$C$2</c:f>
              <c:numCache>
                <c:formatCode>General</c:formatCode>
                <c:ptCount val="2"/>
                <c:pt idx="0">
                  <c:v>155</c:v>
                </c:pt>
                <c:pt idx="1">
                  <c:v>235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C55-C34E-B979-0311F89B0B4E}"/>
            </c:ext>
          </c:extLst>
        </c:ser>
        <c:dLbls>
          <c:dLblPos val="b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813413423"/>
        <c:axId val="1813415135"/>
      </c:lineChart>
      <c:catAx>
        <c:axId val="1813413423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813415135"/>
        <c:crosses val="autoZero"/>
        <c:auto val="1"/>
        <c:lblAlgn val="ctr"/>
        <c:lblOffset val="100"/>
        <c:noMultiLvlLbl val="0"/>
      </c:catAx>
      <c:valAx>
        <c:axId val="1813415135"/>
        <c:scaling>
          <c:orientation val="minMax"/>
          <c:max val="240"/>
          <c:min val="150"/>
        </c:scaling>
        <c:delete val="1"/>
        <c:axPos val="l"/>
        <c:numFmt formatCode="General" sourceLinked="1"/>
        <c:majorTickMark val="out"/>
        <c:minorTickMark val="none"/>
        <c:tickLblPos val="nextTo"/>
        <c:crossAx val="18134134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rgbClr val="003594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rgbClr val="FFB81C"/>
                </a:solidFill>
                <a:latin typeface="+mn-lt"/>
                <a:ea typeface="+mn-ea"/>
                <a:cs typeface="+mn-cs"/>
              </a:defRPr>
            </a:pPr>
            <a:r>
              <a:rPr lang="en-US" sz="2400">
                <a:solidFill>
                  <a:srgbClr val="FFB81C"/>
                </a:solidFill>
              </a:rPr>
              <a:t>Deadlift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rgbClr val="FFB81C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2431901541884679E-2"/>
          <c:y val="0.18843352004347896"/>
          <c:w val="0.93928937716202832"/>
          <c:h val="0.71803957292815812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rgbClr val="FFB81C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0.166810235574816"/>
                  <c:y val="4.052331660373815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AD93-8246-908C-C648B5437DE3}"/>
                </c:ext>
              </c:extLst>
            </c:dLbl>
            <c:dLbl>
              <c:idx val="1"/>
              <c:layout>
                <c:manualLayout>
                  <c:x val="-6.1087969142732939E-3"/>
                  <c:y val="-8.652644042994900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D93-8246-908C-C648B5437DE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rgbClr val="FFB81C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'[Progression Graphs.xlsx]B Stance Deadlift'!$B$1:$B$2</c:f>
              <c:strCache>
                <c:ptCount val="2"/>
                <c:pt idx="0">
                  <c:v>Week 1</c:v>
                </c:pt>
                <c:pt idx="1">
                  <c:v>Week 3</c:v>
                </c:pt>
              </c:strCache>
            </c:strRef>
          </c:cat>
          <c:val>
            <c:numRef>
              <c:f>'[Progression Graphs.xlsx]B Stance Deadlift'!$C$1:$C$2</c:f>
              <c:numCache>
                <c:formatCode>General</c:formatCode>
                <c:ptCount val="2"/>
                <c:pt idx="0">
                  <c:v>170</c:v>
                </c:pt>
                <c:pt idx="1">
                  <c:v>315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D93-8246-908C-C648B5437DE3}"/>
            </c:ext>
          </c:extLst>
        </c:ser>
        <c:dLbls>
          <c:dLblPos val="b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813413423"/>
        <c:axId val="1813415135"/>
      </c:lineChart>
      <c:catAx>
        <c:axId val="1813413423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813415135"/>
        <c:crosses val="autoZero"/>
        <c:auto val="1"/>
        <c:lblAlgn val="ctr"/>
        <c:lblOffset val="100"/>
        <c:noMultiLvlLbl val="0"/>
      </c:catAx>
      <c:valAx>
        <c:axId val="1813415135"/>
        <c:scaling>
          <c:orientation val="minMax"/>
          <c:max val="320"/>
          <c:min val="165"/>
        </c:scaling>
        <c:delete val="1"/>
        <c:axPos val="l"/>
        <c:numFmt formatCode="General" sourceLinked="1"/>
        <c:majorTickMark val="out"/>
        <c:minorTickMark val="none"/>
        <c:tickLblPos val="nextTo"/>
        <c:crossAx val="18134134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rgbClr val="003594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rgbClr val="FFB81C"/>
                </a:solidFill>
                <a:latin typeface="+mn-lt"/>
                <a:ea typeface="+mn-ea"/>
                <a:cs typeface="+mn-cs"/>
              </a:defRPr>
            </a:pPr>
            <a:r>
              <a:rPr lang="en-US" sz="2400">
                <a:solidFill>
                  <a:srgbClr val="FFB81C"/>
                </a:solidFill>
              </a:rPr>
              <a:t>Deadlift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rgbClr val="FFB81C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0710622837971732E-2"/>
          <c:y val="0.14167006652929748"/>
          <c:w val="0.93928937716202832"/>
          <c:h val="0.71803957292815812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rgbClr val="FFB81C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0.17216581443295187"/>
                  <c:y val="3.114452472919129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B05E-FD4A-9A56-DD8DE0560529}"/>
                </c:ext>
              </c:extLst>
            </c:dLbl>
            <c:dLbl>
              <c:idx val="1"/>
              <c:layout>
                <c:manualLayout>
                  <c:x val="-2.3970506871861828E-4"/>
                  <c:y val="-6.306149629450756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05E-FD4A-9A56-DD8DE056052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rgbClr val="FFB81C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'[Progression Graphs.xlsx]B Stance Deadlift'!$B$1:$B$2</c:f>
              <c:strCache>
                <c:ptCount val="2"/>
                <c:pt idx="0">
                  <c:v>Week 1</c:v>
                </c:pt>
                <c:pt idx="1">
                  <c:v>Week 3</c:v>
                </c:pt>
              </c:strCache>
            </c:strRef>
          </c:cat>
          <c:val>
            <c:numRef>
              <c:f>'[Progression Graphs.xlsx]B Stance Deadlift'!$C$1:$C$2</c:f>
              <c:numCache>
                <c:formatCode>General</c:formatCode>
                <c:ptCount val="2"/>
                <c:pt idx="0">
                  <c:v>170</c:v>
                </c:pt>
                <c:pt idx="1">
                  <c:v>285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05E-FD4A-9A56-DD8DE0560529}"/>
            </c:ext>
          </c:extLst>
        </c:ser>
        <c:dLbls>
          <c:dLblPos val="b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813413423"/>
        <c:axId val="1813415135"/>
      </c:lineChart>
      <c:catAx>
        <c:axId val="1813413423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813415135"/>
        <c:crosses val="autoZero"/>
        <c:auto val="1"/>
        <c:lblAlgn val="ctr"/>
        <c:lblOffset val="100"/>
        <c:noMultiLvlLbl val="0"/>
      </c:catAx>
      <c:valAx>
        <c:axId val="1813415135"/>
        <c:scaling>
          <c:orientation val="minMax"/>
          <c:max val="320"/>
          <c:min val="165"/>
        </c:scaling>
        <c:delete val="1"/>
        <c:axPos val="l"/>
        <c:numFmt formatCode="General" sourceLinked="1"/>
        <c:majorTickMark val="out"/>
        <c:minorTickMark val="none"/>
        <c:tickLblPos val="nextTo"/>
        <c:crossAx val="18134134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rgbClr val="003594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rgbClr val="FFB81C"/>
                </a:solidFill>
                <a:latin typeface="+mn-lt"/>
                <a:ea typeface="+mn-ea"/>
                <a:cs typeface="+mn-cs"/>
              </a:defRPr>
            </a:pPr>
            <a:r>
              <a:rPr lang="en-US" sz="2400">
                <a:solidFill>
                  <a:srgbClr val="FFB81C"/>
                </a:solidFill>
              </a:rPr>
              <a:t>Deadlift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rgbClr val="FFB81C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2431901541884679E-2"/>
          <c:y val="0.15102275723213379"/>
          <c:w val="0.93928937716202832"/>
          <c:h val="0.71803957292815812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rgbClr val="FFB81C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0.16100459768771944"/>
                  <c:y val="3.586538743655194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2FF9-D646-B048-EBD470D8E7D0}"/>
                </c:ext>
              </c:extLst>
            </c:dLbl>
            <c:dLbl>
              <c:idx val="1"/>
              <c:layout>
                <c:manualLayout>
                  <c:x val="-3.1528336828822302E-3"/>
                  <c:y val="-4.411473461843147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FF9-D646-B048-EBD470D8E7D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rgbClr val="FFB81C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'[Progression Graphs.xlsx]B Stance Deadlift'!$B$1:$B$2</c:f>
              <c:strCache>
                <c:ptCount val="2"/>
                <c:pt idx="0">
                  <c:v>Week 1</c:v>
                </c:pt>
                <c:pt idx="1">
                  <c:v>Week 3</c:v>
                </c:pt>
              </c:strCache>
            </c:strRef>
          </c:cat>
          <c:val>
            <c:numRef>
              <c:f>'[Progression Graphs.xlsx]B Stance Deadlift'!$C$1:$C$2</c:f>
              <c:numCache>
                <c:formatCode>General</c:formatCode>
                <c:ptCount val="2"/>
                <c:pt idx="0">
                  <c:v>155</c:v>
                </c:pt>
                <c:pt idx="1">
                  <c:v>220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FF9-D646-B048-EBD470D8E7D0}"/>
            </c:ext>
          </c:extLst>
        </c:ser>
        <c:dLbls>
          <c:dLblPos val="b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813413423"/>
        <c:axId val="1813415135"/>
      </c:lineChart>
      <c:catAx>
        <c:axId val="1813413423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813415135"/>
        <c:crosses val="autoZero"/>
        <c:auto val="1"/>
        <c:lblAlgn val="ctr"/>
        <c:lblOffset val="100"/>
        <c:noMultiLvlLbl val="0"/>
      </c:catAx>
      <c:valAx>
        <c:axId val="1813415135"/>
        <c:scaling>
          <c:orientation val="minMax"/>
          <c:max val="225"/>
          <c:min val="150"/>
        </c:scaling>
        <c:delete val="1"/>
        <c:axPos val="l"/>
        <c:numFmt formatCode="General" sourceLinked="1"/>
        <c:majorTickMark val="out"/>
        <c:minorTickMark val="none"/>
        <c:tickLblPos val="nextTo"/>
        <c:crossAx val="18134134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rgbClr val="003594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rgbClr val="FFB81C"/>
                </a:solidFill>
                <a:latin typeface="+mn-lt"/>
                <a:ea typeface="+mn-ea"/>
                <a:cs typeface="+mn-cs"/>
              </a:defRPr>
            </a:pPr>
            <a:r>
              <a:rPr lang="en-US" sz="2400">
                <a:solidFill>
                  <a:srgbClr val="FFB81C"/>
                </a:solidFill>
              </a:rPr>
              <a:t>Deadlift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rgbClr val="FFB81C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2431901541884679E-2"/>
          <c:y val="0.15102275723213379"/>
          <c:w val="0.93928937716202832"/>
          <c:h val="0.71803957292815812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rgbClr val="FFB81C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0.1821425552340839"/>
                  <c:y val="4.052324694800702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87CA-6B48-B1B3-66FF4BD65DE2}"/>
                </c:ext>
              </c:extLst>
            </c:dLbl>
            <c:dLbl>
              <c:idx val="1"/>
              <c:layout>
                <c:manualLayout>
                  <c:x val="5.8185137052958209E-3"/>
                  <c:y val="-4.536436553568021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7CA-6B48-B1B3-66FF4BD65DE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rgbClr val="FFB81C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'[Progression Graphs.xlsx]B Stance Deadlift'!$B$1:$B$2</c:f>
              <c:strCache>
                <c:ptCount val="2"/>
                <c:pt idx="0">
                  <c:v>Week 1</c:v>
                </c:pt>
                <c:pt idx="1">
                  <c:v>Week 3</c:v>
                </c:pt>
              </c:strCache>
            </c:strRef>
          </c:cat>
          <c:val>
            <c:numRef>
              <c:f>'[Progression Graphs.xlsx]B Stance Deadlift'!$C$1:$C$2</c:f>
              <c:numCache>
                <c:formatCode>General</c:formatCode>
                <c:ptCount val="2"/>
                <c:pt idx="0">
                  <c:v>135</c:v>
                </c:pt>
                <c:pt idx="1">
                  <c:v>215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7CA-6B48-B1B3-66FF4BD65DE2}"/>
            </c:ext>
          </c:extLst>
        </c:ser>
        <c:dLbls>
          <c:dLblPos val="b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813413423"/>
        <c:axId val="1813415135"/>
      </c:lineChart>
      <c:catAx>
        <c:axId val="1813413423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813415135"/>
        <c:crosses val="autoZero"/>
        <c:auto val="1"/>
        <c:lblAlgn val="ctr"/>
        <c:lblOffset val="100"/>
        <c:noMultiLvlLbl val="0"/>
      </c:catAx>
      <c:valAx>
        <c:axId val="1813415135"/>
        <c:scaling>
          <c:orientation val="minMax"/>
          <c:min val="130"/>
        </c:scaling>
        <c:delete val="1"/>
        <c:axPos val="l"/>
        <c:numFmt formatCode="General" sourceLinked="1"/>
        <c:majorTickMark val="out"/>
        <c:minorTickMark val="none"/>
        <c:tickLblPos val="nextTo"/>
        <c:crossAx val="18134134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rgbClr val="003594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rgbClr val="FFB81C"/>
                </a:solidFill>
                <a:latin typeface="+mn-lt"/>
                <a:ea typeface="+mn-ea"/>
                <a:cs typeface="+mn-cs"/>
              </a:defRPr>
            </a:pPr>
            <a:r>
              <a:rPr lang="en-US" sz="2400">
                <a:solidFill>
                  <a:srgbClr val="FFB81C"/>
                </a:solidFill>
              </a:rPr>
              <a:t> Bench Press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rgbClr val="FFB81C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3.0355311418985866E-2"/>
          <c:y val="7.1524886258025278E-2"/>
          <c:w val="0.93928937716202832"/>
          <c:h val="0.71803957292815812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rgbClr val="FFB81C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0.1342947367551896"/>
                  <c:y val="4.052329409130877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7430-F44F-8AA2-4C4CD50E6B32}"/>
                </c:ext>
              </c:extLst>
            </c:dLbl>
            <c:dLbl>
              <c:idx val="1"/>
              <c:layout>
                <c:manualLayout>
                  <c:x val="-3.1528666641606989E-3"/>
                  <c:y val="-1.616837199848589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430-F44F-8AA2-4C4CD50E6B3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rgbClr val="FFB81C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'[Progression Graphs.xlsx]Biggs Bench MAX'!$B$1:$B$2</c:f>
              <c:strCache>
                <c:ptCount val="2"/>
                <c:pt idx="0">
                  <c:v>Week 1</c:v>
                </c:pt>
                <c:pt idx="1">
                  <c:v>Week 3</c:v>
                </c:pt>
              </c:strCache>
            </c:strRef>
          </c:cat>
          <c:val>
            <c:numRef>
              <c:f>'[Progression Graphs.xlsx]Biggs Bench MAX'!$C$1:$C$2</c:f>
              <c:numCache>
                <c:formatCode>General</c:formatCode>
                <c:ptCount val="2"/>
                <c:pt idx="0">
                  <c:v>75</c:v>
                </c:pt>
                <c:pt idx="1">
                  <c:v>105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430-F44F-8AA2-4C4CD50E6B32}"/>
            </c:ext>
          </c:extLst>
        </c:ser>
        <c:dLbls>
          <c:dLblPos val="b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813413423"/>
        <c:axId val="1813415135"/>
      </c:lineChart>
      <c:catAx>
        <c:axId val="1813413423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813415135"/>
        <c:crosses val="autoZero"/>
        <c:auto val="1"/>
        <c:lblAlgn val="ctr"/>
        <c:lblOffset val="100"/>
        <c:noMultiLvlLbl val="0"/>
      </c:catAx>
      <c:valAx>
        <c:axId val="1813415135"/>
        <c:scaling>
          <c:orientation val="minMax"/>
          <c:max val="140"/>
          <c:min val="70"/>
        </c:scaling>
        <c:delete val="1"/>
        <c:axPos val="l"/>
        <c:numFmt formatCode="General" sourceLinked="1"/>
        <c:majorTickMark val="out"/>
        <c:minorTickMark val="none"/>
        <c:tickLblPos val="nextTo"/>
        <c:crossAx val="18134134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rgbClr val="003594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rgbClr val="FFB81C"/>
                </a:solidFill>
                <a:latin typeface="+mn-lt"/>
                <a:ea typeface="+mn-ea"/>
                <a:cs typeface="+mn-cs"/>
              </a:defRPr>
            </a:pPr>
            <a:r>
              <a:rPr lang="en-US" sz="2400">
                <a:solidFill>
                  <a:srgbClr val="FFB81C"/>
                </a:solidFill>
              </a:rPr>
              <a:t>Deadlift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rgbClr val="FFB81C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2431901541884679E-2"/>
          <c:y val="0.15102275723213379"/>
          <c:w val="0.93928937716202832"/>
          <c:h val="0.71803957292815812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rgbClr val="FFB81C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0.17055920585413092"/>
                  <c:y val="7.6218362474079916E-3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F2A5-9349-AD30-58F91E7FB951}"/>
                </c:ext>
              </c:extLst>
            </c:dLbl>
            <c:dLbl>
              <c:idx val="1"/>
              <c:layout>
                <c:manualLayout>
                  <c:x val="-1.3647119629936231E-2"/>
                  <c:y val="-6.088588174334486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2A5-9349-AD30-58F91E7FB95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rgbClr val="FFB81C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'[Progression Graphs.xlsx]B Stance Deadlift'!$B$1:$B$2</c:f>
              <c:strCache>
                <c:ptCount val="2"/>
                <c:pt idx="0">
                  <c:v>Week 1</c:v>
                </c:pt>
                <c:pt idx="1">
                  <c:v>Week 3</c:v>
                </c:pt>
              </c:strCache>
            </c:strRef>
          </c:cat>
          <c:val>
            <c:numRef>
              <c:f>'[Progression Graphs.xlsx]B Stance Deadlift'!$C$1:$C$2</c:f>
              <c:numCache>
                <c:formatCode>General</c:formatCode>
                <c:ptCount val="2"/>
                <c:pt idx="0">
                  <c:v>170</c:v>
                </c:pt>
                <c:pt idx="1">
                  <c:v>265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4C8-4D47-8B15-C25879166FE7}"/>
            </c:ext>
          </c:extLst>
        </c:ser>
        <c:dLbls>
          <c:dLblPos val="b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813413423"/>
        <c:axId val="1813415135"/>
      </c:lineChart>
      <c:catAx>
        <c:axId val="1813413423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813415135"/>
        <c:crosses val="autoZero"/>
        <c:auto val="1"/>
        <c:lblAlgn val="ctr"/>
        <c:lblOffset val="100"/>
        <c:noMultiLvlLbl val="0"/>
      </c:catAx>
      <c:valAx>
        <c:axId val="1813415135"/>
        <c:scaling>
          <c:orientation val="minMax"/>
          <c:min val="130"/>
        </c:scaling>
        <c:delete val="1"/>
        <c:axPos val="l"/>
        <c:numFmt formatCode="General" sourceLinked="1"/>
        <c:majorTickMark val="out"/>
        <c:minorTickMark val="none"/>
        <c:tickLblPos val="nextTo"/>
        <c:crossAx val="18134134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rgbClr val="003594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rgbClr val="FFB81C"/>
                </a:solidFill>
                <a:latin typeface="+mn-lt"/>
                <a:ea typeface="+mn-ea"/>
                <a:cs typeface="+mn-cs"/>
              </a:defRPr>
            </a:pPr>
            <a:r>
              <a:rPr lang="en-US" sz="2400">
                <a:solidFill>
                  <a:srgbClr val="FFB81C"/>
                </a:solidFill>
              </a:rPr>
              <a:t>Squat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rgbClr val="FFB81C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2431901541884679E-2"/>
          <c:y val="0.18843352004347896"/>
          <c:w val="0.93928937716202832"/>
          <c:h val="0.71803957292815812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rgbClr val="FFB81C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0.16715458506080594"/>
                  <c:y val="2.698591597338538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84DC-D747-9DE5-79D28C735145}"/>
                </c:ext>
              </c:extLst>
            </c:dLbl>
            <c:dLbl>
              <c:idx val="1"/>
              <c:layout>
                <c:manualLayout>
                  <c:x val="-3.1528666641606989E-3"/>
                  <c:y val="-1.616837199848589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4DC-D747-9DE5-79D28C73514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rgbClr val="FFB81C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'[Progression Graphs.xlsx]B Stance Deadlift'!$B$1:$B$2</c:f>
              <c:strCache>
                <c:ptCount val="2"/>
                <c:pt idx="0">
                  <c:v>Week 1</c:v>
                </c:pt>
                <c:pt idx="1">
                  <c:v>Week 3</c:v>
                </c:pt>
              </c:strCache>
            </c:strRef>
          </c:cat>
          <c:val>
            <c:numRef>
              <c:f>'[Progression Graphs.xlsx]B Stance Deadlift'!$C$1:$C$2</c:f>
              <c:numCache>
                <c:formatCode>General</c:formatCode>
                <c:ptCount val="2"/>
                <c:pt idx="0">
                  <c:v>130</c:v>
                </c:pt>
                <c:pt idx="1">
                  <c:v>225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4DC-D747-9DE5-79D28C735145}"/>
            </c:ext>
          </c:extLst>
        </c:ser>
        <c:dLbls>
          <c:dLblPos val="b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813413423"/>
        <c:axId val="1813415135"/>
      </c:lineChart>
      <c:catAx>
        <c:axId val="1813413423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813415135"/>
        <c:crosses val="autoZero"/>
        <c:auto val="1"/>
        <c:lblAlgn val="ctr"/>
        <c:lblOffset val="100"/>
        <c:noMultiLvlLbl val="0"/>
      </c:catAx>
      <c:valAx>
        <c:axId val="1813415135"/>
        <c:scaling>
          <c:orientation val="minMax"/>
          <c:max val="230"/>
          <c:min val="125"/>
        </c:scaling>
        <c:delete val="1"/>
        <c:axPos val="l"/>
        <c:numFmt formatCode="General" sourceLinked="1"/>
        <c:majorTickMark val="out"/>
        <c:minorTickMark val="none"/>
        <c:tickLblPos val="nextTo"/>
        <c:crossAx val="18134134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rgbClr val="003594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rgbClr val="FFB81C"/>
                </a:solidFill>
                <a:latin typeface="+mn-lt"/>
                <a:ea typeface="+mn-ea"/>
                <a:cs typeface="+mn-cs"/>
              </a:defRPr>
            </a:pPr>
            <a:r>
              <a:rPr lang="en-US" sz="2400">
                <a:solidFill>
                  <a:srgbClr val="FFB81C"/>
                </a:solidFill>
              </a:rPr>
              <a:t>Squat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rgbClr val="FFB81C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4.9672327776522328E-2"/>
          <c:y val="0.21181524680056971"/>
          <c:w val="0.93928937716202832"/>
          <c:h val="0.71803957292815812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rgbClr val="FFB81C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0.14809263476280704"/>
                  <c:y val="6.39050208483995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5135-2640-8A42-F0A2DFEF3F34}"/>
                </c:ext>
              </c:extLst>
            </c:dLbl>
            <c:dLbl>
              <c:idx val="1"/>
              <c:layout>
                <c:manualLayout>
                  <c:x val="-3.626775253359292E-2"/>
                  <c:y val="-8.63135522697581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5135-2640-8A42-F0A2DFEF3F3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rgbClr val="FFB81C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'[Progression Graphs.xlsx]B Stance Deadlift'!$B$1:$B$2</c:f>
              <c:strCache>
                <c:ptCount val="2"/>
                <c:pt idx="0">
                  <c:v>Week 1</c:v>
                </c:pt>
                <c:pt idx="1">
                  <c:v>Week 3</c:v>
                </c:pt>
              </c:strCache>
            </c:strRef>
          </c:cat>
          <c:val>
            <c:numRef>
              <c:f>'[Progression Graphs.xlsx]B Stance Deadlift'!$C$1:$C$2</c:f>
              <c:numCache>
                <c:formatCode>General</c:formatCode>
                <c:ptCount val="2"/>
                <c:pt idx="0">
                  <c:v>155</c:v>
                </c:pt>
                <c:pt idx="1">
                  <c:v>225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135-2640-8A42-F0A2DFEF3F34}"/>
            </c:ext>
          </c:extLst>
        </c:ser>
        <c:dLbls>
          <c:dLblPos val="b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813413423"/>
        <c:axId val="1813415135"/>
      </c:lineChart>
      <c:catAx>
        <c:axId val="1813413423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813415135"/>
        <c:crosses val="autoZero"/>
        <c:auto val="1"/>
        <c:lblAlgn val="ctr"/>
        <c:lblOffset val="100"/>
        <c:noMultiLvlLbl val="0"/>
      </c:catAx>
      <c:valAx>
        <c:axId val="1813415135"/>
        <c:scaling>
          <c:orientation val="minMax"/>
          <c:max val="230"/>
          <c:min val="125"/>
        </c:scaling>
        <c:delete val="1"/>
        <c:axPos val="l"/>
        <c:numFmt formatCode="General" sourceLinked="1"/>
        <c:majorTickMark val="out"/>
        <c:minorTickMark val="none"/>
        <c:tickLblPos val="nextTo"/>
        <c:crossAx val="18134134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rgbClr val="003594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rgbClr val="FFB81C"/>
                </a:solidFill>
                <a:latin typeface="+mn-lt"/>
                <a:ea typeface="+mn-ea"/>
                <a:cs typeface="+mn-cs"/>
              </a:defRPr>
            </a:pPr>
            <a:r>
              <a:rPr lang="en-US" sz="2400">
                <a:solidFill>
                  <a:srgbClr val="FFB81C"/>
                </a:solidFill>
              </a:rPr>
              <a:t>Squat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rgbClr val="FFB81C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2431901541884679E-2"/>
          <c:y val="0.18843352004347896"/>
          <c:w val="0.93928937716202832"/>
          <c:h val="0.71803957292815812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rgbClr val="FFB81C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0.1342947367551896"/>
                  <c:y val="4.052329409130877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5E24-2042-B67E-D98BF86AF33F}"/>
                </c:ext>
              </c:extLst>
            </c:dLbl>
            <c:dLbl>
              <c:idx val="1"/>
              <c:layout>
                <c:manualLayout>
                  <c:x val="-3.1528666641606989E-3"/>
                  <c:y val="-1.616837199848589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5E24-2042-B67E-D98BF86AF33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rgbClr val="FFB81C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'[Progression Graphs.xlsx]B Stance Deadlift'!$B$1:$B$2</c:f>
              <c:strCache>
                <c:ptCount val="2"/>
                <c:pt idx="0">
                  <c:v>Week 1</c:v>
                </c:pt>
                <c:pt idx="1">
                  <c:v>Week 3</c:v>
                </c:pt>
              </c:strCache>
            </c:strRef>
          </c:cat>
          <c:val>
            <c:numRef>
              <c:f>'[Progression Graphs.xlsx]B Stance Deadlift'!$C$1:$C$2</c:f>
              <c:numCache>
                <c:formatCode>General</c:formatCode>
                <c:ptCount val="2"/>
                <c:pt idx="0">
                  <c:v>135</c:v>
                </c:pt>
                <c:pt idx="1">
                  <c:v>245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E24-2042-B67E-D98BF86AF33F}"/>
            </c:ext>
          </c:extLst>
        </c:ser>
        <c:dLbls>
          <c:dLblPos val="b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813413423"/>
        <c:axId val="1813415135"/>
      </c:lineChart>
      <c:catAx>
        <c:axId val="1813413423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813415135"/>
        <c:crosses val="autoZero"/>
        <c:auto val="1"/>
        <c:lblAlgn val="ctr"/>
        <c:lblOffset val="100"/>
        <c:noMultiLvlLbl val="0"/>
      </c:catAx>
      <c:valAx>
        <c:axId val="1813415135"/>
        <c:scaling>
          <c:orientation val="minMax"/>
          <c:max val="250"/>
          <c:min val="125"/>
        </c:scaling>
        <c:delete val="1"/>
        <c:axPos val="l"/>
        <c:numFmt formatCode="General" sourceLinked="1"/>
        <c:majorTickMark val="out"/>
        <c:minorTickMark val="none"/>
        <c:tickLblPos val="nextTo"/>
        <c:crossAx val="18134134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rgbClr val="003594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rgbClr val="FFB81C"/>
                </a:solidFill>
                <a:latin typeface="+mn-lt"/>
                <a:ea typeface="+mn-ea"/>
                <a:cs typeface="+mn-cs"/>
              </a:defRPr>
            </a:pPr>
            <a:r>
              <a:rPr lang="en-US" sz="2400">
                <a:solidFill>
                  <a:srgbClr val="FFB81C"/>
                </a:solidFill>
              </a:rPr>
              <a:t>Squat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rgbClr val="FFB81C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2431901541884679E-2"/>
          <c:y val="0.18843352004347896"/>
          <c:w val="0.93928937716202832"/>
          <c:h val="0.71803957292815812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rgbClr val="FFB81C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0.1342947367551896"/>
                  <c:y val="4.052329409130877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B350-1A4B-90F9-3AEF5F5D203A}"/>
                </c:ext>
              </c:extLst>
            </c:dLbl>
            <c:dLbl>
              <c:idx val="1"/>
              <c:layout>
                <c:manualLayout>
                  <c:x val="-3.1528666641606989E-3"/>
                  <c:y val="-1.616837199848589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350-1A4B-90F9-3AEF5F5D20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rgbClr val="FFB81C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'[Progression Graphs.xlsx]B Stance Deadlift'!$B$1:$B$2</c:f>
              <c:strCache>
                <c:ptCount val="2"/>
                <c:pt idx="0">
                  <c:v>Week 1</c:v>
                </c:pt>
                <c:pt idx="1">
                  <c:v>Week 3</c:v>
                </c:pt>
              </c:strCache>
            </c:strRef>
          </c:cat>
          <c:val>
            <c:numRef>
              <c:f>'[Progression Graphs.xlsx]B Stance Deadlift'!$C$1:$C$2</c:f>
              <c:numCache>
                <c:formatCode>General</c:formatCode>
                <c:ptCount val="2"/>
                <c:pt idx="0">
                  <c:v>175</c:v>
                </c:pt>
                <c:pt idx="1">
                  <c:v>315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350-1A4B-90F9-3AEF5F5D203A}"/>
            </c:ext>
          </c:extLst>
        </c:ser>
        <c:dLbls>
          <c:dLblPos val="b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813413423"/>
        <c:axId val="1813415135"/>
      </c:lineChart>
      <c:catAx>
        <c:axId val="1813413423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813415135"/>
        <c:crosses val="autoZero"/>
        <c:auto val="1"/>
        <c:lblAlgn val="ctr"/>
        <c:lblOffset val="100"/>
        <c:noMultiLvlLbl val="0"/>
      </c:catAx>
      <c:valAx>
        <c:axId val="1813415135"/>
        <c:scaling>
          <c:orientation val="minMax"/>
          <c:max val="320"/>
          <c:min val="170"/>
        </c:scaling>
        <c:delete val="1"/>
        <c:axPos val="l"/>
        <c:numFmt formatCode="General" sourceLinked="1"/>
        <c:majorTickMark val="out"/>
        <c:minorTickMark val="none"/>
        <c:tickLblPos val="nextTo"/>
        <c:crossAx val="18134134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rgbClr val="003594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rgbClr val="FFB81C"/>
                </a:solidFill>
                <a:latin typeface="+mn-lt"/>
                <a:ea typeface="+mn-ea"/>
                <a:cs typeface="+mn-cs"/>
              </a:defRPr>
            </a:pPr>
            <a:r>
              <a:rPr lang="en-US" sz="2400">
                <a:solidFill>
                  <a:srgbClr val="FFB81C"/>
                </a:solidFill>
              </a:rPr>
              <a:t>Squat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rgbClr val="FFB81C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2431901541884679E-2"/>
          <c:y val="0.18843352004347896"/>
          <c:w val="0.93928937716202832"/>
          <c:h val="0.71803957292815812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rgbClr val="FFB81C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0.17158334012780227"/>
                  <c:y val="4.052345476001052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FFB1-2A49-80EB-CF48036FB645}"/>
                </c:ext>
              </c:extLst>
            </c:dLbl>
            <c:dLbl>
              <c:idx val="1"/>
              <c:layout>
                <c:manualLayout>
                  <c:x val="-3.1529347249912459E-3"/>
                  <c:y val="-5.842432693814900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FB1-2A49-80EB-CF48036FB64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rgbClr val="FFB81C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'[Progression Graphs.xlsx]B Stance Deadlift'!$B$1:$B$2</c:f>
              <c:strCache>
                <c:ptCount val="2"/>
                <c:pt idx="0">
                  <c:v>Week 1</c:v>
                </c:pt>
                <c:pt idx="1">
                  <c:v>Week 3</c:v>
                </c:pt>
              </c:strCache>
            </c:strRef>
          </c:cat>
          <c:val>
            <c:numRef>
              <c:f>'[Progression Graphs.xlsx]B Stance Deadlift'!$C$1:$C$2</c:f>
              <c:numCache>
                <c:formatCode>General</c:formatCode>
                <c:ptCount val="2"/>
                <c:pt idx="0">
                  <c:v>185</c:v>
                </c:pt>
                <c:pt idx="1">
                  <c:v>315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FB1-2A49-80EB-CF48036FB645}"/>
            </c:ext>
          </c:extLst>
        </c:ser>
        <c:dLbls>
          <c:dLblPos val="b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813413423"/>
        <c:axId val="1813415135"/>
      </c:lineChart>
      <c:catAx>
        <c:axId val="1813413423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813415135"/>
        <c:crosses val="autoZero"/>
        <c:auto val="1"/>
        <c:lblAlgn val="ctr"/>
        <c:lblOffset val="100"/>
        <c:noMultiLvlLbl val="0"/>
      </c:catAx>
      <c:valAx>
        <c:axId val="1813415135"/>
        <c:scaling>
          <c:orientation val="minMax"/>
          <c:max val="320"/>
          <c:min val="170"/>
        </c:scaling>
        <c:delete val="1"/>
        <c:axPos val="l"/>
        <c:numFmt formatCode="General" sourceLinked="1"/>
        <c:majorTickMark val="out"/>
        <c:minorTickMark val="none"/>
        <c:tickLblPos val="nextTo"/>
        <c:crossAx val="18134134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rgbClr val="003594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rgbClr val="FFB81C"/>
                </a:solidFill>
                <a:latin typeface="+mn-lt"/>
                <a:ea typeface="+mn-ea"/>
                <a:cs typeface="+mn-cs"/>
              </a:defRPr>
            </a:pPr>
            <a:r>
              <a:rPr lang="en-US" sz="2400">
                <a:solidFill>
                  <a:srgbClr val="FFB81C"/>
                </a:solidFill>
              </a:rPr>
              <a:t>Squat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rgbClr val="FFB81C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2431901541884679E-2"/>
          <c:y val="0.18843352004347896"/>
          <c:w val="0.93928937716202832"/>
          <c:h val="0.71803957292815812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rgbClr val="FFB81C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0.17575147779521819"/>
                  <c:y val="-5.3660142367099742E-3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B181-5C43-AFC8-D1009B8286FD}"/>
                </c:ext>
              </c:extLst>
            </c:dLbl>
            <c:dLbl>
              <c:idx val="1"/>
              <c:layout>
                <c:manualLayout>
                  <c:x val="-3.1528306799854262E-3"/>
                  <c:y val="-7.69608615669218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181-5C43-AFC8-D1009B8286F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rgbClr val="FFB81C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'[Progression Graphs.xlsx]B Stance Deadlift'!$B$1:$B$2</c:f>
              <c:strCache>
                <c:ptCount val="2"/>
                <c:pt idx="0">
                  <c:v>Week 1</c:v>
                </c:pt>
                <c:pt idx="1">
                  <c:v>Week 3</c:v>
                </c:pt>
              </c:strCache>
            </c:strRef>
          </c:cat>
          <c:val>
            <c:numRef>
              <c:f>'[Progression Graphs.xlsx]B Stance Deadlift'!$C$1:$C$2</c:f>
              <c:numCache>
                <c:formatCode>General</c:formatCode>
                <c:ptCount val="2"/>
                <c:pt idx="0">
                  <c:v>155</c:v>
                </c:pt>
                <c:pt idx="1">
                  <c:v>270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181-5C43-AFC8-D1009B8286FD}"/>
            </c:ext>
          </c:extLst>
        </c:ser>
        <c:dLbls>
          <c:dLblPos val="b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813413423"/>
        <c:axId val="1813415135"/>
      </c:lineChart>
      <c:catAx>
        <c:axId val="1813413423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813415135"/>
        <c:crosses val="autoZero"/>
        <c:auto val="1"/>
        <c:lblAlgn val="ctr"/>
        <c:lblOffset val="100"/>
        <c:noMultiLvlLbl val="0"/>
      </c:catAx>
      <c:valAx>
        <c:axId val="1813415135"/>
        <c:scaling>
          <c:orientation val="minMax"/>
          <c:max val="280"/>
          <c:min val="155"/>
        </c:scaling>
        <c:delete val="1"/>
        <c:axPos val="l"/>
        <c:numFmt formatCode="General" sourceLinked="1"/>
        <c:majorTickMark val="out"/>
        <c:minorTickMark val="none"/>
        <c:tickLblPos val="nextTo"/>
        <c:crossAx val="18134134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rgbClr val="003594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rgbClr val="FFB81C"/>
                </a:solidFill>
                <a:latin typeface="+mn-lt"/>
                <a:ea typeface="+mn-ea"/>
                <a:cs typeface="+mn-cs"/>
              </a:defRPr>
            </a:pPr>
            <a:r>
              <a:rPr lang="en-US" sz="2400">
                <a:solidFill>
                  <a:srgbClr val="FFB81C"/>
                </a:solidFill>
              </a:rPr>
              <a:t>Squat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rgbClr val="FFB81C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2431901541884679E-2"/>
          <c:y val="0.18843352004347896"/>
          <c:w val="0.93928937716202832"/>
          <c:h val="0.71803957292815812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rgbClr val="FFB81C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0.18037644676268896"/>
                  <c:y val="1.333936716896261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B01E-A946-8CEA-480CA7EE087E}"/>
                </c:ext>
              </c:extLst>
            </c:dLbl>
            <c:dLbl>
              <c:idx val="1"/>
              <c:layout>
                <c:manualLayout>
                  <c:x val="-6.2250073839416062E-3"/>
                  <c:y val="-7.228451621550367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01E-A946-8CEA-480CA7EE087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rgbClr val="FFB81C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'[Progression Graphs.xlsx]B Stance Deadlift'!$B$1:$B$2</c:f>
              <c:strCache>
                <c:ptCount val="2"/>
                <c:pt idx="0">
                  <c:v>Week 1</c:v>
                </c:pt>
                <c:pt idx="1">
                  <c:v>Week 3</c:v>
                </c:pt>
              </c:strCache>
            </c:strRef>
          </c:cat>
          <c:val>
            <c:numRef>
              <c:f>'[Progression Graphs.xlsx]B Stance Deadlift'!$C$1:$C$2</c:f>
              <c:numCache>
                <c:formatCode>General</c:formatCode>
                <c:ptCount val="2"/>
                <c:pt idx="0">
                  <c:v>175</c:v>
                </c:pt>
                <c:pt idx="1">
                  <c:v>315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01E-A946-8CEA-480CA7EE087E}"/>
            </c:ext>
          </c:extLst>
        </c:ser>
        <c:dLbls>
          <c:dLblPos val="b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813413423"/>
        <c:axId val="1813415135"/>
      </c:lineChart>
      <c:catAx>
        <c:axId val="1813413423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813415135"/>
        <c:crosses val="autoZero"/>
        <c:auto val="1"/>
        <c:lblAlgn val="ctr"/>
        <c:lblOffset val="100"/>
        <c:noMultiLvlLbl val="0"/>
      </c:catAx>
      <c:valAx>
        <c:axId val="1813415135"/>
        <c:scaling>
          <c:orientation val="minMax"/>
          <c:max val="315"/>
          <c:min val="175"/>
        </c:scaling>
        <c:delete val="1"/>
        <c:axPos val="l"/>
        <c:numFmt formatCode="General" sourceLinked="1"/>
        <c:majorTickMark val="out"/>
        <c:minorTickMark val="none"/>
        <c:tickLblPos val="nextTo"/>
        <c:crossAx val="18134134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rgbClr val="003594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rgbClr val="FFB81C"/>
                </a:solidFill>
                <a:latin typeface="+mn-lt"/>
                <a:ea typeface="+mn-ea"/>
                <a:cs typeface="+mn-cs"/>
              </a:defRPr>
            </a:pPr>
            <a:r>
              <a:rPr lang="en-US" sz="2400">
                <a:solidFill>
                  <a:srgbClr val="FFB81C"/>
                </a:solidFill>
              </a:rPr>
              <a:t>Squat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rgbClr val="FFB81C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2431901541884679E-2"/>
          <c:y val="0.18843352004347896"/>
          <c:w val="0.93928937716202832"/>
          <c:h val="0.71803957292815812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rgbClr val="FFB81C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0.16189050358961882"/>
                  <c:y val="1.801571252038076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6480-CA43-8A36-702B953D7E47}"/>
                </c:ext>
              </c:extLst>
            </c:dLbl>
            <c:dLbl>
              <c:idx val="1"/>
              <c:layout>
                <c:manualLayout>
                  <c:x val="-8.6720148799695074E-3"/>
                  <c:y val="-7.228451621550369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480-CA43-8A36-702B953D7E4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rgbClr val="FFB81C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'[Progression Graphs.xlsx]B Stance Deadlift'!$B$1:$B$2</c:f>
              <c:strCache>
                <c:ptCount val="2"/>
                <c:pt idx="0">
                  <c:v>Week 1</c:v>
                </c:pt>
                <c:pt idx="1">
                  <c:v>Week 3</c:v>
                </c:pt>
              </c:strCache>
            </c:strRef>
          </c:cat>
          <c:val>
            <c:numRef>
              <c:f>'[Progression Graphs.xlsx]B Stance Deadlift'!$C$1:$C$2</c:f>
              <c:numCache>
                <c:formatCode>General</c:formatCode>
                <c:ptCount val="2"/>
                <c:pt idx="0">
                  <c:v>155</c:v>
                </c:pt>
                <c:pt idx="1">
                  <c:v>290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480-CA43-8A36-702B953D7E47}"/>
            </c:ext>
          </c:extLst>
        </c:ser>
        <c:dLbls>
          <c:dLblPos val="b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813413423"/>
        <c:axId val="1813415135"/>
      </c:lineChart>
      <c:catAx>
        <c:axId val="1813413423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813415135"/>
        <c:crosses val="autoZero"/>
        <c:auto val="1"/>
        <c:lblAlgn val="ctr"/>
        <c:lblOffset val="100"/>
        <c:noMultiLvlLbl val="0"/>
      </c:catAx>
      <c:valAx>
        <c:axId val="1813415135"/>
        <c:scaling>
          <c:orientation val="minMax"/>
          <c:max val="300"/>
          <c:min val="155"/>
        </c:scaling>
        <c:delete val="1"/>
        <c:axPos val="l"/>
        <c:numFmt formatCode="General" sourceLinked="1"/>
        <c:majorTickMark val="out"/>
        <c:minorTickMark val="none"/>
        <c:tickLblPos val="nextTo"/>
        <c:crossAx val="18134134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rgbClr val="003594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rgbClr val="FFB81C"/>
                </a:solidFill>
                <a:latin typeface="+mn-lt"/>
                <a:ea typeface="+mn-ea"/>
                <a:cs typeface="+mn-cs"/>
              </a:defRPr>
            </a:pPr>
            <a:r>
              <a:rPr lang="en-US" sz="2400">
                <a:solidFill>
                  <a:srgbClr val="FFB81C"/>
                </a:solidFill>
              </a:rPr>
              <a:t>Squat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rgbClr val="FFB81C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2431901541884679E-2"/>
          <c:y val="0.18843352004347896"/>
          <c:w val="0.93928937716202832"/>
          <c:h val="0.71803957292815812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rgbClr val="FFB81C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0.17568837241643057"/>
                  <c:y val="8.6630218175444695E-3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2789-FD4A-863C-D6D0FDA9E2C8}"/>
                </c:ext>
              </c:extLst>
            </c:dLbl>
            <c:dLbl>
              <c:idx val="1"/>
              <c:layout>
                <c:manualLayout>
                  <c:x val="-1.9710309941418813E-2"/>
                  <c:y val="-9.098989762117626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789-FD4A-863C-D6D0FDA9E2C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rgbClr val="FFB81C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'[Progression Graphs.xlsx]B Stance Deadlift'!$B$1:$B$2</c:f>
              <c:strCache>
                <c:ptCount val="2"/>
                <c:pt idx="0">
                  <c:v>Week 1</c:v>
                </c:pt>
                <c:pt idx="1">
                  <c:v>Week 3</c:v>
                </c:pt>
              </c:strCache>
            </c:strRef>
          </c:cat>
          <c:val>
            <c:numRef>
              <c:f>'[Progression Graphs.xlsx]B Stance Deadlift'!$C$1:$C$2</c:f>
              <c:numCache>
                <c:formatCode>General</c:formatCode>
                <c:ptCount val="2"/>
                <c:pt idx="0">
                  <c:v>130</c:v>
                </c:pt>
                <c:pt idx="1">
                  <c:v>225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789-FD4A-863C-D6D0FDA9E2C8}"/>
            </c:ext>
          </c:extLst>
        </c:ser>
        <c:dLbls>
          <c:dLblPos val="b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813413423"/>
        <c:axId val="1813415135"/>
      </c:lineChart>
      <c:catAx>
        <c:axId val="1813413423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813415135"/>
        <c:crosses val="autoZero"/>
        <c:auto val="1"/>
        <c:lblAlgn val="ctr"/>
        <c:lblOffset val="100"/>
        <c:noMultiLvlLbl val="0"/>
      </c:catAx>
      <c:valAx>
        <c:axId val="1813415135"/>
        <c:scaling>
          <c:orientation val="minMax"/>
          <c:max val="230"/>
          <c:min val="130"/>
        </c:scaling>
        <c:delete val="1"/>
        <c:axPos val="l"/>
        <c:numFmt formatCode="General" sourceLinked="1"/>
        <c:majorTickMark val="out"/>
        <c:minorTickMark val="none"/>
        <c:tickLblPos val="nextTo"/>
        <c:crossAx val="18134134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rgbClr val="003594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rgbClr val="FFB81C"/>
                </a:solidFill>
                <a:latin typeface="+mn-lt"/>
                <a:ea typeface="+mn-ea"/>
                <a:cs typeface="+mn-cs"/>
              </a:defRPr>
            </a:pPr>
            <a:r>
              <a:rPr lang="en-US" sz="2400">
                <a:solidFill>
                  <a:srgbClr val="FFB81C"/>
                </a:solidFill>
              </a:rPr>
              <a:t> Bench Press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rgbClr val="FFB81C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3.0355311418985866E-2"/>
          <c:y val="7.1524886258025278E-2"/>
          <c:w val="0.93928937716202832"/>
          <c:h val="0.71803957292815812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rgbClr val="FFB81C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0.1342947367551896"/>
                  <c:y val="4.052329409130877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E114-BF41-BEBF-77AE4D044808}"/>
                </c:ext>
              </c:extLst>
            </c:dLbl>
            <c:dLbl>
              <c:idx val="1"/>
              <c:layout>
                <c:manualLayout>
                  <c:x val="-3.1528673492447023E-3"/>
                  <c:y val="-4.422644410699478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114-BF41-BEBF-77AE4D04480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rgbClr val="FFB81C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'[Progression Graphs.xlsx]Elmore Bench MAX'!$B$1:$B$2</c:f>
              <c:strCache>
                <c:ptCount val="2"/>
                <c:pt idx="0">
                  <c:v>Week 1</c:v>
                </c:pt>
                <c:pt idx="1">
                  <c:v>Week 3</c:v>
                </c:pt>
              </c:strCache>
            </c:strRef>
          </c:cat>
          <c:val>
            <c:numRef>
              <c:f>'[Progression Graphs.xlsx]Elmore Bench MAX'!$C$1:$C$2</c:f>
              <c:numCache>
                <c:formatCode>General</c:formatCode>
                <c:ptCount val="2"/>
                <c:pt idx="0">
                  <c:v>65</c:v>
                </c:pt>
                <c:pt idx="1">
                  <c:v>110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114-BF41-BEBF-77AE4D044808}"/>
            </c:ext>
          </c:extLst>
        </c:ser>
        <c:dLbls>
          <c:dLblPos val="b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813413423"/>
        <c:axId val="1813415135"/>
      </c:lineChart>
      <c:catAx>
        <c:axId val="1813413423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813415135"/>
        <c:crosses val="autoZero"/>
        <c:auto val="1"/>
        <c:lblAlgn val="ctr"/>
        <c:lblOffset val="100"/>
        <c:noMultiLvlLbl val="0"/>
      </c:catAx>
      <c:valAx>
        <c:axId val="1813415135"/>
        <c:scaling>
          <c:orientation val="minMax"/>
          <c:max val="140"/>
          <c:min val="65"/>
        </c:scaling>
        <c:delete val="1"/>
        <c:axPos val="l"/>
        <c:numFmt formatCode="General" sourceLinked="1"/>
        <c:majorTickMark val="out"/>
        <c:minorTickMark val="none"/>
        <c:tickLblPos val="nextTo"/>
        <c:crossAx val="18134134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rgbClr val="003594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rgbClr val="FFB81C"/>
                </a:solidFill>
                <a:latin typeface="+mn-lt"/>
                <a:ea typeface="+mn-ea"/>
                <a:cs typeface="+mn-cs"/>
              </a:defRPr>
            </a:pPr>
            <a:r>
              <a:rPr lang="en-US" sz="2400">
                <a:solidFill>
                  <a:srgbClr val="FFB81C"/>
                </a:solidFill>
              </a:rPr>
              <a:t>Squat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rgbClr val="FFB81C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2431901541884679E-2"/>
          <c:y val="0.18843352004347896"/>
          <c:w val="0.93928937716202832"/>
          <c:h val="0.71803957292815812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rgbClr val="FFB81C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0.1342947367551896"/>
                  <c:y val="4.052329409130877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64EF-B84E-9BE4-AAC72AA12129}"/>
                </c:ext>
              </c:extLst>
            </c:dLbl>
            <c:dLbl>
              <c:idx val="1"/>
              <c:layout>
                <c:manualLayout>
                  <c:x val="-3.1528666641606989E-3"/>
                  <c:y val="-1.616837199848589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4EF-B84E-9BE4-AAC72AA1212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rgbClr val="FFB81C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'[Progression Graphs.xlsx]B Stance Deadlift'!$B$1:$B$2</c:f>
              <c:strCache>
                <c:ptCount val="2"/>
                <c:pt idx="0">
                  <c:v>Week 1</c:v>
                </c:pt>
                <c:pt idx="1">
                  <c:v>Week 3</c:v>
                </c:pt>
              </c:strCache>
            </c:strRef>
          </c:cat>
          <c:val>
            <c:numRef>
              <c:f>'[Progression Graphs.xlsx]B Stance Deadlift'!$C$1:$C$2</c:f>
              <c:numCache>
                <c:formatCode>General</c:formatCode>
                <c:ptCount val="2"/>
                <c:pt idx="0">
                  <c:v>175</c:v>
                </c:pt>
                <c:pt idx="1">
                  <c:v>295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4EF-B84E-9BE4-AAC72AA12129}"/>
            </c:ext>
          </c:extLst>
        </c:ser>
        <c:dLbls>
          <c:dLblPos val="b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813413423"/>
        <c:axId val="1813415135"/>
      </c:lineChart>
      <c:catAx>
        <c:axId val="1813413423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813415135"/>
        <c:crosses val="autoZero"/>
        <c:auto val="1"/>
        <c:lblAlgn val="ctr"/>
        <c:lblOffset val="100"/>
        <c:noMultiLvlLbl val="0"/>
      </c:catAx>
      <c:valAx>
        <c:axId val="1813415135"/>
        <c:scaling>
          <c:orientation val="minMax"/>
          <c:max val="300"/>
          <c:min val="170"/>
        </c:scaling>
        <c:delete val="1"/>
        <c:axPos val="l"/>
        <c:numFmt formatCode="General" sourceLinked="1"/>
        <c:majorTickMark val="out"/>
        <c:minorTickMark val="none"/>
        <c:tickLblPos val="nextTo"/>
        <c:crossAx val="18134134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rgbClr val="003594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rgbClr val="FFB81C"/>
                </a:solidFill>
                <a:latin typeface="+mn-lt"/>
                <a:ea typeface="+mn-ea"/>
                <a:cs typeface="+mn-cs"/>
              </a:defRPr>
            </a:pPr>
            <a:r>
              <a:rPr lang="en-US" sz="2400">
                <a:solidFill>
                  <a:srgbClr val="FFB81C"/>
                </a:solidFill>
              </a:rPr>
              <a:t>Squat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rgbClr val="FFB81C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2431901541884679E-2"/>
          <c:y val="0.18843352004347896"/>
          <c:w val="0.93928937716202832"/>
          <c:h val="0.71803957292815812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rgbClr val="FFB81C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0.1342947367551896"/>
                  <c:y val="4.052329409130877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BA77-FE43-91E5-994C6D30BD5C}"/>
                </c:ext>
              </c:extLst>
            </c:dLbl>
            <c:dLbl>
              <c:idx val="1"/>
              <c:layout>
                <c:manualLayout>
                  <c:x val="-3.1528666641606989E-3"/>
                  <c:y val="-1.616837199848589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A77-FE43-91E5-994C6D30BD5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rgbClr val="FFB81C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'[Progression Graphs.xlsx]B Stance Deadlift'!$B$1:$B$2</c:f>
              <c:strCache>
                <c:ptCount val="2"/>
                <c:pt idx="0">
                  <c:v>Week 1</c:v>
                </c:pt>
                <c:pt idx="1">
                  <c:v>Week 3</c:v>
                </c:pt>
              </c:strCache>
            </c:strRef>
          </c:cat>
          <c:val>
            <c:numRef>
              <c:f>'[Progression Graphs.xlsx]B Stance Deadlift'!$C$1:$C$2</c:f>
              <c:numCache>
                <c:formatCode>General</c:formatCode>
                <c:ptCount val="2"/>
                <c:pt idx="0">
                  <c:v>170</c:v>
                </c:pt>
                <c:pt idx="1">
                  <c:v>265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A77-FE43-91E5-994C6D30BD5C}"/>
            </c:ext>
          </c:extLst>
        </c:ser>
        <c:dLbls>
          <c:dLblPos val="b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813413423"/>
        <c:axId val="1813415135"/>
      </c:lineChart>
      <c:catAx>
        <c:axId val="1813413423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813415135"/>
        <c:crosses val="autoZero"/>
        <c:auto val="1"/>
        <c:lblAlgn val="ctr"/>
        <c:lblOffset val="100"/>
        <c:noMultiLvlLbl val="0"/>
      </c:catAx>
      <c:valAx>
        <c:axId val="1813415135"/>
        <c:scaling>
          <c:orientation val="minMax"/>
          <c:max val="300"/>
          <c:min val="170"/>
        </c:scaling>
        <c:delete val="1"/>
        <c:axPos val="l"/>
        <c:numFmt formatCode="General" sourceLinked="1"/>
        <c:majorTickMark val="out"/>
        <c:minorTickMark val="none"/>
        <c:tickLblPos val="nextTo"/>
        <c:crossAx val="18134134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rgbClr val="003594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rgbClr val="FFB81C"/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rgbClr val="FFB81C"/>
                </a:solidFill>
              </a:rPr>
              <a:t>Back</a:t>
            </a:r>
            <a:r>
              <a:rPr lang="en-US" baseline="0">
                <a:solidFill>
                  <a:srgbClr val="FFB81C"/>
                </a:solidFill>
              </a:rPr>
              <a:t> Squat</a:t>
            </a:r>
            <a:endParaRPr lang="en-US">
              <a:solidFill>
                <a:srgbClr val="FFB81C"/>
              </a:solidFill>
            </a:endParaRPr>
          </a:p>
        </c:rich>
      </c:tx>
      <c:layout>
        <c:manualLayout>
          <c:xMode val="edge"/>
          <c:yMode val="edge"/>
          <c:x val="0.43409011373578299"/>
          <c:y val="3.240740740740740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rgbClr val="FFB81C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rgbClr val="FFB81C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rgbClr val="FFB81C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'Battle (2)'!$A$1:$A$3</c:f>
              <c:strCache>
                <c:ptCount val="3"/>
                <c:pt idx="0">
                  <c:v>6 reps</c:v>
                </c:pt>
                <c:pt idx="1">
                  <c:v> 5 reps</c:v>
                </c:pt>
                <c:pt idx="2">
                  <c:v>3 reps</c:v>
                </c:pt>
              </c:strCache>
            </c:strRef>
          </c:cat>
          <c:val>
            <c:numRef>
              <c:f>'Battle (2)'!$B$1:$B$3</c:f>
              <c:numCache>
                <c:formatCode>General</c:formatCode>
                <c:ptCount val="3"/>
                <c:pt idx="0">
                  <c:v>175</c:v>
                </c:pt>
                <c:pt idx="1">
                  <c:v>195</c:v>
                </c:pt>
                <c:pt idx="2">
                  <c:v>205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112-1C4D-9433-CBBF9CB2C8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00096319"/>
        <c:axId val="800700255"/>
      </c:lineChart>
      <c:catAx>
        <c:axId val="80009631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800700255"/>
        <c:crosses val="autoZero"/>
        <c:auto val="1"/>
        <c:lblAlgn val="ctr"/>
        <c:lblOffset val="100"/>
        <c:noMultiLvlLbl val="0"/>
      </c:catAx>
      <c:valAx>
        <c:axId val="800700255"/>
        <c:scaling>
          <c:orientation val="minMax"/>
          <c:max val="205"/>
          <c:min val="175"/>
        </c:scaling>
        <c:delete val="1"/>
        <c:axPos val="l"/>
        <c:numFmt formatCode="General" sourceLinked="1"/>
        <c:majorTickMark val="out"/>
        <c:minorTickMark val="none"/>
        <c:tickLblPos val="nextTo"/>
        <c:crossAx val="8000963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003594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rgbClr val="FFB81C"/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rgbClr val="FFB81C"/>
                </a:solidFill>
              </a:rPr>
              <a:t>Bench Press</a:t>
            </a:r>
          </a:p>
        </c:rich>
      </c:tx>
      <c:layout>
        <c:manualLayout>
          <c:xMode val="edge"/>
          <c:yMode val="edge"/>
          <c:x val="0.39505326606775176"/>
          <c:y val="3.64619266279110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rgbClr val="FFB81C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Pt>
            <c:idx val="1"/>
            <c:marker>
              <c:symbol val="none"/>
            </c:marker>
            <c:bubble3D val="0"/>
            <c:spPr>
              <a:ln w="28575" cap="rnd">
                <a:solidFill>
                  <a:srgbClr val="FFB81C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F0-8A44-8BB9-7C17F6934FF7}"/>
              </c:ext>
            </c:extLst>
          </c:dPt>
          <c:dPt>
            <c:idx val="2"/>
            <c:marker>
              <c:symbol val="none"/>
            </c:marker>
            <c:bubble3D val="0"/>
            <c:spPr>
              <a:ln w="28575" cap="rnd">
                <a:solidFill>
                  <a:srgbClr val="FFB81C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F0-8A44-8BB9-7C17F6934FF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rgbClr val="FFB81C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'Battle (2)'!$A$8:$A$10</c:f>
              <c:strCache>
                <c:ptCount val="3"/>
                <c:pt idx="0">
                  <c:v>6 reps</c:v>
                </c:pt>
                <c:pt idx="1">
                  <c:v>5 reps </c:v>
                </c:pt>
                <c:pt idx="2">
                  <c:v>3 reps </c:v>
                </c:pt>
              </c:strCache>
            </c:strRef>
          </c:cat>
          <c:val>
            <c:numRef>
              <c:f>'Battle (2)'!$B$8:$B$10</c:f>
              <c:numCache>
                <c:formatCode>General</c:formatCode>
                <c:ptCount val="3"/>
                <c:pt idx="0">
                  <c:v>80</c:v>
                </c:pt>
                <c:pt idx="1">
                  <c:v>100</c:v>
                </c:pt>
                <c:pt idx="2">
                  <c:v>110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6F0-8A44-8BB9-7C17F6934FF7}"/>
            </c:ext>
          </c:extLst>
        </c:ser>
        <c:dLbls>
          <c:dLblPos val="b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800096319"/>
        <c:axId val="800700255"/>
      </c:lineChart>
      <c:catAx>
        <c:axId val="80009631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800700255"/>
        <c:crosses val="autoZero"/>
        <c:auto val="1"/>
        <c:lblAlgn val="ctr"/>
        <c:lblOffset val="100"/>
        <c:noMultiLvlLbl val="0"/>
      </c:catAx>
      <c:valAx>
        <c:axId val="800700255"/>
        <c:scaling>
          <c:orientation val="minMax"/>
          <c:max val="110"/>
          <c:min val="80"/>
        </c:scaling>
        <c:delete val="1"/>
        <c:axPos val="l"/>
        <c:numFmt formatCode="General" sourceLinked="1"/>
        <c:majorTickMark val="out"/>
        <c:minorTickMark val="none"/>
        <c:tickLblPos val="nextTo"/>
        <c:crossAx val="8000963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003594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rgbClr val="FFB81C"/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rgbClr val="FFB81C"/>
                </a:solidFill>
              </a:rPr>
              <a:t>RDL</a:t>
            </a:r>
          </a:p>
        </c:rich>
      </c:tx>
      <c:layout>
        <c:manualLayout>
          <c:xMode val="edge"/>
          <c:yMode val="edge"/>
          <c:x val="0.45918507592846214"/>
          <c:y val="4.125000130547893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rgbClr val="FFB81C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rgbClr val="FFB81C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rgbClr val="FFB81C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'Battle (2)'!$A$13:$A$14</c:f>
              <c:strCache>
                <c:ptCount val="2"/>
                <c:pt idx="0">
                  <c:v>5 reps </c:v>
                </c:pt>
                <c:pt idx="1">
                  <c:v>5 reps </c:v>
                </c:pt>
              </c:strCache>
            </c:strRef>
          </c:cat>
          <c:val>
            <c:numRef>
              <c:f>'Battle (2)'!$B$13:$B$14</c:f>
              <c:numCache>
                <c:formatCode>General</c:formatCode>
                <c:ptCount val="2"/>
                <c:pt idx="0">
                  <c:v>130</c:v>
                </c:pt>
                <c:pt idx="1">
                  <c:v>150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759-CC4A-A840-C5D1A23530A1}"/>
            </c:ext>
          </c:extLst>
        </c:ser>
        <c:dLbls>
          <c:dLblPos val="b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800096319"/>
        <c:axId val="800700255"/>
      </c:lineChart>
      <c:catAx>
        <c:axId val="80009631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800700255"/>
        <c:crosses val="autoZero"/>
        <c:auto val="1"/>
        <c:lblAlgn val="ctr"/>
        <c:lblOffset val="100"/>
        <c:noMultiLvlLbl val="0"/>
      </c:catAx>
      <c:valAx>
        <c:axId val="800700255"/>
        <c:scaling>
          <c:orientation val="minMax"/>
          <c:max val="150"/>
          <c:min val="130"/>
        </c:scaling>
        <c:delete val="1"/>
        <c:axPos val="l"/>
        <c:numFmt formatCode="General" sourceLinked="1"/>
        <c:majorTickMark val="out"/>
        <c:minorTickMark val="none"/>
        <c:tickLblPos val="nextTo"/>
        <c:crossAx val="800096319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003594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rgbClr val="FFB81C"/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rgbClr val="FFB81C"/>
                </a:solidFill>
              </a:rPr>
              <a:t>Trap Bar Deadlift</a:t>
            </a:r>
          </a:p>
        </c:rich>
      </c:tx>
      <c:layout>
        <c:manualLayout>
          <c:xMode val="edge"/>
          <c:yMode val="edge"/>
          <c:x val="0.36995821003529988"/>
          <c:y val="5.89348893249768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rgbClr val="FFB81C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rgbClr val="FFB81C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rgbClr val="FFB81C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'Battle (2)'!$A$18:$A$19</c:f>
              <c:strCache>
                <c:ptCount val="2"/>
                <c:pt idx="0">
                  <c:v> 5 reps</c:v>
                </c:pt>
                <c:pt idx="1">
                  <c:v>5 reps </c:v>
                </c:pt>
              </c:strCache>
            </c:strRef>
          </c:cat>
          <c:val>
            <c:numRef>
              <c:f>'Battle (2)'!$B$18:$B$19</c:f>
              <c:numCache>
                <c:formatCode>General</c:formatCode>
                <c:ptCount val="2"/>
                <c:pt idx="0">
                  <c:v>185</c:v>
                </c:pt>
                <c:pt idx="1">
                  <c:v>215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7AA-CF48-ABD7-85A2A6CBB958}"/>
            </c:ext>
          </c:extLst>
        </c:ser>
        <c:dLbls>
          <c:dLblPos val="b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800096319"/>
        <c:axId val="800700255"/>
      </c:lineChart>
      <c:catAx>
        <c:axId val="80009631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800700255"/>
        <c:crosses val="autoZero"/>
        <c:auto val="1"/>
        <c:lblAlgn val="ctr"/>
        <c:lblOffset val="100"/>
        <c:noMultiLvlLbl val="0"/>
      </c:catAx>
      <c:valAx>
        <c:axId val="800700255"/>
        <c:scaling>
          <c:orientation val="minMax"/>
          <c:max val="215"/>
          <c:min val="185"/>
        </c:scaling>
        <c:delete val="1"/>
        <c:axPos val="l"/>
        <c:numFmt formatCode="General" sourceLinked="1"/>
        <c:majorTickMark val="out"/>
        <c:minorTickMark val="none"/>
        <c:tickLblPos val="nextTo"/>
        <c:crossAx val="8000963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003594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rgbClr val="FFB81C"/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rgbClr val="FFB81C"/>
                </a:solidFill>
              </a:rPr>
              <a:t>Back</a:t>
            </a:r>
            <a:r>
              <a:rPr lang="en-US" baseline="0">
                <a:solidFill>
                  <a:srgbClr val="FFB81C"/>
                </a:solidFill>
              </a:rPr>
              <a:t> Squat</a:t>
            </a:r>
            <a:endParaRPr lang="en-US">
              <a:solidFill>
                <a:srgbClr val="FFB81C"/>
              </a:solidFill>
            </a:endParaRPr>
          </a:p>
        </c:rich>
      </c:tx>
      <c:layout>
        <c:manualLayout>
          <c:xMode val="edge"/>
          <c:yMode val="edge"/>
          <c:x val="0.43409011373578299"/>
          <c:y val="3.240740740740740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rgbClr val="FFB81C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rgbClr val="FFB81C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rgbClr val="FFB81C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'Jenkins (2)'!$A$1:$A$3</c:f>
              <c:strCache>
                <c:ptCount val="3"/>
                <c:pt idx="0">
                  <c:v>6 reps</c:v>
                </c:pt>
                <c:pt idx="1">
                  <c:v> 5 reps</c:v>
                </c:pt>
                <c:pt idx="2">
                  <c:v>3 reps</c:v>
                </c:pt>
              </c:strCache>
            </c:strRef>
          </c:cat>
          <c:val>
            <c:numRef>
              <c:f>'Jenkins (2)'!$B$1:$B$3</c:f>
              <c:numCache>
                <c:formatCode>General</c:formatCode>
                <c:ptCount val="3"/>
                <c:pt idx="0">
                  <c:v>155</c:v>
                </c:pt>
                <c:pt idx="1">
                  <c:v>205</c:v>
                </c:pt>
                <c:pt idx="2">
                  <c:v>240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F6C-8E4C-B9D5-5C7BA16E74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00096319"/>
        <c:axId val="800700255"/>
      </c:lineChart>
      <c:catAx>
        <c:axId val="80009631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800700255"/>
        <c:crosses val="autoZero"/>
        <c:auto val="1"/>
        <c:lblAlgn val="ctr"/>
        <c:lblOffset val="100"/>
        <c:noMultiLvlLbl val="0"/>
      </c:catAx>
      <c:valAx>
        <c:axId val="800700255"/>
        <c:scaling>
          <c:orientation val="minMax"/>
          <c:max val="240"/>
          <c:min val="155"/>
        </c:scaling>
        <c:delete val="1"/>
        <c:axPos val="l"/>
        <c:numFmt formatCode="General" sourceLinked="1"/>
        <c:majorTickMark val="out"/>
        <c:minorTickMark val="none"/>
        <c:tickLblPos val="nextTo"/>
        <c:crossAx val="8000963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003594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rgbClr val="FFB81C"/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rgbClr val="FFB81C"/>
                </a:solidFill>
              </a:rPr>
              <a:t>Bench Press</a:t>
            </a:r>
          </a:p>
        </c:rich>
      </c:tx>
      <c:layout>
        <c:manualLayout>
          <c:xMode val="edge"/>
          <c:yMode val="edge"/>
          <c:x val="0.39505326606775176"/>
          <c:y val="3.64619266279110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rgbClr val="FFB81C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Pt>
            <c:idx val="1"/>
            <c:marker>
              <c:symbol val="none"/>
            </c:marker>
            <c:bubble3D val="0"/>
            <c:spPr>
              <a:ln w="28575" cap="rnd">
                <a:solidFill>
                  <a:srgbClr val="FFB81C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4DBE-D54D-A2E1-8B55678AD5AE}"/>
              </c:ext>
            </c:extLst>
          </c:dPt>
          <c:dPt>
            <c:idx val="2"/>
            <c:marker>
              <c:symbol val="none"/>
            </c:marker>
            <c:bubble3D val="0"/>
            <c:spPr>
              <a:ln w="28575" cap="rnd">
                <a:solidFill>
                  <a:srgbClr val="FFB81C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4DBE-D54D-A2E1-8B55678AD5A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rgbClr val="FFB81C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'Jenkins (2)'!$A$8:$A$10</c:f>
              <c:strCache>
                <c:ptCount val="3"/>
                <c:pt idx="0">
                  <c:v>6 reps</c:v>
                </c:pt>
                <c:pt idx="1">
                  <c:v>5 reps </c:v>
                </c:pt>
                <c:pt idx="2">
                  <c:v>3 reps </c:v>
                </c:pt>
              </c:strCache>
            </c:strRef>
          </c:cat>
          <c:val>
            <c:numRef>
              <c:f>'Jenkins (2)'!$B$8:$B$10</c:f>
              <c:numCache>
                <c:formatCode>General</c:formatCode>
                <c:ptCount val="3"/>
                <c:pt idx="0">
                  <c:v>90</c:v>
                </c:pt>
                <c:pt idx="1">
                  <c:v>115</c:v>
                </c:pt>
                <c:pt idx="2">
                  <c:v>120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4DBE-D54D-A2E1-8B55678AD5AE}"/>
            </c:ext>
          </c:extLst>
        </c:ser>
        <c:dLbls>
          <c:dLblPos val="b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800096319"/>
        <c:axId val="800700255"/>
      </c:lineChart>
      <c:catAx>
        <c:axId val="80009631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800700255"/>
        <c:crosses val="autoZero"/>
        <c:auto val="1"/>
        <c:lblAlgn val="ctr"/>
        <c:lblOffset val="100"/>
        <c:noMultiLvlLbl val="0"/>
      </c:catAx>
      <c:valAx>
        <c:axId val="800700255"/>
        <c:scaling>
          <c:orientation val="minMax"/>
          <c:max val="120"/>
          <c:min val="90"/>
        </c:scaling>
        <c:delete val="1"/>
        <c:axPos val="l"/>
        <c:numFmt formatCode="General" sourceLinked="1"/>
        <c:majorTickMark val="out"/>
        <c:minorTickMark val="none"/>
        <c:tickLblPos val="nextTo"/>
        <c:crossAx val="8000963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003594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rgbClr val="FFB81C"/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rgbClr val="FFB81C"/>
                </a:solidFill>
              </a:rPr>
              <a:t>RDL</a:t>
            </a:r>
          </a:p>
        </c:rich>
      </c:tx>
      <c:layout>
        <c:manualLayout>
          <c:xMode val="edge"/>
          <c:yMode val="edge"/>
          <c:x val="0.45918507592846214"/>
          <c:y val="4.125000130547893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rgbClr val="FFB81C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rgbClr val="FFB81C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rgbClr val="FFB81C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'Jenkins (2)'!$A$13:$A$14</c:f>
              <c:strCache>
                <c:ptCount val="2"/>
                <c:pt idx="0">
                  <c:v>5 reps </c:v>
                </c:pt>
                <c:pt idx="1">
                  <c:v>5 reps </c:v>
                </c:pt>
              </c:strCache>
            </c:strRef>
          </c:cat>
          <c:val>
            <c:numRef>
              <c:f>'Jenkins (2)'!$B$13:$B$14</c:f>
              <c:numCache>
                <c:formatCode>General</c:formatCode>
                <c:ptCount val="2"/>
                <c:pt idx="0">
                  <c:v>105</c:v>
                </c:pt>
                <c:pt idx="1">
                  <c:v>125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7BA-0C49-8772-D2FAC92F61ED}"/>
            </c:ext>
          </c:extLst>
        </c:ser>
        <c:dLbls>
          <c:dLblPos val="b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800096319"/>
        <c:axId val="800700255"/>
      </c:lineChart>
      <c:catAx>
        <c:axId val="80009631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800700255"/>
        <c:crosses val="autoZero"/>
        <c:auto val="1"/>
        <c:lblAlgn val="ctr"/>
        <c:lblOffset val="100"/>
        <c:noMultiLvlLbl val="0"/>
      </c:catAx>
      <c:valAx>
        <c:axId val="800700255"/>
        <c:scaling>
          <c:orientation val="minMax"/>
          <c:max val="125"/>
          <c:min val="105"/>
        </c:scaling>
        <c:delete val="1"/>
        <c:axPos val="l"/>
        <c:numFmt formatCode="General" sourceLinked="1"/>
        <c:majorTickMark val="out"/>
        <c:minorTickMark val="none"/>
        <c:tickLblPos val="nextTo"/>
        <c:crossAx val="800096319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003594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rgbClr val="FFB81C"/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rgbClr val="FFB81C"/>
                </a:solidFill>
              </a:rPr>
              <a:t>Trap Bar Deadlift</a:t>
            </a:r>
          </a:p>
        </c:rich>
      </c:tx>
      <c:layout>
        <c:manualLayout>
          <c:xMode val="edge"/>
          <c:yMode val="edge"/>
          <c:x val="0.36995821003529988"/>
          <c:y val="5.89348893249768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rgbClr val="FFB81C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rgbClr val="FFB81C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rgbClr val="FFB81C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'Jenkins (2)'!$A$18:$A$19</c:f>
              <c:strCache>
                <c:ptCount val="2"/>
                <c:pt idx="0">
                  <c:v> 5 reps</c:v>
                </c:pt>
                <c:pt idx="1">
                  <c:v>5 reps </c:v>
                </c:pt>
              </c:strCache>
            </c:strRef>
          </c:cat>
          <c:val>
            <c:numRef>
              <c:f>'Jenkins (2)'!$B$18:$B$19</c:f>
              <c:numCache>
                <c:formatCode>General</c:formatCode>
                <c:ptCount val="2"/>
                <c:pt idx="0">
                  <c:v>185</c:v>
                </c:pt>
                <c:pt idx="1">
                  <c:v>215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295-6A4E-8254-645622F1F400}"/>
            </c:ext>
          </c:extLst>
        </c:ser>
        <c:dLbls>
          <c:dLblPos val="b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800096319"/>
        <c:axId val="800700255"/>
      </c:lineChart>
      <c:catAx>
        <c:axId val="80009631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800700255"/>
        <c:crosses val="autoZero"/>
        <c:auto val="1"/>
        <c:lblAlgn val="ctr"/>
        <c:lblOffset val="100"/>
        <c:noMultiLvlLbl val="0"/>
      </c:catAx>
      <c:valAx>
        <c:axId val="800700255"/>
        <c:scaling>
          <c:orientation val="minMax"/>
          <c:max val="215"/>
          <c:min val="185"/>
        </c:scaling>
        <c:delete val="1"/>
        <c:axPos val="l"/>
        <c:numFmt formatCode="General" sourceLinked="1"/>
        <c:majorTickMark val="out"/>
        <c:minorTickMark val="none"/>
        <c:tickLblPos val="nextTo"/>
        <c:crossAx val="8000963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003594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rgbClr val="FFB81C"/>
                </a:solidFill>
                <a:latin typeface="+mn-lt"/>
                <a:ea typeface="+mn-ea"/>
                <a:cs typeface="+mn-cs"/>
              </a:defRPr>
            </a:pPr>
            <a:r>
              <a:rPr lang="en-US" sz="2400">
                <a:solidFill>
                  <a:srgbClr val="FFB81C"/>
                </a:solidFill>
              </a:rPr>
              <a:t> Bench Press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rgbClr val="FFB81C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3.0355311418985866E-2"/>
          <c:y val="7.1524886258025278E-2"/>
          <c:w val="0.93928937716202832"/>
          <c:h val="0.71803957292815812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rgbClr val="FFB81C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0.1342947367551896"/>
                  <c:y val="4.052329409130877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90F7-BC42-9CB8-9BFD2C4BED13}"/>
                </c:ext>
              </c:extLst>
            </c:dLbl>
            <c:dLbl>
              <c:idx val="1"/>
              <c:layout>
                <c:manualLayout>
                  <c:x val="-3.1528666641606989E-3"/>
                  <c:y val="-1.616837199848589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0F7-BC42-9CB8-9BFD2C4BED1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rgbClr val="FFB81C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'[Progression Graphs.xlsx]Faye Bench MAX (2)'!$B$1:$B$2</c:f>
              <c:strCache>
                <c:ptCount val="2"/>
                <c:pt idx="0">
                  <c:v>Week 1</c:v>
                </c:pt>
                <c:pt idx="1">
                  <c:v>Week 3</c:v>
                </c:pt>
              </c:strCache>
            </c:strRef>
          </c:cat>
          <c:val>
            <c:numRef>
              <c:f>'[Progression Graphs.xlsx]Faye Bench MAX (2)'!$C$1:$C$2</c:f>
              <c:numCache>
                <c:formatCode>General</c:formatCode>
                <c:ptCount val="2"/>
                <c:pt idx="0">
                  <c:v>65</c:v>
                </c:pt>
                <c:pt idx="1">
                  <c:v>105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0F7-BC42-9CB8-9BFD2C4BED13}"/>
            </c:ext>
          </c:extLst>
        </c:ser>
        <c:dLbls>
          <c:dLblPos val="b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813413423"/>
        <c:axId val="1813415135"/>
      </c:lineChart>
      <c:catAx>
        <c:axId val="1813413423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813415135"/>
        <c:crosses val="autoZero"/>
        <c:auto val="1"/>
        <c:lblAlgn val="ctr"/>
        <c:lblOffset val="100"/>
        <c:noMultiLvlLbl val="0"/>
      </c:catAx>
      <c:valAx>
        <c:axId val="1813415135"/>
        <c:scaling>
          <c:orientation val="minMax"/>
          <c:max val="140"/>
          <c:min val="65"/>
        </c:scaling>
        <c:delete val="1"/>
        <c:axPos val="l"/>
        <c:numFmt formatCode="General" sourceLinked="1"/>
        <c:majorTickMark val="out"/>
        <c:minorTickMark val="none"/>
        <c:tickLblPos val="nextTo"/>
        <c:crossAx val="18134134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rgbClr val="003594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rgbClr val="FFB81C"/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rgbClr val="FFB81C"/>
                </a:solidFill>
              </a:rPr>
              <a:t>Back</a:t>
            </a:r>
            <a:r>
              <a:rPr lang="en-US" baseline="0">
                <a:solidFill>
                  <a:srgbClr val="FFB81C"/>
                </a:solidFill>
              </a:rPr>
              <a:t> Squat</a:t>
            </a:r>
            <a:endParaRPr lang="en-US">
              <a:solidFill>
                <a:srgbClr val="FFB81C"/>
              </a:solidFill>
            </a:endParaRPr>
          </a:p>
        </c:rich>
      </c:tx>
      <c:layout>
        <c:manualLayout>
          <c:xMode val="edge"/>
          <c:yMode val="edge"/>
          <c:x val="0.43409011373578299"/>
          <c:y val="3.240740740740740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rgbClr val="FFB81C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rgbClr val="FFB81C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rgbClr val="FFB81C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Miles!$A$1:$A$3</c:f>
              <c:strCache>
                <c:ptCount val="3"/>
                <c:pt idx="0">
                  <c:v>6 reps</c:v>
                </c:pt>
                <c:pt idx="1">
                  <c:v> 5 reps</c:v>
                </c:pt>
                <c:pt idx="2">
                  <c:v>3 reps</c:v>
                </c:pt>
              </c:strCache>
            </c:strRef>
          </c:cat>
          <c:val>
            <c:numRef>
              <c:f>Miles!$B$1:$B$3</c:f>
              <c:numCache>
                <c:formatCode>General</c:formatCode>
                <c:ptCount val="3"/>
                <c:pt idx="0">
                  <c:v>145</c:v>
                </c:pt>
                <c:pt idx="1">
                  <c:v>225</c:v>
                </c:pt>
                <c:pt idx="2">
                  <c:v>240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D23-EC41-BE35-B5D4F87721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00096319"/>
        <c:axId val="800700255"/>
      </c:lineChart>
      <c:catAx>
        <c:axId val="80009631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800700255"/>
        <c:crosses val="autoZero"/>
        <c:auto val="1"/>
        <c:lblAlgn val="ctr"/>
        <c:lblOffset val="100"/>
        <c:noMultiLvlLbl val="0"/>
      </c:catAx>
      <c:valAx>
        <c:axId val="800700255"/>
        <c:scaling>
          <c:orientation val="minMax"/>
          <c:max val="240"/>
          <c:min val="145"/>
        </c:scaling>
        <c:delete val="1"/>
        <c:axPos val="l"/>
        <c:numFmt formatCode="General" sourceLinked="1"/>
        <c:majorTickMark val="out"/>
        <c:minorTickMark val="none"/>
        <c:tickLblPos val="nextTo"/>
        <c:crossAx val="8000963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003594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rgbClr val="FFB81C"/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rgbClr val="FFB81C"/>
                </a:solidFill>
              </a:rPr>
              <a:t>Bench Press</a:t>
            </a:r>
          </a:p>
        </c:rich>
      </c:tx>
      <c:layout>
        <c:manualLayout>
          <c:xMode val="edge"/>
          <c:yMode val="edge"/>
          <c:x val="0.39505326606775176"/>
          <c:y val="3.64619266279110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rgbClr val="FFB81C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Pt>
            <c:idx val="1"/>
            <c:marker>
              <c:symbol val="none"/>
            </c:marker>
            <c:bubble3D val="0"/>
            <c:spPr>
              <a:ln w="28575" cap="rnd">
                <a:solidFill>
                  <a:srgbClr val="FFB81C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892C-BF43-AC92-55A2379A5226}"/>
              </c:ext>
            </c:extLst>
          </c:dPt>
          <c:dPt>
            <c:idx val="2"/>
            <c:marker>
              <c:symbol val="none"/>
            </c:marker>
            <c:bubble3D val="0"/>
            <c:spPr>
              <a:ln w="28575" cap="rnd">
                <a:solidFill>
                  <a:srgbClr val="FFB81C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892C-BF43-AC92-55A2379A522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rgbClr val="FFB81C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Miles!$A$8:$A$10</c:f>
              <c:strCache>
                <c:ptCount val="3"/>
                <c:pt idx="0">
                  <c:v>6 reps</c:v>
                </c:pt>
                <c:pt idx="1">
                  <c:v>5 reps </c:v>
                </c:pt>
                <c:pt idx="2">
                  <c:v>3 reps </c:v>
                </c:pt>
              </c:strCache>
            </c:strRef>
          </c:cat>
          <c:val>
            <c:numRef>
              <c:f>Miles!$B$8:$B$10</c:f>
              <c:numCache>
                <c:formatCode>General</c:formatCode>
                <c:ptCount val="3"/>
                <c:pt idx="0">
                  <c:v>80</c:v>
                </c:pt>
                <c:pt idx="1">
                  <c:v>105</c:v>
                </c:pt>
                <c:pt idx="2">
                  <c:v>115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92C-BF43-AC92-55A2379A5226}"/>
            </c:ext>
          </c:extLst>
        </c:ser>
        <c:dLbls>
          <c:dLblPos val="b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800096319"/>
        <c:axId val="800700255"/>
      </c:lineChart>
      <c:catAx>
        <c:axId val="80009631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800700255"/>
        <c:crosses val="autoZero"/>
        <c:auto val="1"/>
        <c:lblAlgn val="ctr"/>
        <c:lblOffset val="100"/>
        <c:noMultiLvlLbl val="0"/>
      </c:catAx>
      <c:valAx>
        <c:axId val="800700255"/>
        <c:scaling>
          <c:orientation val="minMax"/>
          <c:max val="115"/>
          <c:min val="80"/>
        </c:scaling>
        <c:delete val="1"/>
        <c:axPos val="l"/>
        <c:numFmt formatCode="General" sourceLinked="1"/>
        <c:majorTickMark val="out"/>
        <c:minorTickMark val="none"/>
        <c:tickLblPos val="nextTo"/>
        <c:crossAx val="8000963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003594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rgbClr val="FFB81C"/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rgbClr val="FFB81C"/>
                </a:solidFill>
              </a:rPr>
              <a:t>RDL</a:t>
            </a:r>
          </a:p>
        </c:rich>
      </c:tx>
      <c:layout>
        <c:manualLayout>
          <c:xMode val="edge"/>
          <c:yMode val="edge"/>
          <c:x val="0.45918507592846214"/>
          <c:y val="4.125000130547893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rgbClr val="FFB81C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rgbClr val="FFB81C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rgbClr val="FFB81C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Miles!$A$13:$A$14</c:f>
              <c:strCache>
                <c:ptCount val="2"/>
                <c:pt idx="0">
                  <c:v>5 reps </c:v>
                </c:pt>
                <c:pt idx="1">
                  <c:v>5 reps </c:v>
                </c:pt>
              </c:strCache>
            </c:strRef>
          </c:cat>
          <c:val>
            <c:numRef>
              <c:f>Miles!$B$13:$B$14</c:f>
              <c:numCache>
                <c:formatCode>General</c:formatCode>
                <c:ptCount val="2"/>
                <c:pt idx="0">
                  <c:v>155</c:v>
                </c:pt>
                <c:pt idx="1">
                  <c:v>180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A22-EE4D-AE8C-214B66829080}"/>
            </c:ext>
          </c:extLst>
        </c:ser>
        <c:dLbls>
          <c:dLblPos val="b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800096319"/>
        <c:axId val="800700255"/>
      </c:lineChart>
      <c:catAx>
        <c:axId val="80009631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800700255"/>
        <c:crosses val="autoZero"/>
        <c:auto val="1"/>
        <c:lblAlgn val="ctr"/>
        <c:lblOffset val="100"/>
        <c:noMultiLvlLbl val="0"/>
      </c:catAx>
      <c:valAx>
        <c:axId val="800700255"/>
        <c:scaling>
          <c:orientation val="minMax"/>
          <c:max val="180"/>
          <c:min val="155"/>
        </c:scaling>
        <c:delete val="1"/>
        <c:axPos val="l"/>
        <c:numFmt formatCode="General" sourceLinked="1"/>
        <c:majorTickMark val="out"/>
        <c:minorTickMark val="none"/>
        <c:tickLblPos val="nextTo"/>
        <c:crossAx val="800096319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003594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rgbClr val="FFB81C"/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rgbClr val="FFB81C"/>
                </a:solidFill>
              </a:rPr>
              <a:t>Trap Bar Deadlift</a:t>
            </a:r>
          </a:p>
        </c:rich>
      </c:tx>
      <c:layout>
        <c:manualLayout>
          <c:xMode val="edge"/>
          <c:yMode val="edge"/>
          <c:x val="0.36995821003529988"/>
          <c:y val="5.89348893249768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rgbClr val="FFB81C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rgbClr val="FFB81C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rgbClr val="FFB81C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Miles!$A$18:$A$19</c:f>
              <c:strCache>
                <c:ptCount val="2"/>
                <c:pt idx="0">
                  <c:v> 5 reps</c:v>
                </c:pt>
                <c:pt idx="1">
                  <c:v>5 reps </c:v>
                </c:pt>
              </c:strCache>
            </c:strRef>
          </c:cat>
          <c:val>
            <c:numRef>
              <c:f>Miles!$B$18:$B$19</c:f>
              <c:numCache>
                <c:formatCode>General</c:formatCode>
                <c:ptCount val="2"/>
                <c:pt idx="0">
                  <c:v>185</c:v>
                </c:pt>
                <c:pt idx="1">
                  <c:v>225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B99-0C4C-BEC1-1B2A58885BE0}"/>
            </c:ext>
          </c:extLst>
        </c:ser>
        <c:dLbls>
          <c:dLblPos val="b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800096319"/>
        <c:axId val="800700255"/>
      </c:lineChart>
      <c:catAx>
        <c:axId val="80009631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800700255"/>
        <c:crosses val="autoZero"/>
        <c:auto val="1"/>
        <c:lblAlgn val="ctr"/>
        <c:lblOffset val="100"/>
        <c:noMultiLvlLbl val="0"/>
      </c:catAx>
      <c:valAx>
        <c:axId val="800700255"/>
        <c:scaling>
          <c:orientation val="minMax"/>
          <c:max val="225"/>
          <c:min val="185"/>
        </c:scaling>
        <c:delete val="1"/>
        <c:axPos val="l"/>
        <c:numFmt formatCode="General" sourceLinked="1"/>
        <c:majorTickMark val="out"/>
        <c:minorTickMark val="none"/>
        <c:tickLblPos val="nextTo"/>
        <c:crossAx val="8000963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003594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rgbClr val="FFB81C"/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rgbClr val="FFB81C"/>
                </a:solidFill>
              </a:rPr>
              <a:t>Back</a:t>
            </a:r>
            <a:r>
              <a:rPr lang="en-US" baseline="0">
                <a:solidFill>
                  <a:srgbClr val="FFB81C"/>
                </a:solidFill>
              </a:rPr>
              <a:t> Squat</a:t>
            </a:r>
            <a:endParaRPr lang="en-US">
              <a:solidFill>
                <a:srgbClr val="FFB81C"/>
              </a:solidFill>
            </a:endParaRPr>
          </a:p>
        </c:rich>
      </c:tx>
      <c:layout>
        <c:manualLayout>
          <c:xMode val="edge"/>
          <c:yMode val="edge"/>
          <c:x val="0.43409011373578299"/>
          <c:y val="3.240740740740740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rgbClr val="FFB81C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rgbClr val="FFB81C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rgbClr val="FFB81C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'Perkins (2)'!$A$1:$A$3</c:f>
              <c:strCache>
                <c:ptCount val="3"/>
                <c:pt idx="0">
                  <c:v>6 reps</c:v>
                </c:pt>
                <c:pt idx="1">
                  <c:v> 5 reps</c:v>
                </c:pt>
                <c:pt idx="2">
                  <c:v>3 reps</c:v>
                </c:pt>
              </c:strCache>
            </c:strRef>
          </c:cat>
          <c:val>
            <c:numRef>
              <c:f>'Perkins (2)'!$B$1:$B$3</c:f>
              <c:numCache>
                <c:formatCode>General</c:formatCode>
                <c:ptCount val="3"/>
                <c:pt idx="0">
                  <c:v>110</c:v>
                </c:pt>
                <c:pt idx="1">
                  <c:v>175</c:v>
                </c:pt>
                <c:pt idx="2">
                  <c:v>190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6A4-4842-89DF-90D49A3405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00096319"/>
        <c:axId val="800700255"/>
      </c:lineChart>
      <c:catAx>
        <c:axId val="80009631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800700255"/>
        <c:crosses val="autoZero"/>
        <c:auto val="1"/>
        <c:lblAlgn val="ctr"/>
        <c:lblOffset val="100"/>
        <c:noMultiLvlLbl val="0"/>
      </c:catAx>
      <c:valAx>
        <c:axId val="800700255"/>
        <c:scaling>
          <c:orientation val="minMax"/>
          <c:max val="190"/>
          <c:min val="110"/>
        </c:scaling>
        <c:delete val="1"/>
        <c:axPos val="l"/>
        <c:numFmt formatCode="General" sourceLinked="1"/>
        <c:majorTickMark val="out"/>
        <c:minorTickMark val="none"/>
        <c:tickLblPos val="nextTo"/>
        <c:crossAx val="8000963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003594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rgbClr val="FFB81C"/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rgbClr val="FFB81C"/>
                </a:solidFill>
              </a:rPr>
              <a:t>Bench Press</a:t>
            </a:r>
          </a:p>
        </c:rich>
      </c:tx>
      <c:layout>
        <c:manualLayout>
          <c:xMode val="edge"/>
          <c:yMode val="edge"/>
          <c:x val="0.39505326606775176"/>
          <c:y val="3.64619266279110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rgbClr val="FFB81C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Pt>
            <c:idx val="1"/>
            <c:marker>
              <c:symbol val="none"/>
            </c:marker>
            <c:bubble3D val="0"/>
            <c:spPr>
              <a:ln w="28575" cap="rnd">
                <a:solidFill>
                  <a:srgbClr val="FFB81C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1059-BD43-971D-74F61099CA72}"/>
              </c:ext>
            </c:extLst>
          </c:dPt>
          <c:dPt>
            <c:idx val="2"/>
            <c:marker>
              <c:symbol val="none"/>
            </c:marker>
            <c:bubble3D val="0"/>
            <c:spPr>
              <a:ln w="28575" cap="rnd">
                <a:solidFill>
                  <a:srgbClr val="FFB81C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1059-BD43-971D-74F61099CA7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rgbClr val="FFB81C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'Perkins (2)'!$A$8:$A$10</c:f>
              <c:strCache>
                <c:ptCount val="3"/>
                <c:pt idx="0">
                  <c:v>6 reps</c:v>
                </c:pt>
                <c:pt idx="1">
                  <c:v>5 reps </c:v>
                </c:pt>
                <c:pt idx="2">
                  <c:v>3 reps </c:v>
                </c:pt>
              </c:strCache>
            </c:strRef>
          </c:cat>
          <c:val>
            <c:numRef>
              <c:f>'Perkins (2)'!$B$8:$B$10</c:f>
              <c:numCache>
                <c:formatCode>General</c:formatCode>
                <c:ptCount val="3"/>
                <c:pt idx="0">
                  <c:v>75</c:v>
                </c:pt>
                <c:pt idx="1">
                  <c:v>100</c:v>
                </c:pt>
                <c:pt idx="2">
                  <c:v>105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059-BD43-971D-74F61099CA72}"/>
            </c:ext>
          </c:extLst>
        </c:ser>
        <c:dLbls>
          <c:dLblPos val="b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800096319"/>
        <c:axId val="800700255"/>
      </c:lineChart>
      <c:catAx>
        <c:axId val="80009631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800700255"/>
        <c:crosses val="autoZero"/>
        <c:auto val="1"/>
        <c:lblAlgn val="ctr"/>
        <c:lblOffset val="100"/>
        <c:noMultiLvlLbl val="0"/>
      </c:catAx>
      <c:valAx>
        <c:axId val="800700255"/>
        <c:scaling>
          <c:orientation val="minMax"/>
          <c:max val="105"/>
          <c:min val="75"/>
        </c:scaling>
        <c:delete val="1"/>
        <c:axPos val="l"/>
        <c:numFmt formatCode="General" sourceLinked="1"/>
        <c:majorTickMark val="out"/>
        <c:minorTickMark val="none"/>
        <c:tickLblPos val="nextTo"/>
        <c:crossAx val="8000963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003594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rgbClr val="FFB81C"/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rgbClr val="FFB81C"/>
                </a:solidFill>
              </a:rPr>
              <a:t>RDL</a:t>
            </a:r>
          </a:p>
        </c:rich>
      </c:tx>
      <c:layout>
        <c:manualLayout>
          <c:xMode val="edge"/>
          <c:yMode val="edge"/>
          <c:x val="0.45918507592846214"/>
          <c:y val="4.125000130547893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rgbClr val="FFB81C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rgbClr val="FFB81C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rgbClr val="FFB81C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'Perkins (2)'!$A$13:$A$14</c:f>
              <c:strCache>
                <c:ptCount val="2"/>
                <c:pt idx="0">
                  <c:v>5 reps </c:v>
                </c:pt>
                <c:pt idx="1">
                  <c:v>5 reps </c:v>
                </c:pt>
              </c:strCache>
            </c:strRef>
          </c:cat>
          <c:val>
            <c:numRef>
              <c:f>'Perkins (2)'!$B$13:$B$14</c:f>
              <c:numCache>
                <c:formatCode>General</c:formatCode>
                <c:ptCount val="2"/>
                <c:pt idx="0">
                  <c:v>130</c:v>
                </c:pt>
                <c:pt idx="1">
                  <c:v>150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83D-4349-8608-00DF6E64D0A8}"/>
            </c:ext>
          </c:extLst>
        </c:ser>
        <c:dLbls>
          <c:dLblPos val="b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800096319"/>
        <c:axId val="800700255"/>
      </c:lineChart>
      <c:catAx>
        <c:axId val="80009631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800700255"/>
        <c:crosses val="autoZero"/>
        <c:auto val="1"/>
        <c:lblAlgn val="ctr"/>
        <c:lblOffset val="100"/>
        <c:noMultiLvlLbl val="0"/>
      </c:catAx>
      <c:valAx>
        <c:axId val="800700255"/>
        <c:scaling>
          <c:orientation val="minMax"/>
          <c:max val="150"/>
          <c:min val="130"/>
        </c:scaling>
        <c:delete val="1"/>
        <c:axPos val="l"/>
        <c:numFmt formatCode="General" sourceLinked="1"/>
        <c:majorTickMark val="out"/>
        <c:minorTickMark val="none"/>
        <c:tickLblPos val="nextTo"/>
        <c:crossAx val="800096319"/>
        <c:crosses val="autoZero"/>
        <c:crossBetween val="between"/>
        <c:minorUnit val="150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003594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rgbClr val="FFB81C"/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rgbClr val="FFB81C"/>
                </a:solidFill>
              </a:rPr>
              <a:t>Trap Bar Deadlift</a:t>
            </a:r>
          </a:p>
        </c:rich>
      </c:tx>
      <c:layout>
        <c:manualLayout>
          <c:xMode val="edge"/>
          <c:yMode val="edge"/>
          <c:x val="0.36995821003529988"/>
          <c:y val="5.89348893249768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rgbClr val="FFB81C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rgbClr val="FFB81C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rgbClr val="FFB81C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'Perkins (2)'!$A$18:$A$19</c:f>
              <c:strCache>
                <c:ptCount val="2"/>
                <c:pt idx="0">
                  <c:v> 5 reps</c:v>
                </c:pt>
                <c:pt idx="1">
                  <c:v>5 reps </c:v>
                </c:pt>
              </c:strCache>
            </c:strRef>
          </c:cat>
          <c:val>
            <c:numRef>
              <c:f>'Perkins (2)'!$B$18:$B$19</c:f>
              <c:numCache>
                <c:formatCode>General</c:formatCode>
                <c:ptCount val="2"/>
                <c:pt idx="0">
                  <c:v>185</c:v>
                </c:pt>
                <c:pt idx="1">
                  <c:v>215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695-AD4A-BB45-BD804D467F05}"/>
            </c:ext>
          </c:extLst>
        </c:ser>
        <c:dLbls>
          <c:dLblPos val="b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800096319"/>
        <c:axId val="800700255"/>
      </c:lineChart>
      <c:catAx>
        <c:axId val="80009631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800700255"/>
        <c:crosses val="autoZero"/>
        <c:auto val="1"/>
        <c:lblAlgn val="ctr"/>
        <c:lblOffset val="100"/>
        <c:noMultiLvlLbl val="0"/>
      </c:catAx>
      <c:valAx>
        <c:axId val="800700255"/>
        <c:scaling>
          <c:orientation val="minMax"/>
          <c:max val="215"/>
          <c:min val="185"/>
        </c:scaling>
        <c:delete val="1"/>
        <c:axPos val="l"/>
        <c:numFmt formatCode="General" sourceLinked="1"/>
        <c:majorTickMark val="out"/>
        <c:minorTickMark val="none"/>
        <c:tickLblPos val="nextTo"/>
        <c:crossAx val="8000963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003594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rgbClr val="FFB81C"/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rgbClr val="FFB81C"/>
                </a:solidFill>
              </a:rPr>
              <a:t>Back</a:t>
            </a:r>
            <a:r>
              <a:rPr lang="en-US" baseline="0">
                <a:solidFill>
                  <a:srgbClr val="FFB81C"/>
                </a:solidFill>
              </a:rPr>
              <a:t> Squat</a:t>
            </a:r>
            <a:endParaRPr lang="en-US">
              <a:solidFill>
                <a:srgbClr val="FFB81C"/>
              </a:solidFill>
            </a:endParaRPr>
          </a:p>
        </c:rich>
      </c:tx>
      <c:layout>
        <c:manualLayout>
          <c:xMode val="edge"/>
          <c:yMode val="edge"/>
          <c:x val="0.43409011373578299"/>
          <c:y val="3.240740740740740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rgbClr val="FFB81C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rgbClr val="FFB81C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rgbClr val="FFB81C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'Washenitz  (2)'!$A$1:$A$3</c:f>
              <c:strCache>
                <c:ptCount val="3"/>
                <c:pt idx="0">
                  <c:v>6 reps</c:v>
                </c:pt>
                <c:pt idx="1">
                  <c:v> 5 reps</c:v>
                </c:pt>
                <c:pt idx="2">
                  <c:v>3 reps</c:v>
                </c:pt>
              </c:strCache>
            </c:strRef>
          </c:cat>
          <c:val>
            <c:numRef>
              <c:f>'Washenitz  (2)'!$B$1:$B$3</c:f>
              <c:numCache>
                <c:formatCode>General</c:formatCode>
                <c:ptCount val="3"/>
                <c:pt idx="0">
                  <c:v>125</c:v>
                </c:pt>
                <c:pt idx="1">
                  <c:v>225</c:v>
                </c:pt>
                <c:pt idx="2">
                  <c:v>240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116-1244-9139-6D814EDB44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00096319"/>
        <c:axId val="800700255"/>
      </c:lineChart>
      <c:catAx>
        <c:axId val="80009631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800700255"/>
        <c:crosses val="autoZero"/>
        <c:auto val="1"/>
        <c:lblAlgn val="ctr"/>
        <c:lblOffset val="100"/>
        <c:noMultiLvlLbl val="0"/>
      </c:catAx>
      <c:valAx>
        <c:axId val="800700255"/>
        <c:scaling>
          <c:orientation val="minMax"/>
          <c:max val="240"/>
          <c:min val="125"/>
        </c:scaling>
        <c:delete val="1"/>
        <c:axPos val="l"/>
        <c:numFmt formatCode="General" sourceLinked="1"/>
        <c:majorTickMark val="out"/>
        <c:minorTickMark val="none"/>
        <c:tickLblPos val="nextTo"/>
        <c:crossAx val="8000963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003594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rgbClr val="FFB81C"/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rgbClr val="FFB81C"/>
                </a:solidFill>
              </a:rPr>
              <a:t>Bench Press</a:t>
            </a:r>
          </a:p>
        </c:rich>
      </c:tx>
      <c:layout>
        <c:manualLayout>
          <c:xMode val="edge"/>
          <c:yMode val="edge"/>
          <c:x val="0.39505326606775176"/>
          <c:y val="3.64619266279110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rgbClr val="FFB81C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Pt>
            <c:idx val="1"/>
            <c:marker>
              <c:symbol val="none"/>
            </c:marker>
            <c:bubble3D val="0"/>
            <c:spPr>
              <a:ln w="28575" cap="rnd">
                <a:solidFill>
                  <a:srgbClr val="FFB81C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7B8F-5649-9159-8C77B6EB1540}"/>
              </c:ext>
            </c:extLst>
          </c:dPt>
          <c:dPt>
            <c:idx val="2"/>
            <c:marker>
              <c:symbol val="none"/>
            </c:marker>
            <c:bubble3D val="0"/>
            <c:spPr>
              <a:ln w="28575" cap="rnd">
                <a:solidFill>
                  <a:srgbClr val="FFB81C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7B8F-5649-9159-8C77B6EB154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rgbClr val="FFB81C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'Washenitz  (2)'!$A$8:$A$10</c:f>
              <c:strCache>
                <c:ptCount val="3"/>
                <c:pt idx="0">
                  <c:v>6 reps</c:v>
                </c:pt>
                <c:pt idx="1">
                  <c:v>5 reps </c:v>
                </c:pt>
                <c:pt idx="2">
                  <c:v>3 reps </c:v>
                </c:pt>
              </c:strCache>
            </c:strRef>
          </c:cat>
          <c:val>
            <c:numRef>
              <c:f>'Washenitz  (2)'!$B$8:$B$10</c:f>
              <c:numCache>
                <c:formatCode>General</c:formatCode>
                <c:ptCount val="3"/>
                <c:pt idx="0">
                  <c:v>90</c:v>
                </c:pt>
                <c:pt idx="1">
                  <c:v>115</c:v>
                </c:pt>
                <c:pt idx="2">
                  <c:v>120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7B8F-5649-9159-8C77B6EB1540}"/>
            </c:ext>
          </c:extLst>
        </c:ser>
        <c:dLbls>
          <c:dLblPos val="b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800096319"/>
        <c:axId val="800700255"/>
      </c:lineChart>
      <c:catAx>
        <c:axId val="80009631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800700255"/>
        <c:crosses val="autoZero"/>
        <c:auto val="1"/>
        <c:lblAlgn val="ctr"/>
        <c:lblOffset val="100"/>
        <c:noMultiLvlLbl val="0"/>
      </c:catAx>
      <c:valAx>
        <c:axId val="800700255"/>
        <c:scaling>
          <c:orientation val="minMax"/>
          <c:max val="120"/>
          <c:min val="90"/>
        </c:scaling>
        <c:delete val="1"/>
        <c:axPos val="l"/>
        <c:numFmt formatCode="General" sourceLinked="1"/>
        <c:majorTickMark val="out"/>
        <c:minorTickMark val="none"/>
        <c:tickLblPos val="nextTo"/>
        <c:crossAx val="8000963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003594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rgbClr val="FFB81C"/>
                </a:solidFill>
                <a:latin typeface="+mn-lt"/>
                <a:ea typeface="+mn-ea"/>
                <a:cs typeface="+mn-cs"/>
              </a:defRPr>
            </a:pPr>
            <a:r>
              <a:rPr lang="en-US" sz="2400">
                <a:solidFill>
                  <a:srgbClr val="FFB81C"/>
                </a:solidFill>
              </a:rPr>
              <a:t> Bench Press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rgbClr val="FFB81C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3.0355311418985866E-2"/>
          <c:y val="7.1524886258025278E-2"/>
          <c:w val="0.93928937716202832"/>
          <c:h val="0.71803957292815812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rgbClr val="FFB81C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0.1342947367551896"/>
                  <c:y val="4.052329409130877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A028-E844-ACE5-074A51C5370B}"/>
                </c:ext>
              </c:extLst>
            </c:dLbl>
            <c:dLbl>
              <c:idx val="1"/>
              <c:layout>
                <c:manualLayout>
                  <c:x val="-3.1528666641606989E-3"/>
                  <c:y val="-1.616837199848589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028-E844-ACE5-074A51C5370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rgbClr val="FFB81C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'[Progression Graphs.xlsx]Faye Bench MAX (2)'!$B$1:$B$2</c:f>
              <c:strCache>
                <c:ptCount val="2"/>
                <c:pt idx="0">
                  <c:v>Week 1</c:v>
                </c:pt>
                <c:pt idx="1">
                  <c:v>Week 3</c:v>
                </c:pt>
              </c:strCache>
            </c:strRef>
          </c:cat>
          <c:val>
            <c:numRef>
              <c:f>'[Progression Graphs.xlsx]Faye Bench MAX (2)'!$C$1:$C$2</c:f>
              <c:numCache>
                <c:formatCode>General</c:formatCode>
                <c:ptCount val="2"/>
                <c:pt idx="0">
                  <c:v>65</c:v>
                </c:pt>
                <c:pt idx="1">
                  <c:v>115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028-E844-ACE5-074A51C5370B}"/>
            </c:ext>
          </c:extLst>
        </c:ser>
        <c:dLbls>
          <c:dLblPos val="b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813413423"/>
        <c:axId val="1813415135"/>
      </c:lineChart>
      <c:catAx>
        <c:axId val="1813413423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813415135"/>
        <c:crosses val="autoZero"/>
        <c:auto val="1"/>
        <c:lblAlgn val="ctr"/>
        <c:lblOffset val="100"/>
        <c:noMultiLvlLbl val="0"/>
      </c:catAx>
      <c:valAx>
        <c:axId val="1813415135"/>
        <c:scaling>
          <c:orientation val="minMax"/>
          <c:max val="140"/>
          <c:min val="65"/>
        </c:scaling>
        <c:delete val="1"/>
        <c:axPos val="l"/>
        <c:numFmt formatCode="General" sourceLinked="1"/>
        <c:majorTickMark val="out"/>
        <c:minorTickMark val="none"/>
        <c:tickLblPos val="nextTo"/>
        <c:crossAx val="18134134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rgbClr val="003594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rgbClr val="FFB81C"/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rgbClr val="FFB81C"/>
                </a:solidFill>
              </a:rPr>
              <a:t>RDL</a:t>
            </a:r>
          </a:p>
        </c:rich>
      </c:tx>
      <c:layout>
        <c:manualLayout>
          <c:xMode val="edge"/>
          <c:yMode val="edge"/>
          <c:x val="0.45918507592846214"/>
          <c:y val="4.125000130547893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rgbClr val="FFB81C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rgbClr val="FFB81C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rgbClr val="FFB81C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'Washenitz  (2)'!$A$13:$A$14</c:f>
              <c:strCache>
                <c:ptCount val="2"/>
                <c:pt idx="0">
                  <c:v>5 reps </c:v>
                </c:pt>
                <c:pt idx="1">
                  <c:v>5 reps </c:v>
                </c:pt>
              </c:strCache>
            </c:strRef>
          </c:cat>
          <c:val>
            <c:numRef>
              <c:f>'Washenitz  (2)'!$B$13:$B$14</c:f>
              <c:numCache>
                <c:formatCode>General</c:formatCode>
                <c:ptCount val="2"/>
                <c:pt idx="0">
                  <c:v>155</c:v>
                </c:pt>
                <c:pt idx="1">
                  <c:v>180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B38-A34B-B016-21541574F722}"/>
            </c:ext>
          </c:extLst>
        </c:ser>
        <c:dLbls>
          <c:dLblPos val="b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800096319"/>
        <c:axId val="800700255"/>
      </c:lineChart>
      <c:catAx>
        <c:axId val="80009631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800700255"/>
        <c:crosses val="autoZero"/>
        <c:auto val="1"/>
        <c:lblAlgn val="ctr"/>
        <c:lblOffset val="100"/>
        <c:noMultiLvlLbl val="0"/>
      </c:catAx>
      <c:valAx>
        <c:axId val="800700255"/>
        <c:scaling>
          <c:orientation val="minMax"/>
          <c:max val="180"/>
          <c:min val="155"/>
        </c:scaling>
        <c:delete val="1"/>
        <c:axPos val="l"/>
        <c:numFmt formatCode="General" sourceLinked="1"/>
        <c:majorTickMark val="out"/>
        <c:minorTickMark val="none"/>
        <c:tickLblPos val="nextTo"/>
        <c:crossAx val="800096319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003594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rgbClr val="FFB81C"/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rgbClr val="FFB81C"/>
                </a:solidFill>
              </a:rPr>
              <a:t>Trap Bar Deadlift</a:t>
            </a:r>
          </a:p>
        </c:rich>
      </c:tx>
      <c:layout>
        <c:manualLayout>
          <c:xMode val="edge"/>
          <c:yMode val="edge"/>
          <c:x val="0.36995821003529988"/>
          <c:y val="5.89348893249768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rgbClr val="FFB81C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rgbClr val="FFB81C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rgbClr val="FFB81C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'Washenitz  (2)'!$A$18:$A$19</c:f>
              <c:strCache>
                <c:ptCount val="2"/>
                <c:pt idx="0">
                  <c:v> 5 reps</c:v>
                </c:pt>
                <c:pt idx="1">
                  <c:v>5 reps </c:v>
                </c:pt>
              </c:strCache>
            </c:strRef>
          </c:cat>
          <c:val>
            <c:numRef>
              <c:f>'Washenitz  (2)'!$B$18:$B$19</c:f>
              <c:numCache>
                <c:formatCode>General</c:formatCode>
                <c:ptCount val="2"/>
                <c:pt idx="0">
                  <c:v>185</c:v>
                </c:pt>
                <c:pt idx="1">
                  <c:v>225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830-AB48-9890-32C3F5DBEFB4}"/>
            </c:ext>
          </c:extLst>
        </c:ser>
        <c:dLbls>
          <c:dLblPos val="b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800096319"/>
        <c:axId val="800700255"/>
      </c:lineChart>
      <c:catAx>
        <c:axId val="80009631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800700255"/>
        <c:crosses val="autoZero"/>
        <c:auto val="1"/>
        <c:lblAlgn val="ctr"/>
        <c:lblOffset val="100"/>
        <c:noMultiLvlLbl val="0"/>
      </c:catAx>
      <c:valAx>
        <c:axId val="800700255"/>
        <c:scaling>
          <c:orientation val="minMax"/>
          <c:max val="225"/>
          <c:min val="185"/>
        </c:scaling>
        <c:delete val="1"/>
        <c:axPos val="l"/>
        <c:numFmt formatCode="General" sourceLinked="1"/>
        <c:majorTickMark val="out"/>
        <c:minorTickMark val="none"/>
        <c:tickLblPos val="nextTo"/>
        <c:crossAx val="8000963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003594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rgbClr val="FFB81C"/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rgbClr val="FFB81C"/>
                </a:solidFill>
              </a:rPr>
              <a:t>Back</a:t>
            </a:r>
            <a:r>
              <a:rPr lang="en-US" baseline="0">
                <a:solidFill>
                  <a:srgbClr val="FFB81C"/>
                </a:solidFill>
              </a:rPr>
              <a:t> Squat</a:t>
            </a:r>
            <a:endParaRPr lang="en-US">
              <a:solidFill>
                <a:srgbClr val="FFB81C"/>
              </a:solidFill>
            </a:endParaRPr>
          </a:p>
        </c:rich>
      </c:tx>
      <c:layout>
        <c:manualLayout>
          <c:xMode val="edge"/>
          <c:yMode val="edge"/>
          <c:x val="0.43409011373578299"/>
          <c:y val="3.240740740740740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rgbClr val="FFB81C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rgbClr val="FFB81C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rgbClr val="FFB81C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'Biggs (2)'!$A$1:$A$3</c:f>
              <c:strCache>
                <c:ptCount val="3"/>
                <c:pt idx="0">
                  <c:v>6 reps</c:v>
                </c:pt>
                <c:pt idx="1">
                  <c:v> 5 reps</c:v>
                </c:pt>
                <c:pt idx="2">
                  <c:v>3 reps</c:v>
                </c:pt>
              </c:strCache>
            </c:strRef>
          </c:cat>
          <c:val>
            <c:numRef>
              <c:f>'Biggs (2)'!$B$1:$B$3</c:f>
              <c:numCache>
                <c:formatCode>General</c:formatCode>
                <c:ptCount val="3"/>
                <c:pt idx="0">
                  <c:v>75</c:v>
                </c:pt>
                <c:pt idx="1">
                  <c:v>165</c:v>
                </c:pt>
                <c:pt idx="2">
                  <c:v>195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055-5C42-BD6C-97374D7C09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00096319"/>
        <c:axId val="800700255"/>
      </c:lineChart>
      <c:catAx>
        <c:axId val="80009631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800700255"/>
        <c:crosses val="autoZero"/>
        <c:auto val="1"/>
        <c:lblAlgn val="ctr"/>
        <c:lblOffset val="100"/>
        <c:noMultiLvlLbl val="0"/>
      </c:catAx>
      <c:valAx>
        <c:axId val="800700255"/>
        <c:scaling>
          <c:orientation val="minMax"/>
          <c:max val="195"/>
          <c:min val="73"/>
        </c:scaling>
        <c:delete val="1"/>
        <c:axPos val="l"/>
        <c:numFmt formatCode="General" sourceLinked="1"/>
        <c:majorTickMark val="out"/>
        <c:minorTickMark val="none"/>
        <c:tickLblPos val="nextTo"/>
        <c:crossAx val="8000963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003594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rgbClr val="FFB81C"/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rgbClr val="FFB81C"/>
                </a:solidFill>
              </a:rPr>
              <a:t>Bench Press</a:t>
            </a:r>
          </a:p>
        </c:rich>
      </c:tx>
      <c:layout>
        <c:manualLayout>
          <c:xMode val="edge"/>
          <c:yMode val="edge"/>
          <c:x val="0.39505326606775176"/>
          <c:y val="3.64619266279110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rgbClr val="FFB81C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Pt>
            <c:idx val="1"/>
            <c:marker>
              <c:symbol val="none"/>
            </c:marker>
            <c:bubble3D val="0"/>
            <c:spPr>
              <a:ln w="28575" cap="rnd">
                <a:solidFill>
                  <a:srgbClr val="FFB81C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F208-E246-B800-FC6DDA61B49B}"/>
              </c:ext>
            </c:extLst>
          </c:dPt>
          <c:dPt>
            <c:idx val="2"/>
            <c:marker>
              <c:symbol val="none"/>
            </c:marker>
            <c:bubble3D val="0"/>
            <c:spPr>
              <a:ln w="28575" cap="rnd">
                <a:solidFill>
                  <a:srgbClr val="FFB81C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F208-E246-B800-FC6DDA61B49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rgbClr val="FFB81C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'Biggs (2)'!$A$8:$A$10</c:f>
              <c:strCache>
                <c:ptCount val="3"/>
                <c:pt idx="0">
                  <c:v>6 reps</c:v>
                </c:pt>
                <c:pt idx="1">
                  <c:v>3 reps </c:v>
                </c:pt>
                <c:pt idx="2">
                  <c:v>3 reps </c:v>
                </c:pt>
              </c:strCache>
            </c:strRef>
          </c:cat>
          <c:val>
            <c:numRef>
              <c:f>'Biggs (2)'!$B$8:$B$10</c:f>
              <c:numCache>
                <c:formatCode>General</c:formatCode>
                <c:ptCount val="3"/>
                <c:pt idx="0">
                  <c:v>65</c:v>
                </c:pt>
                <c:pt idx="1">
                  <c:v>85</c:v>
                </c:pt>
                <c:pt idx="2">
                  <c:v>90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208-E246-B800-FC6DDA61B49B}"/>
            </c:ext>
          </c:extLst>
        </c:ser>
        <c:dLbls>
          <c:dLblPos val="b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800096319"/>
        <c:axId val="800700255"/>
      </c:lineChart>
      <c:catAx>
        <c:axId val="80009631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800700255"/>
        <c:crosses val="autoZero"/>
        <c:auto val="1"/>
        <c:lblAlgn val="ctr"/>
        <c:lblOffset val="100"/>
        <c:noMultiLvlLbl val="0"/>
      </c:catAx>
      <c:valAx>
        <c:axId val="800700255"/>
        <c:scaling>
          <c:orientation val="minMax"/>
          <c:max val="90"/>
          <c:min val="64"/>
        </c:scaling>
        <c:delete val="1"/>
        <c:axPos val="l"/>
        <c:numFmt formatCode="General" sourceLinked="1"/>
        <c:majorTickMark val="out"/>
        <c:minorTickMark val="none"/>
        <c:tickLblPos val="nextTo"/>
        <c:crossAx val="8000963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003594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rgbClr val="FFB81C"/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rgbClr val="FFB81C"/>
                </a:solidFill>
              </a:rPr>
              <a:t>RDL</a:t>
            </a:r>
          </a:p>
        </c:rich>
      </c:tx>
      <c:layout>
        <c:manualLayout>
          <c:xMode val="edge"/>
          <c:yMode val="edge"/>
          <c:x val="0.45918507592846214"/>
          <c:y val="4.125000130547893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rgbClr val="FFB81C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rgbClr val="FFB81C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rgbClr val="FFB81C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'Biggs (2)'!$A$13:$A$14</c:f>
              <c:strCache>
                <c:ptCount val="2"/>
                <c:pt idx="0">
                  <c:v>5 reps </c:v>
                </c:pt>
                <c:pt idx="1">
                  <c:v>5 reps </c:v>
                </c:pt>
              </c:strCache>
            </c:strRef>
          </c:cat>
          <c:val>
            <c:numRef>
              <c:f>'Biggs (2)'!$B$13:$B$14</c:f>
              <c:numCache>
                <c:formatCode>General</c:formatCode>
                <c:ptCount val="2"/>
                <c:pt idx="0">
                  <c:v>95</c:v>
                </c:pt>
                <c:pt idx="1">
                  <c:v>105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345-5542-8ACB-1BCDEF48C970}"/>
            </c:ext>
          </c:extLst>
        </c:ser>
        <c:dLbls>
          <c:dLblPos val="b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800096319"/>
        <c:axId val="800700255"/>
      </c:lineChart>
      <c:catAx>
        <c:axId val="80009631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800700255"/>
        <c:crosses val="autoZero"/>
        <c:auto val="1"/>
        <c:lblAlgn val="ctr"/>
        <c:lblOffset val="100"/>
        <c:noMultiLvlLbl val="0"/>
      </c:catAx>
      <c:valAx>
        <c:axId val="800700255"/>
        <c:scaling>
          <c:orientation val="minMax"/>
          <c:max val="105"/>
          <c:min val="95"/>
        </c:scaling>
        <c:delete val="1"/>
        <c:axPos val="l"/>
        <c:numFmt formatCode="General" sourceLinked="1"/>
        <c:majorTickMark val="out"/>
        <c:minorTickMark val="none"/>
        <c:tickLblPos val="nextTo"/>
        <c:crossAx val="800096319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003594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rgbClr val="FFB81C"/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rgbClr val="FFB81C"/>
                </a:solidFill>
              </a:rPr>
              <a:t>Trap Bar Deadlift</a:t>
            </a:r>
          </a:p>
        </c:rich>
      </c:tx>
      <c:layout>
        <c:manualLayout>
          <c:xMode val="edge"/>
          <c:yMode val="edge"/>
          <c:x val="0.36995821003529988"/>
          <c:y val="5.89348893249768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rgbClr val="FFB81C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rgbClr val="FFB81C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rgbClr val="FFB81C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'Biggs (2)'!$A$18:$A$19</c:f>
              <c:strCache>
                <c:ptCount val="2"/>
                <c:pt idx="0">
                  <c:v> 5 reps</c:v>
                </c:pt>
                <c:pt idx="1">
                  <c:v>5 reps </c:v>
                </c:pt>
              </c:strCache>
            </c:strRef>
          </c:cat>
          <c:val>
            <c:numRef>
              <c:f>'Biggs (2)'!$B$18:$B$19</c:f>
              <c:numCache>
                <c:formatCode>General</c:formatCode>
                <c:ptCount val="2"/>
                <c:pt idx="0">
                  <c:v>185</c:v>
                </c:pt>
                <c:pt idx="1">
                  <c:v>225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B84-5144-BB07-63769AE95868}"/>
            </c:ext>
          </c:extLst>
        </c:ser>
        <c:dLbls>
          <c:dLblPos val="b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800096319"/>
        <c:axId val="800700255"/>
      </c:lineChart>
      <c:catAx>
        <c:axId val="80009631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800700255"/>
        <c:crosses val="autoZero"/>
        <c:auto val="1"/>
        <c:lblAlgn val="ctr"/>
        <c:lblOffset val="100"/>
        <c:noMultiLvlLbl val="0"/>
      </c:catAx>
      <c:valAx>
        <c:axId val="800700255"/>
        <c:scaling>
          <c:orientation val="minMax"/>
          <c:max val="225"/>
          <c:min val="185"/>
        </c:scaling>
        <c:delete val="1"/>
        <c:axPos val="l"/>
        <c:numFmt formatCode="General" sourceLinked="1"/>
        <c:majorTickMark val="out"/>
        <c:minorTickMark val="none"/>
        <c:tickLblPos val="nextTo"/>
        <c:crossAx val="8000963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003594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rgbClr val="FFB81C"/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rgbClr val="FFB81C"/>
                </a:solidFill>
              </a:rPr>
              <a:t>Back</a:t>
            </a:r>
            <a:r>
              <a:rPr lang="en-US" baseline="0">
                <a:solidFill>
                  <a:srgbClr val="FFB81C"/>
                </a:solidFill>
              </a:rPr>
              <a:t> Squat</a:t>
            </a:r>
            <a:endParaRPr lang="en-US">
              <a:solidFill>
                <a:srgbClr val="FFB81C"/>
              </a:solidFill>
            </a:endParaRPr>
          </a:p>
        </c:rich>
      </c:tx>
      <c:layout>
        <c:manualLayout>
          <c:xMode val="edge"/>
          <c:yMode val="edge"/>
          <c:x val="0.43409011373578299"/>
          <c:y val="3.240740740740740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rgbClr val="FFB81C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rgbClr val="FFB81C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rgbClr val="FFB81C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'Johnson  (2)'!$A$1:$A$3</c:f>
              <c:strCache>
                <c:ptCount val="3"/>
                <c:pt idx="0">
                  <c:v>6 reps</c:v>
                </c:pt>
                <c:pt idx="1">
                  <c:v> 5 reps</c:v>
                </c:pt>
                <c:pt idx="2">
                  <c:v>3 reps</c:v>
                </c:pt>
              </c:strCache>
            </c:strRef>
          </c:cat>
          <c:val>
            <c:numRef>
              <c:f>'Johnson  (2)'!$B$1:$B$3</c:f>
              <c:numCache>
                <c:formatCode>General</c:formatCode>
                <c:ptCount val="3"/>
                <c:pt idx="0">
                  <c:v>180</c:v>
                </c:pt>
                <c:pt idx="1">
                  <c:v>205</c:v>
                </c:pt>
                <c:pt idx="2">
                  <c:v>205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595-8C40-8331-BA61AED03E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00096319"/>
        <c:axId val="800700255"/>
      </c:lineChart>
      <c:catAx>
        <c:axId val="80009631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800700255"/>
        <c:crosses val="autoZero"/>
        <c:auto val="1"/>
        <c:lblAlgn val="ctr"/>
        <c:lblOffset val="100"/>
        <c:noMultiLvlLbl val="0"/>
      </c:catAx>
      <c:valAx>
        <c:axId val="800700255"/>
        <c:scaling>
          <c:orientation val="minMax"/>
          <c:max val="205"/>
          <c:min val="180"/>
        </c:scaling>
        <c:delete val="1"/>
        <c:axPos val="l"/>
        <c:numFmt formatCode="General" sourceLinked="1"/>
        <c:majorTickMark val="out"/>
        <c:minorTickMark val="none"/>
        <c:tickLblPos val="nextTo"/>
        <c:crossAx val="8000963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003594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rgbClr val="FFB81C"/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rgbClr val="FFB81C"/>
                </a:solidFill>
              </a:rPr>
              <a:t>Bench Press</a:t>
            </a:r>
          </a:p>
        </c:rich>
      </c:tx>
      <c:layout>
        <c:manualLayout>
          <c:xMode val="edge"/>
          <c:yMode val="edge"/>
          <c:x val="0.39505326606775176"/>
          <c:y val="3.64619266279110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rgbClr val="FFB81C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Pt>
            <c:idx val="1"/>
            <c:marker>
              <c:symbol val="none"/>
            </c:marker>
            <c:bubble3D val="0"/>
            <c:spPr>
              <a:ln w="28575" cap="rnd">
                <a:solidFill>
                  <a:srgbClr val="FFB81C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28CF-744A-BE54-6F8FCD641CFB}"/>
              </c:ext>
            </c:extLst>
          </c:dPt>
          <c:dPt>
            <c:idx val="2"/>
            <c:marker>
              <c:symbol val="none"/>
            </c:marker>
            <c:bubble3D val="0"/>
            <c:spPr>
              <a:ln w="28575" cap="rnd">
                <a:solidFill>
                  <a:srgbClr val="FFB81C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28CF-744A-BE54-6F8FCD641CF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rgbClr val="FFB81C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'Johnson  (2)'!$A$8:$A$10</c:f>
              <c:strCache>
                <c:ptCount val="3"/>
                <c:pt idx="0">
                  <c:v>6 reps</c:v>
                </c:pt>
                <c:pt idx="1">
                  <c:v>5 reps </c:v>
                </c:pt>
                <c:pt idx="2">
                  <c:v>3 reps </c:v>
                </c:pt>
              </c:strCache>
            </c:strRef>
          </c:cat>
          <c:val>
            <c:numRef>
              <c:f>'Johnson  (2)'!$B$8:$B$10</c:f>
              <c:numCache>
                <c:formatCode>General</c:formatCode>
                <c:ptCount val="3"/>
                <c:pt idx="0">
                  <c:v>75</c:v>
                </c:pt>
                <c:pt idx="1">
                  <c:v>80</c:v>
                </c:pt>
                <c:pt idx="2">
                  <c:v>105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28CF-744A-BE54-6F8FCD641CFB}"/>
            </c:ext>
          </c:extLst>
        </c:ser>
        <c:dLbls>
          <c:dLblPos val="b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800096319"/>
        <c:axId val="800700255"/>
      </c:lineChart>
      <c:catAx>
        <c:axId val="80009631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800700255"/>
        <c:crosses val="autoZero"/>
        <c:auto val="1"/>
        <c:lblAlgn val="ctr"/>
        <c:lblOffset val="100"/>
        <c:noMultiLvlLbl val="0"/>
      </c:catAx>
      <c:valAx>
        <c:axId val="800700255"/>
        <c:scaling>
          <c:orientation val="minMax"/>
          <c:max val="105"/>
          <c:min val="75"/>
        </c:scaling>
        <c:delete val="1"/>
        <c:axPos val="l"/>
        <c:numFmt formatCode="General" sourceLinked="1"/>
        <c:majorTickMark val="out"/>
        <c:minorTickMark val="none"/>
        <c:tickLblPos val="nextTo"/>
        <c:crossAx val="8000963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003594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rgbClr val="FFB81C"/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rgbClr val="FFB81C"/>
                </a:solidFill>
              </a:rPr>
              <a:t>RDL</a:t>
            </a:r>
          </a:p>
        </c:rich>
      </c:tx>
      <c:layout>
        <c:manualLayout>
          <c:xMode val="edge"/>
          <c:yMode val="edge"/>
          <c:x val="0.45918507592846214"/>
          <c:y val="4.125000130547893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rgbClr val="FFB81C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rgbClr val="FFB81C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rgbClr val="FFB81C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'Johnson  (2)'!$A$13:$A$14</c:f>
              <c:strCache>
                <c:ptCount val="2"/>
                <c:pt idx="0">
                  <c:v>5 reps </c:v>
                </c:pt>
                <c:pt idx="1">
                  <c:v>5 reps </c:v>
                </c:pt>
              </c:strCache>
            </c:strRef>
          </c:cat>
          <c:val>
            <c:numRef>
              <c:f>'Johnson  (2)'!$B$13:$B$14</c:f>
              <c:numCache>
                <c:formatCode>General</c:formatCode>
                <c:ptCount val="2"/>
                <c:pt idx="0">
                  <c:v>95</c:v>
                </c:pt>
                <c:pt idx="1">
                  <c:v>105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CAC-5E4E-97A5-25BF216FC462}"/>
            </c:ext>
          </c:extLst>
        </c:ser>
        <c:dLbls>
          <c:dLblPos val="b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800096319"/>
        <c:axId val="800700255"/>
      </c:lineChart>
      <c:catAx>
        <c:axId val="80009631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800700255"/>
        <c:crosses val="autoZero"/>
        <c:auto val="1"/>
        <c:lblAlgn val="ctr"/>
        <c:lblOffset val="100"/>
        <c:noMultiLvlLbl val="0"/>
      </c:catAx>
      <c:valAx>
        <c:axId val="800700255"/>
        <c:scaling>
          <c:orientation val="minMax"/>
          <c:max val="105"/>
          <c:min val="95"/>
        </c:scaling>
        <c:delete val="1"/>
        <c:axPos val="l"/>
        <c:numFmt formatCode="General" sourceLinked="1"/>
        <c:majorTickMark val="out"/>
        <c:minorTickMark val="none"/>
        <c:tickLblPos val="nextTo"/>
        <c:crossAx val="800096319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003594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rgbClr val="FFB81C"/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rgbClr val="FFB81C"/>
                </a:solidFill>
              </a:rPr>
              <a:t>Trap Bar Deadlift</a:t>
            </a:r>
          </a:p>
        </c:rich>
      </c:tx>
      <c:layout>
        <c:manualLayout>
          <c:xMode val="edge"/>
          <c:yMode val="edge"/>
          <c:x val="0.36995821003529988"/>
          <c:y val="5.89348893249768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rgbClr val="FFB81C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rgbClr val="FFB81C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rgbClr val="FFB81C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'Johnson  (2)'!$A$18:$A$19</c:f>
              <c:strCache>
                <c:ptCount val="2"/>
                <c:pt idx="0">
                  <c:v> 5 reps</c:v>
                </c:pt>
                <c:pt idx="1">
                  <c:v>5 reps </c:v>
                </c:pt>
              </c:strCache>
            </c:strRef>
          </c:cat>
          <c:val>
            <c:numRef>
              <c:f>'Johnson  (2)'!$B$18:$B$19</c:f>
              <c:numCache>
                <c:formatCode>General</c:formatCode>
                <c:ptCount val="2"/>
                <c:pt idx="0">
                  <c:v>185</c:v>
                </c:pt>
                <c:pt idx="1">
                  <c:v>225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D44-0546-BC51-05D8CD29FC13}"/>
            </c:ext>
          </c:extLst>
        </c:ser>
        <c:dLbls>
          <c:dLblPos val="b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800096319"/>
        <c:axId val="800700255"/>
      </c:lineChart>
      <c:catAx>
        <c:axId val="80009631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800700255"/>
        <c:crosses val="autoZero"/>
        <c:auto val="1"/>
        <c:lblAlgn val="ctr"/>
        <c:lblOffset val="100"/>
        <c:noMultiLvlLbl val="0"/>
      </c:catAx>
      <c:valAx>
        <c:axId val="800700255"/>
        <c:scaling>
          <c:orientation val="minMax"/>
          <c:max val="225"/>
          <c:min val="185"/>
        </c:scaling>
        <c:delete val="1"/>
        <c:axPos val="l"/>
        <c:numFmt formatCode="General" sourceLinked="1"/>
        <c:majorTickMark val="out"/>
        <c:minorTickMark val="none"/>
        <c:tickLblPos val="nextTo"/>
        <c:crossAx val="8000963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003594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rgbClr val="FFB81C"/>
                </a:solidFill>
                <a:latin typeface="+mn-lt"/>
                <a:ea typeface="+mn-ea"/>
                <a:cs typeface="+mn-cs"/>
              </a:defRPr>
            </a:pPr>
            <a:r>
              <a:rPr lang="en-US" sz="2400">
                <a:solidFill>
                  <a:srgbClr val="FFB81C"/>
                </a:solidFill>
              </a:rPr>
              <a:t> Bench Press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rgbClr val="FFB81C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3.3114885184348221E-2"/>
          <c:y val="0.21181524680056971"/>
          <c:w val="0.93928937716202832"/>
          <c:h val="0.71803957292815812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rgbClr val="FFB81C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0.1342947367551896"/>
                  <c:y val="4.052329409130877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D6D8-0846-85E5-879AF9D5C1C9}"/>
                </c:ext>
              </c:extLst>
            </c:dLbl>
            <c:dLbl>
              <c:idx val="1"/>
              <c:layout>
                <c:manualLayout>
                  <c:x val="-3.1528666641606989E-3"/>
                  <c:y val="-1.616837199848589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6D8-0846-85E5-879AF9D5C1C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rgbClr val="FFB81C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'[Progression Graphs.xlsx]Faye Bench MAX (2)'!$B$1:$B$2</c:f>
              <c:strCache>
                <c:ptCount val="2"/>
                <c:pt idx="0">
                  <c:v>Week 1</c:v>
                </c:pt>
                <c:pt idx="1">
                  <c:v>Week 3</c:v>
                </c:pt>
              </c:strCache>
            </c:strRef>
          </c:cat>
          <c:val>
            <c:numRef>
              <c:f>'[Progression Graphs.xlsx]Faye Bench MAX (2)'!$C$1:$C$2</c:f>
              <c:numCache>
                <c:formatCode>General</c:formatCode>
                <c:ptCount val="2"/>
                <c:pt idx="0">
                  <c:v>80</c:v>
                </c:pt>
                <c:pt idx="1">
                  <c:v>205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6D8-0846-85E5-879AF9D5C1C9}"/>
            </c:ext>
          </c:extLst>
        </c:ser>
        <c:dLbls>
          <c:dLblPos val="b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813413423"/>
        <c:axId val="1813415135"/>
      </c:lineChart>
      <c:catAx>
        <c:axId val="1813413423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813415135"/>
        <c:crosses val="autoZero"/>
        <c:auto val="1"/>
        <c:lblAlgn val="ctr"/>
        <c:lblOffset val="100"/>
        <c:noMultiLvlLbl val="0"/>
      </c:catAx>
      <c:valAx>
        <c:axId val="1813415135"/>
        <c:scaling>
          <c:orientation val="minMax"/>
          <c:max val="210"/>
          <c:min val="75"/>
        </c:scaling>
        <c:delete val="1"/>
        <c:axPos val="l"/>
        <c:numFmt formatCode="General" sourceLinked="1"/>
        <c:majorTickMark val="out"/>
        <c:minorTickMark val="none"/>
        <c:tickLblPos val="nextTo"/>
        <c:crossAx val="18134134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rgbClr val="003594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rgbClr val="FFB81C"/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rgbClr val="FFB81C"/>
                </a:solidFill>
              </a:rPr>
              <a:t>Back</a:t>
            </a:r>
            <a:r>
              <a:rPr lang="en-US" baseline="0">
                <a:solidFill>
                  <a:srgbClr val="FFB81C"/>
                </a:solidFill>
              </a:rPr>
              <a:t> Squat</a:t>
            </a:r>
            <a:endParaRPr lang="en-US">
              <a:solidFill>
                <a:srgbClr val="FFB81C"/>
              </a:solidFill>
            </a:endParaRPr>
          </a:p>
        </c:rich>
      </c:tx>
      <c:layout>
        <c:manualLayout>
          <c:xMode val="edge"/>
          <c:yMode val="edge"/>
          <c:x val="0.43409011373578299"/>
          <c:y val="3.240740740740740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rgbClr val="FFB81C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rgbClr val="FFB81C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rgbClr val="FFB81C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Malcom!$A$1:$A$3</c:f>
              <c:strCache>
                <c:ptCount val="3"/>
                <c:pt idx="0">
                  <c:v>6 reps</c:v>
                </c:pt>
                <c:pt idx="1">
                  <c:v> 5 reps</c:v>
                </c:pt>
                <c:pt idx="2">
                  <c:v>3 reps</c:v>
                </c:pt>
              </c:strCache>
            </c:strRef>
          </c:cat>
          <c:val>
            <c:numRef>
              <c:f>Malcom!$B$1:$B$3</c:f>
              <c:numCache>
                <c:formatCode>General</c:formatCode>
                <c:ptCount val="3"/>
                <c:pt idx="0">
                  <c:v>155</c:v>
                </c:pt>
                <c:pt idx="1">
                  <c:v>225</c:v>
                </c:pt>
                <c:pt idx="2">
                  <c:v>235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6E6-1748-A9C5-13BE71475C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00096319"/>
        <c:axId val="800700255"/>
      </c:lineChart>
      <c:catAx>
        <c:axId val="80009631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800700255"/>
        <c:crosses val="autoZero"/>
        <c:auto val="1"/>
        <c:lblAlgn val="ctr"/>
        <c:lblOffset val="100"/>
        <c:noMultiLvlLbl val="0"/>
      </c:catAx>
      <c:valAx>
        <c:axId val="800700255"/>
        <c:scaling>
          <c:orientation val="minMax"/>
          <c:max val="235"/>
          <c:min val="155"/>
        </c:scaling>
        <c:delete val="1"/>
        <c:axPos val="l"/>
        <c:numFmt formatCode="General" sourceLinked="1"/>
        <c:majorTickMark val="out"/>
        <c:minorTickMark val="none"/>
        <c:tickLblPos val="nextTo"/>
        <c:crossAx val="8000963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003594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rgbClr val="FFB81C"/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rgbClr val="FFB81C"/>
                </a:solidFill>
              </a:rPr>
              <a:t>Bench Press</a:t>
            </a:r>
          </a:p>
        </c:rich>
      </c:tx>
      <c:layout>
        <c:manualLayout>
          <c:xMode val="edge"/>
          <c:yMode val="edge"/>
          <c:x val="0.39505326606775176"/>
          <c:y val="3.64619266279110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rgbClr val="FFB81C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Pt>
            <c:idx val="1"/>
            <c:marker>
              <c:symbol val="none"/>
            </c:marker>
            <c:bubble3D val="0"/>
            <c:spPr>
              <a:ln w="28575" cap="rnd">
                <a:solidFill>
                  <a:srgbClr val="FFB81C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3D1E-454A-A729-C62A55CB8F7C}"/>
              </c:ext>
            </c:extLst>
          </c:dPt>
          <c:dPt>
            <c:idx val="2"/>
            <c:marker>
              <c:symbol val="none"/>
            </c:marker>
            <c:bubble3D val="0"/>
            <c:spPr>
              <a:ln w="28575" cap="rnd">
                <a:solidFill>
                  <a:srgbClr val="FFB81C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3D1E-454A-A729-C62A55CB8F7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rgbClr val="FFB81C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Malcom!$A$8:$A$10</c:f>
              <c:strCache>
                <c:ptCount val="3"/>
                <c:pt idx="0">
                  <c:v>6 reps</c:v>
                </c:pt>
                <c:pt idx="1">
                  <c:v>5 reps </c:v>
                </c:pt>
                <c:pt idx="2">
                  <c:v>3 reps </c:v>
                </c:pt>
              </c:strCache>
            </c:strRef>
          </c:cat>
          <c:val>
            <c:numRef>
              <c:f>Malcom!$B$8:$B$10</c:f>
              <c:numCache>
                <c:formatCode>General</c:formatCode>
                <c:ptCount val="3"/>
                <c:pt idx="0">
                  <c:v>90</c:v>
                </c:pt>
                <c:pt idx="1">
                  <c:v>115</c:v>
                </c:pt>
                <c:pt idx="2">
                  <c:v>120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D1E-454A-A729-C62A55CB8F7C}"/>
            </c:ext>
          </c:extLst>
        </c:ser>
        <c:dLbls>
          <c:dLblPos val="b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800096319"/>
        <c:axId val="800700255"/>
      </c:lineChart>
      <c:catAx>
        <c:axId val="80009631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800700255"/>
        <c:crosses val="autoZero"/>
        <c:auto val="1"/>
        <c:lblAlgn val="ctr"/>
        <c:lblOffset val="100"/>
        <c:noMultiLvlLbl val="0"/>
      </c:catAx>
      <c:valAx>
        <c:axId val="800700255"/>
        <c:scaling>
          <c:orientation val="minMax"/>
          <c:max val="120"/>
          <c:min val="90"/>
        </c:scaling>
        <c:delete val="1"/>
        <c:axPos val="l"/>
        <c:numFmt formatCode="General" sourceLinked="1"/>
        <c:majorTickMark val="out"/>
        <c:minorTickMark val="none"/>
        <c:tickLblPos val="nextTo"/>
        <c:crossAx val="8000963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003594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rgbClr val="FFB81C"/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rgbClr val="FFB81C"/>
                </a:solidFill>
              </a:rPr>
              <a:t>RDL</a:t>
            </a:r>
          </a:p>
        </c:rich>
      </c:tx>
      <c:layout>
        <c:manualLayout>
          <c:xMode val="edge"/>
          <c:yMode val="edge"/>
          <c:x val="0.45918507592846214"/>
          <c:y val="4.125000130547893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rgbClr val="FFB81C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rgbClr val="FFB81C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rgbClr val="FFB81C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Malcom!$A$13:$A$14</c:f>
              <c:strCache>
                <c:ptCount val="2"/>
                <c:pt idx="0">
                  <c:v>5 reps </c:v>
                </c:pt>
                <c:pt idx="1">
                  <c:v>5 reps </c:v>
                </c:pt>
              </c:strCache>
            </c:strRef>
          </c:cat>
          <c:val>
            <c:numRef>
              <c:f>Malcom!$B$13:$B$14</c:f>
              <c:numCache>
                <c:formatCode>General</c:formatCode>
                <c:ptCount val="2"/>
                <c:pt idx="0">
                  <c:v>195</c:v>
                </c:pt>
                <c:pt idx="1">
                  <c:v>225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C66-0949-8207-80833A19F369}"/>
            </c:ext>
          </c:extLst>
        </c:ser>
        <c:dLbls>
          <c:dLblPos val="b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800096319"/>
        <c:axId val="800700255"/>
      </c:lineChart>
      <c:catAx>
        <c:axId val="80009631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800700255"/>
        <c:crosses val="autoZero"/>
        <c:auto val="1"/>
        <c:lblAlgn val="ctr"/>
        <c:lblOffset val="100"/>
        <c:noMultiLvlLbl val="0"/>
      </c:catAx>
      <c:valAx>
        <c:axId val="800700255"/>
        <c:scaling>
          <c:orientation val="minMax"/>
          <c:max val="225"/>
          <c:min val="195"/>
        </c:scaling>
        <c:delete val="1"/>
        <c:axPos val="l"/>
        <c:numFmt formatCode="General" sourceLinked="1"/>
        <c:majorTickMark val="out"/>
        <c:minorTickMark val="none"/>
        <c:tickLblPos val="nextTo"/>
        <c:crossAx val="800096319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003594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rgbClr val="FFB81C"/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rgbClr val="FFB81C"/>
                </a:solidFill>
              </a:rPr>
              <a:t>Trap Bar Deadlift</a:t>
            </a:r>
          </a:p>
        </c:rich>
      </c:tx>
      <c:layout>
        <c:manualLayout>
          <c:xMode val="edge"/>
          <c:yMode val="edge"/>
          <c:x val="0.36995821003529988"/>
          <c:y val="5.89348893249768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rgbClr val="FFB81C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rgbClr val="FFB81C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rgbClr val="FFB81C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Malcom!$A$18:$A$19</c:f>
              <c:strCache>
                <c:ptCount val="2"/>
                <c:pt idx="0">
                  <c:v> 5 reps</c:v>
                </c:pt>
                <c:pt idx="1">
                  <c:v>5 reps </c:v>
                </c:pt>
              </c:strCache>
            </c:strRef>
          </c:cat>
          <c:val>
            <c:numRef>
              <c:f>Malcom!$B$18:$B$19</c:f>
              <c:numCache>
                <c:formatCode>General</c:formatCode>
                <c:ptCount val="2"/>
                <c:pt idx="0">
                  <c:v>185</c:v>
                </c:pt>
                <c:pt idx="1">
                  <c:v>225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BA7-5140-862F-A6E97A2D3749}"/>
            </c:ext>
          </c:extLst>
        </c:ser>
        <c:dLbls>
          <c:dLblPos val="b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800096319"/>
        <c:axId val="800700255"/>
      </c:lineChart>
      <c:catAx>
        <c:axId val="80009631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800700255"/>
        <c:crosses val="autoZero"/>
        <c:auto val="1"/>
        <c:lblAlgn val="ctr"/>
        <c:lblOffset val="100"/>
        <c:noMultiLvlLbl val="0"/>
      </c:catAx>
      <c:valAx>
        <c:axId val="800700255"/>
        <c:scaling>
          <c:orientation val="minMax"/>
          <c:max val="225"/>
          <c:min val="185"/>
        </c:scaling>
        <c:delete val="1"/>
        <c:axPos val="l"/>
        <c:numFmt formatCode="General" sourceLinked="1"/>
        <c:majorTickMark val="out"/>
        <c:minorTickMark val="none"/>
        <c:tickLblPos val="nextTo"/>
        <c:crossAx val="8000963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003594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rgbClr val="FFB81C"/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rgbClr val="FFB81C"/>
                </a:solidFill>
              </a:rPr>
              <a:t>Back</a:t>
            </a:r>
            <a:r>
              <a:rPr lang="en-US" baseline="0">
                <a:solidFill>
                  <a:srgbClr val="FFB81C"/>
                </a:solidFill>
              </a:rPr>
              <a:t> Squat</a:t>
            </a:r>
            <a:endParaRPr lang="en-US">
              <a:solidFill>
                <a:srgbClr val="FFB81C"/>
              </a:solidFill>
            </a:endParaRPr>
          </a:p>
        </c:rich>
      </c:tx>
      <c:layout>
        <c:manualLayout>
          <c:xMode val="edge"/>
          <c:yMode val="edge"/>
          <c:x val="0.43409011373578299"/>
          <c:y val="3.240740740740740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rgbClr val="FFB81C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rgbClr val="FFB81C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rgbClr val="FFB81C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Elmore!$A$1:$A$3</c:f>
              <c:strCache>
                <c:ptCount val="3"/>
                <c:pt idx="0">
                  <c:v>6 reps</c:v>
                </c:pt>
                <c:pt idx="1">
                  <c:v> 5 reps</c:v>
                </c:pt>
                <c:pt idx="2">
                  <c:v>3 reps</c:v>
                </c:pt>
              </c:strCache>
            </c:strRef>
          </c:cat>
          <c:val>
            <c:numRef>
              <c:f>Elmore!$B$1:$B$3</c:f>
              <c:numCache>
                <c:formatCode>General</c:formatCode>
                <c:ptCount val="3"/>
                <c:pt idx="0">
                  <c:v>140</c:v>
                </c:pt>
                <c:pt idx="1">
                  <c:v>185</c:v>
                </c:pt>
                <c:pt idx="2">
                  <c:v>195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D66-774B-AA73-CF2C920603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00096319"/>
        <c:axId val="800700255"/>
      </c:lineChart>
      <c:catAx>
        <c:axId val="80009631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800700255"/>
        <c:crosses val="autoZero"/>
        <c:auto val="1"/>
        <c:lblAlgn val="ctr"/>
        <c:lblOffset val="100"/>
        <c:noMultiLvlLbl val="0"/>
      </c:catAx>
      <c:valAx>
        <c:axId val="800700255"/>
        <c:scaling>
          <c:orientation val="minMax"/>
          <c:max val="195"/>
          <c:min val="140"/>
        </c:scaling>
        <c:delete val="1"/>
        <c:axPos val="l"/>
        <c:numFmt formatCode="General" sourceLinked="1"/>
        <c:majorTickMark val="out"/>
        <c:minorTickMark val="none"/>
        <c:tickLblPos val="nextTo"/>
        <c:crossAx val="8000963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003594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rgbClr val="FFB81C"/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rgbClr val="FFB81C"/>
                </a:solidFill>
              </a:rPr>
              <a:t>Bench Press</a:t>
            </a:r>
          </a:p>
        </c:rich>
      </c:tx>
      <c:layout>
        <c:manualLayout>
          <c:xMode val="edge"/>
          <c:yMode val="edge"/>
          <c:x val="0.39505326606775176"/>
          <c:y val="3.64619266279110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rgbClr val="FFB81C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Pt>
            <c:idx val="1"/>
            <c:marker>
              <c:symbol val="none"/>
            </c:marker>
            <c:bubble3D val="0"/>
            <c:spPr>
              <a:ln w="28575" cap="rnd">
                <a:solidFill>
                  <a:srgbClr val="FFB81C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7A14-3A46-96ED-33043E5EA7EA}"/>
              </c:ext>
            </c:extLst>
          </c:dPt>
          <c:dPt>
            <c:idx val="2"/>
            <c:marker>
              <c:symbol val="none"/>
            </c:marker>
            <c:bubble3D val="0"/>
            <c:spPr>
              <a:ln w="28575" cap="rnd">
                <a:solidFill>
                  <a:srgbClr val="FFB81C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7A14-3A46-96ED-33043E5EA7E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rgbClr val="FFB81C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Elmore!$A$8:$A$10</c:f>
              <c:strCache>
                <c:ptCount val="3"/>
                <c:pt idx="0">
                  <c:v>6 reps</c:v>
                </c:pt>
                <c:pt idx="1">
                  <c:v>5 reps </c:v>
                </c:pt>
                <c:pt idx="2">
                  <c:v>3 reps </c:v>
                </c:pt>
              </c:strCache>
            </c:strRef>
          </c:cat>
          <c:val>
            <c:numRef>
              <c:f>Elmore!$B$8:$B$10</c:f>
              <c:numCache>
                <c:formatCode>General</c:formatCode>
                <c:ptCount val="3"/>
                <c:pt idx="0">
                  <c:v>70</c:v>
                </c:pt>
                <c:pt idx="1">
                  <c:v>95</c:v>
                </c:pt>
                <c:pt idx="2">
                  <c:v>100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7A14-3A46-96ED-33043E5EA7EA}"/>
            </c:ext>
          </c:extLst>
        </c:ser>
        <c:dLbls>
          <c:dLblPos val="b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800096319"/>
        <c:axId val="800700255"/>
      </c:lineChart>
      <c:catAx>
        <c:axId val="80009631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800700255"/>
        <c:crosses val="autoZero"/>
        <c:auto val="1"/>
        <c:lblAlgn val="ctr"/>
        <c:lblOffset val="100"/>
        <c:noMultiLvlLbl val="0"/>
      </c:catAx>
      <c:valAx>
        <c:axId val="800700255"/>
        <c:scaling>
          <c:orientation val="minMax"/>
          <c:max val="100"/>
          <c:min val="70"/>
        </c:scaling>
        <c:delete val="1"/>
        <c:axPos val="l"/>
        <c:numFmt formatCode="General" sourceLinked="1"/>
        <c:majorTickMark val="out"/>
        <c:minorTickMark val="none"/>
        <c:tickLblPos val="nextTo"/>
        <c:crossAx val="8000963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003594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rgbClr val="FFB81C"/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rgbClr val="FFB81C"/>
                </a:solidFill>
              </a:rPr>
              <a:t>RDL</a:t>
            </a:r>
          </a:p>
        </c:rich>
      </c:tx>
      <c:layout>
        <c:manualLayout>
          <c:xMode val="edge"/>
          <c:yMode val="edge"/>
          <c:x val="0.45918507592846214"/>
          <c:y val="4.125000130547893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rgbClr val="FFB81C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rgbClr val="FFB81C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rgbClr val="FFB81C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Elmore!$A$13:$A$14</c:f>
              <c:strCache>
                <c:ptCount val="2"/>
                <c:pt idx="0">
                  <c:v>5 reps </c:v>
                </c:pt>
                <c:pt idx="1">
                  <c:v>5 reps </c:v>
                </c:pt>
              </c:strCache>
            </c:strRef>
          </c:cat>
          <c:val>
            <c:numRef>
              <c:f>Elmore!$B$13:$B$14</c:f>
              <c:numCache>
                <c:formatCode>General</c:formatCode>
                <c:ptCount val="2"/>
                <c:pt idx="0">
                  <c:v>95</c:v>
                </c:pt>
                <c:pt idx="1">
                  <c:v>105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4C3-CD44-B023-743B44728BAD}"/>
            </c:ext>
          </c:extLst>
        </c:ser>
        <c:dLbls>
          <c:dLblPos val="b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800096319"/>
        <c:axId val="800700255"/>
      </c:lineChart>
      <c:catAx>
        <c:axId val="80009631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800700255"/>
        <c:crosses val="autoZero"/>
        <c:auto val="1"/>
        <c:lblAlgn val="ctr"/>
        <c:lblOffset val="100"/>
        <c:noMultiLvlLbl val="0"/>
      </c:catAx>
      <c:valAx>
        <c:axId val="800700255"/>
        <c:scaling>
          <c:orientation val="minMax"/>
          <c:max val="105"/>
          <c:min val="95"/>
        </c:scaling>
        <c:delete val="1"/>
        <c:axPos val="l"/>
        <c:numFmt formatCode="General" sourceLinked="1"/>
        <c:majorTickMark val="out"/>
        <c:minorTickMark val="none"/>
        <c:tickLblPos val="nextTo"/>
        <c:crossAx val="800096319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003594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rgbClr val="FFB81C"/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rgbClr val="FFB81C"/>
                </a:solidFill>
              </a:rPr>
              <a:t>Trap Bar Deadlift</a:t>
            </a:r>
          </a:p>
        </c:rich>
      </c:tx>
      <c:layout>
        <c:manualLayout>
          <c:xMode val="edge"/>
          <c:yMode val="edge"/>
          <c:x val="0.36995821003529988"/>
          <c:y val="5.89348893249768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rgbClr val="FFB81C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rgbClr val="FFB81C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rgbClr val="FFB81C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Elmore!$A$18:$A$19</c:f>
              <c:strCache>
                <c:ptCount val="2"/>
                <c:pt idx="0">
                  <c:v> 5 reps</c:v>
                </c:pt>
                <c:pt idx="1">
                  <c:v>5 reps </c:v>
                </c:pt>
              </c:strCache>
            </c:strRef>
          </c:cat>
          <c:val>
            <c:numRef>
              <c:f>Elmore!$B$18:$B$19</c:f>
              <c:numCache>
                <c:formatCode>General</c:formatCode>
                <c:ptCount val="2"/>
                <c:pt idx="0">
                  <c:v>185</c:v>
                </c:pt>
                <c:pt idx="1">
                  <c:v>215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D1C-894C-959F-CB30993DD4D1}"/>
            </c:ext>
          </c:extLst>
        </c:ser>
        <c:dLbls>
          <c:dLblPos val="b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800096319"/>
        <c:axId val="800700255"/>
      </c:lineChart>
      <c:catAx>
        <c:axId val="80009631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800700255"/>
        <c:crosses val="autoZero"/>
        <c:auto val="1"/>
        <c:lblAlgn val="ctr"/>
        <c:lblOffset val="100"/>
        <c:noMultiLvlLbl val="0"/>
      </c:catAx>
      <c:valAx>
        <c:axId val="800700255"/>
        <c:scaling>
          <c:orientation val="minMax"/>
          <c:max val="215"/>
          <c:min val="185"/>
        </c:scaling>
        <c:delete val="1"/>
        <c:axPos val="l"/>
        <c:numFmt formatCode="General" sourceLinked="1"/>
        <c:majorTickMark val="out"/>
        <c:minorTickMark val="none"/>
        <c:tickLblPos val="nextTo"/>
        <c:crossAx val="8000963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003594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rgbClr val="FFB81C"/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rgbClr val="FFB81C"/>
                </a:solidFill>
              </a:rPr>
              <a:t>Back</a:t>
            </a:r>
            <a:r>
              <a:rPr lang="en-US" baseline="0">
                <a:solidFill>
                  <a:srgbClr val="FFB81C"/>
                </a:solidFill>
              </a:rPr>
              <a:t> Squat</a:t>
            </a:r>
            <a:endParaRPr lang="en-US">
              <a:solidFill>
                <a:srgbClr val="FFB81C"/>
              </a:solidFill>
            </a:endParaRPr>
          </a:p>
        </c:rich>
      </c:tx>
      <c:layout>
        <c:manualLayout>
          <c:xMode val="edge"/>
          <c:yMode val="edge"/>
          <c:x val="0.43409011373578299"/>
          <c:y val="3.240740740740740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rgbClr val="FFB81C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rgbClr val="FFB81C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rgbClr val="FFB81C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Rust!$A$1:$A$3</c:f>
              <c:strCache>
                <c:ptCount val="3"/>
                <c:pt idx="0">
                  <c:v>6 reps</c:v>
                </c:pt>
                <c:pt idx="1">
                  <c:v> 5 reps</c:v>
                </c:pt>
                <c:pt idx="2">
                  <c:v>3 reps</c:v>
                </c:pt>
              </c:strCache>
            </c:strRef>
          </c:cat>
          <c:val>
            <c:numRef>
              <c:f>Rust!$B$1:$B$3</c:f>
              <c:numCache>
                <c:formatCode>General</c:formatCode>
                <c:ptCount val="3"/>
                <c:pt idx="0">
                  <c:v>135</c:v>
                </c:pt>
                <c:pt idx="1">
                  <c:v>205</c:v>
                </c:pt>
                <c:pt idx="2">
                  <c:v>225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91B-314A-A1AC-52A7F46A9C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00096319"/>
        <c:axId val="800700255"/>
      </c:lineChart>
      <c:catAx>
        <c:axId val="80009631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800700255"/>
        <c:crosses val="autoZero"/>
        <c:auto val="1"/>
        <c:lblAlgn val="ctr"/>
        <c:lblOffset val="100"/>
        <c:noMultiLvlLbl val="0"/>
      </c:catAx>
      <c:valAx>
        <c:axId val="800700255"/>
        <c:scaling>
          <c:orientation val="minMax"/>
          <c:max val="225"/>
          <c:min val="135"/>
        </c:scaling>
        <c:delete val="1"/>
        <c:axPos val="l"/>
        <c:numFmt formatCode="General" sourceLinked="1"/>
        <c:majorTickMark val="out"/>
        <c:minorTickMark val="none"/>
        <c:tickLblPos val="nextTo"/>
        <c:crossAx val="8000963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003594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rgbClr val="FFB81C"/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rgbClr val="FFB81C"/>
                </a:solidFill>
              </a:rPr>
              <a:t>Bench Press</a:t>
            </a:r>
          </a:p>
        </c:rich>
      </c:tx>
      <c:layout>
        <c:manualLayout>
          <c:xMode val="edge"/>
          <c:yMode val="edge"/>
          <c:x val="0.39505326606775176"/>
          <c:y val="3.64619266279110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rgbClr val="FFB81C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Pt>
            <c:idx val="1"/>
            <c:marker>
              <c:symbol val="none"/>
            </c:marker>
            <c:bubble3D val="0"/>
            <c:spPr>
              <a:ln w="28575" cap="rnd">
                <a:solidFill>
                  <a:srgbClr val="FFB81C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51A7-6A49-A24D-C3550D482E01}"/>
              </c:ext>
            </c:extLst>
          </c:dPt>
          <c:dPt>
            <c:idx val="2"/>
            <c:marker>
              <c:symbol val="none"/>
            </c:marker>
            <c:bubble3D val="0"/>
            <c:spPr>
              <a:ln w="28575" cap="rnd">
                <a:solidFill>
                  <a:srgbClr val="FFB81C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51A7-6A49-A24D-C3550D482E0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rgbClr val="FFB81C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Rust!$A$8:$A$10</c:f>
              <c:strCache>
                <c:ptCount val="3"/>
                <c:pt idx="0">
                  <c:v>6 reps</c:v>
                </c:pt>
                <c:pt idx="1">
                  <c:v>5 reps </c:v>
                </c:pt>
                <c:pt idx="2">
                  <c:v>3 reps </c:v>
                </c:pt>
              </c:strCache>
            </c:strRef>
          </c:cat>
          <c:val>
            <c:numRef>
              <c:f>Rust!$B$8:$B$10</c:f>
              <c:numCache>
                <c:formatCode>General</c:formatCode>
                <c:ptCount val="3"/>
                <c:pt idx="0">
                  <c:v>90</c:v>
                </c:pt>
                <c:pt idx="1">
                  <c:v>115</c:v>
                </c:pt>
                <c:pt idx="2">
                  <c:v>120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1A7-6A49-A24D-C3550D482E01}"/>
            </c:ext>
          </c:extLst>
        </c:ser>
        <c:dLbls>
          <c:dLblPos val="b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800096319"/>
        <c:axId val="800700255"/>
      </c:lineChart>
      <c:catAx>
        <c:axId val="80009631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800700255"/>
        <c:crosses val="autoZero"/>
        <c:auto val="1"/>
        <c:lblAlgn val="ctr"/>
        <c:lblOffset val="100"/>
        <c:noMultiLvlLbl val="0"/>
      </c:catAx>
      <c:valAx>
        <c:axId val="800700255"/>
        <c:scaling>
          <c:orientation val="minMax"/>
          <c:max val="120"/>
          <c:min val="90"/>
        </c:scaling>
        <c:delete val="1"/>
        <c:axPos val="l"/>
        <c:numFmt formatCode="General" sourceLinked="1"/>
        <c:majorTickMark val="out"/>
        <c:minorTickMark val="none"/>
        <c:tickLblPos val="nextTo"/>
        <c:crossAx val="8000963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003594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rgbClr val="FFB81C"/>
                </a:solidFill>
                <a:latin typeface="+mn-lt"/>
                <a:ea typeface="+mn-ea"/>
                <a:cs typeface="+mn-cs"/>
              </a:defRPr>
            </a:pPr>
            <a:r>
              <a:rPr lang="en-US" sz="2400">
                <a:solidFill>
                  <a:srgbClr val="FFB81C"/>
                </a:solidFill>
              </a:rPr>
              <a:t> Bench Press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rgbClr val="FFB81C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3.8634024320313869E-2"/>
          <c:y val="0.12764103047504305"/>
          <c:w val="0.93928939035379244"/>
          <c:h val="0.71803957292815812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rgbClr val="FFB81C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0.1342947367551896"/>
                  <c:y val="4.052329409130877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8A1D-9A48-B3AC-FEA51AD58E6D}"/>
                </c:ext>
              </c:extLst>
            </c:dLbl>
            <c:dLbl>
              <c:idx val="1"/>
              <c:layout>
                <c:manualLayout>
                  <c:x val="-3.1528666641606989E-3"/>
                  <c:y val="-1.616837199848589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A1D-9A48-B3AC-FEA51AD58E6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rgbClr val="FFB81C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'[Progression Graphs.xlsx]Perkins Bench Max-2'!$B$1:$B$2</c:f>
              <c:strCache>
                <c:ptCount val="2"/>
                <c:pt idx="0">
                  <c:v>Week 1</c:v>
                </c:pt>
                <c:pt idx="1">
                  <c:v>Week 3</c:v>
                </c:pt>
              </c:strCache>
            </c:strRef>
          </c:cat>
          <c:val>
            <c:numRef>
              <c:f>'[Progression Graphs.xlsx]Perkins Bench Max-2'!$C$1:$C$2</c:f>
              <c:numCache>
                <c:formatCode>General</c:formatCode>
                <c:ptCount val="2"/>
                <c:pt idx="0">
                  <c:v>70</c:v>
                </c:pt>
                <c:pt idx="1">
                  <c:v>115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8B5-6E4A-A5A7-6D0C35B890AA}"/>
            </c:ext>
          </c:extLst>
        </c:ser>
        <c:dLbls>
          <c:dLblPos val="b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813413423"/>
        <c:axId val="1813415135"/>
      </c:lineChart>
      <c:catAx>
        <c:axId val="1813413423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813415135"/>
        <c:crosses val="autoZero"/>
        <c:auto val="1"/>
        <c:lblAlgn val="ctr"/>
        <c:lblOffset val="100"/>
        <c:noMultiLvlLbl val="0"/>
      </c:catAx>
      <c:valAx>
        <c:axId val="1813415135"/>
        <c:scaling>
          <c:orientation val="minMax"/>
          <c:max val="140"/>
          <c:min val="70"/>
        </c:scaling>
        <c:delete val="1"/>
        <c:axPos val="l"/>
        <c:numFmt formatCode="General" sourceLinked="1"/>
        <c:majorTickMark val="out"/>
        <c:minorTickMark val="none"/>
        <c:tickLblPos val="nextTo"/>
        <c:crossAx val="18134134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rgbClr val="003594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rgbClr val="FFB81C"/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rgbClr val="FFB81C"/>
                </a:solidFill>
              </a:rPr>
              <a:t>RDL</a:t>
            </a:r>
          </a:p>
        </c:rich>
      </c:tx>
      <c:layout>
        <c:manualLayout>
          <c:xMode val="edge"/>
          <c:yMode val="edge"/>
          <c:x val="0.45918507592846214"/>
          <c:y val="4.125000130547893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rgbClr val="FFB81C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rgbClr val="FFB81C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rgbClr val="FFB81C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Rust!$A$13:$A$14</c:f>
              <c:strCache>
                <c:ptCount val="2"/>
                <c:pt idx="0">
                  <c:v>5 reps </c:v>
                </c:pt>
                <c:pt idx="1">
                  <c:v>5 reps </c:v>
                </c:pt>
              </c:strCache>
            </c:strRef>
          </c:cat>
          <c:val>
            <c:numRef>
              <c:f>Rust!$B$13:$B$14</c:f>
              <c:numCache>
                <c:formatCode>General</c:formatCode>
                <c:ptCount val="2"/>
                <c:pt idx="0">
                  <c:v>155</c:v>
                </c:pt>
                <c:pt idx="1">
                  <c:v>180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467-9747-9321-DBE2D7BFE59E}"/>
            </c:ext>
          </c:extLst>
        </c:ser>
        <c:dLbls>
          <c:dLblPos val="b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800096319"/>
        <c:axId val="800700255"/>
      </c:lineChart>
      <c:catAx>
        <c:axId val="80009631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800700255"/>
        <c:crosses val="autoZero"/>
        <c:auto val="1"/>
        <c:lblAlgn val="ctr"/>
        <c:lblOffset val="100"/>
        <c:noMultiLvlLbl val="0"/>
      </c:catAx>
      <c:valAx>
        <c:axId val="800700255"/>
        <c:scaling>
          <c:orientation val="minMax"/>
          <c:max val="180"/>
          <c:min val="155"/>
        </c:scaling>
        <c:delete val="1"/>
        <c:axPos val="l"/>
        <c:numFmt formatCode="General" sourceLinked="1"/>
        <c:majorTickMark val="out"/>
        <c:minorTickMark val="none"/>
        <c:tickLblPos val="nextTo"/>
        <c:crossAx val="800096319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003594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rgbClr val="FFB81C"/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rgbClr val="FFB81C"/>
                </a:solidFill>
              </a:rPr>
              <a:t>Trap Bar Deadlift</a:t>
            </a:r>
          </a:p>
        </c:rich>
      </c:tx>
      <c:layout>
        <c:manualLayout>
          <c:xMode val="edge"/>
          <c:yMode val="edge"/>
          <c:x val="0.36995821003529988"/>
          <c:y val="5.89348893249768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rgbClr val="FFB81C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rgbClr val="FFB81C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rgbClr val="FFB81C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Rust!$A$18:$A$19</c:f>
              <c:strCache>
                <c:ptCount val="2"/>
                <c:pt idx="0">
                  <c:v> 5 reps</c:v>
                </c:pt>
                <c:pt idx="1">
                  <c:v>5 reps </c:v>
                </c:pt>
              </c:strCache>
            </c:strRef>
          </c:cat>
          <c:val>
            <c:numRef>
              <c:f>Rust!$B$18:$B$19</c:f>
              <c:numCache>
                <c:formatCode>General</c:formatCode>
                <c:ptCount val="2"/>
                <c:pt idx="0">
                  <c:v>135</c:v>
                </c:pt>
                <c:pt idx="1">
                  <c:v>175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E0F-E740-9F0E-C750573292A8}"/>
            </c:ext>
          </c:extLst>
        </c:ser>
        <c:dLbls>
          <c:dLblPos val="b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800096319"/>
        <c:axId val="800700255"/>
      </c:lineChart>
      <c:catAx>
        <c:axId val="80009631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800700255"/>
        <c:crosses val="autoZero"/>
        <c:auto val="1"/>
        <c:lblAlgn val="ctr"/>
        <c:lblOffset val="100"/>
        <c:noMultiLvlLbl val="0"/>
      </c:catAx>
      <c:valAx>
        <c:axId val="800700255"/>
        <c:scaling>
          <c:orientation val="minMax"/>
          <c:max val="175"/>
          <c:min val="135"/>
        </c:scaling>
        <c:delete val="1"/>
        <c:axPos val="l"/>
        <c:numFmt formatCode="General" sourceLinked="1"/>
        <c:majorTickMark val="out"/>
        <c:minorTickMark val="none"/>
        <c:tickLblPos val="nextTo"/>
        <c:crossAx val="8000963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003594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rgbClr val="FFB81C"/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rgbClr val="FFB81C"/>
                </a:solidFill>
              </a:rPr>
              <a:t>Back</a:t>
            </a:r>
            <a:r>
              <a:rPr lang="en-US" baseline="0">
                <a:solidFill>
                  <a:srgbClr val="FFB81C"/>
                </a:solidFill>
              </a:rPr>
              <a:t> Squat</a:t>
            </a:r>
            <a:endParaRPr lang="en-US">
              <a:solidFill>
                <a:srgbClr val="FFB81C"/>
              </a:solidFill>
            </a:endParaRPr>
          </a:p>
        </c:rich>
      </c:tx>
      <c:layout>
        <c:manualLayout>
          <c:xMode val="edge"/>
          <c:yMode val="edge"/>
          <c:x val="0.43409011373578299"/>
          <c:y val="3.240740740740740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rgbClr val="FFB81C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rgbClr val="FFB81C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rgbClr val="FFB81C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Faye!$A$1:$A$3</c:f>
              <c:strCache>
                <c:ptCount val="3"/>
                <c:pt idx="0">
                  <c:v>6 reps</c:v>
                </c:pt>
                <c:pt idx="1">
                  <c:v> 5 reps</c:v>
                </c:pt>
                <c:pt idx="2">
                  <c:v>3 reps</c:v>
                </c:pt>
              </c:strCache>
            </c:strRef>
          </c:cat>
          <c:val>
            <c:numRef>
              <c:f>Faye!$B$1:$B$3</c:f>
              <c:numCache>
                <c:formatCode>General</c:formatCode>
                <c:ptCount val="3"/>
                <c:pt idx="0">
                  <c:v>165</c:v>
                </c:pt>
                <c:pt idx="1">
                  <c:v>215</c:v>
                </c:pt>
                <c:pt idx="2">
                  <c:v>230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420-D447-92E4-298A80DB2E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00096319"/>
        <c:axId val="800700255"/>
      </c:lineChart>
      <c:catAx>
        <c:axId val="80009631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800700255"/>
        <c:crosses val="autoZero"/>
        <c:auto val="1"/>
        <c:lblAlgn val="ctr"/>
        <c:lblOffset val="100"/>
        <c:noMultiLvlLbl val="0"/>
      </c:catAx>
      <c:valAx>
        <c:axId val="800700255"/>
        <c:scaling>
          <c:orientation val="minMax"/>
          <c:max val="230"/>
          <c:min val="165"/>
        </c:scaling>
        <c:delete val="1"/>
        <c:axPos val="l"/>
        <c:numFmt formatCode="General" sourceLinked="1"/>
        <c:majorTickMark val="out"/>
        <c:minorTickMark val="none"/>
        <c:tickLblPos val="nextTo"/>
        <c:crossAx val="8000963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003594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rgbClr val="FFB81C"/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rgbClr val="FFB81C"/>
                </a:solidFill>
              </a:rPr>
              <a:t>Bench Press</a:t>
            </a:r>
          </a:p>
        </c:rich>
      </c:tx>
      <c:layout>
        <c:manualLayout>
          <c:xMode val="edge"/>
          <c:yMode val="edge"/>
          <c:x val="0.39505326606775176"/>
          <c:y val="3.64619266279110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rgbClr val="FFB81C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Pt>
            <c:idx val="1"/>
            <c:marker>
              <c:symbol val="none"/>
            </c:marker>
            <c:bubble3D val="0"/>
            <c:spPr>
              <a:ln w="28575" cap="rnd">
                <a:solidFill>
                  <a:srgbClr val="FFB81C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2E6B-2747-880D-7D4DCED4C6BB}"/>
              </c:ext>
            </c:extLst>
          </c:dPt>
          <c:dPt>
            <c:idx val="2"/>
            <c:marker>
              <c:symbol val="none"/>
            </c:marker>
            <c:bubble3D val="0"/>
            <c:spPr>
              <a:ln w="28575" cap="rnd">
                <a:solidFill>
                  <a:srgbClr val="FFB81C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2E6B-2747-880D-7D4DCED4C6B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rgbClr val="FFB81C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Faye!$A$8:$A$10</c:f>
              <c:strCache>
                <c:ptCount val="3"/>
                <c:pt idx="0">
                  <c:v>6 reps</c:v>
                </c:pt>
                <c:pt idx="1">
                  <c:v>5 reps </c:v>
                </c:pt>
                <c:pt idx="2">
                  <c:v>3 reps </c:v>
                </c:pt>
              </c:strCache>
            </c:strRef>
          </c:cat>
          <c:val>
            <c:numRef>
              <c:f>Faye!$B$8:$B$10</c:f>
              <c:numCache>
                <c:formatCode>General</c:formatCode>
                <c:ptCount val="3"/>
                <c:pt idx="0">
                  <c:v>70</c:v>
                </c:pt>
                <c:pt idx="1">
                  <c:v>95</c:v>
                </c:pt>
                <c:pt idx="2">
                  <c:v>105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2E6B-2747-880D-7D4DCED4C6BB}"/>
            </c:ext>
          </c:extLst>
        </c:ser>
        <c:dLbls>
          <c:dLblPos val="b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800096319"/>
        <c:axId val="800700255"/>
      </c:lineChart>
      <c:catAx>
        <c:axId val="80009631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800700255"/>
        <c:crosses val="autoZero"/>
        <c:auto val="1"/>
        <c:lblAlgn val="ctr"/>
        <c:lblOffset val="100"/>
        <c:noMultiLvlLbl val="0"/>
      </c:catAx>
      <c:valAx>
        <c:axId val="800700255"/>
        <c:scaling>
          <c:orientation val="minMax"/>
          <c:max val="105"/>
          <c:min val="70"/>
        </c:scaling>
        <c:delete val="1"/>
        <c:axPos val="l"/>
        <c:numFmt formatCode="General" sourceLinked="1"/>
        <c:majorTickMark val="out"/>
        <c:minorTickMark val="none"/>
        <c:tickLblPos val="nextTo"/>
        <c:crossAx val="8000963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003594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rgbClr val="FFB81C"/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rgbClr val="FFB81C"/>
                </a:solidFill>
              </a:rPr>
              <a:t>RDL</a:t>
            </a:r>
          </a:p>
        </c:rich>
      </c:tx>
      <c:layout>
        <c:manualLayout>
          <c:xMode val="edge"/>
          <c:yMode val="edge"/>
          <c:x val="0.45918507592846214"/>
          <c:y val="4.125000130547893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rgbClr val="FFB81C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rgbClr val="FFB81C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rgbClr val="FFB81C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Faye!$A$13:$A$14</c:f>
              <c:strCache>
                <c:ptCount val="2"/>
                <c:pt idx="0">
                  <c:v>5 reps </c:v>
                </c:pt>
                <c:pt idx="1">
                  <c:v>5 reps </c:v>
                </c:pt>
              </c:strCache>
            </c:strRef>
          </c:cat>
          <c:val>
            <c:numRef>
              <c:f>Faye!$B$13:$B$14</c:f>
              <c:numCache>
                <c:formatCode>General</c:formatCode>
                <c:ptCount val="2"/>
                <c:pt idx="0">
                  <c:v>135</c:v>
                </c:pt>
                <c:pt idx="1">
                  <c:v>185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57D-0340-8CA9-EE944786F465}"/>
            </c:ext>
          </c:extLst>
        </c:ser>
        <c:dLbls>
          <c:dLblPos val="b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800096319"/>
        <c:axId val="800700255"/>
      </c:lineChart>
      <c:catAx>
        <c:axId val="80009631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800700255"/>
        <c:crosses val="autoZero"/>
        <c:auto val="1"/>
        <c:lblAlgn val="ctr"/>
        <c:lblOffset val="100"/>
        <c:noMultiLvlLbl val="0"/>
      </c:catAx>
      <c:valAx>
        <c:axId val="800700255"/>
        <c:scaling>
          <c:orientation val="minMax"/>
          <c:max val="185"/>
          <c:min val="135"/>
        </c:scaling>
        <c:delete val="1"/>
        <c:axPos val="l"/>
        <c:numFmt formatCode="General" sourceLinked="1"/>
        <c:majorTickMark val="out"/>
        <c:minorTickMark val="none"/>
        <c:tickLblPos val="nextTo"/>
        <c:crossAx val="800096319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003594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rgbClr val="FFB81C"/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rgbClr val="FFB81C"/>
                </a:solidFill>
              </a:rPr>
              <a:t>Trap Bar Deadlift</a:t>
            </a:r>
          </a:p>
        </c:rich>
      </c:tx>
      <c:layout>
        <c:manualLayout>
          <c:xMode val="edge"/>
          <c:yMode val="edge"/>
          <c:x val="0.36995821003529988"/>
          <c:y val="5.89348893249768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rgbClr val="FFB81C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rgbClr val="FFB81C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rgbClr val="FFB81C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Faye!$A$18:$A$19</c:f>
              <c:strCache>
                <c:ptCount val="2"/>
                <c:pt idx="0">
                  <c:v> 5 reps</c:v>
                </c:pt>
                <c:pt idx="1">
                  <c:v>5 reps </c:v>
                </c:pt>
              </c:strCache>
            </c:strRef>
          </c:cat>
          <c:val>
            <c:numRef>
              <c:f>Faye!$B$18:$B$19</c:f>
              <c:numCache>
                <c:formatCode>General</c:formatCode>
                <c:ptCount val="2"/>
                <c:pt idx="0">
                  <c:v>185</c:v>
                </c:pt>
                <c:pt idx="1">
                  <c:v>275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D21-194D-B927-7585C737AE3B}"/>
            </c:ext>
          </c:extLst>
        </c:ser>
        <c:dLbls>
          <c:dLblPos val="b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800096319"/>
        <c:axId val="800700255"/>
      </c:lineChart>
      <c:catAx>
        <c:axId val="80009631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800700255"/>
        <c:crosses val="autoZero"/>
        <c:auto val="1"/>
        <c:lblAlgn val="ctr"/>
        <c:lblOffset val="100"/>
        <c:noMultiLvlLbl val="0"/>
      </c:catAx>
      <c:valAx>
        <c:axId val="800700255"/>
        <c:scaling>
          <c:orientation val="minMax"/>
          <c:max val="275"/>
          <c:min val="185"/>
        </c:scaling>
        <c:delete val="1"/>
        <c:axPos val="l"/>
        <c:numFmt formatCode="General" sourceLinked="1"/>
        <c:majorTickMark val="out"/>
        <c:minorTickMark val="none"/>
        <c:tickLblPos val="nextTo"/>
        <c:crossAx val="8000963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003594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just">
              <a:defRPr sz="1400" b="0" i="0" u="none" strike="noStrike" kern="1200" spc="0" baseline="0">
                <a:solidFill>
                  <a:srgbClr val="FFB81C"/>
                </a:solidFill>
                <a:latin typeface="+mn-lt"/>
                <a:ea typeface="+mn-ea"/>
                <a:cs typeface="+mn-cs"/>
              </a:defRPr>
            </a:pPr>
            <a:r>
              <a:rPr lang="en-US" baseline="0">
                <a:solidFill>
                  <a:srgbClr val="FFB81C"/>
                </a:solidFill>
              </a:rPr>
              <a:t>Hatfield Squat</a:t>
            </a:r>
            <a:endParaRPr lang="en-US">
              <a:solidFill>
                <a:srgbClr val="FFB81C"/>
              </a:solidFill>
            </a:endParaRPr>
          </a:p>
        </c:rich>
      </c:tx>
      <c:layout>
        <c:manualLayout>
          <c:xMode val="edge"/>
          <c:yMode val="edge"/>
          <c:x val="0.31523803352379803"/>
          <c:y val="2.465060795833865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just">
            <a:defRPr sz="1400" b="0" i="0" u="none" strike="noStrike" kern="1200" spc="0" baseline="0">
              <a:solidFill>
                <a:srgbClr val="FFB81C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rgbClr val="FFB81C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rgbClr val="FFB81C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'Battle-2'!$A$1:$A$3</c:f>
              <c:numCache>
                <c:formatCode>General</c:formatCode>
                <c:ptCount val="3"/>
              </c:numCache>
            </c:numRef>
          </c:cat>
          <c:val>
            <c:numRef>
              <c:f>'Battle-2'!$B$1:$B$3</c:f>
              <c:numCache>
                <c:formatCode>General</c:formatCode>
                <c:ptCount val="3"/>
                <c:pt idx="0">
                  <c:v>170</c:v>
                </c:pt>
                <c:pt idx="1">
                  <c:v>175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869-F54C-98F8-8AB8DE347B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00096319"/>
        <c:axId val="800700255"/>
      </c:lineChart>
      <c:catAx>
        <c:axId val="80009631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800700255"/>
        <c:crosses val="autoZero"/>
        <c:auto val="1"/>
        <c:lblAlgn val="ctr"/>
        <c:lblOffset val="100"/>
        <c:noMultiLvlLbl val="0"/>
      </c:catAx>
      <c:valAx>
        <c:axId val="800700255"/>
        <c:scaling>
          <c:orientation val="minMax"/>
          <c:max val="175"/>
          <c:min val="170"/>
        </c:scaling>
        <c:delete val="1"/>
        <c:axPos val="l"/>
        <c:numFmt formatCode="General" sourceLinked="1"/>
        <c:majorTickMark val="out"/>
        <c:minorTickMark val="none"/>
        <c:tickLblPos val="nextTo"/>
        <c:crossAx val="8000963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003594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rgbClr val="FFB81C"/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rgbClr val="FFB81C"/>
                </a:solidFill>
              </a:rPr>
              <a:t>Bench Press</a:t>
            </a:r>
          </a:p>
        </c:rich>
      </c:tx>
      <c:layout>
        <c:manualLayout>
          <c:xMode val="edge"/>
          <c:yMode val="edge"/>
          <c:x val="0.31716818621215526"/>
          <c:y val="5.06895922046001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rgbClr val="FFB81C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Pt>
            <c:idx val="1"/>
            <c:marker>
              <c:symbol val="none"/>
            </c:marker>
            <c:bubble3D val="0"/>
            <c:spPr>
              <a:ln w="28575" cap="rnd">
                <a:solidFill>
                  <a:srgbClr val="FFB81C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B025-ED45-A9C3-B968C9FFF1AC}"/>
              </c:ext>
            </c:extLst>
          </c:dPt>
          <c:dPt>
            <c:idx val="2"/>
            <c:marker>
              <c:symbol val="none"/>
            </c:marker>
            <c:bubble3D val="0"/>
            <c:spPr>
              <a:ln w="28575" cap="rnd">
                <a:solidFill>
                  <a:srgbClr val="FFB81C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B025-ED45-A9C3-B968C9FFF1A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rgbClr val="FFB81C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'Battle-2'!$A$8:$A$10</c:f>
              <c:numCache>
                <c:formatCode>General</c:formatCode>
                <c:ptCount val="3"/>
              </c:numCache>
            </c:numRef>
          </c:cat>
          <c:val>
            <c:numRef>
              <c:f>'Battle-2'!$B$8:$B$10</c:f>
              <c:numCache>
                <c:formatCode>General</c:formatCode>
                <c:ptCount val="3"/>
                <c:pt idx="0">
                  <c:v>70</c:v>
                </c:pt>
                <c:pt idx="1">
                  <c:v>90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025-ED45-A9C3-B968C9FFF1AC}"/>
            </c:ext>
          </c:extLst>
        </c:ser>
        <c:dLbls>
          <c:dLblPos val="b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800096319"/>
        <c:axId val="800700255"/>
      </c:lineChart>
      <c:catAx>
        <c:axId val="80009631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800700255"/>
        <c:crosses val="autoZero"/>
        <c:auto val="1"/>
        <c:lblAlgn val="ctr"/>
        <c:lblOffset val="100"/>
        <c:noMultiLvlLbl val="0"/>
      </c:catAx>
      <c:valAx>
        <c:axId val="800700255"/>
        <c:scaling>
          <c:orientation val="minMax"/>
          <c:max val="90"/>
          <c:min val="70"/>
        </c:scaling>
        <c:delete val="1"/>
        <c:axPos val="l"/>
        <c:numFmt formatCode="General" sourceLinked="1"/>
        <c:majorTickMark val="out"/>
        <c:minorTickMark val="none"/>
        <c:tickLblPos val="nextTo"/>
        <c:crossAx val="8000963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003594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rgbClr val="FFB81C"/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rgbClr val="FFB81C"/>
                </a:solidFill>
              </a:rPr>
              <a:t>B</a:t>
            </a:r>
            <a:r>
              <a:rPr lang="en-US" baseline="0">
                <a:solidFill>
                  <a:srgbClr val="FFB81C"/>
                </a:solidFill>
              </a:rPr>
              <a:t> Stance</a:t>
            </a:r>
            <a:r>
              <a:rPr lang="en-US">
                <a:solidFill>
                  <a:srgbClr val="FFB81C"/>
                </a:solidFill>
              </a:rPr>
              <a:t> Deadlift</a:t>
            </a:r>
          </a:p>
        </c:rich>
      </c:tx>
      <c:layout>
        <c:manualLayout>
          <c:xMode val="edge"/>
          <c:yMode val="edge"/>
          <c:x val="0.29826558759500377"/>
          <c:y val="5.893457058990626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rgbClr val="FFB81C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rgbClr val="FFB81C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rgbClr val="FFB81C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'Battle-2'!$A$18:$A$19</c:f>
              <c:numCache>
                <c:formatCode>General</c:formatCode>
                <c:ptCount val="2"/>
              </c:numCache>
            </c:numRef>
          </c:cat>
          <c:val>
            <c:numRef>
              <c:f>'Battle-2'!$B$18:$B$19</c:f>
              <c:numCache>
                <c:formatCode>General</c:formatCode>
                <c:ptCount val="2"/>
                <c:pt idx="0">
                  <c:v>205</c:v>
                </c:pt>
                <c:pt idx="1">
                  <c:v>225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921-CE4B-8B4A-D71F99AB27D0}"/>
            </c:ext>
          </c:extLst>
        </c:ser>
        <c:dLbls>
          <c:dLblPos val="b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800096319"/>
        <c:axId val="800700255"/>
      </c:lineChart>
      <c:catAx>
        <c:axId val="80009631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800700255"/>
        <c:crosses val="autoZero"/>
        <c:auto val="1"/>
        <c:lblAlgn val="ctr"/>
        <c:lblOffset val="100"/>
        <c:noMultiLvlLbl val="0"/>
      </c:catAx>
      <c:valAx>
        <c:axId val="800700255"/>
        <c:scaling>
          <c:orientation val="minMax"/>
          <c:max val="225"/>
          <c:min val="205"/>
        </c:scaling>
        <c:delete val="1"/>
        <c:axPos val="l"/>
        <c:numFmt formatCode="General" sourceLinked="1"/>
        <c:majorTickMark val="out"/>
        <c:minorTickMark val="none"/>
        <c:tickLblPos val="nextTo"/>
        <c:crossAx val="8000963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003594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rgbClr val="FFB81C"/>
                </a:solidFill>
                <a:latin typeface="+mn-lt"/>
                <a:ea typeface="+mn-ea"/>
                <a:cs typeface="+mn-cs"/>
              </a:defRPr>
            </a:pPr>
            <a:r>
              <a:rPr lang="en-US" baseline="0">
                <a:solidFill>
                  <a:srgbClr val="FFB81C"/>
                </a:solidFill>
              </a:rPr>
              <a:t>Hatfield Squat</a:t>
            </a:r>
            <a:endParaRPr lang="en-US">
              <a:solidFill>
                <a:srgbClr val="FFB81C"/>
              </a:solidFill>
            </a:endParaRPr>
          </a:p>
        </c:rich>
      </c:tx>
      <c:layout>
        <c:manualLayout>
          <c:xMode val="edge"/>
          <c:yMode val="edge"/>
          <c:x val="0.38047490157480313"/>
          <c:y val="4.287254011704271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rgbClr val="FFB81C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3615196078431369E-2"/>
          <c:y val="0.21024099066064372"/>
          <c:w val="0.94638480392156865"/>
          <c:h val="0.54906499315245716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rgbClr val="FFB81C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rgbClr val="FFB81C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'Jenkins - 2'!$A$1:$A$3</c:f>
              <c:numCache>
                <c:formatCode>General</c:formatCode>
                <c:ptCount val="3"/>
              </c:numCache>
            </c:numRef>
          </c:cat>
          <c:val>
            <c:numRef>
              <c:f>'Jenkins - 2'!$B$1:$B$3</c:f>
              <c:numCache>
                <c:formatCode>General</c:formatCode>
                <c:ptCount val="3"/>
                <c:pt idx="0">
                  <c:v>205</c:v>
                </c:pt>
                <c:pt idx="1">
                  <c:v>225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6D7-494E-987E-B0F20C07D0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00096319"/>
        <c:axId val="800700255"/>
      </c:lineChart>
      <c:catAx>
        <c:axId val="80009631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800700255"/>
        <c:crosses val="autoZero"/>
        <c:auto val="1"/>
        <c:lblAlgn val="ctr"/>
        <c:lblOffset val="100"/>
        <c:noMultiLvlLbl val="0"/>
      </c:catAx>
      <c:valAx>
        <c:axId val="800700255"/>
        <c:scaling>
          <c:orientation val="minMax"/>
          <c:max val="250"/>
          <c:min val="205"/>
        </c:scaling>
        <c:delete val="1"/>
        <c:axPos val="l"/>
        <c:numFmt formatCode="General" sourceLinked="1"/>
        <c:majorTickMark val="out"/>
        <c:minorTickMark val="none"/>
        <c:tickLblPos val="nextTo"/>
        <c:crossAx val="8000963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003594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rgbClr val="FFB81C"/>
                </a:solidFill>
                <a:latin typeface="+mn-lt"/>
                <a:ea typeface="+mn-ea"/>
                <a:cs typeface="+mn-cs"/>
              </a:defRPr>
            </a:pPr>
            <a:r>
              <a:rPr lang="en-US" sz="2400">
                <a:solidFill>
                  <a:srgbClr val="FFB81C"/>
                </a:solidFill>
              </a:rPr>
              <a:t> Bench Press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rgbClr val="FFB81C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2431901541884679E-2"/>
          <c:y val="0.18843352004347896"/>
          <c:w val="0.93928937716202832"/>
          <c:h val="0.71803957292815812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rgbClr val="FFB81C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0.1342947367551896"/>
                  <c:y val="4.052329409130877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4339-DF4C-96DA-636135A0079F}"/>
                </c:ext>
              </c:extLst>
            </c:dLbl>
            <c:dLbl>
              <c:idx val="1"/>
              <c:layout>
                <c:manualLayout>
                  <c:x val="-3.1528666641606989E-3"/>
                  <c:y val="-1.616837199848589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339-DF4C-96DA-636135A0079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rgbClr val="FFB81C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'[Progression Graphs.xlsx]Faye Bench MAX (2)'!$B$1:$B$2</c:f>
              <c:strCache>
                <c:ptCount val="2"/>
                <c:pt idx="0">
                  <c:v>Week 1</c:v>
                </c:pt>
                <c:pt idx="1">
                  <c:v>Week 3</c:v>
                </c:pt>
              </c:strCache>
            </c:strRef>
          </c:cat>
          <c:val>
            <c:numRef>
              <c:f>'[Progression Graphs.xlsx]Faye Bench MAX (2)'!$C$1:$C$2</c:f>
              <c:numCache>
                <c:formatCode>General</c:formatCode>
                <c:ptCount val="2"/>
                <c:pt idx="0">
                  <c:v>80</c:v>
                </c:pt>
                <c:pt idx="1">
                  <c:v>135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339-DF4C-96DA-636135A0079F}"/>
            </c:ext>
          </c:extLst>
        </c:ser>
        <c:dLbls>
          <c:dLblPos val="b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813413423"/>
        <c:axId val="1813415135"/>
      </c:lineChart>
      <c:catAx>
        <c:axId val="1813413423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813415135"/>
        <c:crosses val="autoZero"/>
        <c:auto val="1"/>
        <c:lblAlgn val="ctr"/>
        <c:lblOffset val="100"/>
        <c:noMultiLvlLbl val="0"/>
      </c:catAx>
      <c:valAx>
        <c:axId val="1813415135"/>
        <c:scaling>
          <c:orientation val="minMax"/>
          <c:max val="140"/>
          <c:min val="75"/>
        </c:scaling>
        <c:delete val="1"/>
        <c:axPos val="l"/>
        <c:numFmt formatCode="General" sourceLinked="1"/>
        <c:majorTickMark val="out"/>
        <c:minorTickMark val="none"/>
        <c:tickLblPos val="nextTo"/>
        <c:crossAx val="18134134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rgbClr val="003594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rgbClr val="FFB81C"/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rgbClr val="FFB81C"/>
                </a:solidFill>
              </a:rPr>
              <a:t>Bench Press</a:t>
            </a:r>
          </a:p>
        </c:rich>
      </c:tx>
      <c:layout>
        <c:manualLayout>
          <c:xMode val="edge"/>
          <c:yMode val="edge"/>
          <c:x val="0.39505326606775176"/>
          <c:y val="3.64619266279110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rgbClr val="FFB81C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4808006535947713"/>
          <c:y val="0.33676081860650697"/>
          <c:w val="0.77787990196078427"/>
          <c:h val="0.50008916952941163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Pt>
            <c:idx val="1"/>
            <c:marker>
              <c:symbol val="none"/>
            </c:marker>
            <c:bubble3D val="0"/>
            <c:spPr>
              <a:ln w="28575" cap="rnd">
                <a:solidFill>
                  <a:srgbClr val="FFB81C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A90A-6644-8F15-D7A7BCE0AA8C}"/>
              </c:ext>
            </c:extLst>
          </c:dPt>
          <c:dPt>
            <c:idx val="2"/>
            <c:marker>
              <c:symbol val="none"/>
            </c:marker>
            <c:bubble3D val="0"/>
            <c:spPr>
              <a:ln w="28575" cap="rnd">
                <a:solidFill>
                  <a:srgbClr val="FFB81C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A90A-6644-8F15-D7A7BCE0AA8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rgbClr val="FFB81C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'Jenkins - 2'!$A$8:$A$10</c:f>
              <c:numCache>
                <c:formatCode>General</c:formatCode>
                <c:ptCount val="3"/>
              </c:numCache>
            </c:numRef>
          </c:cat>
          <c:val>
            <c:numRef>
              <c:f>'Jenkins - 2'!$B$8:$B$10</c:f>
              <c:numCache>
                <c:formatCode>General</c:formatCode>
                <c:ptCount val="3"/>
                <c:pt idx="0">
                  <c:v>90</c:v>
                </c:pt>
                <c:pt idx="1">
                  <c:v>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90A-6644-8F15-D7A7BCE0AA8C}"/>
            </c:ext>
          </c:extLst>
        </c:ser>
        <c:dLbls>
          <c:dLblPos val="b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800096319"/>
        <c:axId val="800700255"/>
      </c:lineChart>
      <c:catAx>
        <c:axId val="80009631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800700255"/>
        <c:crosses val="autoZero"/>
        <c:auto val="1"/>
        <c:lblAlgn val="ctr"/>
        <c:lblOffset val="100"/>
        <c:noMultiLvlLbl val="0"/>
      </c:catAx>
      <c:valAx>
        <c:axId val="800700255"/>
        <c:scaling>
          <c:orientation val="minMax"/>
          <c:max val="95"/>
          <c:min val="90"/>
        </c:scaling>
        <c:delete val="1"/>
        <c:axPos val="l"/>
        <c:numFmt formatCode="General" sourceLinked="1"/>
        <c:majorTickMark val="out"/>
        <c:minorTickMark val="none"/>
        <c:tickLblPos val="nextTo"/>
        <c:crossAx val="8000963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003594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rgbClr val="FFB81C"/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rgbClr val="FFB81C"/>
                </a:solidFill>
              </a:rPr>
              <a:t>B</a:t>
            </a:r>
            <a:r>
              <a:rPr lang="en-US" baseline="0">
                <a:solidFill>
                  <a:srgbClr val="FFB81C"/>
                </a:solidFill>
              </a:rPr>
              <a:t> Stance</a:t>
            </a:r>
            <a:r>
              <a:rPr lang="en-US">
                <a:solidFill>
                  <a:srgbClr val="FFB81C"/>
                </a:solidFill>
              </a:rPr>
              <a:t> Deadlift</a:t>
            </a:r>
          </a:p>
        </c:rich>
      </c:tx>
      <c:layout>
        <c:manualLayout>
          <c:xMode val="edge"/>
          <c:yMode val="edge"/>
          <c:x val="0.36995821003529988"/>
          <c:y val="5.89348893249768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rgbClr val="FFB81C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rgbClr val="FFB81C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rgbClr val="FFB81C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'Jenkins - 2'!$A$18:$A$19</c:f>
              <c:numCache>
                <c:formatCode>General</c:formatCode>
                <c:ptCount val="2"/>
              </c:numCache>
            </c:numRef>
          </c:cat>
          <c:val>
            <c:numRef>
              <c:f>'Jenkins - 2'!$B$18:$B$19</c:f>
              <c:numCache>
                <c:formatCode>General</c:formatCode>
                <c:ptCount val="2"/>
                <c:pt idx="0">
                  <c:v>170</c:v>
                </c:pt>
                <c:pt idx="1">
                  <c:v>175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3C2-7E40-8006-2B040730BF9B}"/>
            </c:ext>
          </c:extLst>
        </c:ser>
        <c:dLbls>
          <c:dLblPos val="b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800096319"/>
        <c:axId val="800700255"/>
      </c:lineChart>
      <c:catAx>
        <c:axId val="80009631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800700255"/>
        <c:crosses val="autoZero"/>
        <c:auto val="1"/>
        <c:lblAlgn val="ctr"/>
        <c:lblOffset val="100"/>
        <c:noMultiLvlLbl val="0"/>
      </c:catAx>
      <c:valAx>
        <c:axId val="800700255"/>
        <c:scaling>
          <c:orientation val="minMax"/>
          <c:max val="175"/>
          <c:min val="170"/>
        </c:scaling>
        <c:delete val="1"/>
        <c:axPos val="l"/>
        <c:numFmt formatCode="General" sourceLinked="1"/>
        <c:majorTickMark val="out"/>
        <c:minorTickMark val="none"/>
        <c:tickLblPos val="nextTo"/>
        <c:crossAx val="8000963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003594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rgbClr val="FFB81C"/>
                </a:solidFill>
                <a:latin typeface="+mn-lt"/>
                <a:ea typeface="+mn-ea"/>
                <a:cs typeface="+mn-cs"/>
              </a:defRPr>
            </a:pPr>
            <a:r>
              <a:rPr lang="en-US" baseline="0">
                <a:solidFill>
                  <a:srgbClr val="FFB81C"/>
                </a:solidFill>
              </a:rPr>
              <a:t>Hatfield Squat</a:t>
            </a:r>
            <a:endParaRPr lang="en-US">
              <a:solidFill>
                <a:srgbClr val="FFB81C"/>
              </a:solidFill>
            </a:endParaRPr>
          </a:p>
        </c:rich>
      </c:tx>
      <c:layout>
        <c:manualLayout>
          <c:xMode val="edge"/>
          <c:yMode val="edge"/>
          <c:x val="0.43409011373578299"/>
          <c:y val="3.240740740740740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rgbClr val="FFB81C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rgbClr val="FFB81C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rgbClr val="FFB81C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'Miles-2'!$A$1:$A$3</c:f>
              <c:numCache>
                <c:formatCode>General</c:formatCode>
                <c:ptCount val="3"/>
              </c:numCache>
            </c:numRef>
          </c:cat>
          <c:val>
            <c:numRef>
              <c:f>'Miles-2'!$B$1:$B$3</c:f>
              <c:numCache>
                <c:formatCode>General</c:formatCode>
                <c:ptCount val="3"/>
                <c:pt idx="0">
                  <c:v>205</c:v>
                </c:pt>
                <c:pt idx="1">
                  <c:v>225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6C5-0649-B53D-382A0EC5AF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00096319"/>
        <c:axId val="800700255"/>
      </c:lineChart>
      <c:catAx>
        <c:axId val="80009631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800700255"/>
        <c:crosses val="autoZero"/>
        <c:auto val="1"/>
        <c:lblAlgn val="ctr"/>
        <c:lblOffset val="100"/>
        <c:noMultiLvlLbl val="0"/>
      </c:catAx>
      <c:valAx>
        <c:axId val="800700255"/>
        <c:scaling>
          <c:orientation val="minMax"/>
          <c:max val="250"/>
          <c:min val="205"/>
        </c:scaling>
        <c:delete val="1"/>
        <c:axPos val="l"/>
        <c:numFmt formatCode="General" sourceLinked="1"/>
        <c:majorTickMark val="out"/>
        <c:minorTickMark val="none"/>
        <c:tickLblPos val="nextTo"/>
        <c:crossAx val="8000963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003594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rgbClr val="FFB81C"/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rgbClr val="FFB81C"/>
                </a:solidFill>
              </a:rPr>
              <a:t>Bench Press</a:t>
            </a:r>
          </a:p>
        </c:rich>
      </c:tx>
      <c:layout>
        <c:manualLayout>
          <c:xMode val="edge"/>
          <c:yMode val="edge"/>
          <c:x val="0.39505326606775176"/>
          <c:y val="3.64619266279110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rgbClr val="FFB81C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Pt>
            <c:idx val="1"/>
            <c:marker>
              <c:symbol val="none"/>
            </c:marker>
            <c:bubble3D val="0"/>
            <c:spPr>
              <a:ln w="28575" cap="rnd">
                <a:solidFill>
                  <a:srgbClr val="FFB81C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3D0C-7F4C-B9CD-6E3B7FF1CF1F}"/>
              </c:ext>
            </c:extLst>
          </c:dPt>
          <c:dPt>
            <c:idx val="2"/>
            <c:marker>
              <c:symbol val="none"/>
            </c:marker>
            <c:bubble3D val="0"/>
            <c:spPr>
              <a:ln w="28575" cap="rnd">
                <a:solidFill>
                  <a:srgbClr val="FFB81C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3D0C-7F4C-B9CD-6E3B7FF1CF1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rgbClr val="FFB81C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'Miles-2'!$A$8:$A$10</c:f>
              <c:numCache>
                <c:formatCode>General</c:formatCode>
                <c:ptCount val="3"/>
              </c:numCache>
            </c:numRef>
          </c:cat>
          <c:val>
            <c:numRef>
              <c:f>'Miles-2'!$B$8:$B$10</c:f>
              <c:numCache>
                <c:formatCode>General</c:formatCode>
                <c:ptCount val="3"/>
                <c:pt idx="0">
                  <c:v>90</c:v>
                </c:pt>
                <c:pt idx="1">
                  <c:v>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D0C-7F4C-B9CD-6E3B7FF1CF1F}"/>
            </c:ext>
          </c:extLst>
        </c:ser>
        <c:dLbls>
          <c:dLblPos val="b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800096319"/>
        <c:axId val="800700255"/>
      </c:lineChart>
      <c:catAx>
        <c:axId val="80009631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800700255"/>
        <c:crosses val="autoZero"/>
        <c:auto val="1"/>
        <c:lblAlgn val="ctr"/>
        <c:lblOffset val="100"/>
        <c:noMultiLvlLbl val="0"/>
      </c:catAx>
      <c:valAx>
        <c:axId val="800700255"/>
        <c:scaling>
          <c:orientation val="minMax"/>
          <c:max val="95"/>
          <c:min val="90"/>
        </c:scaling>
        <c:delete val="1"/>
        <c:axPos val="l"/>
        <c:numFmt formatCode="General" sourceLinked="1"/>
        <c:majorTickMark val="out"/>
        <c:minorTickMark val="none"/>
        <c:tickLblPos val="nextTo"/>
        <c:crossAx val="8000963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003594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rgbClr val="FFB81C"/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rgbClr val="FFB81C"/>
                </a:solidFill>
              </a:rPr>
              <a:t>B</a:t>
            </a:r>
            <a:r>
              <a:rPr lang="en-US" baseline="0">
                <a:solidFill>
                  <a:srgbClr val="FFB81C"/>
                </a:solidFill>
              </a:rPr>
              <a:t> Stance</a:t>
            </a:r>
            <a:r>
              <a:rPr lang="en-US">
                <a:solidFill>
                  <a:srgbClr val="FFB81C"/>
                </a:solidFill>
              </a:rPr>
              <a:t> Deadlift</a:t>
            </a:r>
          </a:p>
        </c:rich>
      </c:tx>
      <c:layout>
        <c:manualLayout>
          <c:xMode val="edge"/>
          <c:yMode val="edge"/>
          <c:x val="0.36995821003529988"/>
          <c:y val="5.89348893249768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rgbClr val="FFB81C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rgbClr val="FFB81C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rgbClr val="FFB81C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'Miles-2'!$A$18:$A$19</c:f>
              <c:numCache>
                <c:formatCode>General</c:formatCode>
                <c:ptCount val="2"/>
              </c:numCache>
            </c:numRef>
          </c:cat>
          <c:val>
            <c:numRef>
              <c:f>'Miles-2'!$B$18:$B$19</c:f>
              <c:numCache>
                <c:formatCode>General</c:formatCode>
                <c:ptCount val="2"/>
                <c:pt idx="0">
                  <c:v>170</c:v>
                </c:pt>
                <c:pt idx="1">
                  <c:v>175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E28-214D-95DC-E9C051CF9DF7}"/>
            </c:ext>
          </c:extLst>
        </c:ser>
        <c:dLbls>
          <c:dLblPos val="b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800096319"/>
        <c:axId val="800700255"/>
      </c:lineChart>
      <c:catAx>
        <c:axId val="80009631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800700255"/>
        <c:crosses val="autoZero"/>
        <c:auto val="1"/>
        <c:lblAlgn val="ctr"/>
        <c:lblOffset val="100"/>
        <c:noMultiLvlLbl val="0"/>
      </c:catAx>
      <c:valAx>
        <c:axId val="800700255"/>
        <c:scaling>
          <c:orientation val="minMax"/>
          <c:max val="175"/>
          <c:min val="170"/>
        </c:scaling>
        <c:delete val="1"/>
        <c:axPos val="l"/>
        <c:numFmt formatCode="General" sourceLinked="1"/>
        <c:majorTickMark val="out"/>
        <c:minorTickMark val="none"/>
        <c:tickLblPos val="nextTo"/>
        <c:crossAx val="8000963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003594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rgbClr val="FFB81C"/>
                </a:solidFill>
                <a:latin typeface="+mn-lt"/>
                <a:ea typeface="+mn-ea"/>
                <a:cs typeface="+mn-cs"/>
              </a:defRPr>
            </a:pPr>
            <a:r>
              <a:rPr lang="en-US" baseline="0">
                <a:solidFill>
                  <a:srgbClr val="FFB81C"/>
                </a:solidFill>
              </a:rPr>
              <a:t>Hatfield Squat</a:t>
            </a:r>
            <a:endParaRPr lang="en-US">
              <a:solidFill>
                <a:srgbClr val="FFB81C"/>
              </a:solidFill>
            </a:endParaRPr>
          </a:p>
        </c:rich>
      </c:tx>
      <c:layout>
        <c:manualLayout>
          <c:xMode val="edge"/>
          <c:yMode val="edge"/>
          <c:x val="0.43409011373578299"/>
          <c:y val="3.240740740740740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rgbClr val="FFB81C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rgbClr val="FFB81C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rgbClr val="FFB81C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'Perkins-2 '!$A$1:$A$3</c:f>
              <c:numCache>
                <c:formatCode>General</c:formatCode>
                <c:ptCount val="3"/>
              </c:numCache>
            </c:numRef>
          </c:cat>
          <c:val>
            <c:numRef>
              <c:f>'Perkins-2 '!$B$1:$B$3</c:f>
              <c:numCache>
                <c:formatCode>General</c:formatCode>
                <c:ptCount val="3"/>
                <c:pt idx="0">
                  <c:v>170</c:v>
                </c:pt>
                <c:pt idx="1">
                  <c:v>175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339-9C45-8741-DF767FD318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00096319"/>
        <c:axId val="800700255"/>
      </c:lineChart>
      <c:catAx>
        <c:axId val="80009631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800700255"/>
        <c:crosses val="autoZero"/>
        <c:auto val="1"/>
        <c:lblAlgn val="ctr"/>
        <c:lblOffset val="100"/>
        <c:noMultiLvlLbl val="0"/>
      </c:catAx>
      <c:valAx>
        <c:axId val="800700255"/>
        <c:scaling>
          <c:orientation val="minMax"/>
          <c:max val="175"/>
          <c:min val="170"/>
        </c:scaling>
        <c:delete val="1"/>
        <c:axPos val="l"/>
        <c:numFmt formatCode="General" sourceLinked="1"/>
        <c:majorTickMark val="out"/>
        <c:minorTickMark val="none"/>
        <c:tickLblPos val="nextTo"/>
        <c:crossAx val="8000963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003594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rgbClr val="FFB81C"/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rgbClr val="FFB81C"/>
                </a:solidFill>
              </a:rPr>
              <a:t>Bench Press</a:t>
            </a:r>
          </a:p>
        </c:rich>
      </c:tx>
      <c:layout>
        <c:manualLayout>
          <c:xMode val="edge"/>
          <c:yMode val="edge"/>
          <c:x val="0.39505326606775176"/>
          <c:y val="3.64619266279110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rgbClr val="FFB81C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Pt>
            <c:idx val="1"/>
            <c:marker>
              <c:symbol val="none"/>
            </c:marker>
            <c:bubble3D val="0"/>
            <c:spPr>
              <a:ln w="28575" cap="rnd">
                <a:solidFill>
                  <a:srgbClr val="FFB81C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783F-C84E-A696-3FB1150E248E}"/>
              </c:ext>
            </c:extLst>
          </c:dPt>
          <c:dPt>
            <c:idx val="2"/>
            <c:marker>
              <c:symbol val="none"/>
            </c:marker>
            <c:bubble3D val="0"/>
            <c:spPr>
              <a:ln w="28575" cap="rnd">
                <a:solidFill>
                  <a:srgbClr val="FFB81C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783F-C84E-A696-3FB1150E248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rgbClr val="FFB81C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'Perkins-2 '!$A$8:$A$10</c:f>
              <c:numCache>
                <c:formatCode>General</c:formatCode>
                <c:ptCount val="3"/>
              </c:numCache>
            </c:numRef>
          </c:cat>
          <c:val>
            <c:numRef>
              <c:f>'Perkins-2 '!$B$8:$B$10</c:f>
              <c:numCache>
                <c:formatCode>General</c:formatCode>
                <c:ptCount val="3"/>
                <c:pt idx="0">
                  <c:v>70</c:v>
                </c:pt>
                <c:pt idx="1">
                  <c:v>90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783F-C84E-A696-3FB1150E248E}"/>
            </c:ext>
          </c:extLst>
        </c:ser>
        <c:dLbls>
          <c:dLblPos val="b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800096319"/>
        <c:axId val="800700255"/>
      </c:lineChart>
      <c:catAx>
        <c:axId val="80009631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800700255"/>
        <c:crosses val="autoZero"/>
        <c:auto val="1"/>
        <c:lblAlgn val="ctr"/>
        <c:lblOffset val="100"/>
        <c:noMultiLvlLbl val="0"/>
      </c:catAx>
      <c:valAx>
        <c:axId val="800700255"/>
        <c:scaling>
          <c:orientation val="minMax"/>
          <c:max val="90"/>
          <c:min val="70"/>
        </c:scaling>
        <c:delete val="1"/>
        <c:axPos val="l"/>
        <c:numFmt formatCode="General" sourceLinked="1"/>
        <c:majorTickMark val="out"/>
        <c:minorTickMark val="none"/>
        <c:tickLblPos val="nextTo"/>
        <c:crossAx val="8000963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003594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rgbClr val="FFB81C"/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rgbClr val="FFB81C"/>
                </a:solidFill>
              </a:rPr>
              <a:t>B</a:t>
            </a:r>
            <a:r>
              <a:rPr lang="en-US" baseline="0">
                <a:solidFill>
                  <a:srgbClr val="FFB81C"/>
                </a:solidFill>
              </a:rPr>
              <a:t> Stance</a:t>
            </a:r>
            <a:r>
              <a:rPr lang="en-US">
                <a:solidFill>
                  <a:srgbClr val="FFB81C"/>
                </a:solidFill>
              </a:rPr>
              <a:t> Deadlift</a:t>
            </a:r>
          </a:p>
        </c:rich>
      </c:tx>
      <c:layout>
        <c:manualLayout>
          <c:xMode val="edge"/>
          <c:yMode val="edge"/>
          <c:x val="0.36995821003529988"/>
          <c:y val="5.89348893249768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rgbClr val="FFB81C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rgbClr val="FFB81C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rgbClr val="FFB81C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'Perkins-2 '!$A$18:$A$19</c:f>
              <c:numCache>
                <c:formatCode>General</c:formatCode>
                <c:ptCount val="2"/>
              </c:numCache>
            </c:numRef>
          </c:cat>
          <c:val>
            <c:numRef>
              <c:f>'Perkins-2 '!$B$18:$B$19</c:f>
              <c:numCache>
                <c:formatCode>General</c:formatCode>
                <c:ptCount val="2"/>
                <c:pt idx="0">
                  <c:v>205</c:v>
                </c:pt>
                <c:pt idx="1">
                  <c:v>225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8F9-A840-9097-C11F713DA5E1}"/>
            </c:ext>
          </c:extLst>
        </c:ser>
        <c:dLbls>
          <c:dLblPos val="b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800096319"/>
        <c:axId val="800700255"/>
      </c:lineChart>
      <c:catAx>
        <c:axId val="80009631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800700255"/>
        <c:crosses val="autoZero"/>
        <c:auto val="1"/>
        <c:lblAlgn val="ctr"/>
        <c:lblOffset val="100"/>
        <c:noMultiLvlLbl val="0"/>
      </c:catAx>
      <c:valAx>
        <c:axId val="800700255"/>
        <c:scaling>
          <c:orientation val="minMax"/>
          <c:max val="225"/>
          <c:min val="205"/>
        </c:scaling>
        <c:delete val="1"/>
        <c:axPos val="l"/>
        <c:numFmt formatCode="General" sourceLinked="1"/>
        <c:majorTickMark val="out"/>
        <c:minorTickMark val="none"/>
        <c:tickLblPos val="nextTo"/>
        <c:crossAx val="8000963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003594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rgbClr val="FFB81C"/>
                </a:solidFill>
                <a:latin typeface="+mn-lt"/>
                <a:ea typeface="+mn-ea"/>
                <a:cs typeface="+mn-cs"/>
              </a:defRPr>
            </a:pPr>
            <a:r>
              <a:rPr lang="en-US" baseline="0">
                <a:solidFill>
                  <a:srgbClr val="FFB81C"/>
                </a:solidFill>
              </a:rPr>
              <a:t>Hatfield Squat</a:t>
            </a:r>
            <a:endParaRPr lang="en-US">
              <a:solidFill>
                <a:srgbClr val="FFB81C"/>
              </a:solidFill>
            </a:endParaRPr>
          </a:p>
        </c:rich>
      </c:tx>
      <c:layout>
        <c:manualLayout>
          <c:xMode val="edge"/>
          <c:yMode val="edge"/>
          <c:x val="0.43409011373578299"/>
          <c:y val="3.240740740740740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rgbClr val="FFB81C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rgbClr val="FFB81C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rgbClr val="FFB81C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'Washenitz-2'!$A$1:$A$3</c:f>
              <c:numCache>
                <c:formatCode>General</c:formatCode>
                <c:ptCount val="3"/>
              </c:numCache>
            </c:numRef>
          </c:cat>
          <c:val>
            <c:numRef>
              <c:f>'Washenitz-2'!$B$1:$B$3</c:f>
              <c:numCache>
                <c:formatCode>General</c:formatCode>
                <c:ptCount val="3"/>
                <c:pt idx="0">
                  <c:v>180</c:v>
                </c:pt>
                <c:pt idx="1">
                  <c:v>185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003-1D49-BE58-752953FBE4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00096319"/>
        <c:axId val="800700255"/>
      </c:lineChart>
      <c:catAx>
        <c:axId val="80009631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800700255"/>
        <c:crosses val="autoZero"/>
        <c:auto val="1"/>
        <c:lblAlgn val="ctr"/>
        <c:lblOffset val="100"/>
        <c:noMultiLvlLbl val="0"/>
      </c:catAx>
      <c:valAx>
        <c:axId val="800700255"/>
        <c:scaling>
          <c:orientation val="minMax"/>
          <c:max val="185"/>
          <c:min val="180"/>
        </c:scaling>
        <c:delete val="1"/>
        <c:axPos val="l"/>
        <c:numFmt formatCode="General" sourceLinked="1"/>
        <c:majorTickMark val="out"/>
        <c:minorTickMark val="none"/>
        <c:tickLblPos val="nextTo"/>
        <c:crossAx val="8000963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003594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rgbClr val="FFB81C"/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rgbClr val="FFB81C"/>
                </a:solidFill>
              </a:rPr>
              <a:t>Bench Press</a:t>
            </a:r>
          </a:p>
        </c:rich>
      </c:tx>
      <c:layout>
        <c:manualLayout>
          <c:xMode val="edge"/>
          <c:yMode val="edge"/>
          <c:x val="0.39505326606775176"/>
          <c:y val="3.64619266279110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rgbClr val="FFB81C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Pt>
            <c:idx val="1"/>
            <c:marker>
              <c:symbol val="none"/>
            </c:marker>
            <c:bubble3D val="0"/>
            <c:spPr>
              <a:ln w="28575" cap="rnd">
                <a:solidFill>
                  <a:srgbClr val="FFB81C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54B6-B248-9ABC-8CBD3352970A}"/>
              </c:ext>
            </c:extLst>
          </c:dPt>
          <c:dPt>
            <c:idx val="2"/>
            <c:marker>
              <c:symbol val="none"/>
            </c:marker>
            <c:bubble3D val="0"/>
            <c:spPr>
              <a:ln w="28575" cap="rnd">
                <a:solidFill>
                  <a:srgbClr val="FFB81C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54B6-B248-9ABC-8CBD3352970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rgbClr val="FFB81C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'Washenitz-2'!$A$8:$A$10</c:f>
              <c:numCache>
                <c:formatCode>General</c:formatCode>
                <c:ptCount val="3"/>
              </c:numCache>
            </c:numRef>
          </c:cat>
          <c:val>
            <c:numRef>
              <c:f>'Washenitz-2'!$B$8:$B$10</c:f>
              <c:numCache>
                <c:formatCode>General</c:formatCode>
                <c:ptCount val="3"/>
                <c:pt idx="0">
                  <c:v>80</c:v>
                </c:pt>
                <c:pt idx="1">
                  <c:v>90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4B6-B248-9ABC-8CBD3352970A}"/>
            </c:ext>
          </c:extLst>
        </c:ser>
        <c:dLbls>
          <c:dLblPos val="b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800096319"/>
        <c:axId val="800700255"/>
      </c:lineChart>
      <c:catAx>
        <c:axId val="80009631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800700255"/>
        <c:crosses val="autoZero"/>
        <c:auto val="1"/>
        <c:lblAlgn val="ctr"/>
        <c:lblOffset val="100"/>
        <c:noMultiLvlLbl val="0"/>
      </c:catAx>
      <c:valAx>
        <c:axId val="800700255"/>
        <c:scaling>
          <c:orientation val="minMax"/>
          <c:max val="90"/>
          <c:min val="80"/>
        </c:scaling>
        <c:delete val="1"/>
        <c:axPos val="l"/>
        <c:numFmt formatCode="General" sourceLinked="1"/>
        <c:majorTickMark val="out"/>
        <c:minorTickMark val="none"/>
        <c:tickLblPos val="nextTo"/>
        <c:crossAx val="8000963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003594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rgbClr val="FFB81C"/>
                </a:solidFill>
                <a:latin typeface="+mn-lt"/>
                <a:ea typeface="+mn-ea"/>
                <a:cs typeface="+mn-cs"/>
              </a:defRPr>
            </a:pPr>
            <a:r>
              <a:rPr lang="en-US" sz="2400">
                <a:solidFill>
                  <a:srgbClr val="FFB81C"/>
                </a:solidFill>
              </a:rPr>
              <a:t> Bench Press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rgbClr val="FFB81C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2431901541884679E-2"/>
          <c:y val="0.18843352004347896"/>
          <c:w val="0.93928937716202832"/>
          <c:h val="0.71803957292815812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rgbClr val="FFB81C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0.1342947367551896"/>
                  <c:y val="4.052329409130877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4159-0A45-9D1F-A0F914F26D56}"/>
                </c:ext>
              </c:extLst>
            </c:dLbl>
            <c:dLbl>
              <c:idx val="1"/>
              <c:layout>
                <c:manualLayout>
                  <c:x val="-3.1528666641606989E-3"/>
                  <c:y val="-1.616837199848589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159-0A45-9D1F-A0F914F26D5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rgbClr val="FFB81C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'[Progression Graphs.xlsx]Faye Bench MAX (2)'!$B$1:$B$2</c:f>
              <c:strCache>
                <c:ptCount val="2"/>
                <c:pt idx="0">
                  <c:v>Week 1</c:v>
                </c:pt>
                <c:pt idx="1">
                  <c:v>Week 3</c:v>
                </c:pt>
              </c:strCache>
            </c:strRef>
          </c:cat>
          <c:val>
            <c:numRef>
              <c:f>'[Progression Graphs.xlsx]Faye Bench MAX (2)'!$C$1:$C$2</c:f>
              <c:numCache>
                <c:formatCode>General</c:formatCode>
                <c:ptCount val="2"/>
                <c:pt idx="0">
                  <c:v>80</c:v>
                </c:pt>
                <c:pt idx="1">
                  <c:v>125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159-0A45-9D1F-A0F914F26D56}"/>
            </c:ext>
          </c:extLst>
        </c:ser>
        <c:dLbls>
          <c:dLblPos val="b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813413423"/>
        <c:axId val="1813415135"/>
      </c:lineChart>
      <c:catAx>
        <c:axId val="1813413423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813415135"/>
        <c:crosses val="autoZero"/>
        <c:auto val="1"/>
        <c:lblAlgn val="ctr"/>
        <c:lblOffset val="100"/>
        <c:noMultiLvlLbl val="0"/>
      </c:catAx>
      <c:valAx>
        <c:axId val="1813415135"/>
        <c:scaling>
          <c:orientation val="minMax"/>
          <c:max val="140"/>
          <c:min val="75"/>
        </c:scaling>
        <c:delete val="1"/>
        <c:axPos val="l"/>
        <c:numFmt formatCode="General" sourceLinked="1"/>
        <c:majorTickMark val="out"/>
        <c:minorTickMark val="none"/>
        <c:tickLblPos val="nextTo"/>
        <c:crossAx val="18134134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rgbClr val="003594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rgbClr val="FFB81C"/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rgbClr val="FFB81C"/>
                </a:solidFill>
              </a:rPr>
              <a:t>B</a:t>
            </a:r>
            <a:r>
              <a:rPr lang="en-US" baseline="0">
                <a:solidFill>
                  <a:srgbClr val="FFB81C"/>
                </a:solidFill>
              </a:rPr>
              <a:t> Stance</a:t>
            </a:r>
            <a:r>
              <a:rPr lang="en-US">
                <a:solidFill>
                  <a:srgbClr val="FFB81C"/>
                </a:solidFill>
              </a:rPr>
              <a:t> Deadlift</a:t>
            </a:r>
          </a:p>
        </c:rich>
      </c:tx>
      <c:layout>
        <c:manualLayout>
          <c:xMode val="edge"/>
          <c:yMode val="edge"/>
          <c:x val="0.36995821003529988"/>
          <c:y val="5.89348893249768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rgbClr val="FFB81C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rgbClr val="FFB81C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rgbClr val="FFB81C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'Washenitz-2'!$A$18:$A$19</c:f>
              <c:numCache>
                <c:formatCode>General</c:formatCode>
                <c:ptCount val="2"/>
              </c:numCache>
            </c:numRef>
          </c:cat>
          <c:val>
            <c:numRef>
              <c:f>'Washenitz-2'!$B$18:$B$19</c:f>
              <c:numCache>
                <c:formatCode>General</c:formatCode>
                <c:ptCount val="2"/>
                <c:pt idx="0">
                  <c:v>170</c:v>
                </c:pt>
                <c:pt idx="1">
                  <c:v>225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21D-9649-816E-24DF76D326AB}"/>
            </c:ext>
          </c:extLst>
        </c:ser>
        <c:dLbls>
          <c:dLblPos val="b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800096319"/>
        <c:axId val="800700255"/>
      </c:lineChart>
      <c:catAx>
        <c:axId val="80009631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800700255"/>
        <c:crosses val="autoZero"/>
        <c:auto val="1"/>
        <c:lblAlgn val="ctr"/>
        <c:lblOffset val="100"/>
        <c:noMultiLvlLbl val="0"/>
      </c:catAx>
      <c:valAx>
        <c:axId val="800700255"/>
        <c:scaling>
          <c:orientation val="minMax"/>
          <c:max val="225"/>
          <c:min val="170"/>
        </c:scaling>
        <c:delete val="1"/>
        <c:axPos val="l"/>
        <c:numFmt formatCode="General" sourceLinked="1"/>
        <c:majorTickMark val="out"/>
        <c:minorTickMark val="none"/>
        <c:tickLblPos val="nextTo"/>
        <c:crossAx val="8000963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003594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rgbClr val="FFB81C"/>
                </a:solidFill>
                <a:latin typeface="+mn-lt"/>
                <a:ea typeface="+mn-ea"/>
                <a:cs typeface="+mn-cs"/>
              </a:defRPr>
            </a:pPr>
            <a:r>
              <a:rPr lang="en-US" baseline="0">
                <a:solidFill>
                  <a:srgbClr val="FFB81C"/>
                </a:solidFill>
              </a:rPr>
              <a:t>Hatfield Squat</a:t>
            </a:r>
            <a:endParaRPr lang="en-US">
              <a:solidFill>
                <a:srgbClr val="FFB81C"/>
              </a:solidFill>
            </a:endParaRPr>
          </a:p>
        </c:rich>
      </c:tx>
      <c:layout>
        <c:manualLayout>
          <c:xMode val="edge"/>
          <c:yMode val="edge"/>
          <c:x val="0.43409011373578299"/>
          <c:y val="3.240740740740740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rgbClr val="FFB81C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rgbClr val="FFB81C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rgbClr val="FFB81C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'Biggs-2'!$A$1:$A$3</c:f>
              <c:numCache>
                <c:formatCode>General</c:formatCode>
                <c:ptCount val="3"/>
              </c:numCache>
            </c:numRef>
          </c:cat>
          <c:val>
            <c:numRef>
              <c:f>'Biggs-2'!$B$1:$B$3</c:f>
              <c:numCache>
                <c:formatCode>General</c:formatCode>
                <c:ptCount val="3"/>
                <c:pt idx="0">
                  <c:v>125</c:v>
                </c:pt>
                <c:pt idx="1">
                  <c:v>155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DF1-D243-A88C-E0BB2816DB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00096319"/>
        <c:axId val="800700255"/>
      </c:lineChart>
      <c:catAx>
        <c:axId val="80009631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800700255"/>
        <c:crosses val="autoZero"/>
        <c:auto val="1"/>
        <c:lblAlgn val="ctr"/>
        <c:lblOffset val="100"/>
        <c:noMultiLvlLbl val="0"/>
      </c:catAx>
      <c:valAx>
        <c:axId val="800700255"/>
        <c:scaling>
          <c:orientation val="minMax"/>
          <c:max val="155"/>
          <c:min val="125"/>
        </c:scaling>
        <c:delete val="1"/>
        <c:axPos val="l"/>
        <c:numFmt formatCode="General" sourceLinked="1"/>
        <c:majorTickMark val="out"/>
        <c:minorTickMark val="none"/>
        <c:tickLblPos val="nextTo"/>
        <c:crossAx val="8000963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003594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rgbClr val="FFB81C"/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rgbClr val="FFB81C"/>
                </a:solidFill>
              </a:rPr>
              <a:t>Bench Press</a:t>
            </a:r>
          </a:p>
        </c:rich>
      </c:tx>
      <c:layout>
        <c:manualLayout>
          <c:xMode val="edge"/>
          <c:yMode val="edge"/>
          <c:x val="0.39505326606775176"/>
          <c:y val="3.64619266279110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rgbClr val="FFB81C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Pt>
            <c:idx val="1"/>
            <c:marker>
              <c:symbol val="none"/>
            </c:marker>
            <c:bubble3D val="0"/>
            <c:spPr>
              <a:ln w="28575" cap="rnd">
                <a:solidFill>
                  <a:srgbClr val="FFB81C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AFFC-AE47-BE9B-B073A6846ED9}"/>
              </c:ext>
            </c:extLst>
          </c:dPt>
          <c:dPt>
            <c:idx val="2"/>
            <c:marker>
              <c:symbol val="none"/>
            </c:marker>
            <c:bubble3D val="0"/>
            <c:spPr>
              <a:ln w="28575" cap="rnd">
                <a:solidFill>
                  <a:srgbClr val="FFB81C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AFFC-AE47-BE9B-B073A6846ED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rgbClr val="FFB81C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'Biggs-2'!$A$8:$A$10</c:f>
              <c:numCache>
                <c:formatCode>General</c:formatCode>
                <c:ptCount val="3"/>
              </c:numCache>
            </c:numRef>
          </c:cat>
          <c:val>
            <c:numRef>
              <c:f>'Biggs-2'!$B$8:$B$10</c:f>
              <c:numCache>
                <c:formatCode>General</c:formatCode>
                <c:ptCount val="3"/>
                <c:pt idx="0">
                  <c:v>65</c:v>
                </c:pt>
                <c:pt idx="1">
                  <c:v>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FFC-AE47-BE9B-B073A6846ED9}"/>
            </c:ext>
          </c:extLst>
        </c:ser>
        <c:dLbls>
          <c:dLblPos val="b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800096319"/>
        <c:axId val="800700255"/>
      </c:lineChart>
      <c:catAx>
        <c:axId val="80009631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800700255"/>
        <c:crosses val="autoZero"/>
        <c:auto val="1"/>
        <c:lblAlgn val="ctr"/>
        <c:lblOffset val="100"/>
        <c:noMultiLvlLbl val="0"/>
      </c:catAx>
      <c:valAx>
        <c:axId val="800700255"/>
        <c:scaling>
          <c:orientation val="minMax"/>
          <c:max val="75"/>
          <c:min val="65"/>
        </c:scaling>
        <c:delete val="1"/>
        <c:axPos val="l"/>
        <c:numFmt formatCode="General" sourceLinked="1"/>
        <c:majorTickMark val="out"/>
        <c:minorTickMark val="none"/>
        <c:tickLblPos val="nextTo"/>
        <c:crossAx val="8000963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003594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rgbClr val="FFB81C"/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rgbClr val="FFB81C"/>
                </a:solidFill>
              </a:rPr>
              <a:t>B</a:t>
            </a:r>
            <a:r>
              <a:rPr lang="en-US" baseline="0">
                <a:solidFill>
                  <a:srgbClr val="FFB81C"/>
                </a:solidFill>
              </a:rPr>
              <a:t> Stance</a:t>
            </a:r>
            <a:r>
              <a:rPr lang="en-US">
                <a:solidFill>
                  <a:srgbClr val="FFB81C"/>
                </a:solidFill>
              </a:rPr>
              <a:t> Deadlift</a:t>
            </a:r>
          </a:p>
        </c:rich>
      </c:tx>
      <c:layout>
        <c:manualLayout>
          <c:xMode val="edge"/>
          <c:yMode val="edge"/>
          <c:x val="0.36995821003529988"/>
          <c:y val="5.89348893249768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rgbClr val="FFB81C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rgbClr val="FFB81C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(155)</a:t>
                    </a:r>
                    <a:fld id="{7A2EFA3A-43CE-AA41-A336-54EE94302592}" type="VALUE">
                      <a:rPr lang="en-US"/>
                      <a:pPr/>
                      <a:t>[VALUE]</a:t>
                    </a:fld>
                    <a:endParaRPr lang="en-US"/>
                  </a:p>
                </c:rich>
              </c:tx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DE55-3F48-AA7A-60341DB9E4A6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/>
                      <a:t>(155)</a:t>
                    </a:r>
                    <a:fld id="{9FD74EB2-53FE-6946-9492-4FA5BF384141}" type="VALUE">
                      <a:rPr lang="en-US"/>
                      <a:pPr/>
                      <a:t>[VALUE]</a:t>
                    </a:fld>
                    <a:endParaRPr lang="en-US"/>
                  </a:p>
                </c:rich>
              </c:tx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DE55-3F48-AA7A-60341DB9E4A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rgbClr val="FFB81C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'Biggs-2'!$A$18:$A$19</c:f>
              <c:numCache>
                <c:formatCode>General</c:formatCode>
                <c:ptCount val="2"/>
              </c:numCache>
            </c:numRef>
          </c:cat>
          <c:val>
            <c:numRef>
              <c:f>'Biggs-2'!$B$18:$B$19</c:f>
              <c:numCache>
                <c:formatCode>General</c:formatCode>
                <c:ptCount val="2"/>
                <c:pt idx="0">
                  <c:v>0.47</c:v>
                </c:pt>
                <c:pt idx="1">
                  <c:v>0.6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E55-3F48-AA7A-60341DB9E4A6}"/>
            </c:ext>
          </c:extLst>
        </c:ser>
        <c:dLbls>
          <c:dLblPos val="b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800096319"/>
        <c:axId val="800700255"/>
      </c:lineChart>
      <c:catAx>
        <c:axId val="80009631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800700255"/>
        <c:crosses val="autoZero"/>
        <c:auto val="1"/>
        <c:lblAlgn val="ctr"/>
        <c:lblOffset val="100"/>
        <c:noMultiLvlLbl val="0"/>
      </c:catAx>
      <c:valAx>
        <c:axId val="800700255"/>
        <c:scaling>
          <c:orientation val="minMax"/>
          <c:max val="0.6"/>
          <c:min val="0.47"/>
        </c:scaling>
        <c:delete val="1"/>
        <c:axPos val="l"/>
        <c:numFmt formatCode="General" sourceLinked="1"/>
        <c:majorTickMark val="out"/>
        <c:minorTickMark val="none"/>
        <c:tickLblPos val="nextTo"/>
        <c:crossAx val="8000963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003594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rgbClr val="FFB81C"/>
                </a:solidFill>
                <a:latin typeface="+mn-lt"/>
                <a:ea typeface="+mn-ea"/>
                <a:cs typeface="+mn-cs"/>
              </a:defRPr>
            </a:pPr>
            <a:r>
              <a:rPr lang="en-US" baseline="0">
                <a:solidFill>
                  <a:srgbClr val="FFB81C"/>
                </a:solidFill>
              </a:rPr>
              <a:t>Hatfield Squat</a:t>
            </a:r>
            <a:endParaRPr lang="en-US">
              <a:solidFill>
                <a:srgbClr val="FFB81C"/>
              </a:solidFill>
            </a:endParaRPr>
          </a:p>
        </c:rich>
      </c:tx>
      <c:layout>
        <c:manualLayout>
          <c:xMode val="edge"/>
          <c:yMode val="edge"/>
          <c:x val="0.43409011373578299"/>
          <c:y val="3.240740740740740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rgbClr val="FFB81C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rgbClr val="FFB81C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rgbClr val="FFB81C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Johnson!$A$1:$A$3</c:f>
              <c:numCache>
                <c:formatCode>General</c:formatCode>
                <c:ptCount val="3"/>
              </c:numCache>
            </c:numRef>
          </c:cat>
          <c:val>
            <c:numRef>
              <c:f>Johnson!$B$1:$B$3</c:f>
              <c:numCache>
                <c:formatCode>General</c:formatCode>
                <c:ptCount val="3"/>
                <c:pt idx="0">
                  <c:v>170</c:v>
                </c:pt>
                <c:pt idx="1">
                  <c:v>185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2F9-0646-B43F-E29D9B4062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00096319"/>
        <c:axId val="800700255"/>
      </c:lineChart>
      <c:catAx>
        <c:axId val="80009631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800700255"/>
        <c:crosses val="autoZero"/>
        <c:auto val="1"/>
        <c:lblAlgn val="ctr"/>
        <c:lblOffset val="100"/>
        <c:noMultiLvlLbl val="0"/>
      </c:catAx>
      <c:valAx>
        <c:axId val="800700255"/>
        <c:scaling>
          <c:orientation val="minMax"/>
          <c:max val="185"/>
          <c:min val="170"/>
        </c:scaling>
        <c:delete val="1"/>
        <c:axPos val="l"/>
        <c:numFmt formatCode="General" sourceLinked="1"/>
        <c:majorTickMark val="out"/>
        <c:minorTickMark val="none"/>
        <c:tickLblPos val="nextTo"/>
        <c:crossAx val="8000963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003594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rgbClr val="FFB81C"/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rgbClr val="FFB81C"/>
                </a:solidFill>
              </a:rPr>
              <a:t>Bench Press</a:t>
            </a:r>
          </a:p>
        </c:rich>
      </c:tx>
      <c:layout>
        <c:manualLayout>
          <c:xMode val="edge"/>
          <c:yMode val="edge"/>
          <c:x val="0.39505326606775176"/>
          <c:y val="3.64619266279110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rgbClr val="FFB81C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Pt>
            <c:idx val="1"/>
            <c:marker>
              <c:symbol val="none"/>
            </c:marker>
            <c:bubble3D val="0"/>
            <c:spPr>
              <a:ln w="28575" cap="rnd">
                <a:solidFill>
                  <a:srgbClr val="FFB81C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5140-034F-84FE-29D51DF09802}"/>
              </c:ext>
            </c:extLst>
          </c:dPt>
          <c:dPt>
            <c:idx val="2"/>
            <c:marker>
              <c:symbol val="none"/>
            </c:marker>
            <c:bubble3D val="0"/>
            <c:spPr>
              <a:ln w="28575" cap="rnd">
                <a:solidFill>
                  <a:srgbClr val="FFB81C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5140-034F-84FE-29D51DF0980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rgbClr val="FFB81C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Johnson!$A$8:$A$10</c:f>
              <c:numCache>
                <c:formatCode>General</c:formatCode>
                <c:ptCount val="3"/>
              </c:numCache>
            </c:numRef>
          </c:cat>
          <c:val>
            <c:numRef>
              <c:f>Johnson!$B$8:$B$10</c:f>
              <c:numCache>
                <c:formatCode>General</c:formatCode>
                <c:ptCount val="3"/>
                <c:pt idx="0">
                  <c:v>80</c:v>
                </c:pt>
                <c:pt idx="1">
                  <c:v>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140-034F-84FE-29D51DF09802}"/>
            </c:ext>
          </c:extLst>
        </c:ser>
        <c:dLbls>
          <c:dLblPos val="b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800096319"/>
        <c:axId val="800700255"/>
      </c:lineChart>
      <c:catAx>
        <c:axId val="80009631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800700255"/>
        <c:crosses val="autoZero"/>
        <c:auto val="1"/>
        <c:lblAlgn val="ctr"/>
        <c:lblOffset val="100"/>
        <c:noMultiLvlLbl val="0"/>
      </c:catAx>
      <c:valAx>
        <c:axId val="800700255"/>
        <c:scaling>
          <c:orientation val="minMax"/>
          <c:max val="85"/>
          <c:min val="80"/>
        </c:scaling>
        <c:delete val="1"/>
        <c:axPos val="l"/>
        <c:numFmt formatCode="General" sourceLinked="1"/>
        <c:majorTickMark val="out"/>
        <c:minorTickMark val="none"/>
        <c:tickLblPos val="nextTo"/>
        <c:crossAx val="8000963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003594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rgbClr val="FFB81C"/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rgbClr val="FFB81C"/>
                </a:solidFill>
              </a:rPr>
              <a:t>B</a:t>
            </a:r>
            <a:r>
              <a:rPr lang="en-US" baseline="0">
                <a:solidFill>
                  <a:srgbClr val="FFB81C"/>
                </a:solidFill>
              </a:rPr>
              <a:t> Stance</a:t>
            </a:r>
            <a:r>
              <a:rPr lang="en-US">
                <a:solidFill>
                  <a:srgbClr val="FFB81C"/>
                </a:solidFill>
              </a:rPr>
              <a:t> Deadlift</a:t>
            </a:r>
          </a:p>
        </c:rich>
      </c:tx>
      <c:layout>
        <c:manualLayout>
          <c:xMode val="edge"/>
          <c:yMode val="edge"/>
          <c:x val="0.36995821003529988"/>
          <c:y val="5.89348893249768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rgbClr val="FFB81C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rgbClr val="FFB81C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rgbClr val="FFB81C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Johnson!$A$18:$A$19</c:f>
              <c:numCache>
                <c:formatCode>General</c:formatCode>
                <c:ptCount val="2"/>
              </c:numCache>
            </c:numRef>
          </c:cat>
          <c:val>
            <c:numRef>
              <c:f>Johnson!$B$18:$B$19</c:f>
              <c:numCache>
                <c:formatCode>General</c:formatCode>
                <c:ptCount val="2"/>
                <c:pt idx="0">
                  <c:v>150</c:v>
                </c:pt>
                <c:pt idx="1">
                  <c:v>205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1F4-434B-BD3D-56246836A96F}"/>
            </c:ext>
          </c:extLst>
        </c:ser>
        <c:dLbls>
          <c:dLblPos val="b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800096319"/>
        <c:axId val="800700255"/>
      </c:lineChart>
      <c:catAx>
        <c:axId val="80009631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800700255"/>
        <c:crosses val="autoZero"/>
        <c:auto val="1"/>
        <c:lblAlgn val="ctr"/>
        <c:lblOffset val="100"/>
        <c:noMultiLvlLbl val="0"/>
      </c:catAx>
      <c:valAx>
        <c:axId val="800700255"/>
        <c:scaling>
          <c:orientation val="minMax"/>
          <c:max val="205"/>
          <c:min val="150"/>
        </c:scaling>
        <c:delete val="1"/>
        <c:axPos val="l"/>
        <c:numFmt formatCode="General" sourceLinked="1"/>
        <c:majorTickMark val="out"/>
        <c:minorTickMark val="none"/>
        <c:tickLblPos val="nextTo"/>
        <c:crossAx val="8000963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003594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rgbClr val="FFB81C"/>
                </a:solidFill>
                <a:latin typeface="+mn-lt"/>
                <a:ea typeface="+mn-ea"/>
                <a:cs typeface="+mn-cs"/>
              </a:defRPr>
            </a:pPr>
            <a:r>
              <a:rPr lang="en-US" baseline="0">
                <a:solidFill>
                  <a:srgbClr val="FFB81C"/>
                </a:solidFill>
              </a:rPr>
              <a:t>Hatfield Squat</a:t>
            </a:r>
            <a:endParaRPr lang="en-US">
              <a:solidFill>
                <a:srgbClr val="FFB81C"/>
              </a:solidFill>
            </a:endParaRPr>
          </a:p>
        </c:rich>
      </c:tx>
      <c:layout>
        <c:manualLayout>
          <c:xMode val="edge"/>
          <c:yMode val="edge"/>
          <c:x val="0.43409011373578299"/>
          <c:y val="3.240740740740740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rgbClr val="FFB81C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rgbClr val="FFB81C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rgbClr val="FFB81C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Malcolm!$A$1:$A$3</c:f>
              <c:numCache>
                <c:formatCode>General</c:formatCode>
                <c:ptCount val="3"/>
              </c:numCache>
            </c:numRef>
          </c:cat>
          <c:val>
            <c:numRef>
              <c:f>Malcolm!$B$1:$B$3</c:f>
              <c:numCache>
                <c:formatCode>General</c:formatCode>
                <c:ptCount val="3"/>
                <c:pt idx="0">
                  <c:v>205</c:v>
                </c:pt>
                <c:pt idx="1">
                  <c:v>240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0B4-9B4A-B946-1365DCBDA2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00096319"/>
        <c:axId val="800700255"/>
      </c:lineChart>
      <c:catAx>
        <c:axId val="80009631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800700255"/>
        <c:crosses val="autoZero"/>
        <c:auto val="1"/>
        <c:lblAlgn val="ctr"/>
        <c:lblOffset val="100"/>
        <c:noMultiLvlLbl val="0"/>
      </c:catAx>
      <c:valAx>
        <c:axId val="800700255"/>
        <c:scaling>
          <c:orientation val="minMax"/>
          <c:max val="240"/>
          <c:min val="205"/>
        </c:scaling>
        <c:delete val="1"/>
        <c:axPos val="l"/>
        <c:numFmt formatCode="General" sourceLinked="1"/>
        <c:majorTickMark val="out"/>
        <c:minorTickMark val="none"/>
        <c:tickLblPos val="nextTo"/>
        <c:crossAx val="8000963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003594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rgbClr val="FFB81C"/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rgbClr val="FFB81C"/>
                </a:solidFill>
              </a:rPr>
              <a:t>Bench Press</a:t>
            </a:r>
          </a:p>
        </c:rich>
      </c:tx>
      <c:layout>
        <c:manualLayout>
          <c:xMode val="edge"/>
          <c:yMode val="edge"/>
          <c:x val="0.39505326606775176"/>
          <c:y val="3.64619266279110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rgbClr val="FFB81C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Pt>
            <c:idx val="1"/>
            <c:marker>
              <c:symbol val="none"/>
            </c:marker>
            <c:bubble3D val="0"/>
            <c:spPr>
              <a:ln w="28575" cap="rnd">
                <a:solidFill>
                  <a:srgbClr val="FFB81C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AC2E-424A-89F4-A50B16C07333}"/>
              </c:ext>
            </c:extLst>
          </c:dPt>
          <c:dPt>
            <c:idx val="2"/>
            <c:marker>
              <c:symbol val="none"/>
            </c:marker>
            <c:bubble3D val="0"/>
            <c:spPr>
              <a:ln w="28575" cap="rnd">
                <a:solidFill>
                  <a:srgbClr val="FFB81C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AC2E-424A-89F4-A50B16C0733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rgbClr val="FFB81C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Malcolm!$A$8:$A$10</c:f>
              <c:numCache>
                <c:formatCode>General</c:formatCode>
                <c:ptCount val="3"/>
              </c:numCache>
            </c:numRef>
          </c:cat>
          <c:val>
            <c:numRef>
              <c:f>Malcolm!$B$8:$B$10</c:f>
              <c:numCache>
                <c:formatCode>General</c:formatCode>
                <c:ptCount val="3"/>
                <c:pt idx="0">
                  <c:v>80</c:v>
                </c:pt>
                <c:pt idx="1">
                  <c:v>90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C2E-424A-89F4-A50B16C07333}"/>
            </c:ext>
          </c:extLst>
        </c:ser>
        <c:dLbls>
          <c:dLblPos val="b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800096319"/>
        <c:axId val="800700255"/>
      </c:lineChart>
      <c:catAx>
        <c:axId val="80009631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800700255"/>
        <c:crosses val="autoZero"/>
        <c:auto val="1"/>
        <c:lblAlgn val="ctr"/>
        <c:lblOffset val="100"/>
        <c:noMultiLvlLbl val="0"/>
      </c:catAx>
      <c:valAx>
        <c:axId val="800700255"/>
        <c:scaling>
          <c:orientation val="minMax"/>
          <c:max val="90"/>
          <c:min val="80"/>
        </c:scaling>
        <c:delete val="1"/>
        <c:axPos val="l"/>
        <c:numFmt formatCode="General" sourceLinked="1"/>
        <c:majorTickMark val="out"/>
        <c:minorTickMark val="none"/>
        <c:tickLblPos val="nextTo"/>
        <c:crossAx val="8000963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003594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rgbClr val="FFB81C"/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rgbClr val="FFB81C"/>
                </a:solidFill>
              </a:rPr>
              <a:t>B</a:t>
            </a:r>
            <a:r>
              <a:rPr lang="en-US" baseline="0">
                <a:solidFill>
                  <a:srgbClr val="FFB81C"/>
                </a:solidFill>
              </a:rPr>
              <a:t> Stance</a:t>
            </a:r>
            <a:r>
              <a:rPr lang="en-US">
                <a:solidFill>
                  <a:srgbClr val="FFB81C"/>
                </a:solidFill>
              </a:rPr>
              <a:t> Deadlift</a:t>
            </a:r>
          </a:p>
        </c:rich>
      </c:tx>
      <c:layout>
        <c:manualLayout>
          <c:xMode val="edge"/>
          <c:yMode val="edge"/>
          <c:x val="0.36995821003529988"/>
          <c:y val="5.89348893249768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rgbClr val="FFB81C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rgbClr val="FFB81C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rgbClr val="FFB81C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Malcolm!$A$18:$A$19</c:f>
              <c:numCache>
                <c:formatCode>General</c:formatCode>
                <c:ptCount val="2"/>
              </c:numCache>
            </c:numRef>
          </c:cat>
          <c:val>
            <c:numRef>
              <c:f>Malcolm!$B$18:$B$19</c:f>
              <c:numCache>
                <c:formatCode>General</c:formatCode>
                <c:ptCount val="2"/>
                <c:pt idx="0">
                  <c:v>225</c:v>
                </c:pt>
                <c:pt idx="1">
                  <c:v>235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BFA-6C46-800F-E44B34545240}"/>
            </c:ext>
          </c:extLst>
        </c:ser>
        <c:dLbls>
          <c:dLblPos val="b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800096319"/>
        <c:axId val="800700255"/>
      </c:lineChart>
      <c:catAx>
        <c:axId val="80009631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800700255"/>
        <c:crosses val="autoZero"/>
        <c:auto val="1"/>
        <c:lblAlgn val="ctr"/>
        <c:lblOffset val="100"/>
        <c:noMultiLvlLbl val="0"/>
      </c:catAx>
      <c:valAx>
        <c:axId val="800700255"/>
        <c:scaling>
          <c:orientation val="minMax"/>
          <c:max val="235"/>
          <c:min val="225"/>
        </c:scaling>
        <c:delete val="1"/>
        <c:axPos val="l"/>
        <c:numFmt formatCode="General" sourceLinked="1"/>
        <c:majorTickMark val="out"/>
        <c:minorTickMark val="none"/>
        <c:tickLblPos val="nextTo"/>
        <c:crossAx val="8000963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003594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0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10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102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103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104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105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106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107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108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2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33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34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35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36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37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38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39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0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4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42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43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44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45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46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47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48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49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0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5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52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53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54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55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56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57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58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59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0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6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62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63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64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65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66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67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68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69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0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7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72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73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74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75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76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77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78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79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0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8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82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83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84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85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86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87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88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89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0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9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92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93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94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95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96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97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98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99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E67241-A6F4-DD44-9D50-31D4C17A1BD4}" type="doc">
      <dgm:prSet loTypeId="urn:microsoft.com/office/officeart/2005/8/layout/cycle1" loCatId="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6EB9BAA-3961-A745-A2FE-07D73279FA09}">
      <dgm:prSet phldrT="[Text]" custT="1"/>
      <dgm:spPr/>
      <dgm:t>
        <a:bodyPr/>
        <a:lstStyle/>
        <a:p>
          <a:r>
            <a:rPr lang="en-US" sz="2400">
              <a:solidFill>
                <a:schemeClr val="bg1"/>
              </a:solidFill>
            </a:rPr>
            <a:t>Power Complex</a:t>
          </a:r>
        </a:p>
      </dgm:t>
    </dgm:pt>
    <dgm:pt modelId="{C124A504-660C-BE4C-B99C-B7D3C0EE49B0}" type="parTrans" cxnId="{46D7E64F-0231-D946-BFBB-9864E14D42A4}">
      <dgm:prSet/>
      <dgm:spPr/>
      <dgm:t>
        <a:bodyPr/>
        <a:lstStyle/>
        <a:p>
          <a:endParaRPr lang="en-US"/>
        </a:p>
      </dgm:t>
    </dgm:pt>
    <dgm:pt modelId="{B137C28D-F8A1-AA41-804D-49B34E8CF0DC}" type="sibTrans" cxnId="{46D7E64F-0231-D946-BFBB-9864E14D42A4}">
      <dgm:prSet/>
      <dgm:spPr/>
      <dgm:t>
        <a:bodyPr/>
        <a:lstStyle/>
        <a:p>
          <a:endParaRPr lang="en-US"/>
        </a:p>
      </dgm:t>
    </dgm:pt>
    <dgm:pt modelId="{706EFF0C-7314-9748-8A36-0FC5A1DB4D58}">
      <dgm:prSet phldrT="[Text]" custT="1"/>
      <dgm:spPr/>
      <dgm:t>
        <a:bodyPr/>
        <a:lstStyle/>
        <a:p>
          <a:r>
            <a:rPr lang="en-US" sz="2400">
              <a:solidFill>
                <a:schemeClr val="bg1"/>
              </a:solidFill>
            </a:rPr>
            <a:t>Strength Block</a:t>
          </a:r>
        </a:p>
      </dgm:t>
    </dgm:pt>
    <dgm:pt modelId="{CEA5910B-1520-6141-9212-2D8AF8B75961}" type="parTrans" cxnId="{BA250F75-6543-934A-AD16-ACB8ADE0BD76}">
      <dgm:prSet/>
      <dgm:spPr/>
      <dgm:t>
        <a:bodyPr/>
        <a:lstStyle/>
        <a:p>
          <a:endParaRPr lang="en-US"/>
        </a:p>
      </dgm:t>
    </dgm:pt>
    <dgm:pt modelId="{83C0C236-4A3B-1F43-A766-516FEF942E23}" type="sibTrans" cxnId="{BA250F75-6543-934A-AD16-ACB8ADE0BD76}">
      <dgm:prSet/>
      <dgm:spPr/>
      <dgm:t>
        <a:bodyPr/>
        <a:lstStyle/>
        <a:p>
          <a:endParaRPr lang="en-US"/>
        </a:p>
      </dgm:t>
    </dgm:pt>
    <dgm:pt modelId="{4E6D09AA-9B0B-FB46-A47E-1A57796662DF}">
      <dgm:prSet phldrT="[Text]"/>
      <dgm:spPr/>
      <dgm:t>
        <a:bodyPr/>
        <a:lstStyle/>
        <a:p>
          <a:r>
            <a:rPr lang="en-US" b="1">
              <a:solidFill>
                <a:schemeClr val="bg1"/>
              </a:solidFill>
            </a:rPr>
            <a:t>Hypertrophy Block</a:t>
          </a:r>
        </a:p>
      </dgm:t>
    </dgm:pt>
    <dgm:pt modelId="{0E0AF11E-8476-A341-9D5C-B807F32D1963}" type="parTrans" cxnId="{837353F3-07A2-FE4A-86C9-3E7B9742595E}">
      <dgm:prSet/>
      <dgm:spPr/>
      <dgm:t>
        <a:bodyPr/>
        <a:lstStyle/>
        <a:p>
          <a:endParaRPr lang="en-US"/>
        </a:p>
      </dgm:t>
    </dgm:pt>
    <dgm:pt modelId="{A0C85B3D-2AB1-0349-87F6-11F37C1A8D3D}" type="sibTrans" cxnId="{837353F3-07A2-FE4A-86C9-3E7B9742595E}">
      <dgm:prSet/>
      <dgm:spPr/>
      <dgm:t>
        <a:bodyPr/>
        <a:lstStyle/>
        <a:p>
          <a:endParaRPr lang="en-US"/>
        </a:p>
      </dgm:t>
    </dgm:pt>
    <dgm:pt modelId="{32ADF64F-91F0-4F44-A708-1617B490D1E8}">
      <dgm:prSet phldrT="[Text]"/>
      <dgm:spPr/>
      <dgm:t>
        <a:bodyPr/>
        <a:lstStyle/>
        <a:p>
          <a:r>
            <a:rPr lang="en-US" b="1">
              <a:solidFill>
                <a:schemeClr val="bg1"/>
              </a:solidFill>
            </a:rPr>
            <a:t>Primers (Jumps, Decels, etc.)</a:t>
          </a:r>
        </a:p>
      </dgm:t>
    </dgm:pt>
    <dgm:pt modelId="{F5C77824-6AA9-2346-969E-A8214594E8D6}" type="parTrans" cxnId="{3D829F4E-8697-894E-B6F9-12567753AF5A}">
      <dgm:prSet/>
      <dgm:spPr/>
      <dgm:t>
        <a:bodyPr/>
        <a:lstStyle/>
        <a:p>
          <a:endParaRPr lang="en-US"/>
        </a:p>
      </dgm:t>
    </dgm:pt>
    <dgm:pt modelId="{659FA9C2-5A37-3244-BB5F-9383C1C4EBCC}" type="sibTrans" cxnId="{3D829F4E-8697-894E-B6F9-12567753AF5A}">
      <dgm:prSet/>
      <dgm:spPr/>
      <dgm:t>
        <a:bodyPr/>
        <a:lstStyle/>
        <a:p>
          <a:endParaRPr lang="en-US"/>
        </a:p>
      </dgm:t>
    </dgm:pt>
    <dgm:pt modelId="{233B6281-E691-2047-AA0B-222F9368D079}">
      <dgm:prSet phldrT="[Text]" custT="1"/>
      <dgm:spPr/>
      <dgm:t>
        <a:bodyPr/>
        <a:lstStyle/>
        <a:p>
          <a:r>
            <a:rPr lang="en-US" sz="2800">
              <a:solidFill>
                <a:schemeClr val="bg1"/>
              </a:solidFill>
            </a:rPr>
            <a:t>Warm – Up </a:t>
          </a:r>
        </a:p>
      </dgm:t>
    </dgm:pt>
    <dgm:pt modelId="{6B770848-2834-994E-AA72-056F81A6033E}" type="parTrans" cxnId="{8773D5F5-626D-CB47-A72B-D64492973000}">
      <dgm:prSet/>
      <dgm:spPr/>
      <dgm:t>
        <a:bodyPr/>
        <a:lstStyle/>
        <a:p>
          <a:endParaRPr lang="en-US"/>
        </a:p>
      </dgm:t>
    </dgm:pt>
    <dgm:pt modelId="{426A4F46-AF0D-FE45-9B40-02358173F41B}" type="sibTrans" cxnId="{8773D5F5-626D-CB47-A72B-D64492973000}">
      <dgm:prSet/>
      <dgm:spPr/>
      <dgm:t>
        <a:bodyPr/>
        <a:lstStyle/>
        <a:p>
          <a:endParaRPr lang="en-US"/>
        </a:p>
      </dgm:t>
    </dgm:pt>
    <dgm:pt modelId="{F61E92CB-2283-DF49-B40F-D5449D38900A}" type="pres">
      <dgm:prSet presAssocID="{30E67241-A6F4-DD44-9D50-31D4C17A1BD4}" presName="cycle" presStyleCnt="0">
        <dgm:presLayoutVars>
          <dgm:dir/>
          <dgm:resizeHandles val="exact"/>
        </dgm:presLayoutVars>
      </dgm:prSet>
      <dgm:spPr/>
    </dgm:pt>
    <dgm:pt modelId="{DD95D1BA-FE2E-F14C-946E-A7BA366760CC}" type="pres">
      <dgm:prSet presAssocID="{D6EB9BAA-3961-A745-A2FE-07D73279FA09}" presName="dummy" presStyleCnt="0"/>
      <dgm:spPr/>
    </dgm:pt>
    <dgm:pt modelId="{2AF393D9-FC4A-B946-9CE1-9079F3B609EA}" type="pres">
      <dgm:prSet presAssocID="{D6EB9BAA-3961-A745-A2FE-07D73279FA09}" presName="node" presStyleLbl="revTx" presStyleIdx="0" presStyleCnt="5">
        <dgm:presLayoutVars>
          <dgm:bulletEnabled val="1"/>
        </dgm:presLayoutVars>
      </dgm:prSet>
      <dgm:spPr/>
    </dgm:pt>
    <dgm:pt modelId="{7F83CF42-1B09-DD49-8A3A-2D142D8FE39C}" type="pres">
      <dgm:prSet presAssocID="{B137C28D-F8A1-AA41-804D-49B34E8CF0DC}" presName="sibTrans" presStyleLbl="node1" presStyleIdx="0" presStyleCnt="5"/>
      <dgm:spPr/>
    </dgm:pt>
    <dgm:pt modelId="{EF228B74-C4FA-2947-8A65-CDF5EE13C63B}" type="pres">
      <dgm:prSet presAssocID="{706EFF0C-7314-9748-8A36-0FC5A1DB4D58}" presName="dummy" presStyleCnt="0"/>
      <dgm:spPr/>
    </dgm:pt>
    <dgm:pt modelId="{B52404E0-ED68-AB45-A2A8-FE7F1BA03D71}" type="pres">
      <dgm:prSet presAssocID="{706EFF0C-7314-9748-8A36-0FC5A1DB4D58}" presName="node" presStyleLbl="revTx" presStyleIdx="1" presStyleCnt="5">
        <dgm:presLayoutVars>
          <dgm:bulletEnabled val="1"/>
        </dgm:presLayoutVars>
      </dgm:prSet>
      <dgm:spPr/>
    </dgm:pt>
    <dgm:pt modelId="{97640854-FBE1-B746-91E0-629A74E973A2}" type="pres">
      <dgm:prSet presAssocID="{83C0C236-4A3B-1F43-A766-516FEF942E23}" presName="sibTrans" presStyleLbl="node1" presStyleIdx="1" presStyleCnt="5"/>
      <dgm:spPr/>
    </dgm:pt>
    <dgm:pt modelId="{2F0D4F91-9B15-2941-9572-754D15417800}" type="pres">
      <dgm:prSet presAssocID="{4E6D09AA-9B0B-FB46-A47E-1A57796662DF}" presName="dummy" presStyleCnt="0"/>
      <dgm:spPr/>
    </dgm:pt>
    <dgm:pt modelId="{E1719AA4-82C6-8B44-963B-DBA6B291A6CF}" type="pres">
      <dgm:prSet presAssocID="{4E6D09AA-9B0B-FB46-A47E-1A57796662DF}" presName="node" presStyleLbl="revTx" presStyleIdx="2" presStyleCnt="5" custScaleX="88912" custScaleY="93706">
        <dgm:presLayoutVars>
          <dgm:bulletEnabled val="1"/>
        </dgm:presLayoutVars>
      </dgm:prSet>
      <dgm:spPr/>
    </dgm:pt>
    <dgm:pt modelId="{6E6348BB-0C49-D047-901B-729414A0FCC1}" type="pres">
      <dgm:prSet presAssocID="{A0C85B3D-2AB1-0349-87F6-11F37C1A8D3D}" presName="sibTrans" presStyleLbl="node1" presStyleIdx="2" presStyleCnt="5"/>
      <dgm:spPr/>
    </dgm:pt>
    <dgm:pt modelId="{7C64B0AB-268E-764C-A016-085EEE35A1D7}" type="pres">
      <dgm:prSet presAssocID="{32ADF64F-91F0-4F44-A708-1617B490D1E8}" presName="dummy" presStyleCnt="0"/>
      <dgm:spPr/>
    </dgm:pt>
    <dgm:pt modelId="{963B4347-388F-5542-9F84-8875979B3877}" type="pres">
      <dgm:prSet presAssocID="{32ADF64F-91F0-4F44-A708-1617B490D1E8}" presName="node" presStyleLbl="revTx" presStyleIdx="3" presStyleCnt="5">
        <dgm:presLayoutVars>
          <dgm:bulletEnabled val="1"/>
        </dgm:presLayoutVars>
      </dgm:prSet>
      <dgm:spPr/>
    </dgm:pt>
    <dgm:pt modelId="{F96FD5B2-E66D-5C4D-A7EA-F3326769F73E}" type="pres">
      <dgm:prSet presAssocID="{659FA9C2-5A37-3244-BB5F-9383C1C4EBCC}" presName="sibTrans" presStyleLbl="node1" presStyleIdx="3" presStyleCnt="5"/>
      <dgm:spPr/>
    </dgm:pt>
    <dgm:pt modelId="{1EA67E25-B8DC-824F-AFC9-F1965739A1F3}" type="pres">
      <dgm:prSet presAssocID="{233B6281-E691-2047-AA0B-222F9368D079}" presName="dummy" presStyleCnt="0"/>
      <dgm:spPr/>
    </dgm:pt>
    <dgm:pt modelId="{EC7BA603-1E10-4241-B3D3-15EDAB0F674F}" type="pres">
      <dgm:prSet presAssocID="{233B6281-E691-2047-AA0B-222F9368D079}" presName="node" presStyleLbl="revTx" presStyleIdx="4" presStyleCnt="5" custRadScaleRad="91113" custRadScaleInc="-25044">
        <dgm:presLayoutVars>
          <dgm:bulletEnabled val="1"/>
        </dgm:presLayoutVars>
      </dgm:prSet>
      <dgm:spPr/>
    </dgm:pt>
    <dgm:pt modelId="{27B57F59-63A1-7649-A539-D3D835085B3F}" type="pres">
      <dgm:prSet presAssocID="{426A4F46-AF0D-FE45-9B40-02358173F41B}" presName="sibTrans" presStyleLbl="node1" presStyleIdx="4" presStyleCnt="5"/>
      <dgm:spPr/>
    </dgm:pt>
  </dgm:ptLst>
  <dgm:cxnLst>
    <dgm:cxn modelId="{3EEB8C15-3F66-1948-B527-4D922C4292D6}" type="presOf" srcId="{D6EB9BAA-3961-A745-A2FE-07D73279FA09}" destId="{2AF393D9-FC4A-B946-9CE1-9079F3B609EA}" srcOrd="0" destOrd="0" presId="urn:microsoft.com/office/officeart/2005/8/layout/cycle1"/>
    <dgm:cxn modelId="{0BA1521B-7876-E44C-8B94-BBB849F81922}" type="presOf" srcId="{659FA9C2-5A37-3244-BB5F-9383C1C4EBCC}" destId="{F96FD5B2-E66D-5C4D-A7EA-F3326769F73E}" srcOrd="0" destOrd="0" presId="urn:microsoft.com/office/officeart/2005/8/layout/cycle1"/>
    <dgm:cxn modelId="{3D829F4E-8697-894E-B6F9-12567753AF5A}" srcId="{30E67241-A6F4-DD44-9D50-31D4C17A1BD4}" destId="{32ADF64F-91F0-4F44-A708-1617B490D1E8}" srcOrd="3" destOrd="0" parTransId="{F5C77824-6AA9-2346-969E-A8214594E8D6}" sibTransId="{659FA9C2-5A37-3244-BB5F-9383C1C4EBCC}"/>
    <dgm:cxn modelId="{46D7E64F-0231-D946-BFBB-9864E14D42A4}" srcId="{30E67241-A6F4-DD44-9D50-31D4C17A1BD4}" destId="{D6EB9BAA-3961-A745-A2FE-07D73279FA09}" srcOrd="0" destOrd="0" parTransId="{C124A504-660C-BE4C-B99C-B7D3C0EE49B0}" sibTransId="{B137C28D-F8A1-AA41-804D-49B34E8CF0DC}"/>
    <dgm:cxn modelId="{189B3652-DDE5-B34A-9658-7A16E0F0807A}" type="presOf" srcId="{32ADF64F-91F0-4F44-A708-1617B490D1E8}" destId="{963B4347-388F-5542-9F84-8875979B3877}" srcOrd="0" destOrd="0" presId="urn:microsoft.com/office/officeart/2005/8/layout/cycle1"/>
    <dgm:cxn modelId="{BE867174-E7EA-F74F-858D-558565598C30}" type="presOf" srcId="{83C0C236-4A3B-1F43-A766-516FEF942E23}" destId="{97640854-FBE1-B746-91E0-629A74E973A2}" srcOrd="0" destOrd="0" presId="urn:microsoft.com/office/officeart/2005/8/layout/cycle1"/>
    <dgm:cxn modelId="{BA250F75-6543-934A-AD16-ACB8ADE0BD76}" srcId="{30E67241-A6F4-DD44-9D50-31D4C17A1BD4}" destId="{706EFF0C-7314-9748-8A36-0FC5A1DB4D58}" srcOrd="1" destOrd="0" parTransId="{CEA5910B-1520-6141-9212-2D8AF8B75961}" sibTransId="{83C0C236-4A3B-1F43-A766-516FEF942E23}"/>
    <dgm:cxn modelId="{36167087-D747-C443-ABA6-96B28BCC66D2}" type="presOf" srcId="{B137C28D-F8A1-AA41-804D-49B34E8CF0DC}" destId="{7F83CF42-1B09-DD49-8A3A-2D142D8FE39C}" srcOrd="0" destOrd="0" presId="urn:microsoft.com/office/officeart/2005/8/layout/cycle1"/>
    <dgm:cxn modelId="{960DF197-D7D1-554B-A329-8AD0C1370D73}" type="presOf" srcId="{706EFF0C-7314-9748-8A36-0FC5A1DB4D58}" destId="{B52404E0-ED68-AB45-A2A8-FE7F1BA03D71}" srcOrd="0" destOrd="0" presId="urn:microsoft.com/office/officeart/2005/8/layout/cycle1"/>
    <dgm:cxn modelId="{4D0361A9-761B-CC42-B7CC-6F99E129DE13}" type="presOf" srcId="{A0C85B3D-2AB1-0349-87F6-11F37C1A8D3D}" destId="{6E6348BB-0C49-D047-901B-729414A0FCC1}" srcOrd="0" destOrd="0" presId="urn:microsoft.com/office/officeart/2005/8/layout/cycle1"/>
    <dgm:cxn modelId="{51EC7CB6-D887-E442-879E-E5EC659560CC}" type="presOf" srcId="{4E6D09AA-9B0B-FB46-A47E-1A57796662DF}" destId="{E1719AA4-82C6-8B44-963B-DBA6B291A6CF}" srcOrd="0" destOrd="0" presId="urn:microsoft.com/office/officeart/2005/8/layout/cycle1"/>
    <dgm:cxn modelId="{21CBCFE7-67AF-D040-9196-3DF8FA572E55}" type="presOf" srcId="{426A4F46-AF0D-FE45-9B40-02358173F41B}" destId="{27B57F59-63A1-7649-A539-D3D835085B3F}" srcOrd="0" destOrd="0" presId="urn:microsoft.com/office/officeart/2005/8/layout/cycle1"/>
    <dgm:cxn modelId="{7E005CE9-4E7F-044C-A5ED-B392E44F66A2}" type="presOf" srcId="{30E67241-A6F4-DD44-9D50-31D4C17A1BD4}" destId="{F61E92CB-2283-DF49-B40F-D5449D38900A}" srcOrd="0" destOrd="0" presId="urn:microsoft.com/office/officeart/2005/8/layout/cycle1"/>
    <dgm:cxn modelId="{E7AC66ED-4E61-0F4B-B62E-6F7E78837050}" type="presOf" srcId="{233B6281-E691-2047-AA0B-222F9368D079}" destId="{EC7BA603-1E10-4241-B3D3-15EDAB0F674F}" srcOrd="0" destOrd="0" presId="urn:microsoft.com/office/officeart/2005/8/layout/cycle1"/>
    <dgm:cxn modelId="{837353F3-07A2-FE4A-86C9-3E7B9742595E}" srcId="{30E67241-A6F4-DD44-9D50-31D4C17A1BD4}" destId="{4E6D09AA-9B0B-FB46-A47E-1A57796662DF}" srcOrd="2" destOrd="0" parTransId="{0E0AF11E-8476-A341-9D5C-B807F32D1963}" sibTransId="{A0C85B3D-2AB1-0349-87F6-11F37C1A8D3D}"/>
    <dgm:cxn modelId="{8773D5F5-626D-CB47-A72B-D64492973000}" srcId="{30E67241-A6F4-DD44-9D50-31D4C17A1BD4}" destId="{233B6281-E691-2047-AA0B-222F9368D079}" srcOrd="4" destOrd="0" parTransId="{6B770848-2834-994E-AA72-056F81A6033E}" sibTransId="{426A4F46-AF0D-FE45-9B40-02358173F41B}"/>
    <dgm:cxn modelId="{A7DB89F1-6998-D744-B9DB-FFED23B612E1}" type="presParOf" srcId="{F61E92CB-2283-DF49-B40F-D5449D38900A}" destId="{DD95D1BA-FE2E-F14C-946E-A7BA366760CC}" srcOrd="0" destOrd="0" presId="urn:microsoft.com/office/officeart/2005/8/layout/cycle1"/>
    <dgm:cxn modelId="{CA53AA62-3788-424F-A225-EE147CDA957A}" type="presParOf" srcId="{F61E92CB-2283-DF49-B40F-D5449D38900A}" destId="{2AF393D9-FC4A-B946-9CE1-9079F3B609EA}" srcOrd="1" destOrd="0" presId="urn:microsoft.com/office/officeart/2005/8/layout/cycle1"/>
    <dgm:cxn modelId="{DAAEC5A0-C5AD-D143-8F3B-607C17FE28E9}" type="presParOf" srcId="{F61E92CB-2283-DF49-B40F-D5449D38900A}" destId="{7F83CF42-1B09-DD49-8A3A-2D142D8FE39C}" srcOrd="2" destOrd="0" presId="urn:microsoft.com/office/officeart/2005/8/layout/cycle1"/>
    <dgm:cxn modelId="{6D1941BA-D6F7-4D41-9E60-D52A82D057EB}" type="presParOf" srcId="{F61E92CB-2283-DF49-B40F-D5449D38900A}" destId="{EF228B74-C4FA-2947-8A65-CDF5EE13C63B}" srcOrd="3" destOrd="0" presId="urn:microsoft.com/office/officeart/2005/8/layout/cycle1"/>
    <dgm:cxn modelId="{69DE980E-5C06-E347-8F83-97E7D78CD49C}" type="presParOf" srcId="{F61E92CB-2283-DF49-B40F-D5449D38900A}" destId="{B52404E0-ED68-AB45-A2A8-FE7F1BA03D71}" srcOrd="4" destOrd="0" presId="urn:microsoft.com/office/officeart/2005/8/layout/cycle1"/>
    <dgm:cxn modelId="{252845D3-972D-8840-961B-1000FC2CB448}" type="presParOf" srcId="{F61E92CB-2283-DF49-B40F-D5449D38900A}" destId="{97640854-FBE1-B746-91E0-629A74E973A2}" srcOrd="5" destOrd="0" presId="urn:microsoft.com/office/officeart/2005/8/layout/cycle1"/>
    <dgm:cxn modelId="{3D23B8EC-B8D1-1D49-8EC0-F9919204F212}" type="presParOf" srcId="{F61E92CB-2283-DF49-B40F-D5449D38900A}" destId="{2F0D4F91-9B15-2941-9572-754D15417800}" srcOrd="6" destOrd="0" presId="urn:microsoft.com/office/officeart/2005/8/layout/cycle1"/>
    <dgm:cxn modelId="{9B1A4C03-F2DB-E14D-B46D-70528A136B59}" type="presParOf" srcId="{F61E92CB-2283-DF49-B40F-D5449D38900A}" destId="{E1719AA4-82C6-8B44-963B-DBA6B291A6CF}" srcOrd="7" destOrd="0" presId="urn:microsoft.com/office/officeart/2005/8/layout/cycle1"/>
    <dgm:cxn modelId="{234FFD5A-CF5F-C74F-AB5B-0FAB3CB179D3}" type="presParOf" srcId="{F61E92CB-2283-DF49-B40F-D5449D38900A}" destId="{6E6348BB-0C49-D047-901B-729414A0FCC1}" srcOrd="8" destOrd="0" presId="urn:microsoft.com/office/officeart/2005/8/layout/cycle1"/>
    <dgm:cxn modelId="{DA127803-584E-254E-A6DF-338AEB998741}" type="presParOf" srcId="{F61E92CB-2283-DF49-B40F-D5449D38900A}" destId="{7C64B0AB-268E-764C-A016-085EEE35A1D7}" srcOrd="9" destOrd="0" presId="urn:microsoft.com/office/officeart/2005/8/layout/cycle1"/>
    <dgm:cxn modelId="{A47A0A86-BEB4-7047-A565-C52EB0843C55}" type="presParOf" srcId="{F61E92CB-2283-DF49-B40F-D5449D38900A}" destId="{963B4347-388F-5542-9F84-8875979B3877}" srcOrd="10" destOrd="0" presId="urn:microsoft.com/office/officeart/2005/8/layout/cycle1"/>
    <dgm:cxn modelId="{53C463AB-9760-0849-80FC-EFD995B0D348}" type="presParOf" srcId="{F61E92CB-2283-DF49-B40F-D5449D38900A}" destId="{F96FD5B2-E66D-5C4D-A7EA-F3326769F73E}" srcOrd="11" destOrd="0" presId="urn:microsoft.com/office/officeart/2005/8/layout/cycle1"/>
    <dgm:cxn modelId="{E0AEF835-9E42-7144-98C0-BD5736C7DD07}" type="presParOf" srcId="{F61E92CB-2283-DF49-B40F-D5449D38900A}" destId="{1EA67E25-B8DC-824F-AFC9-F1965739A1F3}" srcOrd="12" destOrd="0" presId="urn:microsoft.com/office/officeart/2005/8/layout/cycle1"/>
    <dgm:cxn modelId="{DA2293BF-5EA8-D24A-9F9A-36F7FA5728FB}" type="presParOf" srcId="{F61E92CB-2283-DF49-B40F-D5449D38900A}" destId="{EC7BA603-1E10-4241-B3D3-15EDAB0F674F}" srcOrd="13" destOrd="0" presId="urn:microsoft.com/office/officeart/2005/8/layout/cycle1"/>
    <dgm:cxn modelId="{61091F97-8F3F-D842-A398-4C4428C5296C}" type="presParOf" srcId="{F61E92CB-2283-DF49-B40F-D5449D38900A}" destId="{27B57F59-63A1-7649-A539-D3D835085B3F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F393D9-FC4A-B946-9CE1-9079F3B609EA}">
      <dsp:nvSpPr>
        <dsp:cNvPr id="0" name=""/>
        <dsp:cNvSpPr/>
      </dsp:nvSpPr>
      <dsp:spPr>
        <a:xfrm>
          <a:off x="4968392" y="67087"/>
          <a:ext cx="1446855" cy="14468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solidFill>
                <a:schemeClr val="bg1"/>
              </a:solidFill>
            </a:rPr>
            <a:t>Power Complex</a:t>
          </a:r>
        </a:p>
      </dsp:txBody>
      <dsp:txXfrm>
        <a:off x="4968392" y="67087"/>
        <a:ext cx="1446855" cy="1446855"/>
      </dsp:txXfrm>
    </dsp:sp>
    <dsp:sp modelId="{7F83CF42-1B09-DD49-8A3A-2D142D8FE39C}">
      <dsp:nvSpPr>
        <dsp:cNvPr id="0" name=""/>
        <dsp:cNvSpPr/>
      </dsp:nvSpPr>
      <dsp:spPr>
        <a:xfrm>
          <a:off x="1561194" y="24788"/>
          <a:ext cx="5429299" cy="5429299"/>
        </a:xfrm>
        <a:prstGeom prst="circularArrow">
          <a:avLst>
            <a:gd name="adj1" fmla="val 5197"/>
            <a:gd name="adj2" fmla="val 335651"/>
            <a:gd name="adj3" fmla="val 21294310"/>
            <a:gd name="adj4" fmla="val 19765303"/>
            <a:gd name="adj5" fmla="val 6063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2404E0-ED68-AB45-A2A8-FE7F1BA03D71}">
      <dsp:nvSpPr>
        <dsp:cNvPr id="0" name=""/>
        <dsp:cNvSpPr/>
      </dsp:nvSpPr>
      <dsp:spPr>
        <a:xfrm>
          <a:off x="5843513" y="2760433"/>
          <a:ext cx="1446855" cy="14468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solidFill>
                <a:schemeClr val="bg1"/>
              </a:solidFill>
            </a:rPr>
            <a:t>Strength Block</a:t>
          </a:r>
        </a:p>
      </dsp:txBody>
      <dsp:txXfrm>
        <a:off x="5843513" y="2760433"/>
        <a:ext cx="1446855" cy="1446855"/>
      </dsp:txXfrm>
    </dsp:sp>
    <dsp:sp modelId="{97640854-FBE1-B746-91E0-629A74E973A2}">
      <dsp:nvSpPr>
        <dsp:cNvPr id="0" name=""/>
        <dsp:cNvSpPr/>
      </dsp:nvSpPr>
      <dsp:spPr>
        <a:xfrm>
          <a:off x="1561194" y="24788"/>
          <a:ext cx="5429299" cy="5429299"/>
        </a:xfrm>
        <a:prstGeom prst="circularArrow">
          <a:avLst>
            <a:gd name="adj1" fmla="val 5197"/>
            <a:gd name="adj2" fmla="val 335651"/>
            <a:gd name="adj3" fmla="val 4135184"/>
            <a:gd name="adj4" fmla="val 2252416"/>
            <a:gd name="adj5" fmla="val 6063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719AA4-82C6-8B44-963B-DBA6B291A6CF}">
      <dsp:nvSpPr>
        <dsp:cNvPr id="0" name=""/>
        <dsp:cNvSpPr/>
      </dsp:nvSpPr>
      <dsp:spPr>
        <a:xfrm>
          <a:off x="3632630" y="4470545"/>
          <a:ext cx="1286428" cy="13557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>
              <a:solidFill>
                <a:schemeClr val="bg1"/>
              </a:solidFill>
            </a:rPr>
            <a:t>Hypertrophy Block</a:t>
          </a:r>
        </a:p>
      </dsp:txBody>
      <dsp:txXfrm>
        <a:off x="3632630" y="4470545"/>
        <a:ext cx="1286428" cy="1355790"/>
      </dsp:txXfrm>
    </dsp:sp>
    <dsp:sp modelId="{6E6348BB-0C49-D047-901B-729414A0FCC1}">
      <dsp:nvSpPr>
        <dsp:cNvPr id="0" name=""/>
        <dsp:cNvSpPr/>
      </dsp:nvSpPr>
      <dsp:spPr>
        <a:xfrm>
          <a:off x="1561194" y="24788"/>
          <a:ext cx="5429299" cy="5429299"/>
        </a:xfrm>
        <a:prstGeom prst="circularArrow">
          <a:avLst>
            <a:gd name="adj1" fmla="val 5197"/>
            <a:gd name="adj2" fmla="val 335651"/>
            <a:gd name="adj3" fmla="val 8211933"/>
            <a:gd name="adj4" fmla="val 6329165"/>
            <a:gd name="adj5" fmla="val 6063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3B4347-388F-5542-9F84-8875979B3877}">
      <dsp:nvSpPr>
        <dsp:cNvPr id="0" name=""/>
        <dsp:cNvSpPr/>
      </dsp:nvSpPr>
      <dsp:spPr>
        <a:xfrm>
          <a:off x="1261319" y="2760433"/>
          <a:ext cx="1446855" cy="14468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>
              <a:solidFill>
                <a:schemeClr val="bg1"/>
              </a:solidFill>
            </a:rPr>
            <a:t>Primers (Jumps, Decels, etc.)</a:t>
          </a:r>
        </a:p>
      </dsp:txBody>
      <dsp:txXfrm>
        <a:off x="1261319" y="2760433"/>
        <a:ext cx="1446855" cy="1446855"/>
      </dsp:txXfrm>
    </dsp:sp>
    <dsp:sp modelId="{F96FD5B2-E66D-5C4D-A7EA-F3326769F73E}">
      <dsp:nvSpPr>
        <dsp:cNvPr id="0" name=""/>
        <dsp:cNvSpPr/>
      </dsp:nvSpPr>
      <dsp:spPr>
        <a:xfrm>
          <a:off x="1511382" y="533580"/>
          <a:ext cx="5429299" cy="5429299"/>
        </a:xfrm>
        <a:prstGeom prst="circularArrow">
          <a:avLst>
            <a:gd name="adj1" fmla="val 5197"/>
            <a:gd name="adj2" fmla="val 335651"/>
            <a:gd name="adj3" fmla="val 12624802"/>
            <a:gd name="adj4" fmla="val 11500955"/>
            <a:gd name="adj5" fmla="val 6063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7BA603-1E10-4241-B3D3-15EDAB0F674F}">
      <dsp:nvSpPr>
        <dsp:cNvPr id="0" name=""/>
        <dsp:cNvSpPr/>
      </dsp:nvSpPr>
      <dsp:spPr>
        <a:xfrm>
          <a:off x="2083432" y="385142"/>
          <a:ext cx="1446855" cy="14468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solidFill>
                <a:schemeClr val="bg1"/>
              </a:solidFill>
            </a:rPr>
            <a:t>Warm – Up </a:t>
          </a:r>
        </a:p>
      </dsp:txBody>
      <dsp:txXfrm>
        <a:off x="2083432" y="385142"/>
        <a:ext cx="1446855" cy="1446855"/>
      </dsp:txXfrm>
    </dsp:sp>
    <dsp:sp modelId="{27B57F59-63A1-7649-A539-D3D835085B3F}">
      <dsp:nvSpPr>
        <dsp:cNvPr id="0" name=""/>
        <dsp:cNvSpPr/>
      </dsp:nvSpPr>
      <dsp:spPr>
        <a:xfrm>
          <a:off x="1917065" y="102840"/>
          <a:ext cx="5429299" cy="5429299"/>
        </a:xfrm>
        <a:prstGeom prst="circularArrow">
          <a:avLst>
            <a:gd name="adj1" fmla="val 5197"/>
            <a:gd name="adj2" fmla="val 335651"/>
            <a:gd name="adj3" fmla="val 16346379"/>
            <a:gd name="adj4" fmla="val 14567554"/>
            <a:gd name="adj5" fmla="val 6063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A12C53-4C70-E44B-B6C9-A12D33CE6642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D3C5A8-5D40-1548-8465-313BCD4D1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668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D3C5A8-5D40-1548-8465-313BCD4D19E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4342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CF3EEB-C10A-AA39-637A-3F9CCAEA6D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3E1F2DB-F108-CC43-A9FE-EEF0665CEB2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98EB81E-BDD1-D271-FCD6-C687171A86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E49EE0-050E-2E4F-0708-CB02CF0A2F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D3C5A8-5D40-1548-8465-313BCD4D19EE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8416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307678-E977-CC8E-B173-7D391E8017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0C9A709-ECE4-4D3E-6F12-78875843C0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53631E7-CBA3-E75E-C911-045F96F0E0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C5DB9-029B-764D-E4AC-4DABA80806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D3C5A8-5D40-1548-8465-313BCD4D19EE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0793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7A4421-2623-E84A-0A3E-9B6531060E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D296570-0EA6-925A-F7CA-03D443A57E3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B356EA2-7681-5D11-FDD3-E82D5797ED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ECE626-B078-2EC8-FB8F-4331D8006B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D3C5A8-5D40-1548-8465-313BCD4D19EE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776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4967C6-73B5-7E4B-AC15-F7DF9D3F2E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269AB1C-BB86-214A-3740-A5B359AFCD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E45F328-ADEE-9CAD-35E7-CA522A1B4B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6F9ACC-5A38-8303-809A-8BEAFAC24A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D3C5A8-5D40-1548-8465-313BCD4D19EE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6253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7CD86C-8546-5F64-A047-08AB1C8456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A0CE777-F0BB-F7FD-9DA5-374AAE33F9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261952F-50B6-E441-BA5B-9F6DD731E4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7E4EAD-3CAE-B0C0-4A5F-17B20E2D05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D3C5A8-5D40-1548-8465-313BCD4D19EE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8479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DC6BB3-AA19-3A62-FE8E-89C9C14311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9676EF5-F7D1-C2E6-B54F-0E44083C128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E5CAD13-A1AF-284D-A3D1-6F27816644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F05607-C691-C16C-1C09-E45B844B06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D3C5A8-5D40-1548-8465-313BCD4D19EE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2141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E169FD-6190-50C6-C09E-0E8979984A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C54B66C-0864-2AD3-83E7-375F1C8639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FB080A8-C598-1871-5C5C-C685AE0204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A84349-2103-784C-5C62-3055930EB7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D3C5A8-5D40-1548-8465-313BCD4D19EE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1601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393117-DF91-9CA3-7FDB-8E57119E98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B2FC127-BD81-0129-BE7A-47AB034A33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2B0AB9-299B-8F38-81D5-F8847F521F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E37313-BE54-F736-E543-5DB9AB2F3E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D3C5A8-5D40-1548-8465-313BCD4D19EE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4947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D87E94-42B9-3C77-5E43-2DB9CD8E6B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7DD939B-69BC-7F6A-139B-3F54A77F70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029CEE5-243D-E408-3101-0661CDB7FF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A2FDEA-7BD9-22E5-9851-966B800599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D3C5A8-5D40-1548-8465-313BCD4D19EE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6474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1578C5-67AB-9A66-CBB5-9D55FA938F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65349E6-9D0C-8C1B-CC17-BF810B8169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A4BB55E-037C-EC7E-5CCE-91BB3F2257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2F8056-AD9A-B395-91E3-9A6ED19EDF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D3C5A8-5D40-1548-8465-313BCD4D19EE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98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D3C5A8-5D40-1548-8465-313BCD4D19E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4928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1D35ED-BE52-8A5D-E4BD-DC252E8661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4EC60D7-D8EC-AE89-95F0-9B071FA065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AFA7EBD-3651-12C7-328F-01CC8085F6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4E9AC4-CA66-8B9B-E926-AD31E5E3B9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D3C5A8-5D40-1548-8465-313BCD4D19EE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0442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44037C-EEEE-0208-C659-892FD55D24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EA1DAB6-20DC-413C-E7CF-368867D987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A828190-0EF3-BD24-90C5-C9D65B3E79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967FE4-6DC5-C3AF-B8EF-A310FBD5E3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D3C5A8-5D40-1548-8465-313BCD4D19EE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7274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D3C5A8-5D40-1548-8465-313BCD4D19E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6077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E77FDD-ECA2-C5DB-B5D0-B6E483091C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4B2200F-1AEA-906F-A5E9-496A6DCD9A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8D9EC33-7427-E19C-4198-97798D6BA3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10.2.24- Only has Data for Battle, Rust, and </a:t>
            </a:r>
            <a:r>
              <a:rPr lang="en-US" err="1"/>
              <a:t>Washenitz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811BA1-CB24-9022-D940-FC0FC19862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D3C5A8-5D40-1548-8465-313BCD4D19EE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5486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D3C5A8-5D40-1548-8465-313BCD4D19EE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7901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C9BE18-1A08-CFFC-DDE3-130859C118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CE05C1D-BB14-D782-3F25-FCA81A6373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395662-22F3-D6A2-0D96-59F9EF69BA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F9C80D-D4CC-D4E2-D989-00B8898C74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D3C5A8-5D40-1548-8465-313BCD4D19EE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8597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787250-47CC-E768-E778-71EC15164C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E265EC2-D1CC-FE3B-C329-C421DE31D7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66728CD-9ADF-E0B7-3B0A-118B8C18FA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A85039-3F36-4313-689E-B7CE58F359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D3C5A8-5D40-1548-8465-313BCD4D19EE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0420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88A873-AB64-E44D-327E-9F23085C4A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45B2234-A48F-BD39-16AD-5A4AB061AA1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1A3036B-E8FB-9891-EE49-E1E634C0DB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E9D536-FA3D-FB4F-1C59-026055078A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D3C5A8-5D40-1548-8465-313BCD4D19EE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5286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69F4CA-BBAB-DBE4-4086-369F2E38FB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280DFBA-A781-1389-EF85-8BEF783EDB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EA786BA-A97C-0C57-1CA9-B01E671A8B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A44D48-185D-150D-7E2A-BEE1BE13A6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D3C5A8-5D40-1548-8465-313BCD4D19EE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804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0CBC3-6959-F189-887B-C36ED58E548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AE2CFA-0857-C1BB-FF92-89A293BDE5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73341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00BB6-2E25-0214-9BFD-04F697B82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BE2E98-7387-C27F-ABD7-A4B9443E0D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0BC3D-A01F-C8F7-E674-960A9490A1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07CD3FD-BE54-4400-942B-C6C15AA73DFD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5DE632-C4BF-821C-05A4-63B77644B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C0A7E-7B5F-87D8-2D2C-371F6EA7F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29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BFD613-6D90-7B8A-B6C6-0FDD0F7015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9669B9-AD11-88AE-4956-F2CA588EE5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38D3D-CF3E-0BA8-2153-D3EF7FAA39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07CD3FD-BE54-4400-942B-C6C15AA73DFD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9487B-EBA3-CE08-CC0B-8E5B9EB7C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556F0A-0345-A302-FC5D-1A40D27E2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455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B9A17-701B-813F-3C81-3157B34C0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88763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C4319-5753-B640-EC90-7978DC746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444D9-54E3-4A2B-9BB7-2B727DB99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6772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8CEE2-92E8-07F6-2853-469FE102F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DD907E-FACE-B5DC-E339-E331099E0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6F488F-BDA7-7D74-F7CF-8D34150AAC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07CD3FD-BE54-4400-942B-C6C15AA73DFD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EBBC07-DDB2-6BB5-212C-5CB3BE0B6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7D564-282E-659C-C70A-5FA630224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816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8F95F-31A8-D347-1A05-7B022F555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C78B4-3753-52F6-B48F-0E907D2C77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DF389F-6092-E180-5499-DB4A8C880F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87D445-4E16-3962-73C6-9B503244AE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07CD3FD-BE54-4400-942B-C6C15AA73DFD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35957D-7C71-2F48-922F-58C754800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4E97A6-096E-3567-3022-FEBF6BB30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37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2B314-8E96-7699-10D7-8E9B0048E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9DD6D3-ECC2-5ECB-42CB-0AD58025A3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852A9E-9323-7A97-4C70-4297355415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306A54-9024-BC49-7823-3B096A28E1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20B57D-9EB4-81A5-3A9C-F2D5BF15EE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52CCFB-FB12-CEF2-A173-8811D6DEFF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07CD3FD-BE54-4400-942B-C6C15AA73DFD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38D843-188F-CA12-B2DF-92BD1164E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00CCB7-324E-FBCD-B7D8-02153CAF2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302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1A14B-70EB-CC49-CEA2-97D0CD3DB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3B97A2-3876-F36F-2603-DF90482FCA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07CD3FD-BE54-4400-942B-C6C15AA73DFD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1B91CB-896D-48BC-B37D-EDA0F7346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2C4ED8-2B1C-D98A-15A4-352A68F13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285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2FF4A1-C2A4-10AB-05CE-6358EE9452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07CD3FD-BE54-4400-942B-C6C15AA73DFD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C74C1D-4584-D8F2-102C-FF4245C84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7CB6DB-02D3-D99A-68E3-7A9594CB7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833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EBD3B-A900-086B-C635-DD56C3F0F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CD304-EC8E-5FAF-642D-3DFF5F3F6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DF4E40-3299-A2C5-A9AF-58C71D80D0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9975D-2F63-A122-232E-FF0E338AC1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07CD3FD-BE54-4400-942B-C6C15AA73DFD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1307EA-3C9B-1C05-8A20-A32A35E72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E527FD-B08B-E9AD-D30F-04F870D70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503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EAEB3-9FE9-7B76-0423-B8989196B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4E550E-2D00-7389-B333-9BAB454C67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B03D5E-7022-7479-201D-395C222C9D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DB2D15-409D-C0B5-F879-5971850934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07CD3FD-BE54-4400-942B-C6C15AA73DFD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7A968E-4EF5-3D3D-68DE-B94971D63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AC7FEE-BE17-8BB7-F2D6-500E843E6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460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359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580FB1-1E70-38D4-FEF3-AC77B4D12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39360A-2475-76FD-F831-F35B2993A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 descr="A yellow and blue panther head&#10;&#10;Description automatically generated">
            <a:extLst>
              <a:ext uri="{FF2B5EF4-FFF2-40B4-BE49-F238E27FC236}">
                <a16:creationId xmlns:a16="http://schemas.microsoft.com/office/drawing/2014/main" id="{4C7D08CA-F6C5-32F0-F1D9-B1F8CC1F189A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29277" y="6172626"/>
            <a:ext cx="624219" cy="612869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87506D0-8EAD-B3A4-BC44-3B4E5B63B4A9}"/>
              </a:ext>
            </a:extLst>
          </p:cNvPr>
          <p:cNvCxnSpPr>
            <a:cxnSpLocks/>
          </p:cNvCxnSpPr>
          <p:nvPr userDrawn="1"/>
        </p:nvCxnSpPr>
        <p:spPr>
          <a:xfrm>
            <a:off x="838200" y="6521570"/>
            <a:ext cx="10988615" cy="0"/>
          </a:xfrm>
          <a:prstGeom prst="line">
            <a:avLst/>
          </a:prstGeom>
          <a:ln w="19050">
            <a:solidFill>
              <a:srgbClr val="FFB71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1094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rgbClr val="FFB71B"/>
          </a:solidFill>
          <a:latin typeface="+mn-lt"/>
          <a:ea typeface="Roboto" panose="02000000000000000000" pitchFamily="2" charset="0"/>
          <a:cs typeface="Roboto" panose="02000000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9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0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1.xm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2.xm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3.xm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4.xm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5.xm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6.xm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7.xm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8.xm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9.xm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0.xm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1.xm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3.xml"/><Relationship Id="rId2" Type="http://schemas.openxmlformats.org/officeDocument/2006/relationships/chart" Target="../charts/chart32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5.xml"/><Relationship Id="rId4" Type="http://schemas.openxmlformats.org/officeDocument/2006/relationships/chart" Target="../charts/chart3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7.xml"/><Relationship Id="rId2" Type="http://schemas.openxmlformats.org/officeDocument/2006/relationships/chart" Target="../charts/chart36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9.xml"/><Relationship Id="rId4" Type="http://schemas.openxmlformats.org/officeDocument/2006/relationships/chart" Target="../charts/chart38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1.xml"/><Relationship Id="rId2" Type="http://schemas.openxmlformats.org/officeDocument/2006/relationships/chart" Target="../charts/chart40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3.xml"/><Relationship Id="rId4" Type="http://schemas.openxmlformats.org/officeDocument/2006/relationships/chart" Target="../charts/chart4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5.xml"/><Relationship Id="rId2" Type="http://schemas.openxmlformats.org/officeDocument/2006/relationships/chart" Target="../charts/chart44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7.xml"/><Relationship Id="rId4" Type="http://schemas.openxmlformats.org/officeDocument/2006/relationships/chart" Target="../charts/chart4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9.xml"/><Relationship Id="rId2" Type="http://schemas.openxmlformats.org/officeDocument/2006/relationships/chart" Target="../charts/chart48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51.xml"/><Relationship Id="rId4" Type="http://schemas.openxmlformats.org/officeDocument/2006/relationships/chart" Target="../charts/chart50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55.xml"/><Relationship Id="rId5" Type="http://schemas.openxmlformats.org/officeDocument/2006/relationships/chart" Target="../charts/chart54.xml"/><Relationship Id="rId4" Type="http://schemas.openxmlformats.org/officeDocument/2006/relationships/chart" Target="../charts/chart5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59.xml"/><Relationship Id="rId5" Type="http://schemas.openxmlformats.org/officeDocument/2006/relationships/chart" Target="../charts/chart58.xml"/><Relationship Id="rId4" Type="http://schemas.openxmlformats.org/officeDocument/2006/relationships/chart" Target="../charts/chart5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0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63.xml"/><Relationship Id="rId5" Type="http://schemas.openxmlformats.org/officeDocument/2006/relationships/chart" Target="../charts/chart62.xml"/><Relationship Id="rId4" Type="http://schemas.openxmlformats.org/officeDocument/2006/relationships/chart" Target="../charts/chart6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67.xml"/><Relationship Id="rId5" Type="http://schemas.openxmlformats.org/officeDocument/2006/relationships/chart" Target="../charts/chart66.xml"/><Relationship Id="rId4" Type="http://schemas.openxmlformats.org/officeDocument/2006/relationships/chart" Target="../charts/chart6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8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71.xml"/><Relationship Id="rId5" Type="http://schemas.openxmlformats.org/officeDocument/2006/relationships/chart" Target="../charts/chart70.xml"/><Relationship Id="rId4" Type="http://schemas.openxmlformats.org/officeDocument/2006/relationships/chart" Target="../charts/chart69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75.xml"/><Relationship Id="rId5" Type="http://schemas.openxmlformats.org/officeDocument/2006/relationships/chart" Target="../charts/chart74.xml"/><Relationship Id="rId4" Type="http://schemas.openxmlformats.org/officeDocument/2006/relationships/chart" Target="../charts/chart7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6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78.xml"/><Relationship Id="rId4" Type="http://schemas.openxmlformats.org/officeDocument/2006/relationships/chart" Target="../charts/chart7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9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81.xml"/><Relationship Id="rId4" Type="http://schemas.openxmlformats.org/officeDocument/2006/relationships/chart" Target="../charts/chart80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84.xml"/><Relationship Id="rId4" Type="http://schemas.openxmlformats.org/officeDocument/2006/relationships/chart" Target="../charts/chart8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5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87.xml"/><Relationship Id="rId4" Type="http://schemas.openxmlformats.org/officeDocument/2006/relationships/chart" Target="../charts/chart86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8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90.xml"/><Relationship Id="rId4" Type="http://schemas.openxmlformats.org/officeDocument/2006/relationships/chart" Target="../charts/chart89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1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93.xml"/><Relationship Id="rId4" Type="http://schemas.openxmlformats.org/officeDocument/2006/relationships/chart" Target="../charts/chart9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4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96.xml"/><Relationship Id="rId4" Type="http://schemas.openxmlformats.org/officeDocument/2006/relationships/chart" Target="../charts/chart95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7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99.xml"/><Relationship Id="rId4" Type="http://schemas.openxmlformats.org/officeDocument/2006/relationships/chart" Target="../charts/chart98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0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02.xml"/><Relationship Id="rId4" Type="http://schemas.openxmlformats.org/officeDocument/2006/relationships/chart" Target="../charts/chart10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3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05.xml"/><Relationship Id="rId4" Type="http://schemas.openxmlformats.org/officeDocument/2006/relationships/chart" Target="../charts/chart104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6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08.xml"/><Relationship Id="rId4" Type="http://schemas.openxmlformats.org/officeDocument/2006/relationships/chart" Target="../charts/chart10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83C7D49D-3B39-D3C4-A036-4E1CDE7E84EB}"/>
              </a:ext>
            </a:extLst>
          </p:cNvPr>
          <p:cNvSpPr/>
          <p:nvPr/>
        </p:nvSpPr>
        <p:spPr>
          <a:xfrm>
            <a:off x="777766" y="186972"/>
            <a:ext cx="10142482" cy="377234"/>
          </a:xfrm>
          <a:prstGeom prst="rect">
            <a:avLst/>
          </a:prstGeom>
          <a:solidFill>
            <a:srgbClr val="11359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500" b="1" i="0" u="none" strike="noStrike" kern="1200" cap="none" spc="0" normalizeH="0" baseline="0" noProof="0">
              <a:ln>
                <a:noFill/>
              </a:ln>
              <a:solidFill>
                <a:srgbClr val="FFB71B"/>
              </a:solidFill>
              <a:effectLst/>
              <a:uLnTx/>
              <a:uFillTx/>
              <a:latin typeface="Aptos" panose="02110004020202020204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C46AAF-B01B-CC7A-2EC8-048AA38D4CE9}"/>
              </a:ext>
            </a:extLst>
          </p:cNvPr>
          <p:cNvSpPr txBox="1"/>
          <p:nvPr/>
        </p:nvSpPr>
        <p:spPr>
          <a:xfrm>
            <a:off x="579315" y="5725492"/>
            <a:ext cx="50712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FFB71B"/>
              </a:solidFill>
              <a:effectLst/>
              <a:uLnTx/>
              <a:uFillTx/>
              <a:latin typeface="Aptos" panose="02110004020202020204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8AD81B-369A-64A4-536E-FD9AB1D07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6203" y="2624321"/>
            <a:ext cx="7826738" cy="804679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latin typeface="Aptos" panose="02110004020202020204"/>
                <a:cs typeface="Times New Roman" panose="02020603050405020304" pitchFamily="18" charset="0"/>
              </a:rPr>
              <a:t>2024 S&amp;C Preseason Update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198730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83C7D49D-3B39-D3C4-A036-4E1CDE7E84EB}"/>
              </a:ext>
            </a:extLst>
          </p:cNvPr>
          <p:cNvSpPr/>
          <p:nvPr/>
        </p:nvSpPr>
        <p:spPr>
          <a:xfrm>
            <a:off x="777766" y="186972"/>
            <a:ext cx="10142482" cy="377234"/>
          </a:xfrm>
          <a:prstGeom prst="rect">
            <a:avLst/>
          </a:prstGeom>
          <a:solidFill>
            <a:srgbClr val="11359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500" b="1" i="0" u="none" strike="noStrike" kern="1200" cap="none" spc="0" normalizeH="0" baseline="0" noProof="0">
              <a:ln>
                <a:noFill/>
              </a:ln>
              <a:solidFill>
                <a:srgbClr val="FFB71B"/>
              </a:solidFill>
              <a:effectLst/>
              <a:uLnTx/>
              <a:uFillTx/>
              <a:latin typeface="Aptos" panose="02110004020202020204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C46AAF-B01B-CC7A-2EC8-048AA38D4CE9}"/>
              </a:ext>
            </a:extLst>
          </p:cNvPr>
          <p:cNvSpPr txBox="1"/>
          <p:nvPr/>
        </p:nvSpPr>
        <p:spPr>
          <a:xfrm>
            <a:off x="579315" y="5725492"/>
            <a:ext cx="50712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FFB71B"/>
              </a:solidFill>
              <a:effectLst/>
              <a:uLnTx/>
              <a:uFillTx/>
              <a:latin typeface="Aptos" panose="02110004020202020204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A4CF9F95-B1DC-A2A0-41A1-FF42F60DB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206" y="197816"/>
            <a:ext cx="10515600" cy="1325563"/>
          </a:xfrm>
        </p:spPr>
        <p:txBody>
          <a:bodyPr/>
          <a:lstStyle/>
          <a:p>
            <a:r>
              <a:rPr lang="en-US">
                <a:ea typeface="Roboto"/>
                <a:cs typeface="Roboto"/>
              </a:rPr>
              <a:t>Johnson – Bench Press</a:t>
            </a:r>
            <a:endParaRPr lang="en-US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02400524-B38C-4C6B-A30E-4483059A60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610"/>
          <a:stretch/>
        </p:blipFill>
        <p:spPr>
          <a:xfrm>
            <a:off x="5426006" y="1713186"/>
            <a:ext cx="6559112" cy="3254867"/>
          </a:xfrm>
          <a:prstGeom prst="rect">
            <a:avLst/>
          </a:prstGeom>
        </p:spPr>
      </p:pic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3DB840D7-15F5-CD4C-85AC-6FA183523B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1584737"/>
              </p:ext>
            </p:extLst>
          </p:nvPr>
        </p:nvGraphicFramePr>
        <p:xfrm>
          <a:off x="408781" y="1748956"/>
          <a:ext cx="4752207" cy="33768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45219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83C7D49D-3B39-D3C4-A036-4E1CDE7E84EB}"/>
              </a:ext>
            </a:extLst>
          </p:cNvPr>
          <p:cNvSpPr/>
          <p:nvPr/>
        </p:nvSpPr>
        <p:spPr>
          <a:xfrm>
            <a:off x="777766" y="186972"/>
            <a:ext cx="10142482" cy="377234"/>
          </a:xfrm>
          <a:prstGeom prst="rect">
            <a:avLst/>
          </a:prstGeom>
          <a:solidFill>
            <a:srgbClr val="11359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500" b="1" i="0" u="none" strike="noStrike" kern="1200" cap="none" spc="0" normalizeH="0" baseline="0" noProof="0">
              <a:ln>
                <a:noFill/>
              </a:ln>
              <a:solidFill>
                <a:srgbClr val="FFB71B"/>
              </a:solidFill>
              <a:effectLst/>
              <a:uLnTx/>
              <a:uFillTx/>
              <a:latin typeface="Aptos" panose="02110004020202020204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C46AAF-B01B-CC7A-2EC8-048AA38D4CE9}"/>
              </a:ext>
            </a:extLst>
          </p:cNvPr>
          <p:cNvSpPr txBox="1"/>
          <p:nvPr/>
        </p:nvSpPr>
        <p:spPr>
          <a:xfrm>
            <a:off x="579315" y="5725492"/>
            <a:ext cx="50712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FFB71B"/>
              </a:solidFill>
              <a:effectLst/>
              <a:uLnTx/>
              <a:uFillTx/>
              <a:latin typeface="Aptos" panose="02110004020202020204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A4CF9F95-B1DC-A2A0-41A1-FF42F60DB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206" y="197816"/>
            <a:ext cx="10515600" cy="1325563"/>
          </a:xfrm>
        </p:spPr>
        <p:txBody>
          <a:bodyPr/>
          <a:lstStyle/>
          <a:p>
            <a:r>
              <a:rPr lang="en-US">
                <a:ea typeface="Roboto"/>
                <a:cs typeface="Roboto"/>
              </a:rPr>
              <a:t>Malcolm – Bench Press</a:t>
            </a:r>
            <a:endParaRPr lang="en-US"/>
          </a:p>
        </p:txBody>
      </p:sp>
      <p:pic>
        <p:nvPicPr>
          <p:cNvPr id="4" name="Picture 3" descr="A table with numbers and text&#10;&#10;Description automatically generated">
            <a:extLst>
              <a:ext uri="{FF2B5EF4-FFF2-40B4-BE49-F238E27FC236}">
                <a16:creationId xmlns:a16="http://schemas.microsoft.com/office/drawing/2014/main" id="{F33E066D-4A92-2863-E858-40DD594BC7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054"/>
          <a:stretch/>
        </p:blipFill>
        <p:spPr>
          <a:xfrm>
            <a:off x="5273697" y="1751278"/>
            <a:ext cx="6687551" cy="3125521"/>
          </a:xfrm>
          <a:prstGeom prst="rect">
            <a:avLst/>
          </a:prstGeom>
        </p:spPr>
      </p:pic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3DB840D7-15F5-CD4C-85AC-6FA183523B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4240483"/>
              </p:ext>
            </p:extLst>
          </p:nvPr>
        </p:nvGraphicFramePr>
        <p:xfrm>
          <a:off x="423070" y="1956140"/>
          <a:ext cx="4602160" cy="27157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19837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83C7D49D-3B39-D3C4-A036-4E1CDE7E84EB}"/>
              </a:ext>
            </a:extLst>
          </p:cNvPr>
          <p:cNvSpPr/>
          <p:nvPr/>
        </p:nvSpPr>
        <p:spPr>
          <a:xfrm>
            <a:off x="777766" y="186972"/>
            <a:ext cx="10142482" cy="377234"/>
          </a:xfrm>
          <a:prstGeom prst="rect">
            <a:avLst/>
          </a:prstGeom>
          <a:solidFill>
            <a:srgbClr val="11359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500" b="1" i="0" u="none" strike="noStrike" kern="1200" cap="none" spc="0" normalizeH="0" baseline="0" noProof="0">
              <a:ln>
                <a:noFill/>
              </a:ln>
              <a:solidFill>
                <a:srgbClr val="FFB71B"/>
              </a:solidFill>
              <a:effectLst/>
              <a:uLnTx/>
              <a:uFillTx/>
              <a:latin typeface="Aptos" panose="02110004020202020204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F1375A9-A738-47D6-B4AC-6485D1424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206" y="197816"/>
            <a:ext cx="10515600" cy="1325563"/>
          </a:xfrm>
        </p:spPr>
        <p:txBody>
          <a:bodyPr/>
          <a:lstStyle/>
          <a:p>
            <a:r>
              <a:rPr lang="en-US">
                <a:ea typeface="Roboto"/>
                <a:cs typeface="Roboto"/>
              </a:rPr>
              <a:t>Miles – Bench Press</a:t>
            </a:r>
            <a:endParaRPr lang="en-US"/>
          </a:p>
        </p:txBody>
      </p:sp>
      <p:pic>
        <p:nvPicPr>
          <p:cNvPr id="6" name="Picture 5" descr="A table with numbers and text&#10;&#10;Description automatically generated">
            <a:extLst>
              <a:ext uri="{FF2B5EF4-FFF2-40B4-BE49-F238E27FC236}">
                <a16:creationId xmlns:a16="http://schemas.microsoft.com/office/drawing/2014/main" id="{B26602C4-0618-2AEE-6665-B0DD3A3AD2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66" t="22788" r="12069"/>
          <a:stretch/>
        </p:blipFill>
        <p:spPr>
          <a:xfrm>
            <a:off x="5426006" y="1845413"/>
            <a:ext cx="6602535" cy="31565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1289FA1-181A-66BE-A2F6-7D899D6904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295" r="9992"/>
          <a:stretch/>
        </p:blipFill>
        <p:spPr>
          <a:xfrm>
            <a:off x="579315" y="1925372"/>
            <a:ext cx="4204137" cy="3076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363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83C7D49D-3B39-D3C4-A036-4E1CDE7E84EB}"/>
              </a:ext>
            </a:extLst>
          </p:cNvPr>
          <p:cNvSpPr/>
          <p:nvPr/>
        </p:nvSpPr>
        <p:spPr>
          <a:xfrm>
            <a:off x="777766" y="186972"/>
            <a:ext cx="10142482" cy="377234"/>
          </a:xfrm>
          <a:prstGeom prst="rect">
            <a:avLst/>
          </a:prstGeom>
          <a:solidFill>
            <a:srgbClr val="11359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500" b="1" i="0" u="none" strike="noStrike" kern="1200" cap="none" spc="0" normalizeH="0" baseline="0" noProof="0">
              <a:ln>
                <a:noFill/>
              </a:ln>
              <a:solidFill>
                <a:srgbClr val="FFB71B"/>
              </a:solidFill>
              <a:effectLst/>
              <a:uLnTx/>
              <a:uFillTx/>
              <a:latin typeface="Aptos" panose="02110004020202020204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C46AAF-B01B-CC7A-2EC8-048AA38D4CE9}"/>
              </a:ext>
            </a:extLst>
          </p:cNvPr>
          <p:cNvSpPr txBox="1"/>
          <p:nvPr/>
        </p:nvSpPr>
        <p:spPr>
          <a:xfrm>
            <a:off x="579315" y="5725492"/>
            <a:ext cx="50712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FFB71B"/>
              </a:solidFill>
              <a:effectLst/>
              <a:uLnTx/>
              <a:uFillTx/>
              <a:latin typeface="Aptos" panose="02110004020202020204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A4CF9F95-B1DC-A2A0-41A1-FF42F60DB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206" y="197816"/>
            <a:ext cx="10515600" cy="1325563"/>
          </a:xfrm>
        </p:spPr>
        <p:txBody>
          <a:bodyPr/>
          <a:lstStyle/>
          <a:p>
            <a:r>
              <a:rPr lang="en-US">
                <a:ea typeface="Roboto"/>
                <a:cs typeface="Roboto"/>
              </a:rPr>
              <a:t>Perkins – Bench Press</a:t>
            </a:r>
            <a:endParaRPr lang="en-US"/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525E0CFD-06A7-F917-26B5-BDD58740C7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907"/>
          <a:stretch/>
        </p:blipFill>
        <p:spPr>
          <a:xfrm>
            <a:off x="5108027" y="1534223"/>
            <a:ext cx="6978869" cy="2330015"/>
          </a:xfrm>
          <a:prstGeom prst="rect">
            <a:avLst/>
          </a:prstGeom>
        </p:spPr>
      </p:pic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D849A70B-2E57-21B7-10B6-F111427DAB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5639697"/>
              </p:ext>
            </p:extLst>
          </p:nvPr>
        </p:nvGraphicFramePr>
        <p:xfrm>
          <a:off x="269424" y="1523379"/>
          <a:ext cx="4602161" cy="27157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42861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83C7D49D-3B39-D3C4-A036-4E1CDE7E84EB}"/>
              </a:ext>
            </a:extLst>
          </p:cNvPr>
          <p:cNvSpPr/>
          <p:nvPr/>
        </p:nvSpPr>
        <p:spPr>
          <a:xfrm>
            <a:off x="777766" y="186972"/>
            <a:ext cx="10142482" cy="377234"/>
          </a:xfrm>
          <a:prstGeom prst="rect">
            <a:avLst/>
          </a:prstGeom>
          <a:solidFill>
            <a:srgbClr val="11359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500" b="1" i="0" u="none" strike="noStrike" kern="1200" cap="none" spc="0" normalizeH="0" baseline="0" noProof="0">
              <a:ln>
                <a:noFill/>
              </a:ln>
              <a:solidFill>
                <a:srgbClr val="FFB71B"/>
              </a:solidFill>
              <a:effectLst/>
              <a:uLnTx/>
              <a:uFillTx/>
              <a:latin typeface="Aptos" panose="02110004020202020204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C46AAF-B01B-CC7A-2EC8-048AA38D4CE9}"/>
              </a:ext>
            </a:extLst>
          </p:cNvPr>
          <p:cNvSpPr txBox="1"/>
          <p:nvPr/>
        </p:nvSpPr>
        <p:spPr>
          <a:xfrm>
            <a:off x="579315" y="5725492"/>
            <a:ext cx="50712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FFB71B"/>
              </a:solidFill>
              <a:effectLst/>
              <a:uLnTx/>
              <a:uFillTx/>
              <a:latin typeface="Aptos" panose="02110004020202020204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A4CF9F95-B1DC-A2A0-41A1-FF42F60DB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206" y="197816"/>
            <a:ext cx="10515600" cy="1325563"/>
          </a:xfrm>
        </p:spPr>
        <p:txBody>
          <a:bodyPr/>
          <a:lstStyle/>
          <a:p>
            <a:r>
              <a:rPr lang="en-US">
                <a:ea typeface="Roboto"/>
                <a:cs typeface="Roboto"/>
              </a:rPr>
              <a:t>Rust – Bench Press</a:t>
            </a:r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B0E6AE-1B67-E726-EB17-EC0CE4FB8C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720"/>
          <a:stretch/>
        </p:blipFill>
        <p:spPr>
          <a:xfrm>
            <a:off x="5050152" y="1728051"/>
            <a:ext cx="6952661" cy="2849023"/>
          </a:xfrm>
          <a:prstGeom prst="rect">
            <a:avLst/>
          </a:prstGeom>
        </p:spPr>
      </p:pic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3DB840D7-15F5-CD4C-85AC-6FA183523B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8291503"/>
              </p:ext>
            </p:extLst>
          </p:nvPr>
        </p:nvGraphicFramePr>
        <p:xfrm>
          <a:off x="189187" y="1794664"/>
          <a:ext cx="4602160" cy="27157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717616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83C7D49D-3B39-D3C4-A036-4E1CDE7E84EB}"/>
              </a:ext>
            </a:extLst>
          </p:cNvPr>
          <p:cNvSpPr/>
          <p:nvPr/>
        </p:nvSpPr>
        <p:spPr>
          <a:xfrm>
            <a:off x="777766" y="186972"/>
            <a:ext cx="10142482" cy="377234"/>
          </a:xfrm>
          <a:prstGeom prst="rect">
            <a:avLst/>
          </a:prstGeom>
          <a:solidFill>
            <a:srgbClr val="11359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500" b="1" i="0" u="none" strike="noStrike" kern="1200" cap="none" spc="0" normalizeH="0" baseline="0" noProof="0">
              <a:ln>
                <a:noFill/>
              </a:ln>
              <a:solidFill>
                <a:srgbClr val="FFB71B"/>
              </a:solidFill>
              <a:effectLst/>
              <a:uLnTx/>
              <a:uFillTx/>
              <a:latin typeface="Aptos" panose="02110004020202020204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C46AAF-B01B-CC7A-2EC8-048AA38D4CE9}"/>
              </a:ext>
            </a:extLst>
          </p:cNvPr>
          <p:cNvSpPr txBox="1"/>
          <p:nvPr/>
        </p:nvSpPr>
        <p:spPr>
          <a:xfrm>
            <a:off x="579315" y="5725492"/>
            <a:ext cx="50712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FFB71B"/>
              </a:solidFill>
              <a:effectLst/>
              <a:uLnTx/>
              <a:uFillTx/>
              <a:latin typeface="Aptos" panose="02110004020202020204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A4CF9F95-B1DC-A2A0-41A1-FF42F60DB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206" y="197816"/>
            <a:ext cx="10515600" cy="1325563"/>
          </a:xfrm>
        </p:spPr>
        <p:txBody>
          <a:bodyPr/>
          <a:lstStyle/>
          <a:p>
            <a:r>
              <a:rPr lang="en-US" err="1">
                <a:ea typeface="Roboto"/>
                <a:cs typeface="Roboto"/>
              </a:rPr>
              <a:t>Washenitz</a:t>
            </a:r>
            <a:r>
              <a:rPr lang="en-US">
                <a:ea typeface="Roboto"/>
                <a:cs typeface="Roboto"/>
              </a:rPr>
              <a:t> – Bench Press</a:t>
            </a:r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E16905-D3DB-78A3-A5E0-209B8E9EED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773"/>
          <a:stretch/>
        </p:blipFill>
        <p:spPr>
          <a:xfrm>
            <a:off x="5273566" y="2029372"/>
            <a:ext cx="6624144" cy="2177773"/>
          </a:xfrm>
          <a:prstGeom prst="rect">
            <a:avLst/>
          </a:prstGeom>
        </p:spPr>
      </p:pic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3DB840D7-15F5-CD4C-85AC-6FA183523B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9305926"/>
              </p:ext>
            </p:extLst>
          </p:nvPr>
        </p:nvGraphicFramePr>
        <p:xfrm>
          <a:off x="272707" y="1760360"/>
          <a:ext cx="4602160" cy="27157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624491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E48460-8A84-C49D-B67C-C46651DFAA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9AB22AC3-CD9B-CC03-31C9-57763B811888}"/>
              </a:ext>
            </a:extLst>
          </p:cNvPr>
          <p:cNvSpPr/>
          <p:nvPr/>
        </p:nvSpPr>
        <p:spPr>
          <a:xfrm>
            <a:off x="777766" y="186972"/>
            <a:ext cx="10142482" cy="377234"/>
          </a:xfrm>
          <a:prstGeom prst="rect">
            <a:avLst/>
          </a:prstGeom>
          <a:solidFill>
            <a:srgbClr val="11359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500" b="1" i="0" u="none" strike="noStrike" kern="1200" cap="none" spc="0" normalizeH="0" baseline="0" noProof="0">
              <a:ln>
                <a:noFill/>
              </a:ln>
              <a:solidFill>
                <a:srgbClr val="FFB71B"/>
              </a:solidFill>
              <a:effectLst/>
              <a:uLnTx/>
              <a:uFillTx/>
              <a:latin typeface="Aptos" panose="02110004020202020204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E02050-607E-4ECF-721E-629D9A680249}"/>
              </a:ext>
            </a:extLst>
          </p:cNvPr>
          <p:cNvSpPr txBox="1"/>
          <p:nvPr/>
        </p:nvSpPr>
        <p:spPr>
          <a:xfrm>
            <a:off x="579315" y="5725492"/>
            <a:ext cx="50712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FFB71B"/>
              </a:solidFill>
              <a:effectLst/>
              <a:uLnTx/>
              <a:uFillTx/>
              <a:latin typeface="Aptos" panose="02110004020202020204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E68B709B-5B2C-5A48-3F75-98BAD1190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766" y="-174689"/>
            <a:ext cx="10515600" cy="1325563"/>
          </a:xfrm>
        </p:spPr>
        <p:txBody>
          <a:bodyPr/>
          <a:lstStyle/>
          <a:p>
            <a:pPr algn="ctr"/>
            <a:r>
              <a:rPr lang="en-US">
                <a:ea typeface="Roboto"/>
                <a:cs typeface="Roboto"/>
              </a:rPr>
              <a:t>Incline Bench Press MAXES</a:t>
            </a:r>
            <a:endParaRPr lang="en-US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AA572DB3-8D55-DC99-7006-E2EF06FDF9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241324"/>
              </p:ext>
            </p:extLst>
          </p:nvPr>
        </p:nvGraphicFramePr>
        <p:xfrm>
          <a:off x="103326" y="935813"/>
          <a:ext cx="4260830" cy="47548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130415">
                  <a:extLst>
                    <a:ext uri="{9D8B030D-6E8A-4147-A177-3AD203B41FA5}">
                      <a16:colId xmlns:a16="http://schemas.microsoft.com/office/drawing/2014/main" val="4091493759"/>
                    </a:ext>
                  </a:extLst>
                </a:gridCol>
                <a:gridCol w="2130415">
                  <a:extLst>
                    <a:ext uri="{9D8B030D-6E8A-4147-A177-3AD203B41FA5}">
                      <a16:colId xmlns:a16="http://schemas.microsoft.com/office/drawing/2014/main" val="3551932194"/>
                    </a:ext>
                  </a:extLst>
                </a:gridCol>
              </a:tblGrid>
              <a:tr h="432219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rgbClr val="FFB71B"/>
                          </a:solidFill>
                        </a:rPr>
                        <a:t>Battle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FFB71B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712534"/>
                  </a:ext>
                </a:extLst>
              </a:tr>
              <a:tr h="34577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Week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0823832"/>
                  </a:ext>
                </a:extLst>
              </a:tr>
              <a:tr h="34577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 Week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579968"/>
                  </a:ext>
                </a:extLst>
              </a:tr>
              <a:tr h="432219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rgbClr val="FFB71B"/>
                          </a:solidFill>
                        </a:rPr>
                        <a:t>Biggs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rgbClr val="FFB71B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965798"/>
                  </a:ext>
                </a:extLst>
              </a:tr>
              <a:tr h="34577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Week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669069"/>
                  </a:ext>
                </a:extLst>
              </a:tr>
              <a:tr h="34577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Week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411255"/>
                  </a:ext>
                </a:extLst>
              </a:tr>
              <a:tr h="432219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rgbClr val="FFB71B"/>
                          </a:solidFill>
                        </a:rPr>
                        <a:t>Elmore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rgbClr val="FFB71B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766972"/>
                  </a:ext>
                </a:extLst>
              </a:tr>
              <a:tr h="34577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Week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750981"/>
                  </a:ext>
                </a:extLst>
              </a:tr>
              <a:tr h="34577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Week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507876"/>
                  </a:ext>
                </a:extLst>
              </a:tr>
              <a:tr h="432219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rgbClr val="FFB71B"/>
                          </a:solidFill>
                        </a:rPr>
                        <a:t>Faye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FFB71B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060032"/>
                  </a:ext>
                </a:extLst>
              </a:tr>
              <a:tr h="34577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Week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2929602"/>
                  </a:ext>
                </a:extLst>
              </a:tr>
              <a:tr h="34577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Week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803136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7FEFAA25-EF3F-7679-7A4C-A97F21CBD4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9845378"/>
              </p:ext>
            </p:extLst>
          </p:nvPr>
        </p:nvGraphicFramePr>
        <p:xfrm>
          <a:off x="4429509" y="949860"/>
          <a:ext cx="3797366" cy="47548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898683">
                  <a:extLst>
                    <a:ext uri="{9D8B030D-6E8A-4147-A177-3AD203B41FA5}">
                      <a16:colId xmlns:a16="http://schemas.microsoft.com/office/drawing/2014/main" val="4091493759"/>
                    </a:ext>
                  </a:extLst>
                </a:gridCol>
                <a:gridCol w="1898683">
                  <a:extLst>
                    <a:ext uri="{9D8B030D-6E8A-4147-A177-3AD203B41FA5}">
                      <a16:colId xmlns:a16="http://schemas.microsoft.com/office/drawing/2014/main" val="3551932194"/>
                    </a:ext>
                  </a:extLst>
                </a:gridCol>
              </a:tblGrid>
              <a:tr h="456244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rgbClr val="FFB71B"/>
                          </a:solidFill>
                        </a:rPr>
                        <a:t>Johnson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FFB71B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712534"/>
                  </a:ext>
                </a:extLst>
              </a:tr>
              <a:tr h="36499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Week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0823832"/>
                  </a:ext>
                </a:extLst>
              </a:tr>
              <a:tr h="36499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 Week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579968"/>
                  </a:ext>
                </a:extLst>
              </a:tr>
              <a:tr h="456244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rgbClr val="FFB71B"/>
                          </a:solidFill>
                        </a:rPr>
                        <a:t>Malcolm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rgbClr val="FFB71B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965798"/>
                  </a:ext>
                </a:extLst>
              </a:tr>
              <a:tr h="36499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Week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669069"/>
                  </a:ext>
                </a:extLst>
              </a:tr>
              <a:tr h="36499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Week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411255"/>
                  </a:ext>
                </a:extLst>
              </a:tr>
              <a:tr h="456244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rgbClr val="FFB71B"/>
                          </a:solidFill>
                        </a:rPr>
                        <a:t>Miles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rgbClr val="FFB71B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766972"/>
                  </a:ext>
                </a:extLst>
              </a:tr>
              <a:tr h="36499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Week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750981"/>
                  </a:ext>
                </a:extLst>
              </a:tr>
              <a:tr h="36499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Week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507876"/>
                  </a:ext>
                </a:extLst>
              </a:tr>
              <a:tr h="456244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rgbClr val="FFB71B"/>
                          </a:solidFill>
                        </a:rPr>
                        <a:t>Perkins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FFB71B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060032"/>
                  </a:ext>
                </a:extLst>
              </a:tr>
              <a:tr h="36499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Week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2929602"/>
                  </a:ext>
                </a:extLst>
              </a:tr>
              <a:tr h="36499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Week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803136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403149CB-598D-7FAE-2D16-C5ED53F850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6087558"/>
              </p:ext>
            </p:extLst>
          </p:nvPr>
        </p:nvGraphicFramePr>
        <p:xfrm>
          <a:off x="8292228" y="949860"/>
          <a:ext cx="3797366" cy="23774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898683">
                  <a:extLst>
                    <a:ext uri="{9D8B030D-6E8A-4147-A177-3AD203B41FA5}">
                      <a16:colId xmlns:a16="http://schemas.microsoft.com/office/drawing/2014/main" val="4091493759"/>
                    </a:ext>
                  </a:extLst>
                </a:gridCol>
                <a:gridCol w="1898683">
                  <a:extLst>
                    <a:ext uri="{9D8B030D-6E8A-4147-A177-3AD203B41FA5}">
                      <a16:colId xmlns:a16="http://schemas.microsoft.com/office/drawing/2014/main" val="3551932194"/>
                    </a:ext>
                  </a:extLst>
                </a:gridCol>
              </a:tblGrid>
              <a:tr h="456244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rgbClr val="FFB71B"/>
                          </a:solidFill>
                        </a:rPr>
                        <a:t>Rust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FFB71B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712534"/>
                  </a:ext>
                </a:extLst>
              </a:tr>
              <a:tr h="36499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Week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0823832"/>
                  </a:ext>
                </a:extLst>
              </a:tr>
              <a:tr h="36499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 Week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579968"/>
                  </a:ext>
                </a:extLst>
              </a:tr>
              <a:tr h="456244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1" err="1">
                          <a:solidFill>
                            <a:srgbClr val="FFB71B"/>
                          </a:solidFill>
                        </a:rPr>
                        <a:t>Washenitz</a:t>
                      </a:r>
                      <a:endParaRPr lang="en-US" sz="2400" b="1">
                        <a:solidFill>
                          <a:srgbClr val="FFB71B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rgbClr val="FFB71B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965798"/>
                  </a:ext>
                </a:extLst>
              </a:tr>
              <a:tr h="36499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Week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669069"/>
                  </a:ext>
                </a:extLst>
              </a:tr>
              <a:tr h="36499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Week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4112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00287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83C7D49D-3B39-D3C4-A036-4E1CDE7E84EB}"/>
              </a:ext>
            </a:extLst>
          </p:cNvPr>
          <p:cNvSpPr/>
          <p:nvPr/>
        </p:nvSpPr>
        <p:spPr>
          <a:xfrm>
            <a:off x="777766" y="186972"/>
            <a:ext cx="10142482" cy="377234"/>
          </a:xfrm>
          <a:prstGeom prst="rect">
            <a:avLst/>
          </a:prstGeom>
          <a:solidFill>
            <a:srgbClr val="11359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500" b="1" i="0" u="none" strike="noStrike" kern="1200" cap="none" spc="0" normalizeH="0" baseline="0" noProof="0">
              <a:ln>
                <a:noFill/>
              </a:ln>
              <a:solidFill>
                <a:srgbClr val="FFB71B"/>
              </a:solidFill>
              <a:effectLst/>
              <a:uLnTx/>
              <a:uFillTx/>
              <a:latin typeface="Aptos" panose="02110004020202020204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C46AAF-B01B-CC7A-2EC8-048AA38D4CE9}"/>
              </a:ext>
            </a:extLst>
          </p:cNvPr>
          <p:cNvSpPr txBox="1"/>
          <p:nvPr/>
        </p:nvSpPr>
        <p:spPr>
          <a:xfrm>
            <a:off x="579315" y="5725492"/>
            <a:ext cx="50712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FFB71B"/>
              </a:solidFill>
              <a:effectLst/>
              <a:uLnTx/>
              <a:uFillTx/>
              <a:latin typeface="Aptos" panose="02110004020202020204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A4CF9F95-B1DC-A2A0-41A1-FF42F60DB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206" y="197816"/>
            <a:ext cx="10515600" cy="1325563"/>
          </a:xfrm>
        </p:spPr>
        <p:txBody>
          <a:bodyPr/>
          <a:lstStyle/>
          <a:p>
            <a:r>
              <a:rPr lang="en-US">
                <a:ea typeface="Roboto"/>
                <a:cs typeface="Roboto"/>
              </a:rPr>
              <a:t>Battle – Deadlift</a:t>
            </a:r>
            <a:endParaRPr lang="en-US"/>
          </a:p>
        </p:txBody>
      </p:sp>
      <p:pic>
        <p:nvPicPr>
          <p:cNvPr id="6" name="Picture 5" descr="A screenshot of a table&#10;&#10;Description automatically generated">
            <a:extLst>
              <a:ext uri="{FF2B5EF4-FFF2-40B4-BE49-F238E27FC236}">
                <a16:creationId xmlns:a16="http://schemas.microsoft.com/office/drawing/2014/main" id="{6EEB35D8-CCAE-8B12-DF78-D4F1A2FF4B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555"/>
          <a:stretch/>
        </p:blipFill>
        <p:spPr>
          <a:xfrm>
            <a:off x="4839239" y="1523379"/>
            <a:ext cx="7340600" cy="3368806"/>
          </a:xfrm>
          <a:prstGeom prst="rect">
            <a:avLst/>
          </a:prstGeom>
        </p:spPr>
      </p:pic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DB840D7-15F5-CD4C-85AC-6FA183523B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7188987"/>
              </p:ext>
            </p:extLst>
          </p:nvPr>
        </p:nvGraphicFramePr>
        <p:xfrm>
          <a:off x="168206" y="1655461"/>
          <a:ext cx="4602160" cy="27157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810555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83C7D49D-3B39-D3C4-A036-4E1CDE7E84EB}"/>
              </a:ext>
            </a:extLst>
          </p:cNvPr>
          <p:cNvSpPr/>
          <p:nvPr/>
        </p:nvSpPr>
        <p:spPr>
          <a:xfrm>
            <a:off x="777766" y="186972"/>
            <a:ext cx="10142482" cy="377234"/>
          </a:xfrm>
          <a:prstGeom prst="rect">
            <a:avLst/>
          </a:prstGeom>
          <a:solidFill>
            <a:srgbClr val="11359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500" b="1" i="0" u="none" strike="noStrike" kern="1200" cap="none" spc="0" normalizeH="0" baseline="0" noProof="0">
              <a:ln>
                <a:noFill/>
              </a:ln>
              <a:solidFill>
                <a:srgbClr val="FFB71B"/>
              </a:solidFill>
              <a:effectLst/>
              <a:uLnTx/>
              <a:uFillTx/>
              <a:latin typeface="Aptos" panose="02110004020202020204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C46AAF-B01B-CC7A-2EC8-048AA38D4CE9}"/>
              </a:ext>
            </a:extLst>
          </p:cNvPr>
          <p:cNvSpPr txBox="1"/>
          <p:nvPr/>
        </p:nvSpPr>
        <p:spPr>
          <a:xfrm>
            <a:off x="579315" y="5725492"/>
            <a:ext cx="50712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FFB71B"/>
              </a:solidFill>
              <a:effectLst/>
              <a:uLnTx/>
              <a:uFillTx/>
              <a:latin typeface="Aptos" panose="02110004020202020204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A4CF9F95-B1DC-A2A0-41A1-FF42F60DB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206" y="197816"/>
            <a:ext cx="10515600" cy="1325563"/>
          </a:xfrm>
        </p:spPr>
        <p:txBody>
          <a:bodyPr/>
          <a:lstStyle/>
          <a:p>
            <a:r>
              <a:rPr lang="en-US">
                <a:ea typeface="Roboto"/>
                <a:cs typeface="Roboto"/>
              </a:rPr>
              <a:t>Biggs – Deadlift</a:t>
            </a:r>
            <a:endParaRPr lang="en-US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FE5C3BF8-36C8-C578-1A07-F432263272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065"/>
          <a:stretch/>
        </p:blipFill>
        <p:spPr>
          <a:xfrm>
            <a:off x="4938492" y="1891648"/>
            <a:ext cx="7223234" cy="2204452"/>
          </a:xfrm>
          <a:prstGeom prst="rect">
            <a:avLst/>
          </a:prstGeom>
        </p:spPr>
      </p:pic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3DB840D7-15F5-CD4C-85AC-6FA183523B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7922283"/>
              </p:ext>
            </p:extLst>
          </p:nvPr>
        </p:nvGraphicFramePr>
        <p:xfrm>
          <a:off x="156450" y="1709106"/>
          <a:ext cx="4782042" cy="28873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944841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83C7D49D-3B39-D3C4-A036-4E1CDE7E84EB}"/>
              </a:ext>
            </a:extLst>
          </p:cNvPr>
          <p:cNvSpPr/>
          <p:nvPr/>
        </p:nvSpPr>
        <p:spPr>
          <a:xfrm>
            <a:off x="777766" y="186972"/>
            <a:ext cx="10142482" cy="377234"/>
          </a:xfrm>
          <a:prstGeom prst="rect">
            <a:avLst/>
          </a:prstGeom>
          <a:solidFill>
            <a:srgbClr val="11359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500" b="1" i="0" u="none" strike="noStrike" kern="1200" cap="none" spc="0" normalizeH="0" baseline="0" noProof="0">
              <a:ln>
                <a:noFill/>
              </a:ln>
              <a:solidFill>
                <a:srgbClr val="FFB71B"/>
              </a:solidFill>
              <a:effectLst/>
              <a:uLnTx/>
              <a:uFillTx/>
              <a:latin typeface="Aptos" panose="02110004020202020204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C46AAF-B01B-CC7A-2EC8-048AA38D4CE9}"/>
              </a:ext>
            </a:extLst>
          </p:cNvPr>
          <p:cNvSpPr txBox="1"/>
          <p:nvPr/>
        </p:nvSpPr>
        <p:spPr>
          <a:xfrm>
            <a:off x="579315" y="5725492"/>
            <a:ext cx="50712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FFB71B"/>
              </a:solidFill>
              <a:effectLst/>
              <a:uLnTx/>
              <a:uFillTx/>
              <a:latin typeface="Aptos" panose="02110004020202020204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A4CF9F95-B1DC-A2A0-41A1-FF42F60DB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206" y="197816"/>
            <a:ext cx="10515600" cy="1325563"/>
          </a:xfrm>
        </p:spPr>
        <p:txBody>
          <a:bodyPr/>
          <a:lstStyle/>
          <a:p>
            <a:r>
              <a:rPr lang="en-US">
                <a:ea typeface="Roboto"/>
                <a:cs typeface="Roboto"/>
              </a:rPr>
              <a:t>Elmore – Deadlift</a:t>
            </a:r>
            <a:endParaRPr lang="en-US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2CCF4175-1E05-612D-3492-2E5264216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2160" y="1523379"/>
            <a:ext cx="7772400" cy="3178527"/>
          </a:xfrm>
          <a:prstGeom prst="rect">
            <a:avLst/>
          </a:prstGeom>
        </p:spPr>
      </p:pic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3DB840D7-15F5-CD4C-85AC-6FA183523B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684170"/>
              </p:ext>
            </p:extLst>
          </p:nvPr>
        </p:nvGraphicFramePr>
        <p:xfrm>
          <a:off x="0" y="1534223"/>
          <a:ext cx="4602160" cy="27157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88583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83C7D49D-3B39-D3C4-A036-4E1CDE7E84EB}"/>
              </a:ext>
            </a:extLst>
          </p:cNvPr>
          <p:cNvSpPr/>
          <p:nvPr/>
        </p:nvSpPr>
        <p:spPr>
          <a:xfrm>
            <a:off x="777766" y="186972"/>
            <a:ext cx="10142482" cy="377234"/>
          </a:xfrm>
          <a:prstGeom prst="rect">
            <a:avLst/>
          </a:prstGeom>
          <a:solidFill>
            <a:srgbClr val="11359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500" b="1" i="0" u="none" strike="noStrike" kern="1200" cap="none" spc="0" normalizeH="0" baseline="0" noProof="0">
              <a:ln>
                <a:noFill/>
              </a:ln>
              <a:solidFill>
                <a:srgbClr val="FFB71B"/>
              </a:solidFill>
              <a:effectLst/>
              <a:uLnTx/>
              <a:uFillTx/>
              <a:latin typeface="Aptos" panose="02110004020202020204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C46AAF-B01B-CC7A-2EC8-048AA38D4CE9}"/>
              </a:ext>
            </a:extLst>
          </p:cNvPr>
          <p:cNvSpPr txBox="1"/>
          <p:nvPr/>
        </p:nvSpPr>
        <p:spPr>
          <a:xfrm>
            <a:off x="579315" y="5725492"/>
            <a:ext cx="50712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FFB71B"/>
              </a:solidFill>
              <a:effectLst/>
              <a:uLnTx/>
              <a:uFillTx/>
              <a:latin typeface="Aptos" panose="02110004020202020204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B7DFC3FF-06BC-ECEA-D80C-A1002263B9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66277754"/>
              </p:ext>
            </p:extLst>
          </p:nvPr>
        </p:nvGraphicFramePr>
        <p:xfrm>
          <a:off x="1785006" y="375589"/>
          <a:ext cx="8551689" cy="58529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142354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83C7D49D-3B39-D3C4-A036-4E1CDE7E84EB}"/>
              </a:ext>
            </a:extLst>
          </p:cNvPr>
          <p:cNvSpPr/>
          <p:nvPr/>
        </p:nvSpPr>
        <p:spPr>
          <a:xfrm>
            <a:off x="777766" y="186972"/>
            <a:ext cx="10142482" cy="377234"/>
          </a:xfrm>
          <a:prstGeom prst="rect">
            <a:avLst/>
          </a:prstGeom>
          <a:solidFill>
            <a:srgbClr val="11359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500" b="1" i="0" u="none" strike="noStrike" kern="1200" cap="none" spc="0" normalizeH="0" baseline="0" noProof="0">
              <a:ln>
                <a:noFill/>
              </a:ln>
              <a:solidFill>
                <a:srgbClr val="FFB71B"/>
              </a:solidFill>
              <a:effectLst/>
              <a:uLnTx/>
              <a:uFillTx/>
              <a:latin typeface="Aptos" panose="02110004020202020204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C46AAF-B01B-CC7A-2EC8-048AA38D4CE9}"/>
              </a:ext>
            </a:extLst>
          </p:cNvPr>
          <p:cNvSpPr txBox="1"/>
          <p:nvPr/>
        </p:nvSpPr>
        <p:spPr>
          <a:xfrm>
            <a:off x="579315" y="5725492"/>
            <a:ext cx="50712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FFB71B"/>
              </a:solidFill>
              <a:effectLst/>
              <a:uLnTx/>
              <a:uFillTx/>
              <a:latin typeface="Aptos" panose="02110004020202020204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A4CF9F95-B1DC-A2A0-41A1-FF42F60DB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206" y="222868"/>
            <a:ext cx="10515600" cy="1325563"/>
          </a:xfrm>
        </p:spPr>
        <p:txBody>
          <a:bodyPr/>
          <a:lstStyle/>
          <a:p>
            <a:r>
              <a:rPr lang="en-US">
                <a:ea typeface="Roboto"/>
                <a:cs typeface="Roboto"/>
              </a:rPr>
              <a:t>Faye – Deadlift</a:t>
            </a:r>
            <a:endParaRPr lang="en-US"/>
          </a:p>
        </p:txBody>
      </p:sp>
      <p:pic>
        <p:nvPicPr>
          <p:cNvPr id="6" name="Picture 5" descr="A screenshot of a table&#10;&#10;Description automatically generated">
            <a:extLst>
              <a:ext uri="{FF2B5EF4-FFF2-40B4-BE49-F238E27FC236}">
                <a16:creationId xmlns:a16="http://schemas.microsoft.com/office/drawing/2014/main" id="{D6E98F45-AABD-7E62-366E-B20F86C6C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7867" y="1223154"/>
            <a:ext cx="7772400" cy="4411692"/>
          </a:xfrm>
          <a:prstGeom prst="rect">
            <a:avLst/>
          </a:prstGeom>
        </p:spPr>
      </p:pic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3DB840D7-15F5-CD4C-85AC-6FA183523B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5791440"/>
              </p:ext>
            </p:extLst>
          </p:nvPr>
        </p:nvGraphicFramePr>
        <p:xfrm>
          <a:off x="176686" y="1916481"/>
          <a:ext cx="4022834" cy="26449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008942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83C7D49D-3B39-D3C4-A036-4E1CDE7E84EB}"/>
              </a:ext>
            </a:extLst>
          </p:cNvPr>
          <p:cNvSpPr/>
          <p:nvPr/>
        </p:nvSpPr>
        <p:spPr>
          <a:xfrm>
            <a:off x="777766" y="186972"/>
            <a:ext cx="10142482" cy="377234"/>
          </a:xfrm>
          <a:prstGeom prst="rect">
            <a:avLst/>
          </a:prstGeom>
          <a:solidFill>
            <a:srgbClr val="11359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500" b="1" i="0" u="none" strike="noStrike" kern="1200" cap="none" spc="0" normalizeH="0" baseline="0" noProof="0">
              <a:ln>
                <a:noFill/>
              </a:ln>
              <a:solidFill>
                <a:srgbClr val="FFB71B"/>
              </a:solidFill>
              <a:effectLst/>
              <a:uLnTx/>
              <a:uFillTx/>
              <a:latin typeface="Aptos" panose="02110004020202020204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C46AAF-B01B-CC7A-2EC8-048AA38D4CE9}"/>
              </a:ext>
            </a:extLst>
          </p:cNvPr>
          <p:cNvSpPr txBox="1"/>
          <p:nvPr/>
        </p:nvSpPr>
        <p:spPr>
          <a:xfrm>
            <a:off x="579315" y="5725492"/>
            <a:ext cx="50712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FFB71B"/>
              </a:solidFill>
              <a:effectLst/>
              <a:uLnTx/>
              <a:uFillTx/>
              <a:latin typeface="Aptos" panose="02110004020202020204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A4CF9F95-B1DC-A2A0-41A1-FF42F60DB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206" y="197816"/>
            <a:ext cx="10515600" cy="1325563"/>
          </a:xfrm>
        </p:spPr>
        <p:txBody>
          <a:bodyPr/>
          <a:lstStyle/>
          <a:p>
            <a:r>
              <a:rPr lang="en-US">
                <a:ea typeface="Roboto"/>
                <a:cs typeface="Roboto"/>
              </a:rPr>
              <a:t>Jenkins – Deadlift</a:t>
            </a:r>
            <a:endParaRPr lang="en-US"/>
          </a:p>
        </p:txBody>
      </p:sp>
      <p:pic>
        <p:nvPicPr>
          <p:cNvPr id="7" name="Picture 6" descr="A screenshot of a table&#10;&#10;Description automatically generated">
            <a:extLst>
              <a:ext uri="{FF2B5EF4-FFF2-40B4-BE49-F238E27FC236}">
                <a16:creationId xmlns:a16="http://schemas.microsoft.com/office/drawing/2014/main" id="{1CB61EEC-494E-37A1-0BDA-8C2D859446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07"/>
          <a:stretch/>
        </p:blipFill>
        <p:spPr>
          <a:xfrm>
            <a:off x="4843898" y="1663986"/>
            <a:ext cx="7258925" cy="2992886"/>
          </a:xfrm>
          <a:prstGeom prst="rect">
            <a:avLst/>
          </a:prstGeom>
        </p:spPr>
      </p:pic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3DB840D7-15F5-CD4C-85AC-6FA183523B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0548322"/>
              </p:ext>
            </p:extLst>
          </p:nvPr>
        </p:nvGraphicFramePr>
        <p:xfrm>
          <a:off x="89177" y="1663986"/>
          <a:ext cx="4602160" cy="27157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712540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83C7D49D-3B39-D3C4-A036-4E1CDE7E84EB}"/>
              </a:ext>
            </a:extLst>
          </p:cNvPr>
          <p:cNvSpPr/>
          <p:nvPr/>
        </p:nvSpPr>
        <p:spPr>
          <a:xfrm>
            <a:off x="777766" y="186972"/>
            <a:ext cx="10142482" cy="377234"/>
          </a:xfrm>
          <a:prstGeom prst="rect">
            <a:avLst/>
          </a:prstGeom>
          <a:solidFill>
            <a:srgbClr val="11359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500" b="1" i="0" u="none" strike="noStrike" kern="1200" cap="none" spc="0" normalizeH="0" baseline="0" noProof="0">
              <a:ln>
                <a:noFill/>
              </a:ln>
              <a:solidFill>
                <a:srgbClr val="FFB71B"/>
              </a:solidFill>
              <a:effectLst/>
              <a:uLnTx/>
              <a:uFillTx/>
              <a:latin typeface="Aptos" panose="02110004020202020204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C46AAF-B01B-CC7A-2EC8-048AA38D4CE9}"/>
              </a:ext>
            </a:extLst>
          </p:cNvPr>
          <p:cNvSpPr txBox="1"/>
          <p:nvPr/>
        </p:nvSpPr>
        <p:spPr>
          <a:xfrm>
            <a:off x="579315" y="5725492"/>
            <a:ext cx="50712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FFB71B"/>
              </a:solidFill>
              <a:effectLst/>
              <a:uLnTx/>
              <a:uFillTx/>
              <a:latin typeface="Aptos" panose="02110004020202020204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A4CF9F95-B1DC-A2A0-41A1-FF42F60DB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206" y="197816"/>
            <a:ext cx="10515600" cy="1325563"/>
          </a:xfrm>
        </p:spPr>
        <p:txBody>
          <a:bodyPr/>
          <a:lstStyle/>
          <a:p>
            <a:r>
              <a:rPr lang="en-US">
                <a:ea typeface="Roboto"/>
                <a:cs typeface="Roboto"/>
              </a:rPr>
              <a:t>Johnson – Deadlift </a:t>
            </a:r>
            <a:endParaRPr lang="en-US"/>
          </a:p>
        </p:txBody>
      </p:sp>
      <p:pic>
        <p:nvPicPr>
          <p:cNvPr id="4" name="Picture 3" descr="A table with numbers and a number of people&#10;&#10;Description automatically generated with medium confidence">
            <a:extLst>
              <a:ext uri="{FF2B5EF4-FFF2-40B4-BE49-F238E27FC236}">
                <a16:creationId xmlns:a16="http://schemas.microsoft.com/office/drawing/2014/main" id="{505AE555-4251-6858-479C-3E466408D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1534223"/>
            <a:ext cx="7772400" cy="3498790"/>
          </a:xfrm>
          <a:prstGeom prst="rect">
            <a:avLst/>
          </a:prstGeom>
        </p:spPr>
      </p:pic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3DB840D7-15F5-CD4C-85AC-6FA183523B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809953"/>
              </p:ext>
            </p:extLst>
          </p:nvPr>
        </p:nvGraphicFramePr>
        <p:xfrm>
          <a:off x="168206" y="1753644"/>
          <a:ext cx="4158641" cy="27751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109551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83C7D49D-3B39-D3C4-A036-4E1CDE7E84EB}"/>
              </a:ext>
            </a:extLst>
          </p:cNvPr>
          <p:cNvSpPr/>
          <p:nvPr/>
        </p:nvSpPr>
        <p:spPr>
          <a:xfrm>
            <a:off x="777766" y="186972"/>
            <a:ext cx="10142482" cy="377234"/>
          </a:xfrm>
          <a:prstGeom prst="rect">
            <a:avLst/>
          </a:prstGeom>
          <a:solidFill>
            <a:srgbClr val="11359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500" b="1" i="0" u="none" strike="noStrike" kern="1200" cap="none" spc="0" normalizeH="0" baseline="0" noProof="0">
              <a:ln>
                <a:noFill/>
              </a:ln>
              <a:solidFill>
                <a:srgbClr val="FFB71B"/>
              </a:solidFill>
              <a:effectLst/>
              <a:uLnTx/>
              <a:uFillTx/>
              <a:latin typeface="Aptos" panose="02110004020202020204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C46AAF-B01B-CC7A-2EC8-048AA38D4CE9}"/>
              </a:ext>
            </a:extLst>
          </p:cNvPr>
          <p:cNvSpPr txBox="1"/>
          <p:nvPr/>
        </p:nvSpPr>
        <p:spPr>
          <a:xfrm>
            <a:off x="579315" y="5725492"/>
            <a:ext cx="50712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FFB71B"/>
              </a:solidFill>
              <a:effectLst/>
              <a:uLnTx/>
              <a:uFillTx/>
              <a:latin typeface="Aptos" panose="02110004020202020204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A4CF9F95-B1DC-A2A0-41A1-FF42F60DB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206" y="197816"/>
            <a:ext cx="10515600" cy="1325563"/>
          </a:xfrm>
        </p:spPr>
        <p:txBody>
          <a:bodyPr/>
          <a:lstStyle/>
          <a:p>
            <a:r>
              <a:rPr lang="en-US">
                <a:ea typeface="Roboto"/>
                <a:cs typeface="Roboto"/>
              </a:rPr>
              <a:t>Malcolm – Deadlift</a:t>
            </a:r>
            <a:endParaRPr lang="en-US"/>
          </a:p>
        </p:txBody>
      </p:sp>
      <p:pic>
        <p:nvPicPr>
          <p:cNvPr id="6" name="Picture 5" descr="A screenshot of a table&#10;&#10;Description automatically generated">
            <a:extLst>
              <a:ext uri="{FF2B5EF4-FFF2-40B4-BE49-F238E27FC236}">
                <a16:creationId xmlns:a16="http://schemas.microsoft.com/office/drawing/2014/main" id="{E2F6FD16-634A-4334-2228-91945A62D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1292195"/>
            <a:ext cx="7772400" cy="4273609"/>
          </a:xfrm>
          <a:prstGeom prst="rect">
            <a:avLst/>
          </a:prstGeom>
        </p:spPr>
      </p:pic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DB840D7-15F5-CD4C-85AC-6FA183523B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0555289"/>
              </p:ext>
            </p:extLst>
          </p:nvPr>
        </p:nvGraphicFramePr>
        <p:xfrm>
          <a:off x="0" y="1841325"/>
          <a:ext cx="4296427" cy="27075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677049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83C7D49D-3B39-D3C4-A036-4E1CDE7E84EB}"/>
              </a:ext>
            </a:extLst>
          </p:cNvPr>
          <p:cNvSpPr/>
          <p:nvPr/>
        </p:nvSpPr>
        <p:spPr>
          <a:xfrm>
            <a:off x="777766" y="186972"/>
            <a:ext cx="10142482" cy="377234"/>
          </a:xfrm>
          <a:prstGeom prst="rect">
            <a:avLst/>
          </a:prstGeom>
          <a:solidFill>
            <a:srgbClr val="11359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500" b="1" i="0" u="none" strike="noStrike" kern="1200" cap="none" spc="0" normalizeH="0" baseline="0" noProof="0">
              <a:ln>
                <a:noFill/>
              </a:ln>
              <a:solidFill>
                <a:srgbClr val="FFB71B"/>
              </a:solidFill>
              <a:effectLst/>
              <a:uLnTx/>
              <a:uFillTx/>
              <a:latin typeface="Aptos" panose="02110004020202020204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F1375A9-A738-47D6-B4AC-6485D1424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206" y="197816"/>
            <a:ext cx="10515600" cy="1325563"/>
          </a:xfrm>
        </p:spPr>
        <p:txBody>
          <a:bodyPr/>
          <a:lstStyle/>
          <a:p>
            <a:r>
              <a:rPr lang="en-US">
                <a:ea typeface="Roboto"/>
                <a:cs typeface="Roboto"/>
              </a:rPr>
              <a:t>Miles – Deadlift</a:t>
            </a:r>
            <a:endParaRPr lang="en-US"/>
          </a:p>
        </p:txBody>
      </p:sp>
      <p:pic>
        <p:nvPicPr>
          <p:cNvPr id="3" name="Picture 2" descr="A screenshot of a data&#10;&#10;Description automatically generated">
            <a:extLst>
              <a:ext uri="{FF2B5EF4-FFF2-40B4-BE49-F238E27FC236}">
                <a16:creationId xmlns:a16="http://schemas.microsoft.com/office/drawing/2014/main" id="{386DC5C7-32A6-1503-FC32-08A68425D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1672677"/>
            <a:ext cx="7772400" cy="3188368"/>
          </a:xfrm>
          <a:prstGeom prst="rect">
            <a:avLst/>
          </a:prstGeom>
        </p:spPr>
      </p:pic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3DB840D7-15F5-CD4C-85AC-6FA183523B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7163270"/>
              </p:ext>
            </p:extLst>
          </p:nvPr>
        </p:nvGraphicFramePr>
        <p:xfrm>
          <a:off x="60076" y="1912722"/>
          <a:ext cx="4359524" cy="27082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727251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83C7D49D-3B39-D3C4-A036-4E1CDE7E84EB}"/>
              </a:ext>
            </a:extLst>
          </p:cNvPr>
          <p:cNvSpPr/>
          <p:nvPr/>
        </p:nvSpPr>
        <p:spPr>
          <a:xfrm>
            <a:off x="777766" y="186972"/>
            <a:ext cx="10142482" cy="377234"/>
          </a:xfrm>
          <a:prstGeom prst="rect">
            <a:avLst/>
          </a:prstGeom>
          <a:solidFill>
            <a:srgbClr val="11359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500" b="1" i="0" u="none" strike="noStrike" kern="1200" cap="none" spc="0" normalizeH="0" baseline="0" noProof="0">
              <a:ln>
                <a:noFill/>
              </a:ln>
              <a:solidFill>
                <a:srgbClr val="FFB71B"/>
              </a:solidFill>
              <a:effectLst/>
              <a:uLnTx/>
              <a:uFillTx/>
              <a:latin typeface="Aptos" panose="02110004020202020204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C46AAF-B01B-CC7A-2EC8-048AA38D4CE9}"/>
              </a:ext>
            </a:extLst>
          </p:cNvPr>
          <p:cNvSpPr txBox="1"/>
          <p:nvPr/>
        </p:nvSpPr>
        <p:spPr>
          <a:xfrm>
            <a:off x="579315" y="5725492"/>
            <a:ext cx="50712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FFB71B"/>
              </a:solidFill>
              <a:effectLst/>
              <a:uLnTx/>
              <a:uFillTx/>
              <a:latin typeface="Aptos" panose="02110004020202020204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A4CF9F95-B1DC-A2A0-41A1-FF42F60DB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206" y="197816"/>
            <a:ext cx="10515600" cy="1325563"/>
          </a:xfrm>
        </p:spPr>
        <p:txBody>
          <a:bodyPr/>
          <a:lstStyle/>
          <a:p>
            <a:r>
              <a:rPr lang="en-US">
                <a:ea typeface="Roboto"/>
                <a:cs typeface="Roboto"/>
              </a:rPr>
              <a:t>Perkins – Deadlift</a:t>
            </a:r>
            <a:endParaRPr lang="en-US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61989DC6-0E33-04A6-3520-090E6D2D7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3616" y="1936218"/>
            <a:ext cx="7772400" cy="1911805"/>
          </a:xfrm>
          <a:prstGeom prst="rect">
            <a:avLst/>
          </a:prstGeom>
        </p:spPr>
      </p:pic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3DB840D7-15F5-CD4C-85AC-6FA183523B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2807824"/>
              </p:ext>
            </p:extLst>
          </p:nvPr>
        </p:nvGraphicFramePr>
        <p:xfrm>
          <a:off x="168206" y="1523379"/>
          <a:ext cx="4279325" cy="27266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270339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83C7D49D-3B39-D3C4-A036-4E1CDE7E84EB}"/>
              </a:ext>
            </a:extLst>
          </p:cNvPr>
          <p:cNvSpPr/>
          <p:nvPr/>
        </p:nvSpPr>
        <p:spPr>
          <a:xfrm>
            <a:off x="777766" y="186972"/>
            <a:ext cx="10142482" cy="377234"/>
          </a:xfrm>
          <a:prstGeom prst="rect">
            <a:avLst/>
          </a:prstGeom>
          <a:solidFill>
            <a:srgbClr val="11359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500" b="1" i="0" u="none" strike="noStrike" kern="1200" cap="none" spc="0" normalizeH="0" baseline="0" noProof="0">
              <a:ln>
                <a:noFill/>
              </a:ln>
              <a:solidFill>
                <a:srgbClr val="FFB71B"/>
              </a:solidFill>
              <a:effectLst/>
              <a:uLnTx/>
              <a:uFillTx/>
              <a:latin typeface="Aptos" panose="02110004020202020204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C46AAF-B01B-CC7A-2EC8-048AA38D4CE9}"/>
              </a:ext>
            </a:extLst>
          </p:cNvPr>
          <p:cNvSpPr txBox="1"/>
          <p:nvPr/>
        </p:nvSpPr>
        <p:spPr>
          <a:xfrm>
            <a:off x="579315" y="5725492"/>
            <a:ext cx="50712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FFB71B"/>
              </a:solidFill>
              <a:effectLst/>
              <a:uLnTx/>
              <a:uFillTx/>
              <a:latin typeface="Aptos" panose="02110004020202020204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A4CF9F95-B1DC-A2A0-41A1-FF42F60DB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206" y="197816"/>
            <a:ext cx="10515600" cy="1325563"/>
          </a:xfrm>
        </p:spPr>
        <p:txBody>
          <a:bodyPr/>
          <a:lstStyle/>
          <a:p>
            <a:r>
              <a:rPr lang="en-US">
                <a:ea typeface="Roboto"/>
                <a:cs typeface="Roboto"/>
              </a:rPr>
              <a:t>Rust – Deadlift</a:t>
            </a:r>
            <a:endParaRPr lang="en-US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B2FFE5D5-2390-4A33-77BC-F5C844F76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1659978"/>
            <a:ext cx="7772400" cy="3242548"/>
          </a:xfrm>
          <a:prstGeom prst="rect">
            <a:avLst/>
          </a:prstGeom>
        </p:spPr>
      </p:pic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3DB840D7-15F5-CD4C-85AC-6FA183523B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889495"/>
              </p:ext>
            </p:extLst>
          </p:nvPr>
        </p:nvGraphicFramePr>
        <p:xfrm>
          <a:off x="168206" y="1858719"/>
          <a:ext cx="4246789" cy="26099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359128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83C7D49D-3B39-D3C4-A036-4E1CDE7E84EB}"/>
              </a:ext>
            </a:extLst>
          </p:cNvPr>
          <p:cNvSpPr/>
          <p:nvPr/>
        </p:nvSpPr>
        <p:spPr>
          <a:xfrm>
            <a:off x="777766" y="186972"/>
            <a:ext cx="10142482" cy="377234"/>
          </a:xfrm>
          <a:prstGeom prst="rect">
            <a:avLst/>
          </a:prstGeom>
          <a:solidFill>
            <a:srgbClr val="11359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500" b="1" i="0" u="none" strike="noStrike" kern="1200" cap="none" spc="0" normalizeH="0" baseline="0" noProof="0">
              <a:ln>
                <a:noFill/>
              </a:ln>
              <a:solidFill>
                <a:srgbClr val="FFB71B"/>
              </a:solidFill>
              <a:effectLst/>
              <a:uLnTx/>
              <a:uFillTx/>
              <a:latin typeface="Aptos" panose="02110004020202020204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C46AAF-B01B-CC7A-2EC8-048AA38D4CE9}"/>
              </a:ext>
            </a:extLst>
          </p:cNvPr>
          <p:cNvSpPr txBox="1"/>
          <p:nvPr/>
        </p:nvSpPr>
        <p:spPr>
          <a:xfrm>
            <a:off x="579315" y="5725492"/>
            <a:ext cx="50712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FFB71B"/>
              </a:solidFill>
              <a:effectLst/>
              <a:uLnTx/>
              <a:uFillTx/>
              <a:latin typeface="Aptos" panose="02110004020202020204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A4CF9F95-B1DC-A2A0-41A1-FF42F60DB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206" y="197816"/>
            <a:ext cx="10515600" cy="1325563"/>
          </a:xfrm>
        </p:spPr>
        <p:txBody>
          <a:bodyPr/>
          <a:lstStyle/>
          <a:p>
            <a:r>
              <a:rPr lang="en-US" err="1">
                <a:ea typeface="Roboto"/>
                <a:cs typeface="Roboto"/>
              </a:rPr>
              <a:t>Washenitz</a:t>
            </a:r>
            <a:r>
              <a:rPr lang="en-US">
                <a:ea typeface="Roboto"/>
                <a:cs typeface="Roboto"/>
              </a:rPr>
              <a:t> – Deadlift</a:t>
            </a:r>
            <a:endParaRPr lang="en-US"/>
          </a:p>
        </p:txBody>
      </p:sp>
      <p:pic>
        <p:nvPicPr>
          <p:cNvPr id="4" name="Picture 3" descr="A table with numbers and a number of people&#10;&#10;Description automatically generated with medium confidence">
            <a:extLst>
              <a:ext uri="{FF2B5EF4-FFF2-40B4-BE49-F238E27FC236}">
                <a16:creationId xmlns:a16="http://schemas.microsoft.com/office/drawing/2014/main" id="{B1D88B53-0606-B051-FA4E-AC7B81838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1584" y="1523379"/>
            <a:ext cx="7772400" cy="3535110"/>
          </a:xfrm>
          <a:prstGeom prst="rect">
            <a:avLst/>
          </a:prstGeom>
        </p:spPr>
      </p:pic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3DB840D7-15F5-CD4C-85AC-6FA183523B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6304304"/>
              </p:ext>
            </p:extLst>
          </p:nvPr>
        </p:nvGraphicFramePr>
        <p:xfrm>
          <a:off x="255888" y="1703540"/>
          <a:ext cx="3977909" cy="30627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229151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83C7D49D-3B39-D3C4-A036-4E1CDE7E84EB}"/>
              </a:ext>
            </a:extLst>
          </p:cNvPr>
          <p:cNvSpPr/>
          <p:nvPr/>
        </p:nvSpPr>
        <p:spPr>
          <a:xfrm>
            <a:off x="777766" y="186972"/>
            <a:ext cx="10142482" cy="377234"/>
          </a:xfrm>
          <a:prstGeom prst="rect">
            <a:avLst/>
          </a:prstGeom>
          <a:solidFill>
            <a:srgbClr val="11359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500" b="1" i="0" u="none" strike="noStrike" kern="1200" cap="none" spc="0" normalizeH="0" baseline="0" noProof="0">
              <a:ln>
                <a:noFill/>
              </a:ln>
              <a:solidFill>
                <a:srgbClr val="FFB71B"/>
              </a:solidFill>
              <a:effectLst/>
              <a:uLnTx/>
              <a:uFillTx/>
              <a:latin typeface="Aptos" panose="02110004020202020204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C46AAF-B01B-CC7A-2EC8-048AA38D4CE9}"/>
              </a:ext>
            </a:extLst>
          </p:cNvPr>
          <p:cNvSpPr txBox="1"/>
          <p:nvPr/>
        </p:nvSpPr>
        <p:spPr>
          <a:xfrm>
            <a:off x="579315" y="5725492"/>
            <a:ext cx="50712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FFB71B"/>
              </a:solidFill>
              <a:effectLst/>
              <a:uLnTx/>
              <a:uFillTx/>
              <a:latin typeface="Aptos" panose="02110004020202020204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A4CF9F95-B1DC-A2A0-41A1-FF42F60DB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206" y="197816"/>
            <a:ext cx="10515600" cy="1325563"/>
          </a:xfrm>
        </p:spPr>
        <p:txBody>
          <a:bodyPr/>
          <a:lstStyle/>
          <a:p>
            <a:r>
              <a:rPr lang="en-US">
                <a:ea typeface="Roboto"/>
                <a:cs typeface="Roboto"/>
              </a:rPr>
              <a:t>Battle – Squat</a:t>
            </a:r>
            <a:endParaRPr lang="en-US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1C41E94C-1A2E-49C3-64A9-FAEE88D32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1729109"/>
            <a:ext cx="7772400" cy="2639290"/>
          </a:xfrm>
          <a:prstGeom prst="rect">
            <a:avLst/>
          </a:prstGeom>
        </p:spPr>
      </p:pic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3DB840D7-15F5-CD4C-85AC-6FA183523B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4651276"/>
              </p:ext>
            </p:extLst>
          </p:nvPr>
        </p:nvGraphicFramePr>
        <p:xfrm>
          <a:off x="0" y="1523379"/>
          <a:ext cx="4251394" cy="28143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601533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83C7D49D-3B39-D3C4-A036-4E1CDE7E84EB}"/>
              </a:ext>
            </a:extLst>
          </p:cNvPr>
          <p:cNvSpPr/>
          <p:nvPr/>
        </p:nvSpPr>
        <p:spPr>
          <a:xfrm>
            <a:off x="777766" y="186972"/>
            <a:ext cx="10142482" cy="377234"/>
          </a:xfrm>
          <a:prstGeom prst="rect">
            <a:avLst/>
          </a:prstGeom>
          <a:solidFill>
            <a:srgbClr val="11359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500" b="1" i="0" u="none" strike="noStrike" kern="1200" cap="none" spc="0" normalizeH="0" baseline="0" noProof="0">
              <a:ln>
                <a:noFill/>
              </a:ln>
              <a:solidFill>
                <a:srgbClr val="FFB71B"/>
              </a:solidFill>
              <a:effectLst/>
              <a:uLnTx/>
              <a:uFillTx/>
              <a:latin typeface="Aptos" panose="02110004020202020204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C46AAF-B01B-CC7A-2EC8-048AA38D4CE9}"/>
              </a:ext>
            </a:extLst>
          </p:cNvPr>
          <p:cNvSpPr txBox="1"/>
          <p:nvPr/>
        </p:nvSpPr>
        <p:spPr>
          <a:xfrm>
            <a:off x="579315" y="5725492"/>
            <a:ext cx="50712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FFB71B"/>
              </a:solidFill>
              <a:effectLst/>
              <a:uLnTx/>
              <a:uFillTx/>
              <a:latin typeface="Aptos" panose="02110004020202020204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A4CF9F95-B1DC-A2A0-41A1-FF42F60DB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206" y="197816"/>
            <a:ext cx="10515600" cy="1325563"/>
          </a:xfrm>
        </p:spPr>
        <p:txBody>
          <a:bodyPr/>
          <a:lstStyle/>
          <a:p>
            <a:r>
              <a:rPr lang="en-US">
                <a:ea typeface="Roboto"/>
                <a:cs typeface="Roboto"/>
              </a:rPr>
              <a:t>Biggs – Squat</a:t>
            </a:r>
            <a:endParaRPr lang="en-US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1F74A617-0FB9-EB09-37BF-5BB1B73772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694"/>
          <a:stretch/>
        </p:blipFill>
        <p:spPr>
          <a:xfrm>
            <a:off x="5112297" y="1949913"/>
            <a:ext cx="6785741" cy="1862728"/>
          </a:xfrm>
          <a:prstGeom prst="rect">
            <a:avLst/>
          </a:prstGeom>
        </p:spPr>
      </p:pic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3DB840D7-15F5-CD4C-85AC-6FA183523B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92109323"/>
              </p:ext>
            </p:extLst>
          </p:nvPr>
        </p:nvGraphicFramePr>
        <p:xfrm>
          <a:off x="293962" y="1718252"/>
          <a:ext cx="4602160" cy="27157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12564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83C7D49D-3B39-D3C4-A036-4E1CDE7E84EB}"/>
              </a:ext>
            </a:extLst>
          </p:cNvPr>
          <p:cNvSpPr/>
          <p:nvPr/>
        </p:nvSpPr>
        <p:spPr>
          <a:xfrm>
            <a:off x="777766" y="186972"/>
            <a:ext cx="10142482" cy="377234"/>
          </a:xfrm>
          <a:prstGeom prst="rect">
            <a:avLst/>
          </a:prstGeom>
          <a:solidFill>
            <a:srgbClr val="11359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500" b="1" i="0" u="none" strike="noStrike" kern="1200" cap="none" spc="0" normalizeH="0" baseline="0" noProof="0">
              <a:ln>
                <a:noFill/>
              </a:ln>
              <a:solidFill>
                <a:srgbClr val="FFB71B"/>
              </a:solidFill>
              <a:effectLst/>
              <a:uLnTx/>
              <a:uFillTx/>
              <a:latin typeface="Aptos" panose="02110004020202020204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C46AAF-B01B-CC7A-2EC8-048AA38D4CE9}"/>
              </a:ext>
            </a:extLst>
          </p:cNvPr>
          <p:cNvSpPr txBox="1"/>
          <p:nvPr/>
        </p:nvSpPr>
        <p:spPr>
          <a:xfrm>
            <a:off x="579315" y="5725492"/>
            <a:ext cx="50712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FFB71B"/>
              </a:solidFill>
              <a:effectLst/>
              <a:uLnTx/>
              <a:uFillTx/>
              <a:latin typeface="Aptos" panose="02110004020202020204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7" name="Picture 6" descr="A screenshot of a graph&#10;&#10;Description automatically generated">
            <a:extLst>
              <a:ext uri="{FF2B5EF4-FFF2-40B4-BE49-F238E27FC236}">
                <a16:creationId xmlns:a16="http://schemas.microsoft.com/office/drawing/2014/main" id="{3736C03F-1F61-D682-FFE7-77D8DD0D73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45" t="1687" r="1103" b="1687"/>
          <a:stretch/>
        </p:blipFill>
        <p:spPr>
          <a:xfrm>
            <a:off x="1061136" y="292963"/>
            <a:ext cx="10275420" cy="5778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3055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83C7D49D-3B39-D3C4-A036-4E1CDE7E84EB}"/>
              </a:ext>
            </a:extLst>
          </p:cNvPr>
          <p:cNvSpPr/>
          <p:nvPr/>
        </p:nvSpPr>
        <p:spPr>
          <a:xfrm>
            <a:off x="777766" y="186972"/>
            <a:ext cx="10142482" cy="377234"/>
          </a:xfrm>
          <a:prstGeom prst="rect">
            <a:avLst/>
          </a:prstGeom>
          <a:solidFill>
            <a:srgbClr val="11359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500" b="1" i="0" u="none" strike="noStrike" kern="1200" cap="none" spc="0" normalizeH="0" baseline="0" noProof="0">
              <a:ln>
                <a:noFill/>
              </a:ln>
              <a:solidFill>
                <a:srgbClr val="FFB71B"/>
              </a:solidFill>
              <a:effectLst/>
              <a:uLnTx/>
              <a:uFillTx/>
              <a:latin typeface="Aptos" panose="02110004020202020204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C46AAF-B01B-CC7A-2EC8-048AA38D4CE9}"/>
              </a:ext>
            </a:extLst>
          </p:cNvPr>
          <p:cNvSpPr txBox="1"/>
          <p:nvPr/>
        </p:nvSpPr>
        <p:spPr>
          <a:xfrm>
            <a:off x="579315" y="5725492"/>
            <a:ext cx="50712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FFB71B"/>
              </a:solidFill>
              <a:effectLst/>
              <a:uLnTx/>
              <a:uFillTx/>
              <a:latin typeface="Aptos" panose="02110004020202020204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A4CF9F95-B1DC-A2A0-41A1-FF42F60DB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206" y="197816"/>
            <a:ext cx="10515600" cy="1325563"/>
          </a:xfrm>
        </p:spPr>
        <p:txBody>
          <a:bodyPr/>
          <a:lstStyle/>
          <a:p>
            <a:r>
              <a:rPr lang="en-US">
                <a:ea typeface="Roboto"/>
                <a:cs typeface="Roboto"/>
              </a:rPr>
              <a:t>Elmore – Squat</a:t>
            </a:r>
            <a:endParaRPr lang="en-US"/>
          </a:p>
        </p:txBody>
      </p:sp>
      <p:pic>
        <p:nvPicPr>
          <p:cNvPr id="4" name="Picture 3" descr="A screenshot of a table&#10;&#10;Description automatically generated">
            <a:extLst>
              <a:ext uri="{FF2B5EF4-FFF2-40B4-BE49-F238E27FC236}">
                <a16:creationId xmlns:a16="http://schemas.microsoft.com/office/drawing/2014/main" id="{E8024AFD-02D2-4AE9-2504-3990A7511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1523379"/>
            <a:ext cx="7772400" cy="3038207"/>
          </a:xfrm>
          <a:prstGeom prst="rect">
            <a:avLst/>
          </a:prstGeom>
        </p:spPr>
      </p:pic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3DB840D7-15F5-CD4C-85AC-6FA183523B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4571430"/>
              </p:ext>
            </p:extLst>
          </p:nvPr>
        </p:nvGraphicFramePr>
        <p:xfrm>
          <a:off x="0" y="1856601"/>
          <a:ext cx="4251394" cy="24795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420181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83C7D49D-3B39-D3C4-A036-4E1CDE7E84EB}"/>
              </a:ext>
            </a:extLst>
          </p:cNvPr>
          <p:cNvSpPr/>
          <p:nvPr/>
        </p:nvSpPr>
        <p:spPr>
          <a:xfrm>
            <a:off x="777766" y="186972"/>
            <a:ext cx="10142482" cy="377234"/>
          </a:xfrm>
          <a:prstGeom prst="rect">
            <a:avLst/>
          </a:prstGeom>
          <a:solidFill>
            <a:srgbClr val="11359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500" b="1" i="0" u="none" strike="noStrike" kern="1200" cap="none" spc="0" normalizeH="0" baseline="0" noProof="0">
              <a:ln>
                <a:noFill/>
              </a:ln>
              <a:solidFill>
                <a:srgbClr val="FFB71B"/>
              </a:solidFill>
              <a:effectLst/>
              <a:uLnTx/>
              <a:uFillTx/>
              <a:latin typeface="Aptos" panose="02110004020202020204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C46AAF-B01B-CC7A-2EC8-048AA38D4CE9}"/>
              </a:ext>
            </a:extLst>
          </p:cNvPr>
          <p:cNvSpPr txBox="1"/>
          <p:nvPr/>
        </p:nvSpPr>
        <p:spPr>
          <a:xfrm>
            <a:off x="579315" y="5725492"/>
            <a:ext cx="50712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FFB71B"/>
              </a:solidFill>
              <a:effectLst/>
              <a:uLnTx/>
              <a:uFillTx/>
              <a:latin typeface="Aptos" panose="02110004020202020204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A4CF9F95-B1DC-A2A0-41A1-FF42F60DB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206" y="197816"/>
            <a:ext cx="10515600" cy="1325563"/>
          </a:xfrm>
        </p:spPr>
        <p:txBody>
          <a:bodyPr/>
          <a:lstStyle/>
          <a:p>
            <a:r>
              <a:rPr lang="en-US">
                <a:ea typeface="Roboto"/>
                <a:cs typeface="Roboto"/>
              </a:rPr>
              <a:t>Faye – Squat</a:t>
            </a:r>
            <a:endParaRPr lang="en-US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61A46592-0DE8-A80D-B573-8C88D7781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2160" y="1492368"/>
            <a:ext cx="7772400" cy="2632087"/>
          </a:xfrm>
          <a:prstGeom prst="rect">
            <a:avLst/>
          </a:prstGeom>
        </p:spPr>
      </p:pic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3DB840D7-15F5-CD4C-85AC-6FA183523B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3142941"/>
              </p:ext>
            </p:extLst>
          </p:nvPr>
        </p:nvGraphicFramePr>
        <p:xfrm>
          <a:off x="0" y="1466019"/>
          <a:ext cx="4602160" cy="27157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043924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83C7D49D-3B39-D3C4-A036-4E1CDE7E84EB}"/>
              </a:ext>
            </a:extLst>
          </p:cNvPr>
          <p:cNvSpPr/>
          <p:nvPr/>
        </p:nvSpPr>
        <p:spPr>
          <a:xfrm>
            <a:off x="777766" y="186972"/>
            <a:ext cx="10142482" cy="377234"/>
          </a:xfrm>
          <a:prstGeom prst="rect">
            <a:avLst/>
          </a:prstGeom>
          <a:solidFill>
            <a:srgbClr val="11359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500" b="1" i="0" u="none" strike="noStrike" kern="1200" cap="none" spc="0" normalizeH="0" baseline="0" noProof="0">
              <a:ln>
                <a:noFill/>
              </a:ln>
              <a:solidFill>
                <a:srgbClr val="FFB71B"/>
              </a:solidFill>
              <a:effectLst/>
              <a:uLnTx/>
              <a:uFillTx/>
              <a:latin typeface="Aptos" panose="02110004020202020204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C46AAF-B01B-CC7A-2EC8-048AA38D4CE9}"/>
              </a:ext>
            </a:extLst>
          </p:cNvPr>
          <p:cNvSpPr txBox="1"/>
          <p:nvPr/>
        </p:nvSpPr>
        <p:spPr>
          <a:xfrm>
            <a:off x="579315" y="5725492"/>
            <a:ext cx="50712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FFB71B"/>
              </a:solidFill>
              <a:effectLst/>
              <a:uLnTx/>
              <a:uFillTx/>
              <a:latin typeface="Aptos" panose="02110004020202020204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A4CF9F95-B1DC-A2A0-41A1-FF42F60DB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206" y="197816"/>
            <a:ext cx="10515600" cy="1325563"/>
          </a:xfrm>
        </p:spPr>
        <p:txBody>
          <a:bodyPr/>
          <a:lstStyle/>
          <a:p>
            <a:r>
              <a:rPr lang="en-US">
                <a:ea typeface="Roboto"/>
                <a:cs typeface="Roboto"/>
              </a:rPr>
              <a:t>Jenkins – Squat</a:t>
            </a:r>
            <a:endParaRPr lang="en-US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B5769496-0FBE-5963-9FDA-FD43380BD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2339" y="1333093"/>
            <a:ext cx="7772400" cy="3353205"/>
          </a:xfrm>
          <a:prstGeom prst="rect">
            <a:avLst/>
          </a:prstGeom>
        </p:spPr>
      </p:pic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3DB840D7-15F5-CD4C-85AC-6FA183523B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5973635"/>
              </p:ext>
            </p:extLst>
          </p:nvPr>
        </p:nvGraphicFramePr>
        <p:xfrm>
          <a:off x="0" y="1534223"/>
          <a:ext cx="4427621" cy="27049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946215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83C7D49D-3B39-D3C4-A036-4E1CDE7E84EB}"/>
              </a:ext>
            </a:extLst>
          </p:cNvPr>
          <p:cNvSpPr/>
          <p:nvPr/>
        </p:nvSpPr>
        <p:spPr>
          <a:xfrm>
            <a:off x="777766" y="186972"/>
            <a:ext cx="10142482" cy="377234"/>
          </a:xfrm>
          <a:prstGeom prst="rect">
            <a:avLst/>
          </a:prstGeom>
          <a:solidFill>
            <a:srgbClr val="11359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500" b="1" i="0" u="none" strike="noStrike" kern="1200" cap="none" spc="0" normalizeH="0" baseline="0" noProof="0">
              <a:ln>
                <a:noFill/>
              </a:ln>
              <a:solidFill>
                <a:srgbClr val="FFB71B"/>
              </a:solidFill>
              <a:effectLst/>
              <a:uLnTx/>
              <a:uFillTx/>
              <a:latin typeface="Aptos" panose="02110004020202020204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C46AAF-B01B-CC7A-2EC8-048AA38D4CE9}"/>
              </a:ext>
            </a:extLst>
          </p:cNvPr>
          <p:cNvSpPr txBox="1"/>
          <p:nvPr/>
        </p:nvSpPr>
        <p:spPr>
          <a:xfrm>
            <a:off x="579315" y="5725492"/>
            <a:ext cx="50712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FFB71B"/>
              </a:solidFill>
              <a:effectLst/>
              <a:uLnTx/>
              <a:uFillTx/>
              <a:latin typeface="Aptos" panose="02110004020202020204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A4CF9F95-B1DC-A2A0-41A1-FF42F60DB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206" y="197816"/>
            <a:ext cx="10515600" cy="1325563"/>
          </a:xfrm>
        </p:spPr>
        <p:txBody>
          <a:bodyPr/>
          <a:lstStyle/>
          <a:p>
            <a:r>
              <a:rPr lang="en-US">
                <a:ea typeface="Roboto"/>
                <a:cs typeface="Roboto"/>
              </a:rPr>
              <a:t>Johnson – Squat</a:t>
            </a:r>
            <a:endParaRPr lang="en-US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91EBAB8F-45D9-F797-BC08-95B28BC79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2460" y="1804495"/>
            <a:ext cx="7772400" cy="2442754"/>
          </a:xfrm>
          <a:prstGeom prst="rect">
            <a:avLst/>
          </a:prstGeom>
        </p:spPr>
      </p:pic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3DB840D7-15F5-CD4C-85AC-6FA183523B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0818601"/>
              </p:ext>
            </p:extLst>
          </p:nvPr>
        </p:nvGraphicFramePr>
        <p:xfrm>
          <a:off x="168206" y="1804253"/>
          <a:ext cx="3982453" cy="27157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291578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83C7D49D-3B39-D3C4-A036-4E1CDE7E84EB}"/>
              </a:ext>
            </a:extLst>
          </p:cNvPr>
          <p:cNvSpPr/>
          <p:nvPr/>
        </p:nvSpPr>
        <p:spPr>
          <a:xfrm>
            <a:off x="777766" y="186972"/>
            <a:ext cx="10142482" cy="377234"/>
          </a:xfrm>
          <a:prstGeom prst="rect">
            <a:avLst/>
          </a:prstGeom>
          <a:solidFill>
            <a:srgbClr val="11359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500" b="1" i="0" u="none" strike="noStrike" kern="1200" cap="none" spc="0" normalizeH="0" baseline="0" noProof="0">
              <a:ln>
                <a:noFill/>
              </a:ln>
              <a:solidFill>
                <a:srgbClr val="FFB71B"/>
              </a:solidFill>
              <a:effectLst/>
              <a:uLnTx/>
              <a:uFillTx/>
              <a:latin typeface="Aptos" panose="02110004020202020204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C46AAF-B01B-CC7A-2EC8-048AA38D4CE9}"/>
              </a:ext>
            </a:extLst>
          </p:cNvPr>
          <p:cNvSpPr txBox="1"/>
          <p:nvPr/>
        </p:nvSpPr>
        <p:spPr>
          <a:xfrm>
            <a:off x="579315" y="5725492"/>
            <a:ext cx="50712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FFB71B"/>
              </a:solidFill>
              <a:effectLst/>
              <a:uLnTx/>
              <a:uFillTx/>
              <a:latin typeface="Aptos" panose="02110004020202020204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A4CF9F95-B1DC-A2A0-41A1-FF42F60DB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206" y="197816"/>
            <a:ext cx="10515600" cy="1325563"/>
          </a:xfrm>
        </p:spPr>
        <p:txBody>
          <a:bodyPr/>
          <a:lstStyle/>
          <a:p>
            <a:r>
              <a:rPr lang="en-US">
                <a:ea typeface="Roboto"/>
                <a:cs typeface="Roboto"/>
              </a:rPr>
              <a:t>Malcolm – Squat</a:t>
            </a:r>
            <a:endParaRPr lang="en-US"/>
          </a:p>
        </p:txBody>
      </p:sp>
      <p:pic>
        <p:nvPicPr>
          <p:cNvPr id="6" name="Picture 5" descr="A screenshot of a table&#10;&#10;Description automatically generated">
            <a:extLst>
              <a:ext uri="{FF2B5EF4-FFF2-40B4-BE49-F238E27FC236}">
                <a16:creationId xmlns:a16="http://schemas.microsoft.com/office/drawing/2014/main" id="{1D58A033-F4D0-FB5C-D52F-ADB10CD202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1236279"/>
            <a:ext cx="7772400" cy="3962400"/>
          </a:xfrm>
          <a:prstGeom prst="rect">
            <a:avLst/>
          </a:prstGeom>
        </p:spPr>
      </p:pic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3DB840D7-15F5-CD4C-85AC-6FA183523B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6337328"/>
              </p:ext>
            </p:extLst>
          </p:nvPr>
        </p:nvGraphicFramePr>
        <p:xfrm>
          <a:off x="168205" y="1534223"/>
          <a:ext cx="4133971" cy="27157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846738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83C7D49D-3B39-D3C4-A036-4E1CDE7E84EB}"/>
              </a:ext>
            </a:extLst>
          </p:cNvPr>
          <p:cNvSpPr/>
          <p:nvPr/>
        </p:nvSpPr>
        <p:spPr>
          <a:xfrm>
            <a:off x="777766" y="186972"/>
            <a:ext cx="10142482" cy="377234"/>
          </a:xfrm>
          <a:prstGeom prst="rect">
            <a:avLst/>
          </a:prstGeom>
          <a:solidFill>
            <a:srgbClr val="11359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500" b="1" i="0" u="none" strike="noStrike" kern="1200" cap="none" spc="0" normalizeH="0" baseline="0" noProof="0">
              <a:ln>
                <a:noFill/>
              </a:ln>
              <a:solidFill>
                <a:srgbClr val="FFB71B"/>
              </a:solidFill>
              <a:effectLst/>
              <a:uLnTx/>
              <a:uFillTx/>
              <a:latin typeface="Aptos" panose="02110004020202020204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F1375A9-A738-47D6-B4AC-6485D1424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206" y="197816"/>
            <a:ext cx="10515600" cy="1325563"/>
          </a:xfrm>
        </p:spPr>
        <p:txBody>
          <a:bodyPr/>
          <a:lstStyle/>
          <a:p>
            <a:r>
              <a:rPr lang="en-US">
                <a:ea typeface="Roboto"/>
                <a:cs typeface="Roboto"/>
              </a:rPr>
              <a:t>Miles – Squat</a:t>
            </a:r>
            <a:endParaRPr lang="en-US"/>
          </a:p>
        </p:txBody>
      </p:sp>
      <p:pic>
        <p:nvPicPr>
          <p:cNvPr id="3" name="Picture 2" descr="A screenshot of a data&#10;&#10;Description automatically generated">
            <a:extLst>
              <a:ext uri="{FF2B5EF4-FFF2-40B4-BE49-F238E27FC236}">
                <a16:creationId xmlns:a16="http://schemas.microsoft.com/office/drawing/2014/main" id="{753CC9A7-FA4C-29D1-DAF8-83C88C3F7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7144" y="1386590"/>
            <a:ext cx="7772400" cy="3362159"/>
          </a:xfrm>
          <a:prstGeom prst="rect">
            <a:avLst/>
          </a:prstGeom>
        </p:spPr>
      </p:pic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3DB840D7-15F5-CD4C-85AC-6FA183523B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2829951"/>
              </p:ext>
            </p:extLst>
          </p:nvPr>
        </p:nvGraphicFramePr>
        <p:xfrm>
          <a:off x="0" y="1534223"/>
          <a:ext cx="4602160" cy="27157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741876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83C7D49D-3B39-D3C4-A036-4E1CDE7E84EB}"/>
              </a:ext>
            </a:extLst>
          </p:cNvPr>
          <p:cNvSpPr/>
          <p:nvPr/>
        </p:nvSpPr>
        <p:spPr>
          <a:xfrm>
            <a:off x="777766" y="186972"/>
            <a:ext cx="10142482" cy="377234"/>
          </a:xfrm>
          <a:prstGeom prst="rect">
            <a:avLst/>
          </a:prstGeom>
          <a:solidFill>
            <a:srgbClr val="11359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500" b="1" i="0" u="none" strike="noStrike" kern="1200" cap="none" spc="0" normalizeH="0" baseline="0" noProof="0">
              <a:ln>
                <a:noFill/>
              </a:ln>
              <a:solidFill>
                <a:srgbClr val="FFB71B"/>
              </a:solidFill>
              <a:effectLst/>
              <a:uLnTx/>
              <a:uFillTx/>
              <a:latin typeface="Aptos" panose="02110004020202020204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C46AAF-B01B-CC7A-2EC8-048AA38D4CE9}"/>
              </a:ext>
            </a:extLst>
          </p:cNvPr>
          <p:cNvSpPr txBox="1"/>
          <p:nvPr/>
        </p:nvSpPr>
        <p:spPr>
          <a:xfrm>
            <a:off x="579315" y="5725492"/>
            <a:ext cx="50712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FFB71B"/>
              </a:solidFill>
              <a:effectLst/>
              <a:uLnTx/>
              <a:uFillTx/>
              <a:latin typeface="Aptos" panose="02110004020202020204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A4CF9F95-B1DC-A2A0-41A1-FF42F60DB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206" y="364592"/>
            <a:ext cx="10515600" cy="1325563"/>
          </a:xfrm>
        </p:spPr>
        <p:txBody>
          <a:bodyPr/>
          <a:lstStyle/>
          <a:p>
            <a:r>
              <a:rPr lang="en-US">
                <a:ea typeface="Roboto"/>
                <a:cs typeface="Roboto"/>
              </a:rPr>
              <a:t>Perkins – Squat</a:t>
            </a:r>
            <a:endParaRPr lang="en-US"/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58A687C1-79F2-3FCD-6606-A45356D8E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1882" y="1573511"/>
            <a:ext cx="7440118" cy="3192807"/>
          </a:xfrm>
          <a:prstGeom prst="rect">
            <a:avLst/>
          </a:prstGeom>
        </p:spPr>
      </p:pic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3DB840D7-15F5-CD4C-85AC-6FA183523B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0794162"/>
              </p:ext>
            </p:extLst>
          </p:nvPr>
        </p:nvGraphicFramePr>
        <p:xfrm>
          <a:off x="0" y="1812016"/>
          <a:ext cx="4602160" cy="27157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932784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83C7D49D-3B39-D3C4-A036-4E1CDE7E84EB}"/>
              </a:ext>
            </a:extLst>
          </p:cNvPr>
          <p:cNvSpPr/>
          <p:nvPr/>
        </p:nvSpPr>
        <p:spPr>
          <a:xfrm>
            <a:off x="777766" y="186972"/>
            <a:ext cx="10142482" cy="377234"/>
          </a:xfrm>
          <a:prstGeom prst="rect">
            <a:avLst/>
          </a:prstGeom>
          <a:solidFill>
            <a:srgbClr val="11359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500" b="1" i="0" u="none" strike="noStrike" kern="1200" cap="none" spc="0" normalizeH="0" baseline="0" noProof="0">
              <a:ln>
                <a:noFill/>
              </a:ln>
              <a:solidFill>
                <a:srgbClr val="FFB71B"/>
              </a:solidFill>
              <a:effectLst/>
              <a:uLnTx/>
              <a:uFillTx/>
              <a:latin typeface="Aptos" panose="02110004020202020204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C46AAF-B01B-CC7A-2EC8-048AA38D4CE9}"/>
              </a:ext>
            </a:extLst>
          </p:cNvPr>
          <p:cNvSpPr txBox="1"/>
          <p:nvPr/>
        </p:nvSpPr>
        <p:spPr>
          <a:xfrm>
            <a:off x="579315" y="5725492"/>
            <a:ext cx="50712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FFB71B"/>
              </a:solidFill>
              <a:effectLst/>
              <a:uLnTx/>
              <a:uFillTx/>
              <a:latin typeface="Aptos" panose="02110004020202020204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A4CF9F95-B1DC-A2A0-41A1-FF42F60DB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206" y="197816"/>
            <a:ext cx="10515600" cy="1325563"/>
          </a:xfrm>
        </p:spPr>
        <p:txBody>
          <a:bodyPr/>
          <a:lstStyle/>
          <a:p>
            <a:r>
              <a:rPr lang="en-US">
                <a:ea typeface="Roboto"/>
                <a:cs typeface="Roboto"/>
              </a:rPr>
              <a:t>Rust – Squat</a:t>
            </a:r>
            <a:endParaRPr lang="en-US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26F0CB20-A013-7073-C8CD-C052C604E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0366" y="1534222"/>
            <a:ext cx="7364082" cy="2875219"/>
          </a:xfrm>
          <a:prstGeom prst="rect">
            <a:avLst/>
          </a:prstGeom>
        </p:spPr>
      </p:pic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3DB840D7-15F5-CD4C-85AC-6FA183523B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771562"/>
              </p:ext>
            </p:extLst>
          </p:nvPr>
        </p:nvGraphicFramePr>
        <p:xfrm>
          <a:off x="168206" y="1534223"/>
          <a:ext cx="4602160" cy="27157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919479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83C7D49D-3B39-D3C4-A036-4E1CDE7E84EB}"/>
              </a:ext>
            </a:extLst>
          </p:cNvPr>
          <p:cNvSpPr/>
          <p:nvPr/>
        </p:nvSpPr>
        <p:spPr>
          <a:xfrm>
            <a:off x="777766" y="186972"/>
            <a:ext cx="10142482" cy="377234"/>
          </a:xfrm>
          <a:prstGeom prst="rect">
            <a:avLst/>
          </a:prstGeom>
          <a:solidFill>
            <a:srgbClr val="11359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500" b="1" i="0" u="none" strike="noStrike" kern="1200" cap="none" spc="0" normalizeH="0" baseline="0" noProof="0">
              <a:ln>
                <a:noFill/>
              </a:ln>
              <a:solidFill>
                <a:srgbClr val="FFB71B"/>
              </a:solidFill>
              <a:effectLst/>
              <a:uLnTx/>
              <a:uFillTx/>
              <a:latin typeface="Aptos" panose="02110004020202020204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C46AAF-B01B-CC7A-2EC8-048AA38D4CE9}"/>
              </a:ext>
            </a:extLst>
          </p:cNvPr>
          <p:cNvSpPr txBox="1"/>
          <p:nvPr/>
        </p:nvSpPr>
        <p:spPr>
          <a:xfrm>
            <a:off x="579315" y="5725492"/>
            <a:ext cx="50712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FFB71B"/>
              </a:solidFill>
              <a:effectLst/>
              <a:uLnTx/>
              <a:uFillTx/>
              <a:latin typeface="Aptos" panose="02110004020202020204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A4CF9F95-B1DC-A2A0-41A1-FF42F60DB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206" y="197816"/>
            <a:ext cx="10515600" cy="1325563"/>
          </a:xfrm>
        </p:spPr>
        <p:txBody>
          <a:bodyPr/>
          <a:lstStyle/>
          <a:p>
            <a:r>
              <a:rPr lang="en-US" err="1">
                <a:ea typeface="Roboto"/>
                <a:cs typeface="Roboto"/>
              </a:rPr>
              <a:t>Washenitz</a:t>
            </a:r>
            <a:r>
              <a:rPr lang="en-US">
                <a:ea typeface="Roboto"/>
                <a:cs typeface="Roboto"/>
              </a:rPr>
              <a:t> – Squat</a:t>
            </a:r>
            <a:endParaRPr lang="en-US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DFA8765C-1C84-8982-9125-63F87D5AB0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261"/>
          <a:stretch/>
        </p:blipFill>
        <p:spPr>
          <a:xfrm>
            <a:off x="5091515" y="1511351"/>
            <a:ext cx="6819462" cy="1612961"/>
          </a:xfrm>
          <a:prstGeom prst="rect">
            <a:avLst/>
          </a:prstGeom>
        </p:spPr>
      </p:pic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3DB840D7-15F5-CD4C-85AC-6FA183523B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1984916"/>
              </p:ext>
            </p:extLst>
          </p:nvPr>
        </p:nvGraphicFramePr>
        <p:xfrm>
          <a:off x="168206" y="1534223"/>
          <a:ext cx="4602160" cy="27157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65924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CDCCB4-5503-8C2B-F978-DB1E1CC397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B8BB8103-B250-DBC6-3767-6A0A8D10BD03}"/>
              </a:ext>
            </a:extLst>
          </p:cNvPr>
          <p:cNvSpPr/>
          <p:nvPr/>
        </p:nvSpPr>
        <p:spPr>
          <a:xfrm>
            <a:off x="777766" y="186972"/>
            <a:ext cx="10142482" cy="377234"/>
          </a:xfrm>
          <a:prstGeom prst="rect">
            <a:avLst/>
          </a:prstGeom>
          <a:solidFill>
            <a:srgbClr val="11359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500" b="1" i="0" u="none" strike="noStrike" kern="1200" cap="none" spc="0" normalizeH="0" baseline="0" noProof="0">
              <a:ln>
                <a:noFill/>
              </a:ln>
              <a:solidFill>
                <a:srgbClr val="FFB71B"/>
              </a:solidFill>
              <a:effectLst/>
              <a:uLnTx/>
              <a:uFillTx/>
              <a:latin typeface="Aptos" panose="02110004020202020204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C94602-6A4A-3A2F-A22B-F7F8C989179D}"/>
              </a:ext>
            </a:extLst>
          </p:cNvPr>
          <p:cNvSpPr txBox="1"/>
          <p:nvPr/>
        </p:nvSpPr>
        <p:spPr>
          <a:xfrm>
            <a:off x="579315" y="5725492"/>
            <a:ext cx="50712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FFB71B"/>
              </a:solidFill>
              <a:effectLst/>
              <a:uLnTx/>
              <a:uFillTx/>
              <a:latin typeface="Aptos" panose="02110004020202020204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B26BBD25-11FD-4FCA-1954-AAA2C657D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206" y="350371"/>
            <a:ext cx="10515600" cy="1325563"/>
          </a:xfrm>
        </p:spPr>
        <p:txBody>
          <a:bodyPr/>
          <a:lstStyle/>
          <a:p>
            <a:r>
              <a:rPr lang="en-US"/>
              <a:t>PlayerLoad Breakdown (Game AVG = 680 PlayerLoad) 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D5ABC13-5582-9C52-6309-8F7FBB7565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306827"/>
              </p:ext>
            </p:extLst>
          </p:nvPr>
        </p:nvGraphicFramePr>
        <p:xfrm>
          <a:off x="579315" y="2370455"/>
          <a:ext cx="7679051" cy="31001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4726">
                  <a:extLst>
                    <a:ext uri="{9D8B030D-6E8A-4147-A177-3AD203B41FA5}">
                      <a16:colId xmlns:a16="http://schemas.microsoft.com/office/drawing/2014/main" val="3803155022"/>
                    </a:ext>
                  </a:extLst>
                </a:gridCol>
                <a:gridCol w="3644325">
                  <a:extLst>
                    <a:ext uri="{9D8B030D-6E8A-4147-A177-3AD203B41FA5}">
                      <a16:colId xmlns:a16="http://schemas.microsoft.com/office/drawing/2014/main" val="2325048186"/>
                    </a:ext>
                  </a:extLst>
                </a:gridCol>
              </a:tblGrid>
              <a:tr h="881085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bg1"/>
                          </a:solidFill>
                        </a:rPr>
                        <a:t>Average Game PlayerLoad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8665495"/>
                  </a:ext>
                </a:extLst>
              </a:tr>
              <a:tr h="554757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rgbClr val="FFC000"/>
                          </a:solidFill>
                        </a:rPr>
                        <a:t>680 +  (Over 100%)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rgbClr val="FFC000"/>
                          </a:solidFill>
                        </a:rPr>
                        <a:t>Very High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0000746"/>
                  </a:ext>
                </a:extLst>
              </a:tr>
              <a:tr h="554757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rgbClr val="FFC000"/>
                          </a:solidFill>
                        </a:rPr>
                        <a:t>544 - 680 (80 - 100%)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rgbClr val="FFC000"/>
                          </a:solidFill>
                        </a:rPr>
                        <a:t>High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7296241"/>
                  </a:ext>
                </a:extLst>
              </a:tr>
              <a:tr h="554757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rgbClr val="FFC000"/>
                          </a:solidFill>
                        </a:rPr>
                        <a:t>408 – 544 (60 - 80%)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rgbClr val="FFC000"/>
                          </a:solidFill>
                        </a:rPr>
                        <a:t>Medium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3624809"/>
                  </a:ext>
                </a:extLst>
              </a:tr>
              <a:tr h="554757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rgbClr val="FFC000"/>
                          </a:solidFill>
                        </a:rPr>
                        <a:t>0 - 408 (0 - 60%)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rgbClr val="FFC000"/>
                          </a:solidFill>
                        </a:rPr>
                        <a:t>Low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0528455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75BADE7-5C5C-F2A1-2CBA-6246B67C9D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0480526"/>
              </p:ext>
            </p:extLst>
          </p:nvPr>
        </p:nvGraphicFramePr>
        <p:xfrm>
          <a:off x="8540899" y="2370455"/>
          <a:ext cx="3251708" cy="2916248"/>
        </p:xfrm>
        <a:graphic>
          <a:graphicData uri="http://schemas.openxmlformats.org/drawingml/2006/table">
            <a:tbl>
              <a:tblPr/>
              <a:tblGrid>
                <a:gridCol w="3251708">
                  <a:extLst>
                    <a:ext uri="{9D8B030D-6E8A-4147-A177-3AD203B41FA5}">
                      <a16:colId xmlns:a16="http://schemas.microsoft.com/office/drawing/2014/main" val="2243015392"/>
                    </a:ext>
                  </a:extLst>
                </a:gridCol>
              </a:tblGrid>
              <a:tr h="7168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Very High (&gt;100%)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F020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4327082"/>
                  </a:ext>
                </a:extLst>
              </a:tr>
              <a:tr h="9129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High (80 – 100%)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50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3261737"/>
                  </a:ext>
                </a:extLst>
              </a:tr>
              <a:tr h="7868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Medium (60 – 80%)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7393111"/>
                  </a:ext>
                </a:extLst>
              </a:tr>
              <a:tr h="4995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Low (&lt; 60%)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1691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8164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83C7D49D-3B39-D3C4-A036-4E1CDE7E84EB}"/>
              </a:ext>
            </a:extLst>
          </p:cNvPr>
          <p:cNvSpPr/>
          <p:nvPr/>
        </p:nvSpPr>
        <p:spPr>
          <a:xfrm>
            <a:off x="777766" y="186972"/>
            <a:ext cx="10142482" cy="377234"/>
          </a:xfrm>
          <a:prstGeom prst="rect">
            <a:avLst/>
          </a:prstGeom>
          <a:solidFill>
            <a:srgbClr val="11359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500" b="1" i="0" u="none" strike="noStrike" kern="1200" cap="none" spc="0" normalizeH="0" baseline="0" noProof="0">
              <a:ln>
                <a:noFill/>
              </a:ln>
              <a:solidFill>
                <a:srgbClr val="FFB71B"/>
              </a:solidFill>
              <a:effectLst/>
              <a:uLnTx/>
              <a:uFillTx/>
              <a:latin typeface="Aptos" panose="02110004020202020204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C46AAF-B01B-CC7A-2EC8-048AA38D4CE9}"/>
              </a:ext>
            </a:extLst>
          </p:cNvPr>
          <p:cNvSpPr txBox="1"/>
          <p:nvPr/>
        </p:nvSpPr>
        <p:spPr>
          <a:xfrm>
            <a:off x="579315" y="5725492"/>
            <a:ext cx="50712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FFB71B"/>
              </a:solidFill>
              <a:effectLst/>
              <a:uLnTx/>
              <a:uFillTx/>
              <a:latin typeface="Aptos" panose="02110004020202020204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A494E97A-835A-C4FD-F0CC-F39F5138C6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79" t="3026" r="1398" b="1234"/>
          <a:stretch/>
        </p:blipFill>
        <p:spPr>
          <a:xfrm>
            <a:off x="1056442" y="486177"/>
            <a:ext cx="10040645" cy="5608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7880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8E0CFC-4EC4-A335-5DE7-6CD33CA793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C7A2218A-3C85-D0CD-843F-166A13482003}"/>
              </a:ext>
            </a:extLst>
          </p:cNvPr>
          <p:cNvSpPr/>
          <p:nvPr/>
        </p:nvSpPr>
        <p:spPr>
          <a:xfrm>
            <a:off x="777766" y="186972"/>
            <a:ext cx="10142482" cy="377234"/>
          </a:xfrm>
          <a:prstGeom prst="rect">
            <a:avLst/>
          </a:prstGeom>
          <a:solidFill>
            <a:srgbClr val="11359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500" b="1" i="0" u="none" strike="noStrike" kern="1200" cap="none" spc="0" normalizeH="0" baseline="0" noProof="0">
              <a:ln>
                <a:noFill/>
              </a:ln>
              <a:solidFill>
                <a:srgbClr val="FFB71B"/>
              </a:solidFill>
              <a:effectLst/>
              <a:uLnTx/>
              <a:uFillTx/>
              <a:latin typeface="Aptos" panose="02110004020202020204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2C0C0F-A203-42DD-85BA-10D8A1625D3B}"/>
              </a:ext>
            </a:extLst>
          </p:cNvPr>
          <p:cNvSpPr txBox="1"/>
          <p:nvPr/>
        </p:nvSpPr>
        <p:spPr>
          <a:xfrm>
            <a:off x="579315" y="5725492"/>
            <a:ext cx="50712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FFB71B"/>
              </a:solidFill>
              <a:effectLst/>
              <a:uLnTx/>
              <a:uFillTx/>
              <a:latin typeface="Aptos" panose="02110004020202020204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40719E65-D5D0-7077-6468-A76498C25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320" y="64757"/>
            <a:ext cx="10515600" cy="1325563"/>
          </a:xfrm>
        </p:spPr>
        <p:txBody>
          <a:bodyPr/>
          <a:lstStyle/>
          <a:p>
            <a:r>
              <a:rPr lang="en-US" err="1"/>
              <a:t>PlayerLoad</a:t>
            </a:r>
            <a:r>
              <a:rPr lang="en-US"/>
              <a:t> Breakdown (Practice 9/25-10/11)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A2F2B37-A6EB-4040-C766-FCF3EF2121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607699"/>
              </p:ext>
            </p:extLst>
          </p:nvPr>
        </p:nvGraphicFramePr>
        <p:xfrm>
          <a:off x="9739209" y="2494579"/>
          <a:ext cx="2362077" cy="2126653"/>
        </p:xfrm>
        <a:graphic>
          <a:graphicData uri="http://schemas.openxmlformats.org/drawingml/2006/table">
            <a:tbl>
              <a:tblPr/>
              <a:tblGrid>
                <a:gridCol w="2362077">
                  <a:extLst>
                    <a:ext uri="{9D8B030D-6E8A-4147-A177-3AD203B41FA5}">
                      <a16:colId xmlns:a16="http://schemas.microsoft.com/office/drawing/2014/main" val="2138058720"/>
                    </a:ext>
                  </a:extLst>
                </a:gridCol>
              </a:tblGrid>
              <a:tr h="4443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Very High (&gt;100%)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F020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1391915"/>
                  </a:ext>
                </a:extLst>
              </a:tr>
              <a:tr h="5659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High (80 – 100%)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50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2364217"/>
                  </a:ext>
                </a:extLst>
              </a:tr>
              <a:tr h="4877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Medium (60 – 80%)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6165177"/>
                  </a:ext>
                </a:extLst>
              </a:tr>
              <a:tr h="3096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Low (&lt; 60%)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1765799"/>
                  </a:ext>
                </a:extLst>
              </a:tr>
            </a:tbl>
          </a:graphicData>
        </a:graphic>
      </p:graphicFrame>
      <p:pic>
        <p:nvPicPr>
          <p:cNvPr id="6" name="Picture 5" descr="A graph with red and green lines&#10;&#10;Description automatically generated">
            <a:extLst>
              <a:ext uri="{FF2B5EF4-FFF2-40B4-BE49-F238E27FC236}">
                <a16:creationId xmlns:a16="http://schemas.microsoft.com/office/drawing/2014/main" id="{D4BCC3EC-E1BA-9F0D-912C-04469DB57D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694" y="1089699"/>
            <a:ext cx="8577211" cy="528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3511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83C7D49D-3B39-D3C4-A036-4E1CDE7E84EB}"/>
              </a:ext>
            </a:extLst>
          </p:cNvPr>
          <p:cNvSpPr/>
          <p:nvPr/>
        </p:nvSpPr>
        <p:spPr>
          <a:xfrm>
            <a:off x="777766" y="186972"/>
            <a:ext cx="10142482" cy="377234"/>
          </a:xfrm>
          <a:prstGeom prst="rect">
            <a:avLst/>
          </a:prstGeom>
          <a:solidFill>
            <a:srgbClr val="11359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500" b="1" i="0" u="none" strike="noStrike" kern="1200" cap="none" spc="0" normalizeH="0" baseline="0" noProof="0">
              <a:ln>
                <a:noFill/>
              </a:ln>
              <a:solidFill>
                <a:srgbClr val="FFB71B"/>
              </a:solidFill>
              <a:effectLst/>
              <a:uLnTx/>
              <a:uFillTx/>
              <a:latin typeface="Aptos" panose="02110004020202020204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C46AAF-B01B-CC7A-2EC8-048AA38D4CE9}"/>
              </a:ext>
            </a:extLst>
          </p:cNvPr>
          <p:cNvSpPr txBox="1"/>
          <p:nvPr/>
        </p:nvSpPr>
        <p:spPr>
          <a:xfrm>
            <a:off x="579315" y="5725492"/>
            <a:ext cx="50712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FFB71B"/>
              </a:solidFill>
              <a:effectLst/>
              <a:uLnTx/>
              <a:uFillTx/>
              <a:latin typeface="Aptos" panose="02110004020202020204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8AD81B-369A-64A4-536E-FD9AB1D07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ptos" panose="02110004020202020204"/>
                <a:cs typeface="Times New Roman" panose="02020603050405020304" pitchFamily="18" charset="0"/>
              </a:rPr>
              <a:t>4</a:t>
            </a:r>
            <a:r>
              <a:rPr lang="en-US" sz="3600">
                <a:latin typeface="Aptos" panose="02110004020202020204"/>
                <a:cs typeface="Times New Roman" panose="02020603050405020304" pitchFamily="18" charset="0"/>
              </a:rPr>
              <a:t>-Week Preseason Recap – </a:t>
            </a:r>
            <a:r>
              <a:rPr lang="en-US">
                <a:latin typeface="Aptos" panose="02110004020202020204"/>
                <a:cs typeface="Times New Roman" panose="02020603050405020304" pitchFamily="18" charset="0"/>
              </a:rPr>
              <a:t>Cycle 1 (08/26-09/21)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99CCEB-B753-1821-6A4A-886E12FD53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71600"/>
            <a:ext cx="4812355" cy="26751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FFB71B"/>
                </a:solidFill>
                <a:effectLst/>
                <a:uLnTx/>
                <a:uFillTx/>
                <a:latin typeface="Aptos" panose="02110004020202020204"/>
                <a:ea typeface="Roboto" panose="02000000000000000000" pitchFamily="2" charset="0"/>
                <a:cs typeface="Times New Roman" panose="02020603050405020304" pitchFamily="18" charset="0"/>
              </a:rPr>
              <a:t>Timeline: </a:t>
            </a:r>
          </a:p>
          <a:p>
            <a:r>
              <a:rPr kumimoji="0" lang="en-US" sz="1800" i="0" u="none" strike="noStrike" kern="1200" cap="none" spc="0" normalizeH="0" baseline="0" noProof="0">
                <a:ln>
                  <a:noFill/>
                </a:ln>
                <a:solidFill>
                  <a:srgbClr val="FFB71B"/>
                </a:solidFill>
                <a:effectLst/>
                <a:uLnTx/>
                <a:uFillTx/>
                <a:latin typeface="Aptos" panose="02110004020202020204"/>
                <a:ea typeface="Roboto" panose="02000000000000000000" pitchFamily="2" charset="0"/>
                <a:cs typeface="Times New Roman" panose="02020603050405020304" pitchFamily="18" charset="0"/>
              </a:rPr>
              <a:t>4 Weeks </a:t>
            </a:r>
          </a:p>
          <a:p>
            <a:r>
              <a:rPr lang="en-US" sz="1800">
                <a:solidFill>
                  <a:srgbClr val="FFB71B"/>
                </a:solidFill>
                <a:latin typeface="Aptos" panose="02110004020202020204"/>
                <a:ea typeface="Roboto" panose="02000000000000000000" pitchFamily="2" charset="0"/>
                <a:cs typeface="Times New Roman" panose="02020603050405020304" pitchFamily="18" charset="0"/>
              </a:rPr>
              <a:t>16</a:t>
            </a:r>
            <a:r>
              <a:rPr kumimoji="0" lang="en-US" sz="1800" i="0" u="none" strike="noStrike" kern="1200" cap="none" spc="0" normalizeH="0" baseline="0" noProof="0">
                <a:ln>
                  <a:noFill/>
                </a:ln>
                <a:solidFill>
                  <a:srgbClr val="FFB71B"/>
                </a:solidFill>
                <a:effectLst/>
                <a:uLnTx/>
                <a:uFillTx/>
                <a:latin typeface="Aptos" panose="02110004020202020204"/>
                <a:ea typeface="Roboto" panose="02000000000000000000" pitchFamily="2" charset="0"/>
                <a:cs typeface="Times New Roman" panose="02020603050405020304" pitchFamily="18" charset="0"/>
              </a:rPr>
              <a:t> Training Sessions</a:t>
            </a:r>
          </a:p>
          <a:p>
            <a:pPr marL="0" indent="0">
              <a:buNone/>
            </a:pPr>
            <a:endParaRPr kumimoji="0" lang="en-US" sz="1800" i="0" u="none" strike="noStrike" kern="1200" cap="none" spc="0" normalizeH="0" baseline="0" noProof="0">
              <a:ln>
                <a:noFill/>
              </a:ln>
              <a:solidFill>
                <a:srgbClr val="FFB71B"/>
              </a:solidFill>
              <a:effectLst/>
              <a:uLnTx/>
              <a:uFillTx/>
              <a:latin typeface="Aptos" panose="02110004020202020204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>
                <a:solidFill>
                  <a:srgbClr val="FFB71B"/>
                </a:solidFill>
                <a:latin typeface="Aptos" panose="02110004020202020204"/>
                <a:ea typeface="Roboto" panose="02000000000000000000" pitchFamily="2" charset="0"/>
                <a:cs typeface="Times New Roman" panose="02020603050405020304" pitchFamily="18" charset="0"/>
              </a:rPr>
              <a:t>Athlete Health Considerations: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n-US" sz="1800" i="0" u="none" strike="noStrike" kern="1200" cap="none" spc="0" normalizeH="0" baseline="0" noProof="0">
                <a:ln>
                  <a:noFill/>
                </a:ln>
                <a:solidFill>
                  <a:srgbClr val="FFB71B"/>
                </a:solidFill>
                <a:effectLst/>
                <a:uLnTx/>
                <a:uFillTx/>
                <a:latin typeface="Aptos" panose="02110004020202020204"/>
                <a:ea typeface="Roboto" panose="02000000000000000000" pitchFamily="2" charset="0"/>
                <a:cs typeface="Times New Roman" panose="02020603050405020304" pitchFamily="18" charset="0"/>
              </a:rPr>
              <a:t>1 </a:t>
            </a:r>
            <a:r>
              <a:rPr lang="en-US" sz="1800">
                <a:solidFill>
                  <a:srgbClr val="FFB71B"/>
                </a:solidFill>
                <a:latin typeface="Aptos" panose="02110004020202020204"/>
                <a:ea typeface="Roboto" panose="02000000000000000000" pitchFamily="2" charset="0"/>
                <a:cs typeface="Times New Roman" panose="02020603050405020304" pitchFamily="18" charset="0"/>
              </a:rPr>
              <a:t>Achilles Rupture</a:t>
            </a:r>
            <a:endParaRPr kumimoji="0" lang="en-US" sz="1800" i="0" u="none" strike="noStrike" kern="1200" cap="none" spc="0" normalizeH="0" baseline="0" noProof="0">
              <a:ln>
                <a:noFill/>
              </a:ln>
              <a:solidFill>
                <a:srgbClr val="FFB71B"/>
              </a:solidFill>
              <a:effectLst/>
              <a:uLnTx/>
              <a:uFillTx/>
              <a:latin typeface="Aptos" panose="02110004020202020204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n-US" sz="1800" i="0" u="none" strike="noStrike" kern="1200" cap="none" spc="0" normalizeH="0" baseline="0" noProof="0">
                <a:ln>
                  <a:noFill/>
                </a:ln>
                <a:solidFill>
                  <a:srgbClr val="FFB71B"/>
                </a:solidFill>
                <a:effectLst/>
                <a:uLnTx/>
                <a:uFillTx/>
                <a:latin typeface="Aptos" panose="02110004020202020204"/>
                <a:ea typeface="Roboto" panose="02000000000000000000" pitchFamily="2" charset="0"/>
                <a:cs typeface="Times New Roman" panose="02020603050405020304" pitchFamily="18" charset="0"/>
              </a:rPr>
              <a:t>2 Shoulder rehab/prehab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9F6B67-CC64-5CCC-3296-6DFAD6DAA7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6019800" cy="4546198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5600" b="1">
                <a:solidFill>
                  <a:srgbClr val="FFB71B"/>
                </a:solidFill>
                <a:latin typeface="Aptos" panose="02110004020202020204"/>
                <a:ea typeface="Roboto" panose="02000000000000000000" pitchFamily="2" charset="0"/>
                <a:cs typeface="Times New Roman" panose="02020603050405020304" pitchFamily="18" charset="0"/>
              </a:rPr>
              <a:t>Focus Lifts:</a:t>
            </a:r>
            <a:endParaRPr kumimoji="0" lang="en-US" sz="5600" b="1" i="0" u="none" strike="noStrike" kern="1200" cap="none" spc="0" normalizeH="0" baseline="0" noProof="0">
              <a:ln>
                <a:noFill/>
              </a:ln>
              <a:solidFill>
                <a:srgbClr val="FFB71B"/>
              </a:solidFill>
              <a:effectLst/>
              <a:uLnTx/>
              <a:uFillTx/>
              <a:latin typeface="Aptos" panose="02110004020202020204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n-US" sz="5600" i="0" u="none" strike="noStrike" kern="1200" cap="none" spc="0" normalizeH="0" baseline="0" noProof="0">
                <a:ln>
                  <a:noFill/>
                </a:ln>
                <a:solidFill>
                  <a:srgbClr val="FFB71B"/>
                </a:solidFill>
                <a:effectLst/>
                <a:uLnTx/>
                <a:uFillTx/>
                <a:latin typeface="Aptos" panose="02110004020202020204"/>
                <a:ea typeface="Roboto" panose="02000000000000000000" pitchFamily="2" charset="0"/>
                <a:cs typeface="Times New Roman" panose="02020603050405020304" pitchFamily="18" charset="0"/>
              </a:rPr>
              <a:t>Barbell </a:t>
            </a:r>
            <a:r>
              <a:rPr lang="en-US" sz="5600">
                <a:solidFill>
                  <a:srgbClr val="FFB71B"/>
                </a:solidFill>
                <a:latin typeface="Aptos" panose="02110004020202020204"/>
                <a:ea typeface="Roboto" panose="02000000000000000000" pitchFamily="2" charset="0"/>
                <a:cs typeface="Times New Roman" panose="02020603050405020304" pitchFamily="18" charset="0"/>
              </a:rPr>
              <a:t>Back Squat</a:t>
            </a:r>
            <a:endParaRPr kumimoji="0" lang="en-US" sz="5600" i="0" u="none" strike="noStrike" kern="1200" cap="none" spc="0" normalizeH="0" baseline="0" noProof="0">
              <a:ln>
                <a:noFill/>
              </a:ln>
              <a:solidFill>
                <a:srgbClr val="FFB71B"/>
              </a:solidFill>
              <a:effectLst/>
              <a:uLnTx/>
              <a:uFillTx/>
              <a:latin typeface="Aptos" panose="02110004020202020204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n-US" sz="5600" i="0" u="none" strike="noStrike" kern="1200" cap="none" spc="0" normalizeH="0" baseline="0" noProof="0">
                <a:ln>
                  <a:noFill/>
                </a:ln>
                <a:solidFill>
                  <a:srgbClr val="FFB71B"/>
                </a:solidFill>
                <a:effectLst/>
                <a:uLnTx/>
                <a:uFillTx/>
                <a:latin typeface="Aptos" panose="02110004020202020204"/>
                <a:ea typeface="Roboto" panose="02000000000000000000" pitchFamily="2" charset="0"/>
                <a:cs typeface="Times New Roman" panose="02020603050405020304" pitchFamily="18" charset="0"/>
              </a:rPr>
              <a:t>Barbell </a:t>
            </a:r>
            <a:r>
              <a:rPr lang="en-US" sz="5600">
                <a:solidFill>
                  <a:srgbClr val="FFB71B"/>
                </a:solidFill>
                <a:latin typeface="Aptos" panose="02110004020202020204"/>
                <a:ea typeface="Roboto" panose="02000000000000000000" pitchFamily="2" charset="0"/>
                <a:cs typeface="Times New Roman" panose="02020603050405020304" pitchFamily="18" charset="0"/>
              </a:rPr>
              <a:t>Bench Press</a:t>
            </a:r>
            <a:endParaRPr kumimoji="0" lang="en-US" sz="5600" i="0" u="none" strike="noStrike" kern="1200" cap="none" spc="0" normalizeH="0" baseline="0" noProof="0">
              <a:ln>
                <a:noFill/>
              </a:ln>
              <a:solidFill>
                <a:srgbClr val="FFB71B"/>
              </a:solidFill>
              <a:effectLst/>
              <a:uLnTx/>
              <a:uFillTx/>
              <a:latin typeface="Aptos" panose="02110004020202020204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n-US" sz="5600" i="0" u="none" strike="noStrike" kern="1200" cap="none" spc="0" normalizeH="0" baseline="0" noProof="0">
                <a:ln>
                  <a:noFill/>
                </a:ln>
                <a:solidFill>
                  <a:srgbClr val="FFB71B"/>
                </a:solidFill>
                <a:effectLst/>
                <a:uLnTx/>
                <a:uFillTx/>
                <a:latin typeface="Aptos" panose="02110004020202020204"/>
                <a:ea typeface="Roboto" panose="02000000000000000000" pitchFamily="2" charset="0"/>
                <a:cs typeface="Times New Roman" panose="02020603050405020304" pitchFamily="18" charset="0"/>
              </a:rPr>
              <a:t>Barbell RDL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5600">
                <a:solidFill>
                  <a:srgbClr val="FFB71B"/>
                </a:solidFill>
                <a:latin typeface="Aptos" panose="02110004020202020204"/>
                <a:ea typeface="Roboto" panose="02000000000000000000" pitchFamily="2" charset="0"/>
                <a:cs typeface="Times New Roman" panose="02020603050405020304" pitchFamily="18" charset="0"/>
              </a:rPr>
              <a:t>Trap Bar Deadlift </a:t>
            </a:r>
            <a:endParaRPr kumimoji="0" lang="en-US" sz="5600" i="0" u="none" strike="noStrike" kern="1200" cap="none" spc="0" normalizeH="0" baseline="0" noProof="0">
              <a:ln>
                <a:noFill/>
              </a:ln>
              <a:solidFill>
                <a:srgbClr val="FFB71B"/>
              </a:solidFill>
              <a:effectLst/>
              <a:uLnTx/>
              <a:uFillTx/>
              <a:latin typeface="Aptos" panose="02110004020202020204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endParaRPr lang="en-US" sz="5600" b="1">
              <a:solidFill>
                <a:srgbClr val="FFB71B"/>
              </a:solidFill>
              <a:latin typeface="Aptos" panose="02110004020202020204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5600">
                <a:solidFill>
                  <a:srgbClr val="FFB71B"/>
                </a:solidFill>
                <a:latin typeface="Aptos" panose="02110004020202020204"/>
                <a:ea typeface="Roboto" panose="02000000000000000000" pitchFamily="2" charset="0"/>
                <a:cs typeface="Times New Roman" panose="02020603050405020304" pitchFamily="18" charset="0"/>
              </a:rPr>
              <a:t>Week 1: 		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5600">
                <a:solidFill>
                  <a:srgbClr val="FFB71B"/>
                </a:solidFill>
                <a:latin typeface="Aptos" panose="02110004020202020204"/>
                <a:ea typeface="Roboto" panose="02000000000000000000" pitchFamily="2" charset="0"/>
                <a:cs typeface="Times New Roman" panose="02020603050405020304" pitchFamily="18" charset="0"/>
              </a:rPr>
              <a:t>Squat 3 x 8 @ 65, 75, 75%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5600">
                <a:solidFill>
                  <a:srgbClr val="FFB71B"/>
                </a:solidFill>
                <a:latin typeface="Aptos" panose="02110004020202020204"/>
                <a:ea typeface="Roboto" panose="02000000000000000000" pitchFamily="2" charset="0"/>
                <a:cs typeface="Times New Roman" panose="02020603050405020304" pitchFamily="18" charset="0"/>
              </a:rPr>
              <a:t>Bench 3 x 6 @ 65%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5600">
                <a:solidFill>
                  <a:srgbClr val="FFB71B"/>
                </a:solidFill>
                <a:latin typeface="Aptos" panose="02110004020202020204"/>
                <a:ea typeface="Roboto" panose="02000000000000000000" pitchFamily="2" charset="0"/>
                <a:cs typeface="Times New Roman" panose="02020603050405020304" pitchFamily="18" charset="0"/>
              </a:rPr>
              <a:t>Barbell RDL 3 X 5 @ 65, 75, 75%</a:t>
            </a:r>
          </a:p>
          <a:p>
            <a:pPr marL="0" indent="0">
              <a:lnSpc>
                <a:spcPct val="120000"/>
              </a:lnSpc>
              <a:buNone/>
            </a:pPr>
            <a:endParaRPr lang="en-US" sz="5600">
              <a:solidFill>
                <a:srgbClr val="FFB71B"/>
              </a:solidFill>
              <a:latin typeface="Aptos" panose="02110004020202020204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5600">
                <a:solidFill>
                  <a:srgbClr val="FFB71B"/>
                </a:solidFill>
                <a:latin typeface="Aptos" panose="02110004020202020204"/>
                <a:ea typeface="Roboto" panose="02000000000000000000" pitchFamily="2" charset="0"/>
                <a:cs typeface="Times New Roman" panose="02020603050405020304" pitchFamily="18" charset="0"/>
              </a:rPr>
              <a:t>Week 3 : </a:t>
            </a:r>
          </a:p>
          <a:p>
            <a:pPr marL="0" indent="0">
              <a:buNone/>
            </a:pPr>
            <a:r>
              <a:rPr lang="en-US" sz="5600">
                <a:solidFill>
                  <a:srgbClr val="FFB71B"/>
                </a:solidFill>
                <a:latin typeface="Aptos" panose="02110004020202020204"/>
                <a:ea typeface="Roboto" panose="02000000000000000000" pitchFamily="2" charset="0"/>
                <a:cs typeface="Times New Roman" panose="02020603050405020304" pitchFamily="18" charset="0"/>
              </a:rPr>
              <a:t>Squat 3 x 5 @ 70, 80, 90% </a:t>
            </a:r>
          </a:p>
          <a:p>
            <a:pPr marL="0" indent="0">
              <a:buNone/>
            </a:pPr>
            <a:r>
              <a:rPr lang="en-US" sz="5600">
                <a:solidFill>
                  <a:srgbClr val="FFB71B"/>
                </a:solidFill>
                <a:latin typeface="Aptos" panose="02110004020202020204"/>
                <a:ea typeface="Roboto" panose="02000000000000000000" pitchFamily="2" charset="0"/>
                <a:cs typeface="Times New Roman" panose="02020603050405020304" pitchFamily="18" charset="0"/>
              </a:rPr>
              <a:t>Bench 3 x 3 @ 70, 80, 90%</a:t>
            </a:r>
          </a:p>
          <a:p>
            <a:pPr marL="0" indent="0" algn="just">
              <a:buNone/>
            </a:pPr>
            <a:r>
              <a:rPr lang="en-US" sz="5600">
                <a:solidFill>
                  <a:srgbClr val="FFB71B"/>
                </a:solidFill>
                <a:latin typeface="Aptos" panose="02110004020202020204"/>
                <a:ea typeface="Roboto" panose="02000000000000000000" pitchFamily="2" charset="0"/>
                <a:cs typeface="Times New Roman" panose="02020603050405020304" pitchFamily="18" charset="0"/>
              </a:rPr>
              <a:t>Trap Bar Deadlift 3 X 5 @ No set %</a:t>
            </a:r>
          </a:p>
          <a:p>
            <a:pPr marL="0" indent="0">
              <a:buNone/>
            </a:pPr>
            <a:endParaRPr lang="en-US">
              <a:solidFill>
                <a:srgbClr val="FFB71B"/>
              </a:solidFill>
              <a:latin typeface="Aptos" panose="02110004020202020204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4244B5-F4A7-9CB5-A323-BB09AECD7CDB}"/>
              </a:ext>
            </a:extLst>
          </p:cNvPr>
          <p:cNvSpPr txBox="1"/>
          <p:nvPr/>
        </p:nvSpPr>
        <p:spPr>
          <a:xfrm flipH="1">
            <a:off x="9376403" y="3486150"/>
            <a:ext cx="26898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rgbClr val="FFC000"/>
                </a:solidFill>
                <a:latin typeface="Aptos" panose="020B0004020202020204" pitchFamily="34" charset="0"/>
              </a:rPr>
              <a:t>Week 2 : </a:t>
            </a:r>
          </a:p>
          <a:p>
            <a:r>
              <a:rPr lang="en-US" sz="1400">
                <a:solidFill>
                  <a:srgbClr val="FFC000"/>
                </a:solidFill>
                <a:latin typeface="Aptos" panose="020B0004020202020204" pitchFamily="34" charset="0"/>
              </a:rPr>
              <a:t>Squat 3 x 6 @ 65, 75, 75% </a:t>
            </a:r>
          </a:p>
          <a:p>
            <a:r>
              <a:rPr lang="en-US" sz="1400">
                <a:solidFill>
                  <a:srgbClr val="FFC000"/>
                </a:solidFill>
                <a:latin typeface="Aptos" panose="020B0004020202020204" pitchFamily="34" charset="0"/>
              </a:rPr>
              <a:t>Bench 3 x 5 @ 65%</a:t>
            </a:r>
          </a:p>
          <a:p>
            <a:r>
              <a:rPr lang="en-US" sz="1400">
                <a:solidFill>
                  <a:srgbClr val="FFC000"/>
                </a:solidFill>
                <a:latin typeface="Aptos" panose="020B0004020202020204" pitchFamily="34" charset="0"/>
              </a:rPr>
              <a:t>Barbell RDL 3 X 5 @ 65, 75, 75%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3AAEFE-C622-260E-90CF-5482B0CC5069}"/>
              </a:ext>
            </a:extLst>
          </p:cNvPr>
          <p:cNvSpPr txBox="1"/>
          <p:nvPr/>
        </p:nvSpPr>
        <p:spPr>
          <a:xfrm flipH="1">
            <a:off x="9376403" y="4879330"/>
            <a:ext cx="26898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rgbClr val="FFC000"/>
                </a:solidFill>
                <a:latin typeface="Aptos" panose="020B0004020202020204" pitchFamily="34" charset="0"/>
              </a:rPr>
              <a:t>Week 4 : </a:t>
            </a:r>
          </a:p>
          <a:p>
            <a:r>
              <a:rPr lang="en-US" sz="1400">
                <a:solidFill>
                  <a:srgbClr val="FFC000"/>
                </a:solidFill>
                <a:latin typeface="Aptos" panose="020B0004020202020204" pitchFamily="34" charset="0"/>
              </a:rPr>
              <a:t> Squat 3 x 3 @ 65, 75, 75% </a:t>
            </a:r>
          </a:p>
          <a:p>
            <a:r>
              <a:rPr lang="en-US" sz="1400">
                <a:solidFill>
                  <a:srgbClr val="FFC000"/>
                </a:solidFill>
                <a:latin typeface="Aptos" panose="020B0004020202020204" pitchFamily="34" charset="0"/>
              </a:rPr>
              <a:t>Bench 3 x 3 @ 70, 80, 90%</a:t>
            </a:r>
          </a:p>
          <a:p>
            <a:r>
              <a:rPr lang="en-US" sz="1400">
                <a:solidFill>
                  <a:srgbClr val="FFC000"/>
                </a:solidFill>
                <a:latin typeface="Aptos" panose="020B0004020202020204" pitchFamily="34" charset="0"/>
              </a:rPr>
              <a:t>Trap Bar Deadlift 3 X 5 @ 75%</a:t>
            </a:r>
          </a:p>
        </p:txBody>
      </p:sp>
    </p:spTree>
    <p:extLst>
      <p:ext uri="{BB962C8B-B14F-4D97-AF65-F5344CB8AC3E}">
        <p14:creationId xmlns:p14="http://schemas.microsoft.com/office/powerpoint/2010/main" val="41800954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8DB544-67B4-9053-7A9A-283EAFAFEC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A8143-897F-6CE3-0324-67C579975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/>
              <a:t>Cycle 1 Progression: Battle</a:t>
            </a:r>
          </a:p>
        </p:txBody>
      </p:sp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033C8D88-4E50-EE83-B636-1C314A89C8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635655"/>
              </p:ext>
            </p:extLst>
          </p:nvPr>
        </p:nvGraphicFramePr>
        <p:xfrm>
          <a:off x="6297592" y="915554"/>
          <a:ext cx="4972854" cy="54864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486427">
                  <a:extLst>
                    <a:ext uri="{9D8B030D-6E8A-4147-A177-3AD203B41FA5}">
                      <a16:colId xmlns:a16="http://schemas.microsoft.com/office/drawing/2014/main" val="4091493759"/>
                    </a:ext>
                  </a:extLst>
                </a:gridCol>
                <a:gridCol w="2486427">
                  <a:extLst>
                    <a:ext uri="{9D8B030D-6E8A-4147-A177-3AD203B41FA5}">
                      <a16:colId xmlns:a16="http://schemas.microsoft.com/office/drawing/2014/main" val="3551932194"/>
                    </a:ext>
                  </a:extLst>
                </a:gridCol>
              </a:tblGrid>
              <a:tr h="363361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rgbClr val="FFB71B"/>
                          </a:solidFill>
                        </a:rPr>
                        <a:t>Back Squat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FFB71B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712534"/>
                  </a:ext>
                </a:extLst>
              </a:tr>
              <a:tr h="35387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6 reps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175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0823832"/>
                  </a:ext>
                </a:extLst>
              </a:tr>
              <a:tr h="35387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 5 reps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195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579968"/>
                  </a:ext>
                </a:extLst>
              </a:tr>
              <a:tr h="35387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3 reps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205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059918"/>
                  </a:ext>
                </a:extLst>
              </a:tr>
              <a:tr h="353875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rgbClr val="FFB71B"/>
                          </a:solidFill>
                        </a:rPr>
                        <a:t>Barbell Bench Press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rgbClr val="FFB71B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965798"/>
                  </a:ext>
                </a:extLst>
              </a:tr>
              <a:tr h="35387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6 reps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669069"/>
                  </a:ext>
                </a:extLst>
              </a:tr>
              <a:tr h="35387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5 reps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411255"/>
                  </a:ext>
                </a:extLst>
              </a:tr>
              <a:tr h="35387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3 reps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589322"/>
                  </a:ext>
                </a:extLst>
              </a:tr>
              <a:tr h="351169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rgbClr val="FFB71B"/>
                          </a:solidFill>
                        </a:rPr>
                        <a:t>RDL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rgbClr val="FFB71B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766972"/>
                  </a:ext>
                </a:extLst>
              </a:tr>
              <a:tr h="35387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5 reps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130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750981"/>
                  </a:ext>
                </a:extLst>
              </a:tr>
              <a:tr h="35387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5 reps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507876"/>
                  </a:ext>
                </a:extLst>
              </a:tr>
              <a:tr h="353875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rgbClr val="FFB71B"/>
                          </a:solidFill>
                        </a:rPr>
                        <a:t>Trap Bar Deadlift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FFB71B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060032"/>
                  </a:ext>
                </a:extLst>
              </a:tr>
              <a:tr h="35387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 5 reps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185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2929602"/>
                  </a:ext>
                </a:extLst>
              </a:tr>
              <a:tr h="35387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5 reps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215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803136"/>
                  </a:ext>
                </a:extLst>
              </a:tr>
            </a:tbl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3AE6F6D3-B5B5-E240-8FB8-B6E7B196EFFB}"/>
              </a:ext>
            </a:extLst>
          </p:cNvPr>
          <p:cNvGrpSpPr/>
          <p:nvPr/>
        </p:nvGrpSpPr>
        <p:grpSpPr>
          <a:xfrm>
            <a:off x="668763" y="915554"/>
            <a:ext cx="5225646" cy="5506951"/>
            <a:chOff x="0" y="0"/>
            <a:chExt cx="4554683" cy="11733644"/>
          </a:xfrm>
        </p:grpSpPr>
        <p:graphicFrame>
          <p:nvGraphicFramePr>
            <p:cNvPr id="9" name="Chart 8">
              <a:extLst>
                <a:ext uri="{FF2B5EF4-FFF2-40B4-BE49-F238E27FC236}">
                  <a16:creationId xmlns:a16="http://schemas.microsoft.com/office/drawing/2014/main" id="{5159C96D-8630-6B60-92BD-0D0523F3DD68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0" y="0"/>
            <a:ext cx="4554682" cy="287251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10" name="Chart 9">
              <a:extLst>
                <a:ext uri="{FF2B5EF4-FFF2-40B4-BE49-F238E27FC236}">
                  <a16:creationId xmlns:a16="http://schemas.microsoft.com/office/drawing/2014/main" id="{A84ACBD0-C102-7292-A881-9ABE4E03C018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75972084"/>
                </p:ext>
              </p:extLst>
            </p:nvPr>
          </p:nvGraphicFramePr>
          <p:xfrm>
            <a:off x="0" y="2871935"/>
            <a:ext cx="4554682" cy="31322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11" name="Chart 10">
              <a:extLst>
                <a:ext uri="{FF2B5EF4-FFF2-40B4-BE49-F238E27FC236}">
                  <a16:creationId xmlns:a16="http://schemas.microsoft.com/office/drawing/2014/main" id="{B88D10D4-57F8-0DEC-B42D-2B716310A45E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29782095"/>
                </p:ext>
              </p:extLst>
            </p:nvPr>
          </p:nvGraphicFramePr>
          <p:xfrm>
            <a:off x="1" y="6018068"/>
            <a:ext cx="4554682" cy="287251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graphicFrame>
          <p:nvGraphicFramePr>
            <p:cNvPr id="12" name="Chart 11">
              <a:extLst>
                <a:ext uri="{FF2B5EF4-FFF2-40B4-BE49-F238E27FC236}">
                  <a16:creationId xmlns:a16="http://schemas.microsoft.com/office/drawing/2014/main" id="{D1931A3E-3CE2-8A6A-8E60-9621A9BA0CE3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925628330"/>
                </p:ext>
              </p:extLst>
            </p:nvPr>
          </p:nvGraphicFramePr>
          <p:xfrm>
            <a:off x="1" y="8861134"/>
            <a:ext cx="4554682" cy="287251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2992897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20BB24-15DA-730D-C8E7-C37F34FC6A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BFBE3-2141-0A53-E144-A8D73BA0B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/>
              <a:t>Cycle 1 Progression: Jenkins</a:t>
            </a:r>
          </a:p>
        </p:txBody>
      </p:sp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BC8B2D01-63D7-6925-7936-22D85F81D2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6814233"/>
              </p:ext>
            </p:extLst>
          </p:nvPr>
        </p:nvGraphicFramePr>
        <p:xfrm>
          <a:off x="6297592" y="533058"/>
          <a:ext cx="4972854" cy="54864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486427">
                  <a:extLst>
                    <a:ext uri="{9D8B030D-6E8A-4147-A177-3AD203B41FA5}">
                      <a16:colId xmlns:a16="http://schemas.microsoft.com/office/drawing/2014/main" val="4091493759"/>
                    </a:ext>
                  </a:extLst>
                </a:gridCol>
                <a:gridCol w="2486427">
                  <a:extLst>
                    <a:ext uri="{9D8B030D-6E8A-4147-A177-3AD203B41FA5}">
                      <a16:colId xmlns:a16="http://schemas.microsoft.com/office/drawing/2014/main" val="3551932194"/>
                    </a:ext>
                  </a:extLst>
                </a:gridCol>
              </a:tblGrid>
              <a:tr h="353875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rgbClr val="FFB71B"/>
                          </a:solidFill>
                        </a:rPr>
                        <a:t>Back Squat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FFB71B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712534"/>
                  </a:ext>
                </a:extLst>
              </a:tr>
              <a:tr h="35387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6 reps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155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0823832"/>
                  </a:ext>
                </a:extLst>
              </a:tr>
              <a:tr h="35387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 5 reps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205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579968"/>
                  </a:ext>
                </a:extLst>
              </a:tr>
              <a:tr h="35387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3 reps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240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059918"/>
                  </a:ext>
                </a:extLst>
              </a:tr>
              <a:tr h="353875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rgbClr val="FFB71B"/>
                          </a:solidFill>
                        </a:rPr>
                        <a:t>Barbell Bench Press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rgbClr val="FFB71B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965798"/>
                  </a:ext>
                </a:extLst>
              </a:tr>
              <a:tr h="35387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6 reps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669069"/>
                  </a:ext>
                </a:extLst>
              </a:tr>
              <a:tr h="35387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**3 reps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115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411255"/>
                  </a:ext>
                </a:extLst>
              </a:tr>
              <a:tr h="35387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3 reps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120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589322"/>
                  </a:ext>
                </a:extLst>
              </a:tr>
              <a:tr h="353875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rgbClr val="FFB71B"/>
                          </a:solidFill>
                        </a:rPr>
                        <a:t>RDL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rgbClr val="FFB71B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766972"/>
                  </a:ext>
                </a:extLst>
              </a:tr>
              <a:tr h="35387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5 reps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105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750981"/>
                  </a:ext>
                </a:extLst>
              </a:tr>
              <a:tr h="35387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5 reps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125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507876"/>
                  </a:ext>
                </a:extLst>
              </a:tr>
              <a:tr h="353875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rgbClr val="FFB71B"/>
                          </a:solidFill>
                        </a:rPr>
                        <a:t>Trap Bar Deadlift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FFB71B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060032"/>
                  </a:ext>
                </a:extLst>
              </a:tr>
              <a:tr h="35387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 5 reps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185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2929602"/>
                  </a:ext>
                </a:extLst>
              </a:tr>
              <a:tr h="35387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5 reps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215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803136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3C5A7735-8CDA-AB4A-9DB1-9836E57F511F}"/>
              </a:ext>
            </a:extLst>
          </p:cNvPr>
          <p:cNvGrpSpPr/>
          <p:nvPr/>
        </p:nvGrpSpPr>
        <p:grpSpPr>
          <a:xfrm>
            <a:off x="827046" y="835544"/>
            <a:ext cx="4960067" cy="5506951"/>
            <a:chOff x="0" y="0"/>
            <a:chExt cx="4554683" cy="11733644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1807113A-8362-C827-4A18-DDEAE2DFF018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303582364"/>
                </p:ext>
              </p:extLst>
            </p:nvPr>
          </p:nvGraphicFramePr>
          <p:xfrm>
            <a:off x="0" y="0"/>
            <a:ext cx="4554682" cy="287251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5" name="Chart 4">
              <a:extLst>
                <a:ext uri="{FF2B5EF4-FFF2-40B4-BE49-F238E27FC236}">
                  <a16:creationId xmlns:a16="http://schemas.microsoft.com/office/drawing/2014/main" id="{C57284D1-040A-4636-783C-0FA2A0209F8B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0" y="2871935"/>
            <a:ext cx="4554682" cy="31322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6" name="Chart 5">
              <a:extLst>
                <a:ext uri="{FF2B5EF4-FFF2-40B4-BE49-F238E27FC236}">
                  <a16:creationId xmlns:a16="http://schemas.microsoft.com/office/drawing/2014/main" id="{752DFA4A-E06C-C4F5-6361-916B80914C18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1" y="6018068"/>
            <a:ext cx="4554682" cy="287251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graphicFrame>
          <p:nvGraphicFramePr>
            <p:cNvPr id="7" name="Chart 6">
              <a:extLst>
                <a:ext uri="{FF2B5EF4-FFF2-40B4-BE49-F238E27FC236}">
                  <a16:creationId xmlns:a16="http://schemas.microsoft.com/office/drawing/2014/main" id="{1D9D97C3-7B67-5FA5-B4DB-C9F354031585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1" y="8861134"/>
            <a:ext cx="4554682" cy="287251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3AF07DF9-BC72-1F3B-44B7-1190DDA85F82}"/>
              </a:ext>
            </a:extLst>
          </p:cNvPr>
          <p:cNvSpPr txBox="1"/>
          <p:nvPr/>
        </p:nvSpPr>
        <p:spPr>
          <a:xfrm>
            <a:off x="6858000" y="6019458"/>
            <a:ext cx="4506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FFC000"/>
                </a:solidFill>
              </a:rPr>
              <a:t>**Failed @ 3 reps Week 3, but completed 3 reps at increased weight Week 4!</a:t>
            </a:r>
          </a:p>
        </p:txBody>
      </p:sp>
    </p:spTree>
    <p:extLst>
      <p:ext uri="{BB962C8B-B14F-4D97-AF65-F5344CB8AC3E}">
        <p14:creationId xmlns:p14="http://schemas.microsoft.com/office/powerpoint/2010/main" val="36607004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22BD82-4359-491B-E174-5E1AEADC33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3D730-B92B-22EE-D0E5-12B6B3837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/>
              <a:t>Cycle 1 Progression: Miles</a:t>
            </a:r>
          </a:p>
        </p:txBody>
      </p:sp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EA8FB465-E95E-955F-7269-05251CC211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2863150"/>
              </p:ext>
            </p:extLst>
          </p:nvPr>
        </p:nvGraphicFramePr>
        <p:xfrm>
          <a:off x="6544926" y="823955"/>
          <a:ext cx="4806145" cy="54864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160015">
                  <a:extLst>
                    <a:ext uri="{9D8B030D-6E8A-4147-A177-3AD203B41FA5}">
                      <a16:colId xmlns:a16="http://schemas.microsoft.com/office/drawing/2014/main" val="4091493759"/>
                    </a:ext>
                  </a:extLst>
                </a:gridCol>
                <a:gridCol w="2646130">
                  <a:extLst>
                    <a:ext uri="{9D8B030D-6E8A-4147-A177-3AD203B41FA5}">
                      <a16:colId xmlns:a16="http://schemas.microsoft.com/office/drawing/2014/main" val="3551932194"/>
                    </a:ext>
                  </a:extLst>
                </a:gridCol>
              </a:tblGrid>
              <a:tr h="353875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rgbClr val="FFB71B"/>
                          </a:solidFill>
                        </a:rPr>
                        <a:t>Back Squat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FFB71B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712534"/>
                  </a:ext>
                </a:extLst>
              </a:tr>
              <a:tr h="363361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6 reps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145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0823832"/>
                  </a:ext>
                </a:extLst>
              </a:tr>
              <a:tr h="35387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 5 reps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225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579968"/>
                  </a:ext>
                </a:extLst>
              </a:tr>
              <a:tr h="35387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3 reps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240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059918"/>
                  </a:ext>
                </a:extLst>
              </a:tr>
              <a:tr h="353875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rgbClr val="FFB71B"/>
                          </a:solidFill>
                        </a:rPr>
                        <a:t>Barbell Bench Press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rgbClr val="FFB71B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965798"/>
                  </a:ext>
                </a:extLst>
              </a:tr>
              <a:tr h="35387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6 reps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669069"/>
                  </a:ext>
                </a:extLst>
              </a:tr>
              <a:tr h="35387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5 reps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105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411255"/>
                  </a:ext>
                </a:extLst>
              </a:tr>
              <a:tr h="35387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3 reps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115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589322"/>
                  </a:ext>
                </a:extLst>
              </a:tr>
              <a:tr h="353875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rgbClr val="FFB71B"/>
                          </a:solidFill>
                        </a:rPr>
                        <a:t>RDL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rgbClr val="FFB71B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766972"/>
                  </a:ext>
                </a:extLst>
              </a:tr>
              <a:tr h="35387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5 reps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155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507876"/>
                  </a:ext>
                </a:extLst>
              </a:tr>
              <a:tr h="35387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5 reps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180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41033"/>
                  </a:ext>
                </a:extLst>
              </a:tr>
              <a:tr h="353875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rgbClr val="FFB71B"/>
                          </a:solidFill>
                        </a:rPr>
                        <a:t>Trap Bar Deadlift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FFB71B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060032"/>
                  </a:ext>
                </a:extLst>
              </a:tr>
              <a:tr h="35387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 5 reps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225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2929602"/>
                  </a:ext>
                </a:extLst>
              </a:tr>
              <a:tr h="35387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5 reps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225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803136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CFA8AD87-5BB3-9547-8A4A-0267356B2CF2}"/>
              </a:ext>
            </a:extLst>
          </p:cNvPr>
          <p:cNvGrpSpPr/>
          <p:nvPr/>
        </p:nvGrpSpPr>
        <p:grpSpPr>
          <a:xfrm>
            <a:off x="835471" y="835544"/>
            <a:ext cx="4960067" cy="5506951"/>
            <a:chOff x="0" y="0"/>
            <a:chExt cx="4554683" cy="11733644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301952C2-5C8F-DE58-DD62-EF02DF13CC6C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0" y="0"/>
            <a:ext cx="4554682" cy="287251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5" name="Chart 4">
              <a:extLst>
                <a:ext uri="{FF2B5EF4-FFF2-40B4-BE49-F238E27FC236}">
                  <a16:creationId xmlns:a16="http://schemas.microsoft.com/office/drawing/2014/main" id="{B9529C30-BB2D-A220-D0DE-4A5443354A63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0" y="2871935"/>
            <a:ext cx="4554682" cy="31322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6" name="Chart 5">
              <a:extLst>
                <a:ext uri="{FF2B5EF4-FFF2-40B4-BE49-F238E27FC236}">
                  <a16:creationId xmlns:a16="http://schemas.microsoft.com/office/drawing/2014/main" id="{7A4B4AE1-B546-9BBA-6EC0-384C82D2902C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1" y="6018068"/>
            <a:ext cx="4554682" cy="287251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graphicFrame>
          <p:nvGraphicFramePr>
            <p:cNvPr id="7" name="Chart 6">
              <a:extLst>
                <a:ext uri="{FF2B5EF4-FFF2-40B4-BE49-F238E27FC236}">
                  <a16:creationId xmlns:a16="http://schemas.microsoft.com/office/drawing/2014/main" id="{CF66EB59-64C2-193D-BB74-5619F414BC9D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1" y="8861134"/>
            <a:ext cx="4554682" cy="287251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1167965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516595-8E79-9AA4-DDAF-F5DA36580A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3CCF4-253D-C8E9-E54D-1BD8545E3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/>
              <a:t>Cycle 1 Progression: Perkins</a:t>
            </a:r>
          </a:p>
        </p:txBody>
      </p:sp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9D36836D-FE3F-0FD0-64CA-FA570E3900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06423"/>
              </p:ext>
            </p:extLst>
          </p:nvPr>
        </p:nvGraphicFramePr>
        <p:xfrm>
          <a:off x="6343312" y="807378"/>
          <a:ext cx="4972854" cy="54864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486427">
                  <a:extLst>
                    <a:ext uri="{9D8B030D-6E8A-4147-A177-3AD203B41FA5}">
                      <a16:colId xmlns:a16="http://schemas.microsoft.com/office/drawing/2014/main" val="4091493759"/>
                    </a:ext>
                  </a:extLst>
                </a:gridCol>
                <a:gridCol w="2486427">
                  <a:extLst>
                    <a:ext uri="{9D8B030D-6E8A-4147-A177-3AD203B41FA5}">
                      <a16:colId xmlns:a16="http://schemas.microsoft.com/office/drawing/2014/main" val="3551932194"/>
                    </a:ext>
                  </a:extLst>
                </a:gridCol>
              </a:tblGrid>
              <a:tr h="353875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rgbClr val="FFB71B"/>
                          </a:solidFill>
                        </a:rPr>
                        <a:t>Back Squat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FFB71B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712534"/>
                  </a:ext>
                </a:extLst>
              </a:tr>
              <a:tr h="35387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6 reps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0823832"/>
                  </a:ext>
                </a:extLst>
              </a:tr>
              <a:tr h="35387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 5 reps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175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579968"/>
                  </a:ext>
                </a:extLst>
              </a:tr>
              <a:tr h="35387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3 reps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190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059918"/>
                  </a:ext>
                </a:extLst>
              </a:tr>
              <a:tr h="165583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rgbClr val="FFB71B"/>
                          </a:solidFill>
                        </a:rPr>
                        <a:t>Barbell Bench Press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rgbClr val="FFB71B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965798"/>
                  </a:ext>
                </a:extLst>
              </a:tr>
              <a:tr h="35387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6 reps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669069"/>
                  </a:ext>
                </a:extLst>
              </a:tr>
              <a:tr h="35387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5 reps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411255"/>
                  </a:ext>
                </a:extLst>
              </a:tr>
              <a:tr h="35387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3 reps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105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589322"/>
                  </a:ext>
                </a:extLst>
              </a:tr>
              <a:tr h="353875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rgbClr val="FFB71B"/>
                          </a:solidFill>
                        </a:rPr>
                        <a:t>RDL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rgbClr val="FFB71B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766972"/>
                  </a:ext>
                </a:extLst>
              </a:tr>
              <a:tr h="35387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5 reps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130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750981"/>
                  </a:ext>
                </a:extLst>
              </a:tr>
              <a:tr h="35387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5 reps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507876"/>
                  </a:ext>
                </a:extLst>
              </a:tr>
              <a:tr h="353875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rgbClr val="FFB71B"/>
                          </a:solidFill>
                        </a:rPr>
                        <a:t>Trap Bar Deadlift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FFB71B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060032"/>
                  </a:ext>
                </a:extLst>
              </a:tr>
              <a:tr h="35387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 5 reps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185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2929602"/>
                  </a:ext>
                </a:extLst>
              </a:tr>
              <a:tr h="35387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5 reps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215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803136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9646647D-1AE6-4846-91E0-E2E54AC792D3}"/>
              </a:ext>
            </a:extLst>
          </p:cNvPr>
          <p:cNvGrpSpPr/>
          <p:nvPr/>
        </p:nvGrpSpPr>
        <p:grpSpPr>
          <a:xfrm>
            <a:off x="945434" y="807378"/>
            <a:ext cx="4960067" cy="5506951"/>
            <a:chOff x="0" y="0"/>
            <a:chExt cx="4554683" cy="11733644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1E67D617-B537-8AE7-C6FA-1784AC9C66CC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0" y="0"/>
            <a:ext cx="4554682" cy="287251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5" name="Chart 4">
              <a:extLst>
                <a:ext uri="{FF2B5EF4-FFF2-40B4-BE49-F238E27FC236}">
                  <a16:creationId xmlns:a16="http://schemas.microsoft.com/office/drawing/2014/main" id="{8E01E4B5-D40B-2D00-2888-6B64544108F3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0" y="2871935"/>
            <a:ext cx="4554682" cy="31322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6" name="Chart 5">
              <a:extLst>
                <a:ext uri="{FF2B5EF4-FFF2-40B4-BE49-F238E27FC236}">
                  <a16:creationId xmlns:a16="http://schemas.microsoft.com/office/drawing/2014/main" id="{C2C0CAD2-463D-1187-9088-556332646DFD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1" y="6018068"/>
            <a:ext cx="4554682" cy="287251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graphicFrame>
          <p:nvGraphicFramePr>
            <p:cNvPr id="7" name="Chart 6">
              <a:extLst>
                <a:ext uri="{FF2B5EF4-FFF2-40B4-BE49-F238E27FC236}">
                  <a16:creationId xmlns:a16="http://schemas.microsoft.com/office/drawing/2014/main" id="{090CDD48-FB65-4891-6021-C31F49578EAB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1" y="8861134"/>
            <a:ext cx="4554682" cy="287251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4115500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D1BBB2-0AA7-856E-FFAA-4AE1E1E3A5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ADE55-E630-0294-C0E3-D214975BC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7536" y="0"/>
            <a:ext cx="7266432" cy="1325563"/>
          </a:xfrm>
        </p:spPr>
        <p:txBody>
          <a:bodyPr/>
          <a:lstStyle/>
          <a:p>
            <a:r>
              <a:rPr lang="en-US"/>
              <a:t>Cycle 1 Progression: Washenitz</a:t>
            </a:r>
          </a:p>
        </p:txBody>
      </p:sp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53338B65-E4BE-EDFF-4FCE-46F5A445A5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9652244"/>
              </p:ext>
            </p:extLst>
          </p:nvPr>
        </p:nvGraphicFramePr>
        <p:xfrm>
          <a:off x="6359169" y="916709"/>
          <a:ext cx="4972854" cy="54864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486427">
                  <a:extLst>
                    <a:ext uri="{9D8B030D-6E8A-4147-A177-3AD203B41FA5}">
                      <a16:colId xmlns:a16="http://schemas.microsoft.com/office/drawing/2014/main" val="4091493759"/>
                    </a:ext>
                  </a:extLst>
                </a:gridCol>
                <a:gridCol w="2486427">
                  <a:extLst>
                    <a:ext uri="{9D8B030D-6E8A-4147-A177-3AD203B41FA5}">
                      <a16:colId xmlns:a16="http://schemas.microsoft.com/office/drawing/2014/main" val="3551932194"/>
                    </a:ext>
                  </a:extLst>
                </a:gridCol>
              </a:tblGrid>
              <a:tr h="369457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rgbClr val="FFB71B"/>
                          </a:solidFill>
                        </a:rPr>
                        <a:t>Back Squat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FFB71B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712534"/>
                  </a:ext>
                </a:extLst>
              </a:tr>
              <a:tr h="35387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6 reps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125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0823832"/>
                  </a:ext>
                </a:extLst>
              </a:tr>
              <a:tr h="35387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 5 reps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225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579968"/>
                  </a:ext>
                </a:extLst>
              </a:tr>
              <a:tr h="35387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3 reps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240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059918"/>
                  </a:ext>
                </a:extLst>
              </a:tr>
              <a:tr h="150001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rgbClr val="FFB71B"/>
                          </a:solidFill>
                        </a:rPr>
                        <a:t>Barbell Bench Press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rgbClr val="FFB71B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965798"/>
                  </a:ext>
                </a:extLst>
              </a:tr>
              <a:tr h="35387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6 reps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669069"/>
                  </a:ext>
                </a:extLst>
              </a:tr>
              <a:tr h="35387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5 reps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115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411255"/>
                  </a:ext>
                </a:extLst>
              </a:tr>
              <a:tr h="35387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3 reps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120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589322"/>
                  </a:ext>
                </a:extLst>
              </a:tr>
              <a:tr h="353875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rgbClr val="FFB71B"/>
                          </a:solidFill>
                        </a:rPr>
                        <a:t>RDL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rgbClr val="FFB71B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766972"/>
                  </a:ext>
                </a:extLst>
              </a:tr>
              <a:tr h="35387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5 reps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155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750981"/>
                  </a:ext>
                </a:extLst>
              </a:tr>
              <a:tr h="35387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5 reps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180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507876"/>
                  </a:ext>
                </a:extLst>
              </a:tr>
              <a:tr h="353875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rgbClr val="FFB71B"/>
                          </a:solidFill>
                        </a:rPr>
                        <a:t>Trap Bar Deadlift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FFB71B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060032"/>
                  </a:ext>
                </a:extLst>
              </a:tr>
              <a:tr h="35387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 5 reps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185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2929602"/>
                  </a:ext>
                </a:extLst>
              </a:tr>
              <a:tr h="35387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5 reps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225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803136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BD08AA7A-DEAD-3947-9EDF-A76A5A0A2B9F}"/>
              </a:ext>
            </a:extLst>
          </p:cNvPr>
          <p:cNvGrpSpPr/>
          <p:nvPr/>
        </p:nvGrpSpPr>
        <p:grpSpPr>
          <a:xfrm>
            <a:off x="872766" y="916709"/>
            <a:ext cx="4960067" cy="5506951"/>
            <a:chOff x="0" y="0"/>
            <a:chExt cx="4554683" cy="11733644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4F60C63C-6C72-82F9-AA0B-63AF2573EDB3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0" y="0"/>
            <a:ext cx="4554682" cy="287251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5" name="Chart 4">
              <a:extLst>
                <a:ext uri="{FF2B5EF4-FFF2-40B4-BE49-F238E27FC236}">
                  <a16:creationId xmlns:a16="http://schemas.microsoft.com/office/drawing/2014/main" id="{3C5614C9-F03F-1249-5416-C3382591DBCD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0" y="2871935"/>
            <a:ext cx="4554682" cy="31322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6" name="Chart 5">
              <a:extLst>
                <a:ext uri="{FF2B5EF4-FFF2-40B4-BE49-F238E27FC236}">
                  <a16:creationId xmlns:a16="http://schemas.microsoft.com/office/drawing/2014/main" id="{6F312B47-9A13-2CC5-B125-F28D21AD70F0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1" y="6018068"/>
            <a:ext cx="4554682" cy="287251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graphicFrame>
          <p:nvGraphicFramePr>
            <p:cNvPr id="7" name="Chart 6">
              <a:extLst>
                <a:ext uri="{FF2B5EF4-FFF2-40B4-BE49-F238E27FC236}">
                  <a16:creationId xmlns:a16="http://schemas.microsoft.com/office/drawing/2014/main" id="{3FBE29FE-B8F9-711F-ACF5-E215DDDFAEB1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1" y="8861134"/>
            <a:ext cx="4554682" cy="287251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64115762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7FD8C1-B32E-C8E6-963E-3D5693981D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FCC7D-01F7-D635-001E-562964AB7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373"/>
            <a:ext cx="7266432" cy="1325563"/>
          </a:xfrm>
        </p:spPr>
        <p:txBody>
          <a:bodyPr/>
          <a:lstStyle/>
          <a:p>
            <a:r>
              <a:rPr lang="en-US"/>
              <a:t>Cycle 1 Progression: Biggs</a:t>
            </a:r>
          </a:p>
        </p:txBody>
      </p:sp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1FF03F89-A4C3-26D8-F4B8-B733F9C883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1085309"/>
              </p:ext>
            </p:extLst>
          </p:nvPr>
        </p:nvGraphicFramePr>
        <p:xfrm>
          <a:off x="6561838" y="959803"/>
          <a:ext cx="4972854" cy="54864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486427">
                  <a:extLst>
                    <a:ext uri="{9D8B030D-6E8A-4147-A177-3AD203B41FA5}">
                      <a16:colId xmlns:a16="http://schemas.microsoft.com/office/drawing/2014/main" val="4091493759"/>
                    </a:ext>
                  </a:extLst>
                </a:gridCol>
                <a:gridCol w="2486427">
                  <a:extLst>
                    <a:ext uri="{9D8B030D-6E8A-4147-A177-3AD203B41FA5}">
                      <a16:colId xmlns:a16="http://schemas.microsoft.com/office/drawing/2014/main" val="3551932194"/>
                    </a:ext>
                  </a:extLst>
                </a:gridCol>
              </a:tblGrid>
              <a:tr h="353875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rgbClr val="FFB71B"/>
                          </a:solidFill>
                        </a:rPr>
                        <a:t>Back Squat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FFB71B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712534"/>
                  </a:ext>
                </a:extLst>
              </a:tr>
              <a:tr h="35387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6 reps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0823832"/>
                  </a:ext>
                </a:extLst>
              </a:tr>
              <a:tr h="35387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 5 reps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165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579968"/>
                  </a:ext>
                </a:extLst>
              </a:tr>
              <a:tr h="35387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3 reps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195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059918"/>
                  </a:ext>
                </a:extLst>
              </a:tr>
              <a:tr h="150001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rgbClr val="FFB71B"/>
                          </a:solidFill>
                        </a:rPr>
                        <a:t>Barbell Bench Press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rgbClr val="FFB71B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965798"/>
                  </a:ext>
                </a:extLst>
              </a:tr>
              <a:tr h="35387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6 reps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669069"/>
                  </a:ext>
                </a:extLst>
              </a:tr>
              <a:tr h="35387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5 reps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411255"/>
                  </a:ext>
                </a:extLst>
              </a:tr>
              <a:tr h="35387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3 reps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589322"/>
                  </a:ext>
                </a:extLst>
              </a:tr>
              <a:tr h="353875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rgbClr val="FFB71B"/>
                          </a:solidFill>
                        </a:rPr>
                        <a:t>RDL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rgbClr val="FFB71B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766972"/>
                  </a:ext>
                </a:extLst>
              </a:tr>
              <a:tr h="35387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5 reps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750981"/>
                  </a:ext>
                </a:extLst>
              </a:tr>
              <a:tr h="35387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5 reps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105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507876"/>
                  </a:ext>
                </a:extLst>
              </a:tr>
              <a:tr h="332881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rgbClr val="FFB71B"/>
                          </a:solidFill>
                        </a:rPr>
                        <a:t>Trap Bar Deadlift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FFB71B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060032"/>
                  </a:ext>
                </a:extLst>
              </a:tr>
              <a:tr h="35387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 5 reps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185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2929602"/>
                  </a:ext>
                </a:extLst>
              </a:tr>
              <a:tr h="35387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5 reps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225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803136"/>
                  </a:ext>
                </a:extLst>
              </a:tr>
            </a:tbl>
          </a:graphicData>
        </a:graphic>
      </p:graphicFrame>
      <p:grpSp>
        <p:nvGrpSpPr>
          <p:cNvPr id="29" name="Group 28">
            <a:extLst>
              <a:ext uri="{FF2B5EF4-FFF2-40B4-BE49-F238E27FC236}">
                <a16:creationId xmlns:a16="http://schemas.microsoft.com/office/drawing/2014/main" id="{73EABC35-ECF4-4DB1-9BDC-06336209F4B7}"/>
              </a:ext>
            </a:extLst>
          </p:cNvPr>
          <p:cNvGrpSpPr/>
          <p:nvPr/>
        </p:nvGrpSpPr>
        <p:grpSpPr>
          <a:xfrm>
            <a:off x="794492" y="959803"/>
            <a:ext cx="4972854" cy="5486400"/>
            <a:chOff x="0" y="0"/>
            <a:chExt cx="4554683" cy="11733644"/>
          </a:xfrm>
        </p:grpSpPr>
        <p:graphicFrame>
          <p:nvGraphicFramePr>
            <p:cNvPr id="30" name="Chart 29">
              <a:extLst>
                <a:ext uri="{FF2B5EF4-FFF2-40B4-BE49-F238E27FC236}">
                  <a16:creationId xmlns:a16="http://schemas.microsoft.com/office/drawing/2014/main" id="{68CF046F-6987-3140-A97E-B4B7DB87DC1A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0" y="0"/>
            <a:ext cx="4554682" cy="287251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31" name="Chart 30">
              <a:extLst>
                <a:ext uri="{FF2B5EF4-FFF2-40B4-BE49-F238E27FC236}">
                  <a16:creationId xmlns:a16="http://schemas.microsoft.com/office/drawing/2014/main" id="{643EF6B4-9150-384F-87E1-D144E9CE7523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83409163"/>
                </p:ext>
              </p:extLst>
            </p:nvPr>
          </p:nvGraphicFramePr>
          <p:xfrm>
            <a:off x="0" y="2871935"/>
            <a:ext cx="4554682" cy="31322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graphicFrame>
          <p:nvGraphicFramePr>
            <p:cNvPr id="32" name="Chart 31">
              <a:extLst>
                <a:ext uri="{FF2B5EF4-FFF2-40B4-BE49-F238E27FC236}">
                  <a16:creationId xmlns:a16="http://schemas.microsoft.com/office/drawing/2014/main" id="{D92058B6-6377-AF4F-8CE2-59E25BBC60E1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857988019"/>
                </p:ext>
              </p:extLst>
            </p:nvPr>
          </p:nvGraphicFramePr>
          <p:xfrm>
            <a:off x="1" y="6018068"/>
            <a:ext cx="4554682" cy="287251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graphicFrame>
          <p:nvGraphicFramePr>
            <p:cNvPr id="33" name="Chart 32">
              <a:extLst>
                <a:ext uri="{FF2B5EF4-FFF2-40B4-BE49-F238E27FC236}">
                  <a16:creationId xmlns:a16="http://schemas.microsoft.com/office/drawing/2014/main" id="{2A119ACC-9737-3E41-8799-C7C21C2E5D00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730993721"/>
                </p:ext>
              </p:extLst>
            </p:nvPr>
          </p:nvGraphicFramePr>
          <p:xfrm>
            <a:off x="1" y="8861134"/>
            <a:ext cx="4554682" cy="287251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34642166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55AC04-938C-A250-EA85-88A727BEE9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C8A15-C239-D437-0CA9-3CE444D41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" y="90537"/>
            <a:ext cx="7266432" cy="1325563"/>
          </a:xfrm>
        </p:spPr>
        <p:txBody>
          <a:bodyPr/>
          <a:lstStyle/>
          <a:p>
            <a:r>
              <a:rPr lang="en-US"/>
              <a:t>Cycle 1 Progression: Johnson </a:t>
            </a:r>
          </a:p>
        </p:txBody>
      </p:sp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4D5F907F-1009-9860-C0FB-5435C65E1A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872417"/>
              </p:ext>
            </p:extLst>
          </p:nvPr>
        </p:nvGraphicFramePr>
        <p:xfrm>
          <a:off x="6561838" y="959803"/>
          <a:ext cx="4972854" cy="54864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486427">
                  <a:extLst>
                    <a:ext uri="{9D8B030D-6E8A-4147-A177-3AD203B41FA5}">
                      <a16:colId xmlns:a16="http://schemas.microsoft.com/office/drawing/2014/main" val="4091493759"/>
                    </a:ext>
                  </a:extLst>
                </a:gridCol>
                <a:gridCol w="2486427">
                  <a:extLst>
                    <a:ext uri="{9D8B030D-6E8A-4147-A177-3AD203B41FA5}">
                      <a16:colId xmlns:a16="http://schemas.microsoft.com/office/drawing/2014/main" val="3551932194"/>
                    </a:ext>
                  </a:extLst>
                </a:gridCol>
              </a:tblGrid>
              <a:tr h="353875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rgbClr val="FFB71B"/>
                          </a:solidFill>
                        </a:rPr>
                        <a:t>Back Squat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FFB71B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712534"/>
                  </a:ext>
                </a:extLst>
              </a:tr>
              <a:tr h="35387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6 reps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180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0823832"/>
                  </a:ext>
                </a:extLst>
              </a:tr>
              <a:tr h="35387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 5 reps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180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579968"/>
                  </a:ext>
                </a:extLst>
              </a:tr>
              <a:tr h="35387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3 reps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205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059918"/>
                  </a:ext>
                </a:extLst>
              </a:tr>
              <a:tr h="150001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rgbClr val="FFB71B"/>
                          </a:solidFill>
                        </a:rPr>
                        <a:t>Barbell Bench Press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rgbClr val="FFB71B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965798"/>
                  </a:ext>
                </a:extLst>
              </a:tr>
              <a:tr h="35387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6 reps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669069"/>
                  </a:ext>
                </a:extLst>
              </a:tr>
              <a:tr h="35387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5 reps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411255"/>
                  </a:ext>
                </a:extLst>
              </a:tr>
              <a:tr h="35387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3 reps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105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589322"/>
                  </a:ext>
                </a:extLst>
              </a:tr>
              <a:tr h="353875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rgbClr val="FFB71B"/>
                          </a:solidFill>
                        </a:rPr>
                        <a:t>RDL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rgbClr val="FFB71B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766972"/>
                  </a:ext>
                </a:extLst>
              </a:tr>
              <a:tr h="35387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5 reps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750981"/>
                  </a:ext>
                </a:extLst>
              </a:tr>
              <a:tr h="35387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5 reps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105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507876"/>
                  </a:ext>
                </a:extLst>
              </a:tr>
              <a:tr h="332881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rgbClr val="FFB71B"/>
                          </a:solidFill>
                        </a:rPr>
                        <a:t>Trap Bar Deadlift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FFB71B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060032"/>
                  </a:ext>
                </a:extLst>
              </a:tr>
              <a:tr h="35387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 5 reps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185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2929602"/>
                  </a:ext>
                </a:extLst>
              </a:tr>
              <a:tr h="35387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5 reps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225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803136"/>
                  </a:ext>
                </a:extLst>
              </a:tr>
            </a:tbl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A1442387-9804-CE48-AB7C-8DEF9A2B5C1B}"/>
              </a:ext>
            </a:extLst>
          </p:cNvPr>
          <p:cNvGrpSpPr/>
          <p:nvPr/>
        </p:nvGrpSpPr>
        <p:grpSpPr>
          <a:xfrm>
            <a:off x="805077" y="959803"/>
            <a:ext cx="4960067" cy="5506951"/>
            <a:chOff x="0" y="0"/>
            <a:chExt cx="4554683" cy="11733644"/>
          </a:xfrm>
        </p:grpSpPr>
        <p:graphicFrame>
          <p:nvGraphicFramePr>
            <p:cNvPr id="9" name="Chart 8">
              <a:extLst>
                <a:ext uri="{FF2B5EF4-FFF2-40B4-BE49-F238E27FC236}">
                  <a16:creationId xmlns:a16="http://schemas.microsoft.com/office/drawing/2014/main" id="{14CE6AB2-FAF4-0ED2-21DA-BE542975C3A4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0" y="0"/>
            <a:ext cx="4554682" cy="287251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10" name="Chart 9">
              <a:extLst>
                <a:ext uri="{FF2B5EF4-FFF2-40B4-BE49-F238E27FC236}">
                  <a16:creationId xmlns:a16="http://schemas.microsoft.com/office/drawing/2014/main" id="{B2CFAA82-7045-2404-E5C6-CCA12686CF81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0" y="2871935"/>
            <a:ext cx="4554682" cy="31322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graphicFrame>
          <p:nvGraphicFramePr>
            <p:cNvPr id="11" name="Chart 10">
              <a:extLst>
                <a:ext uri="{FF2B5EF4-FFF2-40B4-BE49-F238E27FC236}">
                  <a16:creationId xmlns:a16="http://schemas.microsoft.com/office/drawing/2014/main" id="{69858891-8548-55E4-5FF5-1BB0507C2378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1" y="6018068"/>
            <a:ext cx="4554682" cy="287251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graphicFrame>
          <p:nvGraphicFramePr>
            <p:cNvPr id="12" name="Chart 11">
              <a:extLst>
                <a:ext uri="{FF2B5EF4-FFF2-40B4-BE49-F238E27FC236}">
                  <a16:creationId xmlns:a16="http://schemas.microsoft.com/office/drawing/2014/main" id="{3D6903E7-73AA-E407-80DC-EFD3A21EB0C7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1" y="8861134"/>
            <a:ext cx="4554682" cy="287251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20559886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54A2F3-06D7-2A45-00F7-77BF3A37AF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6826C-8BEB-D5BB-C157-777A08C90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373"/>
            <a:ext cx="7266432" cy="1325563"/>
          </a:xfrm>
        </p:spPr>
        <p:txBody>
          <a:bodyPr/>
          <a:lstStyle/>
          <a:p>
            <a:r>
              <a:rPr lang="en-US"/>
              <a:t>Cycle 1 Progression: Malcolm </a:t>
            </a:r>
          </a:p>
        </p:txBody>
      </p:sp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13B2C167-6CF8-31DA-D321-0831E27EBF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0436450"/>
              </p:ext>
            </p:extLst>
          </p:nvPr>
        </p:nvGraphicFramePr>
        <p:xfrm>
          <a:off x="6550408" y="692697"/>
          <a:ext cx="4972854" cy="54864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486427">
                  <a:extLst>
                    <a:ext uri="{9D8B030D-6E8A-4147-A177-3AD203B41FA5}">
                      <a16:colId xmlns:a16="http://schemas.microsoft.com/office/drawing/2014/main" val="4091493759"/>
                    </a:ext>
                  </a:extLst>
                </a:gridCol>
                <a:gridCol w="2486427">
                  <a:extLst>
                    <a:ext uri="{9D8B030D-6E8A-4147-A177-3AD203B41FA5}">
                      <a16:colId xmlns:a16="http://schemas.microsoft.com/office/drawing/2014/main" val="3551932194"/>
                    </a:ext>
                  </a:extLst>
                </a:gridCol>
              </a:tblGrid>
              <a:tr h="353875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rgbClr val="FFB71B"/>
                          </a:solidFill>
                        </a:rPr>
                        <a:t>Back Squat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FFB71B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712534"/>
                  </a:ext>
                </a:extLst>
              </a:tr>
              <a:tr h="35387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6 reps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155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0823832"/>
                  </a:ext>
                </a:extLst>
              </a:tr>
              <a:tr h="35387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 5 reps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225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579968"/>
                  </a:ext>
                </a:extLst>
              </a:tr>
              <a:tr h="35387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3 reps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235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059918"/>
                  </a:ext>
                </a:extLst>
              </a:tr>
              <a:tr h="161748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rgbClr val="FFB71B"/>
                          </a:solidFill>
                        </a:rPr>
                        <a:t>Barbell Bench Press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rgbClr val="FFB71B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965798"/>
                  </a:ext>
                </a:extLst>
              </a:tr>
              <a:tr h="35387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6 reps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669069"/>
                  </a:ext>
                </a:extLst>
              </a:tr>
              <a:tr h="35387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**3 reps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115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411255"/>
                  </a:ext>
                </a:extLst>
              </a:tr>
              <a:tr h="35387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3 reps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120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589322"/>
                  </a:ext>
                </a:extLst>
              </a:tr>
              <a:tr h="353875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rgbClr val="FFB71B"/>
                          </a:solidFill>
                        </a:rPr>
                        <a:t>RDL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rgbClr val="FFB71B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766972"/>
                  </a:ext>
                </a:extLst>
              </a:tr>
              <a:tr h="35387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5 reps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195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750981"/>
                  </a:ext>
                </a:extLst>
              </a:tr>
              <a:tr h="35387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5 reps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225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507876"/>
                  </a:ext>
                </a:extLst>
              </a:tr>
              <a:tr h="332881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rgbClr val="FFB71B"/>
                          </a:solidFill>
                        </a:rPr>
                        <a:t>Trap Bar Deadlift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FFB71B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060032"/>
                  </a:ext>
                </a:extLst>
              </a:tr>
              <a:tr h="35387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 5 reps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185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2929602"/>
                  </a:ext>
                </a:extLst>
              </a:tr>
              <a:tr h="35387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5 reps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225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803136"/>
                  </a:ext>
                </a:extLst>
              </a:tr>
            </a:tbl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F99F03B2-D5EB-4047-88D8-39AB9F83F977}"/>
              </a:ext>
            </a:extLst>
          </p:cNvPr>
          <p:cNvGrpSpPr/>
          <p:nvPr/>
        </p:nvGrpSpPr>
        <p:grpSpPr>
          <a:xfrm>
            <a:off x="918486" y="959803"/>
            <a:ext cx="4960067" cy="5506951"/>
            <a:chOff x="0" y="0"/>
            <a:chExt cx="4554683" cy="11733644"/>
          </a:xfrm>
        </p:grpSpPr>
        <p:graphicFrame>
          <p:nvGraphicFramePr>
            <p:cNvPr id="9" name="Chart 8">
              <a:extLst>
                <a:ext uri="{FF2B5EF4-FFF2-40B4-BE49-F238E27FC236}">
                  <a16:creationId xmlns:a16="http://schemas.microsoft.com/office/drawing/2014/main" id="{D3AFFB83-F752-356E-8AE0-2400FA9C0486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0" y="0"/>
            <a:ext cx="4554682" cy="287251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10" name="Chart 9">
              <a:extLst>
                <a:ext uri="{FF2B5EF4-FFF2-40B4-BE49-F238E27FC236}">
                  <a16:creationId xmlns:a16="http://schemas.microsoft.com/office/drawing/2014/main" id="{263D9E76-8DAC-733A-152D-B5921955A9E5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0" y="2871935"/>
            <a:ext cx="4554682" cy="31322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graphicFrame>
          <p:nvGraphicFramePr>
            <p:cNvPr id="11" name="Chart 10">
              <a:extLst>
                <a:ext uri="{FF2B5EF4-FFF2-40B4-BE49-F238E27FC236}">
                  <a16:creationId xmlns:a16="http://schemas.microsoft.com/office/drawing/2014/main" id="{84A4CFB5-DF83-EE65-47F4-D295498EF8BE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1" y="6018068"/>
            <a:ext cx="4554682" cy="287251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graphicFrame>
          <p:nvGraphicFramePr>
            <p:cNvPr id="12" name="Chart 11">
              <a:extLst>
                <a:ext uri="{FF2B5EF4-FFF2-40B4-BE49-F238E27FC236}">
                  <a16:creationId xmlns:a16="http://schemas.microsoft.com/office/drawing/2014/main" id="{DD529262-DD66-73E9-FC6C-3318B2A71BB7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1" y="8861134"/>
            <a:ext cx="4554682" cy="287251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A60E030-8DBE-0496-5201-A4717B7D69BC}"/>
              </a:ext>
            </a:extLst>
          </p:cNvPr>
          <p:cNvSpPr txBox="1"/>
          <p:nvPr/>
        </p:nvSpPr>
        <p:spPr>
          <a:xfrm>
            <a:off x="6096000" y="6217148"/>
            <a:ext cx="61893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>
                <a:solidFill>
                  <a:srgbClr val="FFC000"/>
                </a:solidFill>
              </a:rPr>
              <a:t>**Failed @ 3 reps Week 3, but completed 3 reps at increased weight Week 4!</a:t>
            </a:r>
          </a:p>
        </p:txBody>
      </p:sp>
    </p:spTree>
    <p:extLst>
      <p:ext uri="{BB962C8B-B14F-4D97-AF65-F5344CB8AC3E}">
        <p14:creationId xmlns:p14="http://schemas.microsoft.com/office/powerpoint/2010/main" val="2824410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83C7D49D-3B39-D3C4-A036-4E1CDE7E84EB}"/>
              </a:ext>
            </a:extLst>
          </p:cNvPr>
          <p:cNvSpPr/>
          <p:nvPr/>
        </p:nvSpPr>
        <p:spPr>
          <a:xfrm>
            <a:off x="777766" y="186972"/>
            <a:ext cx="10142482" cy="377234"/>
          </a:xfrm>
          <a:prstGeom prst="rect">
            <a:avLst/>
          </a:prstGeom>
          <a:solidFill>
            <a:srgbClr val="11359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500" b="1" i="0" u="none" strike="noStrike" kern="1200" cap="none" spc="0" normalizeH="0" baseline="0" noProof="0">
              <a:ln>
                <a:noFill/>
              </a:ln>
              <a:solidFill>
                <a:srgbClr val="FFB71B"/>
              </a:solidFill>
              <a:effectLst/>
              <a:uLnTx/>
              <a:uFillTx/>
              <a:latin typeface="Aptos" panose="02110004020202020204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C46AAF-B01B-CC7A-2EC8-048AA38D4CE9}"/>
              </a:ext>
            </a:extLst>
          </p:cNvPr>
          <p:cNvSpPr txBox="1"/>
          <p:nvPr/>
        </p:nvSpPr>
        <p:spPr>
          <a:xfrm>
            <a:off x="579315" y="5725492"/>
            <a:ext cx="50712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FFB71B"/>
              </a:solidFill>
              <a:effectLst/>
              <a:uLnTx/>
              <a:uFillTx/>
              <a:latin typeface="Aptos" panose="02110004020202020204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B5A137A8-98B6-B858-AEA2-577FADE2A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0292" y="1416550"/>
            <a:ext cx="7084859" cy="2819119"/>
          </a:xfrm>
          <a:prstGeom prst="rect">
            <a:avLst/>
          </a:prstGeom>
        </p:spPr>
      </p:pic>
      <p:sp>
        <p:nvSpPr>
          <p:cNvPr id="3" name="Title 3">
            <a:extLst>
              <a:ext uri="{FF2B5EF4-FFF2-40B4-BE49-F238E27FC236}">
                <a16:creationId xmlns:a16="http://schemas.microsoft.com/office/drawing/2014/main" id="{A4CF9F95-B1DC-A2A0-41A1-FF42F60DB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206" y="197816"/>
            <a:ext cx="10515600" cy="1325563"/>
          </a:xfrm>
        </p:spPr>
        <p:txBody>
          <a:bodyPr/>
          <a:lstStyle/>
          <a:p>
            <a:r>
              <a:rPr lang="en-US">
                <a:ea typeface="Roboto"/>
                <a:cs typeface="Roboto"/>
              </a:rPr>
              <a:t>Battle – Bench Press</a:t>
            </a:r>
            <a:endParaRPr lang="en-US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849A70B-2E57-21B7-10B6-F111427DAB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5807453"/>
              </p:ext>
            </p:extLst>
          </p:nvPr>
        </p:nvGraphicFramePr>
        <p:xfrm>
          <a:off x="156849" y="1519873"/>
          <a:ext cx="4602160" cy="27157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9691550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35BF2D-7274-D090-4C5E-FCB68EEFD3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D026F-17B7-3DF5-E511-6CD524AA8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373"/>
            <a:ext cx="7266432" cy="1325563"/>
          </a:xfrm>
        </p:spPr>
        <p:txBody>
          <a:bodyPr/>
          <a:lstStyle/>
          <a:p>
            <a:r>
              <a:rPr lang="en-US"/>
              <a:t>Cycle 1 Progression: Elmore </a:t>
            </a:r>
          </a:p>
        </p:txBody>
      </p:sp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169DFD51-BC04-8214-A2F0-1F4A905037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9526188"/>
              </p:ext>
            </p:extLst>
          </p:nvPr>
        </p:nvGraphicFramePr>
        <p:xfrm>
          <a:off x="6561838" y="959803"/>
          <a:ext cx="4972854" cy="54864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486427">
                  <a:extLst>
                    <a:ext uri="{9D8B030D-6E8A-4147-A177-3AD203B41FA5}">
                      <a16:colId xmlns:a16="http://schemas.microsoft.com/office/drawing/2014/main" val="4091493759"/>
                    </a:ext>
                  </a:extLst>
                </a:gridCol>
                <a:gridCol w="2486427">
                  <a:extLst>
                    <a:ext uri="{9D8B030D-6E8A-4147-A177-3AD203B41FA5}">
                      <a16:colId xmlns:a16="http://schemas.microsoft.com/office/drawing/2014/main" val="3551932194"/>
                    </a:ext>
                  </a:extLst>
                </a:gridCol>
              </a:tblGrid>
              <a:tr h="353875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rgbClr val="FFB71B"/>
                          </a:solidFill>
                        </a:rPr>
                        <a:t>Back Squat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FFB71B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712534"/>
                  </a:ext>
                </a:extLst>
              </a:tr>
              <a:tr h="35387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6 reps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140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0823832"/>
                  </a:ext>
                </a:extLst>
              </a:tr>
              <a:tr h="35387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 5 reps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185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579968"/>
                  </a:ext>
                </a:extLst>
              </a:tr>
              <a:tr h="35387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3 reps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195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059918"/>
                  </a:ext>
                </a:extLst>
              </a:tr>
              <a:tr h="161748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rgbClr val="FFB71B"/>
                          </a:solidFill>
                        </a:rPr>
                        <a:t>Barbell Bench Press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rgbClr val="FFB71B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965798"/>
                  </a:ext>
                </a:extLst>
              </a:tr>
              <a:tr h="35387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6 reps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669069"/>
                  </a:ext>
                </a:extLst>
              </a:tr>
              <a:tr h="35387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5 reps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411255"/>
                  </a:ext>
                </a:extLst>
              </a:tr>
              <a:tr h="35387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3 reps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589322"/>
                  </a:ext>
                </a:extLst>
              </a:tr>
              <a:tr h="353875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rgbClr val="FFB71B"/>
                          </a:solidFill>
                        </a:rPr>
                        <a:t>RDL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rgbClr val="FFB71B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766972"/>
                  </a:ext>
                </a:extLst>
              </a:tr>
              <a:tr h="35387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5 reps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750981"/>
                  </a:ext>
                </a:extLst>
              </a:tr>
              <a:tr h="35387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5 reps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105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507876"/>
                  </a:ext>
                </a:extLst>
              </a:tr>
              <a:tr h="332881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rgbClr val="FFB71B"/>
                          </a:solidFill>
                        </a:rPr>
                        <a:t>Trap Bar Deadlift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FFB71B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060032"/>
                  </a:ext>
                </a:extLst>
              </a:tr>
              <a:tr h="35387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 5 reps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185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2929602"/>
                  </a:ext>
                </a:extLst>
              </a:tr>
              <a:tr h="35387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5 reps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215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803136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52F1A90A-C89E-E64A-A6D5-9937B555A896}"/>
              </a:ext>
            </a:extLst>
          </p:cNvPr>
          <p:cNvGrpSpPr/>
          <p:nvPr/>
        </p:nvGrpSpPr>
        <p:grpSpPr>
          <a:xfrm>
            <a:off x="1375686" y="959803"/>
            <a:ext cx="4960067" cy="5506951"/>
            <a:chOff x="0" y="0"/>
            <a:chExt cx="4554683" cy="11733644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557BE4CD-715A-43EA-2688-A6B9FF8AF267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221521899"/>
                </p:ext>
              </p:extLst>
            </p:nvPr>
          </p:nvGraphicFramePr>
          <p:xfrm>
            <a:off x="0" y="0"/>
            <a:ext cx="4554682" cy="287251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5" name="Chart 4">
              <a:extLst>
                <a:ext uri="{FF2B5EF4-FFF2-40B4-BE49-F238E27FC236}">
                  <a16:creationId xmlns:a16="http://schemas.microsoft.com/office/drawing/2014/main" id="{25DB33A3-4B4F-0001-7486-39B1D7465FCF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0" y="2871935"/>
            <a:ext cx="4554682" cy="31322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graphicFrame>
          <p:nvGraphicFramePr>
            <p:cNvPr id="6" name="Chart 5">
              <a:extLst>
                <a:ext uri="{FF2B5EF4-FFF2-40B4-BE49-F238E27FC236}">
                  <a16:creationId xmlns:a16="http://schemas.microsoft.com/office/drawing/2014/main" id="{97A9A2E0-11AD-6C7B-7057-B56E4D890475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1" y="6018068"/>
            <a:ext cx="4554682" cy="287251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graphicFrame>
          <p:nvGraphicFramePr>
            <p:cNvPr id="7" name="Chart 6">
              <a:extLst>
                <a:ext uri="{FF2B5EF4-FFF2-40B4-BE49-F238E27FC236}">
                  <a16:creationId xmlns:a16="http://schemas.microsoft.com/office/drawing/2014/main" id="{98FC9B96-E114-6A9C-3054-2C3EE2714BF2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1" y="8861134"/>
            <a:ext cx="4554682" cy="287251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61281931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DBF2DC-4326-6D42-EE5A-F4A0566D8B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ACEA9-B20F-97AD-5E81-ED6355D23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373"/>
            <a:ext cx="7266432" cy="1325563"/>
          </a:xfrm>
        </p:spPr>
        <p:txBody>
          <a:bodyPr/>
          <a:lstStyle/>
          <a:p>
            <a:r>
              <a:rPr lang="en-US"/>
              <a:t>Cycle 1 Progression: Rust </a:t>
            </a:r>
          </a:p>
        </p:txBody>
      </p:sp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0EF1BCF9-3BE0-54CB-44F6-DD4472D6AE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4809554"/>
              </p:ext>
            </p:extLst>
          </p:nvPr>
        </p:nvGraphicFramePr>
        <p:xfrm>
          <a:off x="6561838" y="959803"/>
          <a:ext cx="4972854" cy="54864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486427">
                  <a:extLst>
                    <a:ext uri="{9D8B030D-6E8A-4147-A177-3AD203B41FA5}">
                      <a16:colId xmlns:a16="http://schemas.microsoft.com/office/drawing/2014/main" val="4091493759"/>
                    </a:ext>
                  </a:extLst>
                </a:gridCol>
                <a:gridCol w="2486427">
                  <a:extLst>
                    <a:ext uri="{9D8B030D-6E8A-4147-A177-3AD203B41FA5}">
                      <a16:colId xmlns:a16="http://schemas.microsoft.com/office/drawing/2014/main" val="3551932194"/>
                    </a:ext>
                  </a:extLst>
                </a:gridCol>
              </a:tblGrid>
              <a:tr h="353875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rgbClr val="FFB71B"/>
                          </a:solidFill>
                        </a:rPr>
                        <a:t>Back Squat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FFB71B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712534"/>
                  </a:ext>
                </a:extLst>
              </a:tr>
              <a:tr h="35387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6 reps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135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0823832"/>
                  </a:ext>
                </a:extLst>
              </a:tr>
              <a:tr h="35387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 5 reps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205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579968"/>
                  </a:ext>
                </a:extLst>
              </a:tr>
              <a:tr h="35387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3 reps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225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059918"/>
                  </a:ext>
                </a:extLst>
              </a:tr>
              <a:tr h="161748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rgbClr val="FFB71B"/>
                          </a:solidFill>
                        </a:rPr>
                        <a:t>Barbell Bench Press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rgbClr val="FFB71B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965798"/>
                  </a:ext>
                </a:extLst>
              </a:tr>
              <a:tr h="35387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6 reps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669069"/>
                  </a:ext>
                </a:extLst>
              </a:tr>
              <a:tr h="35387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5 reps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115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411255"/>
                  </a:ext>
                </a:extLst>
              </a:tr>
              <a:tr h="35387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3 reps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120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589322"/>
                  </a:ext>
                </a:extLst>
              </a:tr>
              <a:tr h="353875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rgbClr val="FFB71B"/>
                          </a:solidFill>
                        </a:rPr>
                        <a:t>RDL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rgbClr val="FFB71B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766972"/>
                  </a:ext>
                </a:extLst>
              </a:tr>
              <a:tr h="35387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5 reps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155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750981"/>
                  </a:ext>
                </a:extLst>
              </a:tr>
              <a:tr h="35387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5 reps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180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507876"/>
                  </a:ext>
                </a:extLst>
              </a:tr>
              <a:tr h="332881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rgbClr val="FFB71B"/>
                          </a:solidFill>
                        </a:rPr>
                        <a:t>Trap Bar Deadlift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FFB71B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060032"/>
                  </a:ext>
                </a:extLst>
              </a:tr>
              <a:tr h="35387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 5 reps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135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2929602"/>
                  </a:ext>
                </a:extLst>
              </a:tr>
              <a:tr h="35387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5 reps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175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803136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8EFE6172-F7C5-374B-B7EA-BCA4F3DF2329}"/>
              </a:ext>
            </a:extLst>
          </p:cNvPr>
          <p:cNvGrpSpPr/>
          <p:nvPr/>
        </p:nvGrpSpPr>
        <p:grpSpPr>
          <a:xfrm>
            <a:off x="800886" y="939252"/>
            <a:ext cx="4960067" cy="5506951"/>
            <a:chOff x="0" y="0"/>
            <a:chExt cx="4554683" cy="11733644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0E065977-2906-0F14-4824-009C5B6240BC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0" y="0"/>
            <a:ext cx="4554682" cy="287251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5" name="Chart 4">
              <a:extLst>
                <a:ext uri="{FF2B5EF4-FFF2-40B4-BE49-F238E27FC236}">
                  <a16:creationId xmlns:a16="http://schemas.microsoft.com/office/drawing/2014/main" id="{D8FDDCFD-CF6F-E270-09A3-F7575A5EEA66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0" y="2871935"/>
            <a:ext cx="4554682" cy="31322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graphicFrame>
          <p:nvGraphicFramePr>
            <p:cNvPr id="6" name="Chart 5">
              <a:extLst>
                <a:ext uri="{FF2B5EF4-FFF2-40B4-BE49-F238E27FC236}">
                  <a16:creationId xmlns:a16="http://schemas.microsoft.com/office/drawing/2014/main" id="{69D8E58B-2853-3315-0D27-DBC15CD4CE6F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1" y="6018068"/>
            <a:ext cx="4554682" cy="287251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graphicFrame>
          <p:nvGraphicFramePr>
            <p:cNvPr id="7" name="Chart 6">
              <a:extLst>
                <a:ext uri="{FF2B5EF4-FFF2-40B4-BE49-F238E27FC236}">
                  <a16:creationId xmlns:a16="http://schemas.microsoft.com/office/drawing/2014/main" id="{BD1D7FA9-7746-3681-7CCB-4C45A415C1FC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1" y="8861134"/>
            <a:ext cx="4554682" cy="287251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15743801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808E61-3B40-B872-3A3D-D849672753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3CE33-3128-494D-74B1-90AE25AD2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373"/>
            <a:ext cx="7266432" cy="1325563"/>
          </a:xfrm>
        </p:spPr>
        <p:txBody>
          <a:bodyPr/>
          <a:lstStyle/>
          <a:p>
            <a:r>
              <a:rPr lang="en-US"/>
              <a:t>Cycle 1 Progression: Faye</a:t>
            </a:r>
          </a:p>
        </p:txBody>
      </p:sp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D997A823-5AAE-244A-4FB5-01974A44AD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040515"/>
              </p:ext>
            </p:extLst>
          </p:nvPr>
        </p:nvGraphicFramePr>
        <p:xfrm>
          <a:off x="6561838" y="959803"/>
          <a:ext cx="4972854" cy="54864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486427">
                  <a:extLst>
                    <a:ext uri="{9D8B030D-6E8A-4147-A177-3AD203B41FA5}">
                      <a16:colId xmlns:a16="http://schemas.microsoft.com/office/drawing/2014/main" val="4091493759"/>
                    </a:ext>
                  </a:extLst>
                </a:gridCol>
                <a:gridCol w="2486427">
                  <a:extLst>
                    <a:ext uri="{9D8B030D-6E8A-4147-A177-3AD203B41FA5}">
                      <a16:colId xmlns:a16="http://schemas.microsoft.com/office/drawing/2014/main" val="3551932194"/>
                    </a:ext>
                  </a:extLst>
                </a:gridCol>
              </a:tblGrid>
              <a:tr h="353875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rgbClr val="FFB71B"/>
                          </a:solidFill>
                        </a:rPr>
                        <a:t>Back Squat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FFB71B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712534"/>
                  </a:ext>
                </a:extLst>
              </a:tr>
              <a:tr h="35387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6 reps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165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0823832"/>
                  </a:ext>
                </a:extLst>
              </a:tr>
              <a:tr h="35387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 5 reps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215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579968"/>
                  </a:ext>
                </a:extLst>
              </a:tr>
              <a:tr h="35387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3 reps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230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059918"/>
                  </a:ext>
                </a:extLst>
              </a:tr>
              <a:tr h="161748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rgbClr val="FFB71B"/>
                          </a:solidFill>
                        </a:rPr>
                        <a:t>Barbell Bench Press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rgbClr val="FFB71B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965798"/>
                  </a:ext>
                </a:extLst>
              </a:tr>
              <a:tr h="35387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6 reps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669069"/>
                  </a:ext>
                </a:extLst>
              </a:tr>
              <a:tr h="35387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5 reps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411255"/>
                  </a:ext>
                </a:extLst>
              </a:tr>
              <a:tr h="35387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3 reps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105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589322"/>
                  </a:ext>
                </a:extLst>
              </a:tr>
              <a:tr h="353875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rgbClr val="FFB71B"/>
                          </a:solidFill>
                        </a:rPr>
                        <a:t>RDL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rgbClr val="FFB71B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766972"/>
                  </a:ext>
                </a:extLst>
              </a:tr>
              <a:tr h="35387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5 reps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135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750981"/>
                  </a:ext>
                </a:extLst>
              </a:tr>
              <a:tr h="35387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5 reps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185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507876"/>
                  </a:ext>
                </a:extLst>
              </a:tr>
              <a:tr h="332881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rgbClr val="FFB71B"/>
                          </a:solidFill>
                        </a:rPr>
                        <a:t>Trap Bar Deadlift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FFB71B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060032"/>
                  </a:ext>
                </a:extLst>
              </a:tr>
              <a:tr h="35387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 5 reps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185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2929602"/>
                  </a:ext>
                </a:extLst>
              </a:tr>
              <a:tr h="35387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5 reps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275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803136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7FC49297-D816-F44A-AE1F-24C710F9FED6}"/>
              </a:ext>
            </a:extLst>
          </p:cNvPr>
          <p:cNvGrpSpPr/>
          <p:nvPr/>
        </p:nvGrpSpPr>
        <p:grpSpPr>
          <a:xfrm>
            <a:off x="895626" y="949527"/>
            <a:ext cx="4960067" cy="5506951"/>
            <a:chOff x="0" y="0"/>
            <a:chExt cx="4554683" cy="11733644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9F7E26F4-E554-0176-1897-A77DF7732F26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0" y="0"/>
            <a:ext cx="4554682" cy="287251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5" name="Chart 4">
              <a:extLst>
                <a:ext uri="{FF2B5EF4-FFF2-40B4-BE49-F238E27FC236}">
                  <a16:creationId xmlns:a16="http://schemas.microsoft.com/office/drawing/2014/main" id="{1852A630-C9FB-2248-B0C7-F462B0948A67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0" y="2871935"/>
            <a:ext cx="4554682" cy="31322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graphicFrame>
          <p:nvGraphicFramePr>
            <p:cNvPr id="6" name="Chart 5">
              <a:extLst>
                <a:ext uri="{FF2B5EF4-FFF2-40B4-BE49-F238E27FC236}">
                  <a16:creationId xmlns:a16="http://schemas.microsoft.com/office/drawing/2014/main" id="{40D4387D-6DC9-8CA9-5D68-644A736CE1D1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1" y="6018068"/>
            <a:ext cx="4554682" cy="287251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graphicFrame>
          <p:nvGraphicFramePr>
            <p:cNvPr id="7" name="Chart 6">
              <a:extLst>
                <a:ext uri="{FF2B5EF4-FFF2-40B4-BE49-F238E27FC236}">
                  <a16:creationId xmlns:a16="http://schemas.microsoft.com/office/drawing/2014/main" id="{DBDAD967-DD1E-6DAA-76EC-3A1E7F1E6DE8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1" y="8861134"/>
            <a:ext cx="4554682" cy="287251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71897258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F16131-5FE9-1EEE-FA0A-AE5B42FF8C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F617655C-94A0-7053-3D67-159617E317DF}"/>
              </a:ext>
            </a:extLst>
          </p:cNvPr>
          <p:cNvSpPr/>
          <p:nvPr/>
        </p:nvSpPr>
        <p:spPr>
          <a:xfrm>
            <a:off x="777766" y="186972"/>
            <a:ext cx="10142482" cy="377234"/>
          </a:xfrm>
          <a:prstGeom prst="rect">
            <a:avLst/>
          </a:prstGeom>
          <a:solidFill>
            <a:srgbClr val="11359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500" b="1" i="0" u="none" strike="noStrike" kern="1200" cap="none" spc="0" normalizeH="0" baseline="0" noProof="0">
              <a:ln>
                <a:noFill/>
              </a:ln>
              <a:solidFill>
                <a:srgbClr val="FFB71B"/>
              </a:solidFill>
              <a:effectLst/>
              <a:uLnTx/>
              <a:uFillTx/>
              <a:latin typeface="Aptos" panose="02110004020202020204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271180-B17B-8D62-08EF-5BE209429470}"/>
              </a:ext>
            </a:extLst>
          </p:cNvPr>
          <p:cNvSpPr txBox="1"/>
          <p:nvPr/>
        </p:nvSpPr>
        <p:spPr>
          <a:xfrm>
            <a:off x="579315" y="5725492"/>
            <a:ext cx="50712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FFB71B"/>
              </a:solidFill>
              <a:effectLst/>
              <a:uLnTx/>
              <a:uFillTx/>
              <a:latin typeface="Aptos" panose="02110004020202020204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F033BC-8FA9-7DAE-EB59-6DE1B37DA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ptos" panose="02110004020202020204"/>
                <a:cs typeface="Times New Roman" panose="02020603050405020304" pitchFamily="18" charset="0"/>
              </a:rPr>
              <a:t>4</a:t>
            </a:r>
            <a:r>
              <a:rPr lang="en-US" sz="3600">
                <a:latin typeface="Aptos" panose="02110004020202020204"/>
                <a:cs typeface="Times New Roman" panose="02020603050405020304" pitchFamily="18" charset="0"/>
              </a:rPr>
              <a:t>-Week Preseason Recap – </a:t>
            </a:r>
            <a:r>
              <a:rPr lang="en-US">
                <a:latin typeface="Aptos" panose="02110004020202020204"/>
                <a:cs typeface="Times New Roman" panose="02020603050405020304" pitchFamily="18" charset="0"/>
              </a:rPr>
              <a:t>Cycle 2 (09/23-Present)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CD8613-93E8-F63E-35F4-520D8B576B7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FFB71B"/>
                </a:solidFill>
                <a:effectLst/>
                <a:uLnTx/>
                <a:uFillTx/>
                <a:latin typeface="Aptos" panose="02110004020202020204"/>
                <a:ea typeface="Roboto" panose="02000000000000000000" pitchFamily="2" charset="0"/>
                <a:cs typeface="Times New Roman" panose="02020603050405020304" pitchFamily="18" charset="0"/>
              </a:rPr>
              <a:t>Timeline: </a:t>
            </a:r>
          </a:p>
          <a:p>
            <a:r>
              <a:rPr lang="en-US">
                <a:solidFill>
                  <a:srgbClr val="FFB71B"/>
                </a:solidFill>
                <a:latin typeface="Aptos" panose="02110004020202020204"/>
                <a:ea typeface="Roboto" panose="02000000000000000000" pitchFamily="2" charset="0"/>
                <a:cs typeface="Times New Roman" panose="02020603050405020304" pitchFamily="18" charset="0"/>
              </a:rPr>
              <a:t>2 </a:t>
            </a:r>
            <a:r>
              <a:rPr kumimoji="0" lang="en-US" sz="2800" i="0" u="none" strike="noStrike" kern="1200" cap="none" spc="0" normalizeH="0" baseline="0" noProof="0">
                <a:ln>
                  <a:noFill/>
                </a:ln>
                <a:solidFill>
                  <a:srgbClr val="FFB71B"/>
                </a:solidFill>
                <a:effectLst/>
                <a:uLnTx/>
                <a:uFillTx/>
                <a:latin typeface="Aptos" panose="02110004020202020204"/>
                <a:ea typeface="Roboto" panose="02000000000000000000" pitchFamily="2" charset="0"/>
                <a:cs typeface="Times New Roman" panose="02020603050405020304" pitchFamily="18" charset="0"/>
              </a:rPr>
              <a:t>Weeks</a:t>
            </a:r>
          </a:p>
          <a:p>
            <a:r>
              <a:rPr kumimoji="0" lang="en-US" sz="2800" i="0" u="none" strike="noStrike" kern="1200" cap="none" spc="0" normalizeH="0" baseline="0" noProof="0">
                <a:ln>
                  <a:noFill/>
                </a:ln>
                <a:solidFill>
                  <a:srgbClr val="FFB71B"/>
                </a:solidFill>
                <a:effectLst/>
                <a:uLnTx/>
                <a:uFillTx/>
                <a:latin typeface="Aptos" panose="02110004020202020204"/>
                <a:ea typeface="Roboto" panose="02000000000000000000" pitchFamily="2" charset="0"/>
                <a:cs typeface="Times New Roman" panose="02020603050405020304" pitchFamily="18" charset="0"/>
              </a:rPr>
              <a:t>8Training Sessions</a:t>
            </a:r>
          </a:p>
          <a:p>
            <a:pPr marL="0" indent="0">
              <a:buNone/>
            </a:pPr>
            <a:endParaRPr kumimoji="0" lang="en-US" sz="2800" i="0" u="none" strike="noStrike" kern="1200" cap="none" spc="0" normalizeH="0" baseline="0" noProof="0">
              <a:ln>
                <a:noFill/>
              </a:ln>
              <a:solidFill>
                <a:srgbClr val="FFB71B"/>
              </a:solidFill>
              <a:effectLst/>
              <a:uLnTx/>
              <a:uFillTx/>
              <a:latin typeface="Aptos" panose="02110004020202020204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>
                <a:solidFill>
                  <a:srgbClr val="FFB71B"/>
                </a:solidFill>
                <a:latin typeface="Aptos" panose="02110004020202020204"/>
                <a:ea typeface="Roboto" panose="02000000000000000000" pitchFamily="2" charset="0"/>
                <a:cs typeface="Times New Roman" panose="02020603050405020304" pitchFamily="18" charset="0"/>
              </a:rPr>
              <a:t>Athlete Health Considerations: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n-US" sz="2800" i="0" u="none" strike="noStrike" kern="1200" cap="none" spc="0" normalizeH="0" baseline="0" noProof="0">
                <a:ln>
                  <a:noFill/>
                </a:ln>
                <a:solidFill>
                  <a:srgbClr val="FFB71B"/>
                </a:solidFill>
                <a:effectLst/>
                <a:uLnTx/>
                <a:uFillTx/>
                <a:latin typeface="Aptos" panose="02110004020202020204"/>
                <a:ea typeface="Roboto" panose="02000000000000000000" pitchFamily="2" charset="0"/>
                <a:cs typeface="Times New Roman" panose="02020603050405020304" pitchFamily="18" charset="0"/>
              </a:rPr>
              <a:t>1 </a:t>
            </a:r>
            <a:r>
              <a:rPr lang="en-US">
                <a:solidFill>
                  <a:srgbClr val="FFB71B"/>
                </a:solidFill>
                <a:latin typeface="Aptos" panose="02110004020202020204"/>
                <a:ea typeface="Roboto" panose="02000000000000000000" pitchFamily="2" charset="0"/>
                <a:cs typeface="Times New Roman" panose="02020603050405020304" pitchFamily="18" charset="0"/>
              </a:rPr>
              <a:t>Achilles Rupture</a:t>
            </a:r>
            <a:endParaRPr kumimoji="0" lang="en-US" sz="2800" i="0" u="none" strike="noStrike" kern="1200" cap="none" spc="0" normalizeH="0" baseline="0" noProof="0">
              <a:ln>
                <a:noFill/>
              </a:ln>
              <a:solidFill>
                <a:srgbClr val="FFB71B"/>
              </a:solidFill>
              <a:effectLst/>
              <a:uLnTx/>
              <a:uFillTx/>
              <a:latin typeface="Aptos" panose="02110004020202020204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n-US" sz="2800" i="0" u="none" strike="noStrike" kern="1200" cap="none" spc="0" normalizeH="0" baseline="0" noProof="0">
                <a:ln>
                  <a:noFill/>
                </a:ln>
                <a:solidFill>
                  <a:srgbClr val="FFB71B"/>
                </a:solidFill>
                <a:effectLst/>
                <a:uLnTx/>
                <a:uFillTx/>
                <a:latin typeface="Aptos" panose="02110004020202020204"/>
                <a:ea typeface="Roboto" panose="02000000000000000000" pitchFamily="2" charset="0"/>
                <a:cs typeface="Times New Roman" panose="02020603050405020304" pitchFamily="18" charset="0"/>
              </a:rPr>
              <a:t>2 Shoulder rehab/prehab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9BF1C1-D85D-3E6F-691C-A15875D1853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>
                <a:solidFill>
                  <a:srgbClr val="FFB71B"/>
                </a:solidFill>
                <a:latin typeface="Aptos" panose="02110004020202020204"/>
                <a:ea typeface="Roboto" panose="02000000000000000000" pitchFamily="2" charset="0"/>
                <a:cs typeface="Times New Roman" panose="02020603050405020304" pitchFamily="18" charset="0"/>
              </a:rPr>
              <a:t>Focus Lifts:</a:t>
            </a:r>
            <a:endParaRPr kumimoji="0" lang="en-US" sz="2800" b="1" i="0" u="none" strike="noStrike" kern="1200" cap="none" spc="0" normalizeH="0" baseline="0" noProof="0">
              <a:ln>
                <a:noFill/>
              </a:ln>
              <a:solidFill>
                <a:srgbClr val="FFB71B"/>
              </a:solidFill>
              <a:effectLst/>
              <a:uLnTx/>
              <a:uFillTx/>
              <a:latin typeface="Aptos" panose="02110004020202020204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n-US" sz="2800" i="0" u="none" strike="noStrike" kern="1200" cap="none" spc="0" normalizeH="0" baseline="0" noProof="0">
                <a:ln>
                  <a:noFill/>
                </a:ln>
                <a:solidFill>
                  <a:srgbClr val="FFB71B"/>
                </a:solidFill>
                <a:effectLst/>
                <a:uLnTx/>
                <a:uFillTx/>
                <a:latin typeface="Aptos" panose="02110004020202020204"/>
                <a:ea typeface="Roboto" panose="02000000000000000000" pitchFamily="2" charset="0"/>
                <a:cs typeface="Times New Roman" panose="02020603050405020304" pitchFamily="18" charset="0"/>
              </a:rPr>
              <a:t>Hatfield Hands-Free Squat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n-US" sz="2800" i="0" u="none" strike="noStrike" kern="1200" cap="none" spc="0" normalizeH="0" baseline="0" noProof="0">
                <a:ln>
                  <a:noFill/>
                </a:ln>
                <a:solidFill>
                  <a:srgbClr val="FFB71B"/>
                </a:solidFill>
                <a:effectLst/>
                <a:uLnTx/>
                <a:uFillTx/>
                <a:latin typeface="Aptos" panose="02110004020202020204"/>
                <a:ea typeface="Roboto" panose="02000000000000000000" pitchFamily="2" charset="0"/>
                <a:cs typeface="Times New Roman" panose="02020603050405020304" pitchFamily="18" charset="0"/>
              </a:rPr>
              <a:t>Barbell </a:t>
            </a:r>
            <a:r>
              <a:rPr lang="en-US">
                <a:solidFill>
                  <a:srgbClr val="FFB71B"/>
                </a:solidFill>
                <a:latin typeface="Aptos" panose="02110004020202020204"/>
                <a:ea typeface="Roboto" panose="02000000000000000000" pitchFamily="2" charset="0"/>
                <a:cs typeface="Times New Roman" panose="02020603050405020304" pitchFamily="18" charset="0"/>
              </a:rPr>
              <a:t>Bench Press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n-US" sz="2800" i="0" u="none" strike="noStrike" kern="1200" cap="none" spc="0" normalizeH="0" baseline="0" noProof="0">
                <a:ln>
                  <a:noFill/>
                </a:ln>
                <a:solidFill>
                  <a:srgbClr val="FFB71B"/>
                </a:solidFill>
                <a:effectLst/>
                <a:uLnTx/>
                <a:uFillTx/>
                <a:latin typeface="Aptos" panose="02110004020202020204"/>
                <a:ea typeface="Roboto" panose="02000000000000000000" pitchFamily="2" charset="0"/>
                <a:cs typeface="Times New Roman" panose="02020603050405020304" pitchFamily="18" charset="0"/>
              </a:rPr>
              <a:t>B Stance Trap Bar Deadlift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n-US" sz="2800" i="0" u="none" strike="noStrike" kern="1200" cap="none" spc="0" normalizeH="0" baseline="0" noProof="0">
                <a:ln>
                  <a:noFill/>
                </a:ln>
                <a:solidFill>
                  <a:srgbClr val="FFB71B"/>
                </a:solidFill>
                <a:effectLst/>
                <a:uLnTx/>
                <a:uFillTx/>
                <a:latin typeface="Aptos" panose="02110004020202020204"/>
                <a:ea typeface="Roboto" panose="02000000000000000000" pitchFamily="2" charset="0"/>
                <a:cs typeface="Times New Roman" panose="02020603050405020304" pitchFamily="18" charset="0"/>
              </a:rPr>
              <a:t>Incline Bench Press**</a:t>
            </a:r>
          </a:p>
          <a:p>
            <a:pPr marL="0" indent="0">
              <a:buNone/>
            </a:pPr>
            <a:endParaRPr kumimoji="0" lang="en-US" sz="2800" i="0" u="none" strike="noStrike" kern="1200" cap="none" spc="0" normalizeH="0" baseline="0" noProof="0">
              <a:ln>
                <a:noFill/>
              </a:ln>
              <a:solidFill>
                <a:srgbClr val="FFB71B"/>
              </a:solidFill>
              <a:effectLst/>
              <a:uLnTx/>
              <a:uFillTx/>
              <a:latin typeface="Aptos" panose="02110004020202020204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endParaRPr lang="en-US" b="1">
              <a:solidFill>
                <a:srgbClr val="FFB71B"/>
              </a:solidFill>
              <a:latin typeface="Aptos" panose="02110004020202020204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>
                <a:solidFill>
                  <a:srgbClr val="FFB71B"/>
                </a:solidFill>
                <a:latin typeface="Aptos" panose="02110004020202020204"/>
                <a:ea typeface="Roboto" panose="02000000000000000000" pitchFamily="2" charset="0"/>
                <a:cs typeface="Times New Roman" panose="02020603050405020304" pitchFamily="18" charset="0"/>
              </a:rPr>
              <a:t>Week 1: 4 X 4 @ 0.6 m/s Velocity</a:t>
            </a:r>
          </a:p>
          <a:p>
            <a:pPr marL="0" indent="0">
              <a:buNone/>
            </a:pPr>
            <a:r>
              <a:rPr lang="en-US">
                <a:solidFill>
                  <a:srgbClr val="FFB71B"/>
                </a:solidFill>
                <a:latin typeface="Aptos" panose="02110004020202020204"/>
                <a:ea typeface="Roboto" panose="02000000000000000000" pitchFamily="2" charset="0"/>
                <a:cs typeface="Times New Roman" panose="02020603050405020304" pitchFamily="18" charset="0"/>
              </a:rPr>
              <a:t>Week 2: 4 X 4 @ 0.6 m/s Velocity </a:t>
            </a:r>
          </a:p>
        </p:txBody>
      </p:sp>
    </p:spTree>
    <p:extLst>
      <p:ext uri="{BB962C8B-B14F-4D97-AF65-F5344CB8AC3E}">
        <p14:creationId xmlns:p14="http://schemas.microsoft.com/office/powerpoint/2010/main" val="286326999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15E8FF-08B3-FF00-1629-7176CE5AE5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749F1-57C2-CE86-3D99-BCBBBAF67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373"/>
            <a:ext cx="7266432" cy="1325563"/>
          </a:xfrm>
        </p:spPr>
        <p:txBody>
          <a:bodyPr/>
          <a:lstStyle/>
          <a:p>
            <a:r>
              <a:rPr lang="en-US"/>
              <a:t>Cycle 2 Progression: Battle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6F466D2-13E3-3749-B1C7-7733B6C18983}"/>
              </a:ext>
            </a:extLst>
          </p:cNvPr>
          <p:cNvGrpSpPr/>
          <p:nvPr/>
        </p:nvGrpSpPr>
        <p:grpSpPr>
          <a:xfrm>
            <a:off x="882385" y="1053868"/>
            <a:ext cx="5632715" cy="5072612"/>
            <a:chOff x="-248666" y="0"/>
            <a:chExt cx="4554682" cy="8900022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A8ADFA5B-5202-A0E2-BF53-8307F9B22B91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709442517"/>
                </p:ext>
              </p:extLst>
            </p:nvPr>
          </p:nvGraphicFramePr>
          <p:xfrm>
            <a:off x="-248666" y="0"/>
            <a:ext cx="4554682" cy="287250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5" name="Chart 4">
              <a:extLst>
                <a:ext uri="{FF2B5EF4-FFF2-40B4-BE49-F238E27FC236}">
                  <a16:creationId xmlns:a16="http://schemas.microsoft.com/office/drawing/2014/main" id="{489AFD99-712B-33B5-3732-C87BA392163F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765258379"/>
                </p:ext>
              </p:extLst>
            </p:nvPr>
          </p:nvGraphicFramePr>
          <p:xfrm>
            <a:off x="-248666" y="2871934"/>
            <a:ext cx="4554682" cy="313227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graphicFrame>
          <p:nvGraphicFramePr>
            <p:cNvPr id="6" name="Chart 5">
              <a:extLst>
                <a:ext uri="{FF2B5EF4-FFF2-40B4-BE49-F238E27FC236}">
                  <a16:creationId xmlns:a16="http://schemas.microsoft.com/office/drawing/2014/main" id="{482BC7D9-FA6A-C4DE-FA54-E0ED4E063095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64053801"/>
                </p:ext>
              </p:extLst>
            </p:nvPr>
          </p:nvGraphicFramePr>
          <p:xfrm>
            <a:off x="-248666" y="6027513"/>
            <a:ext cx="4554682" cy="287250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</p:grp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44C76AB-D37E-73ED-50F2-08C20AAE27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3053358"/>
              </p:ext>
            </p:extLst>
          </p:nvPr>
        </p:nvGraphicFramePr>
        <p:xfrm>
          <a:off x="6458968" y="891540"/>
          <a:ext cx="5565392" cy="537209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5565392">
                  <a:extLst>
                    <a:ext uri="{9D8B030D-6E8A-4147-A177-3AD203B41FA5}">
                      <a16:colId xmlns:a16="http://schemas.microsoft.com/office/drawing/2014/main" val="4091493759"/>
                    </a:ext>
                  </a:extLst>
                </a:gridCol>
              </a:tblGrid>
              <a:tr h="655134"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rgbClr val="FFB71B"/>
                          </a:solidFill>
                        </a:rPr>
                        <a:t>Hatfield Hands Free Squat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712534"/>
                  </a:ext>
                </a:extLst>
              </a:tr>
              <a:tr h="655134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170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0823832"/>
                  </a:ext>
                </a:extLst>
              </a:tr>
              <a:tr h="655134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175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0056389"/>
                  </a:ext>
                </a:extLst>
              </a:tr>
              <a:tr h="655134"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rgbClr val="FFB71B"/>
                          </a:solidFill>
                        </a:rPr>
                        <a:t>Barbell Bench Press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965798"/>
                  </a:ext>
                </a:extLst>
              </a:tr>
              <a:tr h="524107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669069"/>
                  </a:ext>
                </a:extLst>
              </a:tr>
              <a:tr h="524107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411255"/>
                  </a:ext>
                </a:extLst>
              </a:tr>
              <a:tr h="655134"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rgbClr val="FFB71B"/>
                          </a:solidFill>
                        </a:rPr>
                        <a:t>B Stance Deadlift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766972"/>
                  </a:ext>
                </a:extLst>
              </a:tr>
              <a:tr h="524107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205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750981"/>
                  </a:ext>
                </a:extLst>
              </a:tr>
              <a:tr h="524107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225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5078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332035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C199ED-A06B-7F86-D44E-749D94E2EB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DE16B-DA57-992D-E93E-F388060AE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373"/>
            <a:ext cx="7266432" cy="1325563"/>
          </a:xfrm>
        </p:spPr>
        <p:txBody>
          <a:bodyPr/>
          <a:lstStyle/>
          <a:p>
            <a:r>
              <a:rPr lang="en-US"/>
              <a:t>Cycle 2 Progression: Jenkins</a:t>
            </a:r>
          </a:p>
        </p:txBody>
      </p:sp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493780EF-645D-8BC0-39F1-F0AD907F63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4333433"/>
              </p:ext>
            </p:extLst>
          </p:nvPr>
        </p:nvGraphicFramePr>
        <p:xfrm>
          <a:off x="6458968" y="891540"/>
          <a:ext cx="5565392" cy="537209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5565392">
                  <a:extLst>
                    <a:ext uri="{9D8B030D-6E8A-4147-A177-3AD203B41FA5}">
                      <a16:colId xmlns:a16="http://schemas.microsoft.com/office/drawing/2014/main" val="4091493759"/>
                    </a:ext>
                  </a:extLst>
                </a:gridCol>
              </a:tblGrid>
              <a:tr h="655134"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rgbClr val="FFB71B"/>
                          </a:solidFill>
                        </a:rPr>
                        <a:t>Hatfield Hands Free Squat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712534"/>
                  </a:ext>
                </a:extLst>
              </a:tr>
              <a:tr h="655134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205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0823832"/>
                  </a:ext>
                </a:extLst>
              </a:tr>
              <a:tr h="655134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225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0056389"/>
                  </a:ext>
                </a:extLst>
              </a:tr>
              <a:tr h="655134"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rgbClr val="FFB71B"/>
                          </a:solidFill>
                        </a:rPr>
                        <a:t>Barbell Bench Press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965798"/>
                  </a:ext>
                </a:extLst>
              </a:tr>
              <a:tr h="524107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669069"/>
                  </a:ext>
                </a:extLst>
              </a:tr>
              <a:tr h="524107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411255"/>
                  </a:ext>
                </a:extLst>
              </a:tr>
              <a:tr h="655134"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rgbClr val="FFB71B"/>
                          </a:solidFill>
                        </a:rPr>
                        <a:t>B Stance Deadlift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766972"/>
                  </a:ext>
                </a:extLst>
              </a:tr>
              <a:tr h="524107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170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750981"/>
                  </a:ext>
                </a:extLst>
              </a:tr>
              <a:tr h="524107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175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507876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18E82809-9D76-DE40-A550-8E82F6C79E01}"/>
              </a:ext>
            </a:extLst>
          </p:cNvPr>
          <p:cNvGrpSpPr/>
          <p:nvPr/>
        </p:nvGrpSpPr>
        <p:grpSpPr>
          <a:xfrm>
            <a:off x="936750" y="1200150"/>
            <a:ext cx="5392931" cy="4619907"/>
            <a:chOff x="703984" y="-263824"/>
            <a:chExt cx="4554682" cy="9154811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D29067C6-566F-EA62-DD1B-812D951E96A0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692356002"/>
                </p:ext>
              </p:extLst>
            </p:nvPr>
          </p:nvGraphicFramePr>
          <p:xfrm>
            <a:off x="703984" y="-263824"/>
            <a:ext cx="4554682" cy="287250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5" name="Chart 4">
              <a:extLst>
                <a:ext uri="{FF2B5EF4-FFF2-40B4-BE49-F238E27FC236}">
                  <a16:creationId xmlns:a16="http://schemas.microsoft.com/office/drawing/2014/main" id="{17FAD5DD-8752-D4B3-251F-9EE39A7C7BB4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952401543"/>
                </p:ext>
              </p:extLst>
            </p:nvPr>
          </p:nvGraphicFramePr>
          <p:xfrm>
            <a:off x="703984" y="2887891"/>
            <a:ext cx="4554682" cy="31322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graphicFrame>
          <p:nvGraphicFramePr>
            <p:cNvPr id="6" name="Chart 5">
              <a:extLst>
                <a:ext uri="{FF2B5EF4-FFF2-40B4-BE49-F238E27FC236}">
                  <a16:creationId xmlns:a16="http://schemas.microsoft.com/office/drawing/2014/main" id="{B8C8E2A0-2467-46C5-B869-F98D2DFC4E91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99780080"/>
                </p:ext>
              </p:extLst>
            </p:nvPr>
          </p:nvGraphicFramePr>
          <p:xfrm>
            <a:off x="703984" y="6018479"/>
            <a:ext cx="4554682" cy="287250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4858489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42C686-87DB-954D-4863-FE7308DB82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BA24B-8886-2BFA-5957-84B2A1787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373"/>
            <a:ext cx="7266432" cy="1325563"/>
          </a:xfrm>
        </p:spPr>
        <p:txBody>
          <a:bodyPr/>
          <a:lstStyle/>
          <a:p>
            <a:r>
              <a:rPr lang="en-US"/>
              <a:t>Cycle 2 Progression: Miles</a:t>
            </a:r>
          </a:p>
        </p:txBody>
      </p:sp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DB1AB391-6A7A-581E-266A-213312FF42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129910"/>
              </p:ext>
            </p:extLst>
          </p:nvPr>
        </p:nvGraphicFramePr>
        <p:xfrm>
          <a:off x="6561838" y="670154"/>
          <a:ext cx="5371082" cy="567349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5371082">
                  <a:extLst>
                    <a:ext uri="{9D8B030D-6E8A-4147-A177-3AD203B41FA5}">
                      <a16:colId xmlns:a16="http://schemas.microsoft.com/office/drawing/2014/main" val="4091493759"/>
                    </a:ext>
                  </a:extLst>
                </a:gridCol>
              </a:tblGrid>
              <a:tr h="691890"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rgbClr val="FFB71B"/>
                          </a:solidFill>
                        </a:rPr>
                        <a:t>Hatfield Hands Free Squat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712534"/>
                  </a:ext>
                </a:extLst>
              </a:tr>
              <a:tr h="69189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190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0823832"/>
                  </a:ext>
                </a:extLst>
              </a:tr>
              <a:tr h="69189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225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0056389"/>
                  </a:ext>
                </a:extLst>
              </a:tr>
              <a:tr h="691890"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rgbClr val="FFB71B"/>
                          </a:solidFill>
                        </a:rPr>
                        <a:t>Barbell Bench Press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965798"/>
                  </a:ext>
                </a:extLst>
              </a:tr>
              <a:tr h="553512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669069"/>
                  </a:ext>
                </a:extLst>
              </a:tr>
              <a:tr h="553512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411255"/>
                  </a:ext>
                </a:extLst>
              </a:tr>
              <a:tr h="691890"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rgbClr val="FFB71B"/>
                          </a:solidFill>
                        </a:rPr>
                        <a:t>B Stance Deadlift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766972"/>
                  </a:ext>
                </a:extLst>
              </a:tr>
              <a:tr h="553512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185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750981"/>
                  </a:ext>
                </a:extLst>
              </a:tr>
              <a:tr h="553512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195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507876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A5C249A4-3711-FE4C-8089-2E5B72C50CCF}"/>
              </a:ext>
            </a:extLst>
          </p:cNvPr>
          <p:cNvGrpSpPr/>
          <p:nvPr/>
        </p:nvGrpSpPr>
        <p:grpSpPr>
          <a:xfrm>
            <a:off x="800886" y="1069859"/>
            <a:ext cx="5371082" cy="5056621"/>
            <a:chOff x="0" y="0"/>
            <a:chExt cx="4554682" cy="8873909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2548B23A-C59A-6575-B7E2-A39ED9501272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0" y="0"/>
            <a:ext cx="4554682" cy="287250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5" name="Chart 4">
              <a:extLst>
                <a:ext uri="{FF2B5EF4-FFF2-40B4-BE49-F238E27FC236}">
                  <a16:creationId xmlns:a16="http://schemas.microsoft.com/office/drawing/2014/main" id="{EC721E4B-800B-9115-AA7F-E7DD7548B1C6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0" y="2871935"/>
            <a:ext cx="4554682" cy="313227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graphicFrame>
          <p:nvGraphicFramePr>
            <p:cNvPr id="6" name="Chart 5">
              <a:extLst>
                <a:ext uri="{FF2B5EF4-FFF2-40B4-BE49-F238E27FC236}">
                  <a16:creationId xmlns:a16="http://schemas.microsoft.com/office/drawing/2014/main" id="{7B78C145-AAD0-460A-5E62-BEE7D5DC6933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0" y="6001400"/>
            <a:ext cx="4554682" cy="287250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15422087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A6BFBD-A759-160A-6D47-43EE28A916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4D1AE-3512-E623-9F40-121CE5078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373"/>
            <a:ext cx="7266432" cy="1325563"/>
          </a:xfrm>
        </p:spPr>
        <p:txBody>
          <a:bodyPr/>
          <a:lstStyle/>
          <a:p>
            <a:r>
              <a:rPr lang="en-US"/>
              <a:t>Cycle 2 Progression: Perkins</a:t>
            </a:r>
          </a:p>
        </p:txBody>
      </p:sp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D4182135-954D-DB59-3EA9-C9D5160BC1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7548442"/>
              </p:ext>
            </p:extLst>
          </p:nvPr>
        </p:nvGraphicFramePr>
        <p:xfrm>
          <a:off x="6565948" y="1332936"/>
          <a:ext cx="4955955" cy="503357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955955">
                  <a:extLst>
                    <a:ext uri="{9D8B030D-6E8A-4147-A177-3AD203B41FA5}">
                      <a16:colId xmlns:a16="http://schemas.microsoft.com/office/drawing/2014/main" val="4091493759"/>
                    </a:ext>
                  </a:extLst>
                </a:gridCol>
              </a:tblGrid>
              <a:tr h="613850"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rgbClr val="FFB71B"/>
                          </a:solidFill>
                        </a:rPr>
                        <a:t>Hatfield Hands Free Squat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712534"/>
                  </a:ext>
                </a:extLst>
              </a:tr>
              <a:tr h="61385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170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0823832"/>
                  </a:ext>
                </a:extLst>
              </a:tr>
              <a:tr h="61385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175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0056389"/>
                  </a:ext>
                </a:extLst>
              </a:tr>
              <a:tr h="613850"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rgbClr val="FFB71B"/>
                          </a:solidFill>
                        </a:rPr>
                        <a:t>Barbell Bench Press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965798"/>
                  </a:ext>
                </a:extLst>
              </a:tr>
              <a:tr h="49108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669069"/>
                  </a:ext>
                </a:extLst>
              </a:tr>
              <a:tr h="49108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411255"/>
                  </a:ext>
                </a:extLst>
              </a:tr>
              <a:tr h="613850"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rgbClr val="FFB71B"/>
                          </a:solidFill>
                        </a:rPr>
                        <a:t>B Stance Deadlift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766972"/>
                  </a:ext>
                </a:extLst>
              </a:tr>
              <a:tr h="49108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205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750981"/>
                  </a:ext>
                </a:extLst>
              </a:tr>
              <a:tr h="49108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225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507876"/>
                  </a:ext>
                </a:extLst>
              </a:tr>
            </a:tbl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CAA46F7D-AA6F-DA4C-948D-9148FDD349AC}"/>
              </a:ext>
            </a:extLst>
          </p:cNvPr>
          <p:cNvGrpSpPr/>
          <p:nvPr/>
        </p:nvGrpSpPr>
        <p:grpSpPr>
          <a:xfrm>
            <a:off x="670097" y="1332936"/>
            <a:ext cx="5330653" cy="4873554"/>
            <a:chOff x="0" y="0"/>
            <a:chExt cx="4554682" cy="8873909"/>
          </a:xfrm>
        </p:grpSpPr>
        <p:graphicFrame>
          <p:nvGraphicFramePr>
            <p:cNvPr id="5" name="Chart 4">
              <a:extLst>
                <a:ext uri="{FF2B5EF4-FFF2-40B4-BE49-F238E27FC236}">
                  <a16:creationId xmlns:a16="http://schemas.microsoft.com/office/drawing/2014/main" id="{29FBCBE5-2D67-D731-CA8B-F5E6E927B87E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0" y="0"/>
            <a:ext cx="4554682" cy="287250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6" name="Chart 5">
              <a:extLst>
                <a:ext uri="{FF2B5EF4-FFF2-40B4-BE49-F238E27FC236}">
                  <a16:creationId xmlns:a16="http://schemas.microsoft.com/office/drawing/2014/main" id="{CFC5C253-D62E-6C67-4A24-4A1F96DA939E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0" y="2871935"/>
            <a:ext cx="4554682" cy="313227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graphicFrame>
          <p:nvGraphicFramePr>
            <p:cNvPr id="7" name="Chart 6">
              <a:extLst>
                <a:ext uri="{FF2B5EF4-FFF2-40B4-BE49-F238E27FC236}">
                  <a16:creationId xmlns:a16="http://schemas.microsoft.com/office/drawing/2014/main" id="{1A54AE77-FD79-F0FD-56FB-DEBE1A91ED06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0" y="6001400"/>
            <a:ext cx="4554682" cy="287250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82540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65C904-F7BA-ABE3-13B3-441425EAE5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0AAAE-4735-EAE4-C23E-4B04DF8FD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373"/>
            <a:ext cx="7266432" cy="1325563"/>
          </a:xfrm>
        </p:spPr>
        <p:txBody>
          <a:bodyPr/>
          <a:lstStyle/>
          <a:p>
            <a:r>
              <a:rPr lang="en-US"/>
              <a:t>Cycle 2 Progression: </a:t>
            </a:r>
            <a:r>
              <a:rPr lang="en-US" err="1"/>
              <a:t>Washenitz</a:t>
            </a:r>
            <a:endParaRPr lang="en-US"/>
          </a:p>
        </p:txBody>
      </p:sp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89ECF512-9ED5-3D6F-B77B-4DF943DF01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7566288"/>
              </p:ext>
            </p:extLst>
          </p:nvPr>
        </p:nvGraphicFramePr>
        <p:xfrm>
          <a:off x="6550408" y="1246384"/>
          <a:ext cx="5531102" cy="4937247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5531102">
                  <a:extLst>
                    <a:ext uri="{9D8B030D-6E8A-4147-A177-3AD203B41FA5}">
                      <a16:colId xmlns:a16="http://schemas.microsoft.com/office/drawing/2014/main" val="4091493759"/>
                    </a:ext>
                  </a:extLst>
                </a:gridCol>
              </a:tblGrid>
              <a:tr h="602103"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rgbClr val="FFB71B"/>
                          </a:solidFill>
                        </a:rPr>
                        <a:t>Hatfield Hands Free Squat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712534"/>
                  </a:ext>
                </a:extLst>
              </a:tr>
              <a:tr h="602103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170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0823832"/>
                  </a:ext>
                </a:extLst>
              </a:tr>
              <a:tr h="602103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185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0056389"/>
                  </a:ext>
                </a:extLst>
              </a:tr>
              <a:tr h="602103"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rgbClr val="FFB71B"/>
                          </a:solidFill>
                        </a:rPr>
                        <a:t>Barbell Bench Press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965798"/>
                  </a:ext>
                </a:extLst>
              </a:tr>
              <a:tr h="481683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669069"/>
                  </a:ext>
                </a:extLst>
              </a:tr>
              <a:tr h="481683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411255"/>
                  </a:ext>
                </a:extLst>
              </a:tr>
              <a:tr h="602103"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rgbClr val="FFB71B"/>
                          </a:solidFill>
                        </a:rPr>
                        <a:t>B Stance Deadlift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766972"/>
                  </a:ext>
                </a:extLst>
              </a:tr>
              <a:tr h="481683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170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750981"/>
                  </a:ext>
                </a:extLst>
              </a:tr>
              <a:tr h="481683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225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507876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A8A71ACA-CBE4-8047-8A34-DB973154BC0A}"/>
              </a:ext>
            </a:extLst>
          </p:cNvPr>
          <p:cNvGrpSpPr/>
          <p:nvPr/>
        </p:nvGrpSpPr>
        <p:grpSpPr>
          <a:xfrm>
            <a:off x="358417" y="1246384"/>
            <a:ext cx="5737583" cy="4857236"/>
            <a:chOff x="0" y="0"/>
            <a:chExt cx="4554682" cy="8873909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B2E46164-7D4A-4A87-010C-1B9607F0BBBA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0" y="0"/>
            <a:ext cx="4554682" cy="287250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5" name="Chart 4">
              <a:extLst>
                <a:ext uri="{FF2B5EF4-FFF2-40B4-BE49-F238E27FC236}">
                  <a16:creationId xmlns:a16="http://schemas.microsoft.com/office/drawing/2014/main" id="{6997CB37-E618-1A03-B7B4-039EA2C9E244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0" y="2871935"/>
            <a:ext cx="4554682" cy="313227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graphicFrame>
          <p:nvGraphicFramePr>
            <p:cNvPr id="6" name="Chart 5">
              <a:extLst>
                <a:ext uri="{FF2B5EF4-FFF2-40B4-BE49-F238E27FC236}">
                  <a16:creationId xmlns:a16="http://schemas.microsoft.com/office/drawing/2014/main" id="{BC5AC198-82A0-93F8-22FD-F885C65FBC94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0" y="6001400"/>
            <a:ext cx="4554682" cy="287250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66866900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DBCB51-19E5-AC9F-355D-A762448A74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236EE-5BCA-8B57-293F-312ECFE38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373"/>
            <a:ext cx="7266432" cy="1325563"/>
          </a:xfrm>
        </p:spPr>
        <p:txBody>
          <a:bodyPr/>
          <a:lstStyle/>
          <a:p>
            <a:r>
              <a:rPr lang="en-US"/>
              <a:t>Cycle 2 Progression: Biggs</a:t>
            </a:r>
          </a:p>
        </p:txBody>
      </p:sp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D380746C-99C5-380B-3502-66AF3ED674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7692852"/>
              </p:ext>
            </p:extLst>
          </p:nvPr>
        </p:nvGraphicFramePr>
        <p:xfrm>
          <a:off x="6596128" y="891540"/>
          <a:ext cx="5416802" cy="49913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5416802">
                  <a:extLst>
                    <a:ext uri="{9D8B030D-6E8A-4147-A177-3AD203B41FA5}">
                      <a16:colId xmlns:a16="http://schemas.microsoft.com/office/drawing/2014/main" val="4091493759"/>
                    </a:ext>
                  </a:extLst>
                </a:gridCol>
              </a:tblGrid>
              <a:tr h="608700"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rgbClr val="FFB71B"/>
                          </a:solidFill>
                        </a:rPr>
                        <a:t>Hatfield Hands Free Squat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712534"/>
                  </a:ext>
                </a:extLst>
              </a:tr>
              <a:tr h="60870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125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0823832"/>
                  </a:ext>
                </a:extLst>
              </a:tr>
              <a:tr h="60870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155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0056389"/>
                  </a:ext>
                </a:extLst>
              </a:tr>
              <a:tr h="608700"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rgbClr val="FFB71B"/>
                          </a:solidFill>
                        </a:rPr>
                        <a:t>Barbell Bench Press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965798"/>
                  </a:ext>
                </a:extLst>
              </a:tr>
              <a:tr h="48696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669069"/>
                  </a:ext>
                </a:extLst>
              </a:tr>
              <a:tr h="48696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411255"/>
                  </a:ext>
                </a:extLst>
              </a:tr>
              <a:tr h="608700"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rgbClr val="FFB71B"/>
                          </a:solidFill>
                        </a:rPr>
                        <a:t>B Stance Deadlift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766972"/>
                  </a:ext>
                </a:extLst>
              </a:tr>
              <a:tr h="48696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155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750981"/>
                  </a:ext>
                </a:extLst>
              </a:tr>
              <a:tr h="48696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**155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50787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DD87481-21A3-F9A9-F867-79B35673BB2E}"/>
              </a:ext>
            </a:extLst>
          </p:cNvPr>
          <p:cNvSpPr txBox="1"/>
          <p:nvPr/>
        </p:nvSpPr>
        <p:spPr>
          <a:xfrm>
            <a:off x="6969572" y="5882878"/>
            <a:ext cx="4225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C000"/>
                </a:solidFill>
              </a:rPr>
              <a:t>** Increased speed (0.47 m/s to 0.6 m/s)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AED5678-91E2-9E46-8457-6B8FDCD98A6E}"/>
              </a:ext>
            </a:extLst>
          </p:cNvPr>
          <p:cNvGrpSpPr/>
          <p:nvPr/>
        </p:nvGrpSpPr>
        <p:grpSpPr>
          <a:xfrm>
            <a:off x="746298" y="1012709"/>
            <a:ext cx="5745942" cy="5239501"/>
            <a:chOff x="0" y="0"/>
            <a:chExt cx="4554682" cy="8873909"/>
          </a:xfrm>
        </p:grpSpPr>
        <p:graphicFrame>
          <p:nvGraphicFramePr>
            <p:cNvPr id="7" name="Chart 6">
              <a:extLst>
                <a:ext uri="{FF2B5EF4-FFF2-40B4-BE49-F238E27FC236}">
                  <a16:creationId xmlns:a16="http://schemas.microsoft.com/office/drawing/2014/main" id="{1A31A96D-8434-9A91-5A80-FE7F2B6E6CFA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0" y="0"/>
            <a:ext cx="4554682" cy="287250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8" name="Chart 7">
              <a:extLst>
                <a:ext uri="{FF2B5EF4-FFF2-40B4-BE49-F238E27FC236}">
                  <a16:creationId xmlns:a16="http://schemas.microsoft.com/office/drawing/2014/main" id="{B5E65B45-C859-019A-5F14-A5A3115A2FF2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0" y="2871935"/>
            <a:ext cx="4554682" cy="313227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graphicFrame>
          <p:nvGraphicFramePr>
            <p:cNvPr id="9" name="Chart 8">
              <a:extLst>
                <a:ext uri="{FF2B5EF4-FFF2-40B4-BE49-F238E27FC236}">
                  <a16:creationId xmlns:a16="http://schemas.microsoft.com/office/drawing/2014/main" id="{6F130DFE-7F37-8CEB-73B4-E3903D3C6BD4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0" y="6001400"/>
            <a:ext cx="4554682" cy="287250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538288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83C7D49D-3B39-D3C4-A036-4E1CDE7E84EB}"/>
              </a:ext>
            </a:extLst>
          </p:cNvPr>
          <p:cNvSpPr/>
          <p:nvPr/>
        </p:nvSpPr>
        <p:spPr>
          <a:xfrm>
            <a:off x="777766" y="186972"/>
            <a:ext cx="10142482" cy="377234"/>
          </a:xfrm>
          <a:prstGeom prst="rect">
            <a:avLst/>
          </a:prstGeom>
          <a:solidFill>
            <a:srgbClr val="11359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500" b="1" i="0" u="none" strike="noStrike" kern="1200" cap="none" spc="0" normalizeH="0" baseline="0" noProof="0">
              <a:ln>
                <a:noFill/>
              </a:ln>
              <a:solidFill>
                <a:srgbClr val="FFB71B"/>
              </a:solidFill>
              <a:effectLst/>
              <a:uLnTx/>
              <a:uFillTx/>
              <a:latin typeface="Aptos" panose="02110004020202020204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C46AAF-B01B-CC7A-2EC8-048AA38D4CE9}"/>
              </a:ext>
            </a:extLst>
          </p:cNvPr>
          <p:cNvSpPr txBox="1"/>
          <p:nvPr/>
        </p:nvSpPr>
        <p:spPr>
          <a:xfrm>
            <a:off x="579315" y="5725492"/>
            <a:ext cx="50712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FFB71B"/>
              </a:solidFill>
              <a:effectLst/>
              <a:uLnTx/>
              <a:uFillTx/>
              <a:latin typeface="Aptos" panose="02110004020202020204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A4CF9F95-B1DC-A2A0-41A1-FF42F60DB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206" y="197816"/>
            <a:ext cx="10515600" cy="1325563"/>
          </a:xfrm>
        </p:spPr>
        <p:txBody>
          <a:bodyPr/>
          <a:lstStyle/>
          <a:p>
            <a:r>
              <a:rPr lang="en-US">
                <a:ea typeface="Roboto"/>
                <a:cs typeface="Roboto"/>
              </a:rPr>
              <a:t>Biggs – Bench Press</a:t>
            </a:r>
            <a:endParaRPr lang="en-US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4C7E74AD-B50A-CE84-F0EE-3EFCCE5EF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0555" y="1794061"/>
            <a:ext cx="6402620" cy="2366110"/>
          </a:xfrm>
          <a:prstGeom prst="rect">
            <a:avLst/>
          </a:prstGeom>
        </p:spPr>
      </p:pic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D849A70B-2E57-21B7-10B6-F111427DAB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50097037"/>
              </p:ext>
            </p:extLst>
          </p:nvPr>
        </p:nvGraphicFramePr>
        <p:xfrm>
          <a:off x="454312" y="1619218"/>
          <a:ext cx="4602160" cy="27157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01099264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4D3C6D-F3C2-2788-816F-5972D309C4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9E722-D891-467A-934F-42978B771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373"/>
            <a:ext cx="7266432" cy="1325563"/>
          </a:xfrm>
        </p:spPr>
        <p:txBody>
          <a:bodyPr/>
          <a:lstStyle/>
          <a:p>
            <a:r>
              <a:rPr lang="en-US"/>
              <a:t>Cycle 2 Progression: Johnson</a:t>
            </a:r>
          </a:p>
        </p:txBody>
      </p:sp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48F899C7-0559-E8EB-ABF6-53383DEE63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165538"/>
              </p:ext>
            </p:extLst>
          </p:nvPr>
        </p:nvGraphicFramePr>
        <p:xfrm>
          <a:off x="6549049" y="1035568"/>
          <a:ext cx="5425902" cy="51937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5425902">
                  <a:extLst>
                    <a:ext uri="{9D8B030D-6E8A-4147-A177-3AD203B41FA5}">
                      <a16:colId xmlns:a16="http://schemas.microsoft.com/office/drawing/2014/main" val="4091493759"/>
                    </a:ext>
                  </a:extLst>
                </a:gridCol>
              </a:tblGrid>
              <a:tr h="633388"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rgbClr val="FFB71B"/>
                          </a:solidFill>
                        </a:rPr>
                        <a:t>Hatfield Hands Free Squat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712534"/>
                  </a:ext>
                </a:extLst>
              </a:tr>
              <a:tr h="633388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170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0823832"/>
                  </a:ext>
                </a:extLst>
              </a:tr>
              <a:tr h="633388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185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0056389"/>
                  </a:ext>
                </a:extLst>
              </a:tr>
              <a:tr h="633388"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rgbClr val="FFB71B"/>
                          </a:solidFill>
                        </a:rPr>
                        <a:t>Barbell Bench Press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965798"/>
                  </a:ext>
                </a:extLst>
              </a:tr>
              <a:tr h="50671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669069"/>
                  </a:ext>
                </a:extLst>
              </a:tr>
              <a:tr h="50671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411255"/>
                  </a:ext>
                </a:extLst>
              </a:tr>
              <a:tr h="633388"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rgbClr val="FFB71B"/>
                          </a:solidFill>
                        </a:rPr>
                        <a:t>B Stance Deadlift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766972"/>
                  </a:ext>
                </a:extLst>
              </a:tr>
              <a:tr h="50671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750981"/>
                  </a:ext>
                </a:extLst>
              </a:tr>
              <a:tr h="50671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205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507876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9C989BA5-C0AF-EB4F-A1AF-ED60451C5B8D}"/>
              </a:ext>
            </a:extLst>
          </p:cNvPr>
          <p:cNvGrpSpPr/>
          <p:nvPr/>
        </p:nvGrpSpPr>
        <p:grpSpPr>
          <a:xfrm>
            <a:off x="670097" y="1035569"/>
            <a:ext cx="5425903" cy="5113771"/>
            <a:chOff x="0" y="0"/>
            <a:chExt cx="4554682" cy="8873909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551EB577-153E-EDCF-60D7-B92E923CF88A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0" y="0"/>
            <a:ext cx="4554682" cy="287250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5" name="Chart 4">
              <a:extLst>
                <a:ext uri="{FF2B5EF4-FFF2-40B4-BE49-F238E27FC236}">
                  <a16:creationId xmlns:a16="http://schemas.microsoft.com/office/drawing/2014/main" id="{03A74792-B009-94C7-F264-CD044AB8193F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0" y="2871935"/>
            <a:ext cx="4554682" cy="313227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graphicFrame>
          <p:nvGraphicFramePr>
            <p:cNvPr id="6" name="Chart 5">
              <a:extLst>
                <a:ext uri="{FF2B5EF4-FFF2-40B4-BE49-F238E27FC236}">
                  <a16:creationId xmlns:a16="http://schemas.microsoft.com/office/drawing/2014/main" id="{A75F029E-2DD9-9E05-3FCD-2BE1096F1311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0" y="6001400"/>
            <a:ext cx="4554682" cy="287250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99645690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965CAA-730D-56AC-E35C-4ACC92E617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016C3-F8CD-D583-E175-3C7F7F575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373"/>
            <a:ext cx="7266432" cy="1325563"/>
          </a:xfrm>
        </p:spPr>
        <p:txBody>
          <a:bodyPr/>
          <a:lstStyle/>
          <a:p>
            <a:r>
              <a:rPr lang="en-US"/>
              <a:t>Cycle 2 Progression: Malcom</a:t>
            </a:r>
          </a:p>
        </p:txBody>
      </p:sp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4058B7DF-023E-48FF-4E96-AC8589B5C2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6716528"/>
              </p:ext>
            </p:extLst>
          </p:nvPr>
        </p:nvGraphicFramePr>
        <p:xfrm>
          <a:off x="6561838" y="1157082"/>
          <a:ext cx="5005322" cy="500369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5005322">
                  <a:extLst>
                    <a:ext uri="{9D8B030D-6E8A-4147-A177-3AD203B41FA5}">
                      <a16:colId xmlns:a16="http://schemas.microsoft.com/office/drawing/2014/main" val="4091493759"/>
                    </a:ext>
                  </a:extLst>
                </a:gridCol>
              </a:tblGrid>
              <a:tr h="610206"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rgbClr val="FFB71B"/>
                          </a:solidFill>
                        </a:rPr>
                        <a:t>Hatfield Hands Free Squat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712534"/>
                  </a:ext>
                </a:extLst>
              </a:tr>
              <a:tr h="610206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205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0823832"/>
                  </a:ext>
                </a:extLst>
              </a:tr>
              <a:tr h="610206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240 (0.64 m/s!!)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0056389"/>
                  </a:ext>
                </a:extLst>
              </a:tr>
              <a:tr h="610206"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rgbClr val="FFB71B"/>
                          </a:solidFill>
                        </a:rPr>
                        <a:t>Barbell Bench Press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965798"/>
                  </a:ext>
                </a:extLst>
              </a:tr>
              <a:tr h="48816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669069"/>
                  </a:ext>
                </a:extLst>
              </a:tr>
              <a:tr h="48816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411255"/>
                  </a:ext>
                </a:extLst>
              </a:tr>
              <a:tr h="610206"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rgbClr val="FFB71B"/>
                          </a:solidFill>
                        </a:rPr>
                        <a:t>B Stance Deadlift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766972"/>
                  </a:ext>
                </a:extLst>
              </a:tr>
              <a:tr h="48816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225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750981"/>
                  </a:ext>
                </a:extLst>
              </a:tr>
              <a:tr h="48816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235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507876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FB2EA290-7850-4D46-94C6-F568A60DD78A}"/>
              </a:ext>
            </a:extLst>
          </p:cNvPr>
          <p:cNvGrpSpPr/>
          <p:nvPr/>
        </p:nvGrpSpPr>
        <p:grpSpPr>
          <a:xfrm>
            <a:off x="800886" y="1149869"/>
            <a:ext cx="5577054" cy="5010901"/>
            <a:chOff x="0" y="0"/>
            <a:chExt cx="4554682" cy="8873909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60979ADF-139C-D070-F953-5293993A4D67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0" y="0"/>
            <a:ext cx="4554682" cy="287250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5" name="Chart 4">
              <a:extLst>
                <a:ext uri="{FF2B5EF4-FFF2-40B4-BE49-F238E27FC236}">
                  <a16:creationId xmlns:a16="http://schemas.microsoft.com/office/drawing/2014/main" id="{C29A6FD3-4A80-7267-E0E9-8F1B4FEF1427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0" y="2871935"/>
            <a:ext cx="4554682" cy="313227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graphicFrame>
          <p:nvGraphicFramePr>
            <p:cNvPr id="6" name="Chart 5">
              <a:extLst>
                <a:ext uri="{FF2B5EF4-FFF2-40B4-BE49-F238E27FC236}">
                  <a16:creationId xmlns:a16="http://schemas.microsoft.com/office/drawing/2014/main" id="{4F27F101-CA93-F51C-2E08-ADE07A5A98A4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0" y="6001400"/>
            <a:ext cx="4554682" cy="287250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77036980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D59FF0-DBBC-50EA-806C-3E9F5B202F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5A11B-87A5-1CDF-2D71-421866079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373"/>
            <a:ext cx="7266432" cy="1325563"/>
          </a:xfrm>
        </p:spPr>
        <p:txBody>
          <a:bodyPr/>
          <a:lstStyle/>
          <a:p>
            <a:r>
              <a:rPr lang="en-US"/>
              <a:t>Cycle 2 Progression: Elmore</a:t>
            </a:r>
          </a:p>
        </p:txBody>
      </p:sp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4D339C89-ECC2-7D4B-7E10-89D8146D3F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140488"/>
              </p:ext>
            </p:extLst>
          </p:nvPr>
        </p:nvGraphicFramePr>
        <p:xfrm>
          <a:off x="6653278" y="925830"/>
          <a:ext cx="5425902" cy="5303523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5425902">
                  <a:extLst>
                    <a:ext uri="{9D8B030D-6E8A-4147-A177-3AD203B41FA5}">
                      <a16:colId xmlns:a16="http://schemas.microsoft.com/office/drawing/2014/main" val="4091493759"/>
                    </a:ext>
                  </a:extLst>
                </a:gridCol>
              </a:tblGrid>
              <a:tr h="646771"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rgbClr val="FFB71B"/>
                          </a:solidFill>
                        </a:rPr>
                        <a:t>Hatfield Hands Free Squat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712534"/>
                  </a:ext>
                </a:extLst>
              </a:tr>
              <a:tr h="646771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135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0823832"/>
                  </a:ext>
                </a:extLst>
              </a:tr>
              <a:tr h="646771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195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0056389"/>
                  </a:ext>
                </a:extLst>
              </a:tr>
              <a:tr h="646771"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rgbClr val="FFB71B"/>
                          </a:solidFill>
                        </a:rPr>
                        <a:t>Barbell Bench Press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965798"/>
                  </a:ext>
                </a:extLst>
              </a:tr>
              <a:tr h="517417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669069"/>
                  </a:ext>
                </a:extLst>
              </a:tr>
              <a:tr h="517417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411255"/>
                  </a:ext>
                </a:extLst>
              </a:tr>
              <a:tr h="646771"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rgbClr val="FFB71B"/>
                          </a:solidFill>
                        </a:rPr>
                        <a:t>B Stance Deadlift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766972"/>
                  </a:ext>
                </a:extLst>
              </a:tr>
              <a:tr h="517417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145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750981"/>
                  </a:ext>
                </a:extLst>
              </a:tr>
              <a:tr h="517417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155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507876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5B6E33B4-4931-9246-8C87-014DAF300A5E}"/>
              </a:ext>
            </a:extLst>
          </p:cNvPr>
          <p:cNvGrpSpPr/>
          <p:nvPr/>
        </p:nvGrpSpPr>
        <p:grpSpPr>
          <a:xfrm>
            <a:off x="670097" y="1184159"/>
            <a:ext cx="5425903" cy="4896601"/>
            <a:chOff x="0" y="0"/>
            <a:chExt cx="4554682" cy="8873909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5F12B3EB-0753-A22F-0EB7-0E64FDF7FA26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0" y="0"/>
            <a:ext cx="4554682" cy="287250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5" name="Chart 4">
              <a:extLst>
                <a:ext uri="{FF2B5EF4-FFF2-40B4-BE49-F238E27FC236}">
                  <a16:creationId xmlns:a16="http://schemas.microsoft.com/office/drawing/2014/main" id="{22AD7072-BEB1-42D4-0BF9-65A9BD41272A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0" y="2871935"/>
            <a:ext cx="4554682" cy="313227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graphicFrame>
          <p:nvGraphicFramePr>
            <p:cNvPr id="6" name="Chart 5">
              <a:extLst>
                <a:ext uri="{FF2B5EF4-FFF2-40B4-BE49-F238E27FC236}">
                  <a16:creationId xmlns:a16="http://schemas.microsoft.com/office/drawing/2014/main" id="{13E5C923-454D-995A-A307-A3570BA18DDF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0" y="6001400"/>
            <a:ext cx="4554682" cy="287250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17703536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C4F3C8-974B-F555-D06D-6A90EF605F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9EBC7-8F71-64A7-3287-DD9EDC038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373"/>
            <a:ext cx="7266432" cy="1325563"/>
          </a:xfrm>
        </p:spPr>
        <p:txBody>
          <a:bodyPr/>
          <a:lstStyle/>
          <a:p>
            <a:r>
              <a:rPr lang="en-US"/>
              <a:t>Cycle 2 Progression: Rust</a:t>
            </a:r>
          </a:p>
        </p:txBody>
      </p:sp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28153BF6-F51F-0C52-CABD-A96D1B5054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75819"/>
              </p:ext>
            </p:extLst>
          </p:nvPr>
        </p:nvGraphicFramePr>
        <p:xfrm>
          <a:off x="6550408" y="1332936"/>
          <a:ext cx="5371082" cy="5067864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5371082">
                  <a:extLst>
                    <a:ext uri="{9D8B030D-6E8A-4147-A177-3AD203B41FA5}">
                      <a16:colId xmlns:a16="http://schemas.microsoft.com/office/drawing/2014/main" val="4091493759"/>
                    </a:ext>
                  </a:extLst>
                </a:gridCol>
              </a:tblGrid>
              <a:tr h="618032"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rgbClr val="FFB71B"/>
                          </a:solidFill>
                        </a:rPr>
                        <a:t>Hatfield Hands Free Squat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712534"/>
                  </a:ext>
                </a:extLst>
              </a:tr>
              <a:tr h="618032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205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0823832"/>
                  </a:ext>
                </a:extLst>
              </a:tr>
              <a:tr h="618032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220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0056389"/>
                  </a:ext>
                </a:extLst>
              </a:tr>
              <a:tr h="618032"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rgbClr val="FFB71B"/>
                          </a:solidFill>
                        </a:rPr>
                        <a:t>Barbell Bench Press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965798"/>
                  </a:ext>
                </a:extLst>
              </a:tr>
              <a:tr h="494426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669069"/>
                  </a:ext>
                </a:extLst>
              </a:tr>
              <a:tr h="494426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411255"/>
                  </a:ext>
                </a:extLst>
              </a:tr>
              <a:tr h="618032"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rgbClr val="FFB71B"/>
                          </a:solidFill>
                        </a:rPr>
                        <a:t>B Stance Deadlift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766972"/>
                  </a:ext>
                </a:extLst>
              </a:tr>
              <a:tr h="494426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155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750981"/>
                  </a:ext>
                </a:extLst>
              </a:tr>
              <a:tr h="494426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205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507876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074E30ED-F7E7-9440-9402-D61319D87E4F}"/>
              </a:ext>
            </a:extLst>
          </p:cNvPr>
          <p:cNvGrpSpPr/>
          <p:nvPr/>
        </p:nvGrpSpPr>
        <p:grpSpPr>
          <a:xfrm>
            <a:off x="681527" y="1389899"/>
            <a:ext cx="5547823" cy="4816591"/>
            <a:chOff x="0" y="0"/>
            <a:chExt cx="4554682" cy="8873909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F539B099-8164-482D-9477-EEE60130B248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0" y="0"/>
            <a:ext cx="4554682" cy="287250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5" name="Chart 4">
              <a:extLst>
                <a:ext uri="{FF2B5EF4-FFF2-40B4-BE49-F238E27FC236}">
                  <a16:creationId xmlns:a16="http://schemas.microsoft.com/office/drawing/2014/main" id="{0BD4AA5A-3FB8-57E1-5157-0E3687A72194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0" y="2871935"/>
            <a:ext cx="4554682" cy="313227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graphicFrame>
          <p:nvGraphicFramePr>
            <p:cNvPr id="6" name="Chart 5">
              <a:extLst>
                <a:ext uri="{FF2B5EF4-FFF2-40B4-BE49-F238E27FC236}">
                  <a16:creationId xmlns:a16="http://schemas.microsoft.com/office/drawing/2014/main" id="{86FD197B-1210-CD8D-F613-1EFC71C2ED13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0" y="6001400"/>
            <a:ext cx="4554682" cy="287250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02155836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E30922-5BE9-DE40-FF79-B2C7D9C5A4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2053-77AC-A9D5-AFC2-E27B9B7D0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373"/>
            <a:ext cx="7266432" cy="1325563"/>
          </a:xfrm>
        </p:spPr>
        <p:txBody>
          <a:bodyPr/>
          <a:lstStyle/>
          <a:p>
            <a:r>
              <a:rPr lang="en-US"/>
              <a:t>Cycle 2 Progression: Faye</a:t>
            </a:r>
          </a:p>
        </p:txBody>
      </p:sp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9E0753FD-7081-4A75-7C9C-54424FFE6E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8433088"/>
              </p:ext>
            </p:extLst>
          </p:nvPr>
        </p:nvGraphicFramePr>
        <p:xfrm>
          <a:off x="6550408" y="1332936"/>
          <a:ext cx="5451092" cy="4759253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5451092">
                  <a:extLst>
                    <a:ext uri="{9D8B030D-6E8A-4147-A177-3AD203B41FA5}">
                      <a16:colId xmlns:a16="http://schemas.microsoft.com/office/drawing/2014/main" val="4091493759"/>
                    </a:ext>
                  </a:extLst>
                </a:gridCol>
              </a:tblGrid>
              <a:tr h="580397"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rgbClr val="FFB71B"/>
                          </a:solidFill>
                        </a:rPr>
                        <a:t>Hatfield Hands Free Squat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712534"/>
                  </a:ext>
                </a:extLst>
              </a:tr>
              <a:tr h="580397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175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0823832"/>
                  </a:ext>
                </a:extLst>
              </a:tr>
              <a:tr h="580397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205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0056389"/>
                  </a:ext>
                </a:extLst>
              </a:tr>
              <a:tr h="580397"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rgbClr val="FFB71B"/>
                          </a:solidFill>
                        </a:rPr>
                        <a:t>Barbell Bench Press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965798"/>
                  </a:ext>
                </a:extLst>
              </a:tr>
              <a:tr h="464317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669069"/>
                  </a:ext>
                </a:extLst>
              </a:tr>
              <a:tr h="464317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411255"/>
                  </a:ext>
                </a:extLst>
              </a:tr>
              <a:tr h="580397"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rgbClr val="FFB71B"/>
                          </a:solidFill>
                        </a:rPr>
                        <a:t>B Stance Deadlift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766972"/>
                  </a:ext>
                </a:extLst>
              </a:tr>
              <a:tr h="464317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235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750981"/>
                  </a:ext>
                </a:extLst>
              </a:tr>
              <a:tr h="464317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B71B"/>
                          </a:solidFill>
                        </a:rPr>
                        <a:t>255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507876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96734588-C948-4C42-9631-FB6DFD50F27E}"/>
              </a:ext>
            </a:extLst>
          </p:cNvPr>
          <p:cNvGrpSpPr/>
          <p:nvPr/>
        </p:nvGrpSpPr>
        <p:grpSpPr>
          <a:xfrm>
            <a:off x="552727" y="1278282"/>
            <a:ext cx="5733773" cy="4813908"/>
            <a:chOff x="0" y="0"/>
            <a:chExt cx="4554682" cy="8873909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F5DDA359-9A8E-EB67-774C-06267D595892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0" y="0"/>
            <a:ext cx="4554682" cy="287250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5" name="Chart 4">
              <a:extLst>
                <a:ext uri="{FF2B5EF4-FFF2-40B4-BE49-F238E27FC236}">
                  <a16:creationId xmlns:a16="http://schemas.microsoft.com/office/drawing/2014/main" id="{626416B1-2798-20A5-FD57-8C2D21FF99B5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0" y="2871935"/>
            <a:ext cx="4554682" cy="313227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graphicFrame>
          <p:nvGraphicFramePr>
            <p:cNvPr id="6" name="Chart 5">
              <a:extLst>
                <a:ext uri="{FF2B5EF4-FFF2-40B4-BE49-F238E27FC236}">
                  <a16:creationId xmlns:a16="http://schemas.microsoft.com/office/drawing/2014/main" id="{11C797B1-2385-BCD7-5EE7-BCF11D889D63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0" y="6001400"/>
            <a:ext cx="4554682" cy="287250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445492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83C7D49D-3B39-D3C4-A036-4E1CDE7E84EB}"/>
              </a:ext>
            </a:extLst>
          </p:cNvPr>
          <p:cNvSpPr/>
          <p:nvPr/>
        </p:nvSpPr>
        <p:spPr>
          <a:xfrm>
            <a:off x="777766" y="186972"/>
            <a:ext cx="10142482" cy="377234"/>
          </a:xfrm>
          <a:prstGeom prst="rect">
            <a:avLst/>
          </a:prstGeom>
          <a:solidFill>
            <a:srgbClr val="11359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500" b="1" i="0" u="none" strike="noStrike" kern="1200" cap="none" spc="0" normalizeH="0" baseline="0" noProof="0">
              <a:ln>
                <a:noFill/>
              </a:ln>
              <a:solidFill>
                <a:srgbClr val="FFB71B"/>
              </a:solidFill>
              <a:effectLst/>
              <a:uLnTx/>
              <a:uFillTx/>
              <a:latin typeface="Aptos" panose="02110004020202020204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C46AAF-B01B-CC7A-2EC8-048AA38D4CE9}"/>
              </a:ext>
            </a:extLst>
          </p:cNvPr>
          <p:cNvSpPr txBox="1"/>
          <p:nvPr/>
        </p:nvSpPr>
        <p:spPr>
          <a:xfrm>
            <a:off x="579315" y="5725492"/>
            <a:ext cx="50712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FFB71B"/>
              </a:solidFill>
              <a:effectLst/>
              <a:uLnTx/>
              <a:uFillTx/>
              <a:latin typeface="Aptos" panose="02110004020202020204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A4CF9F95-B1DC-A2A0-41A1-FF42F60DB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206" y="197816"/>
            <a:ext cx="10515600" cy="1325563"/>
          </a:xfrm>
        </p:spPr>
        <p:txBody>
          <a:bodyPr/>
          <a:lstStyle/>
          <a:p>
            <a:r>
              <a:rPr lang="en-US">
                <a:ea typeface="Roboto"/>
                <a:cs typeface="Roboto"/>
              </a:rPr>
              <a:t>Elmore – Bench Press</a:t>
            </a:r>
            <a:endParaRPr lang="en-US"/>
          </a:p>
        </p:txBody>
      </p:sp>
      <p:pic>
        <p:nvPicPr>
          <p:cNvPr id="7" name="Picture 6" descr="A screenshot of a table&#10;&#10;Description automatically generated">
            <a:extLst>
              <a:ext uri="{FF2B5EF4-FFF2-40B4-BE49-F238E27FC236}">
                <a16:creationId xmlns:a16="http://schemas.microsoft.com/office/drawing/2014/main" id="{31A68C63-6249-D504-2B1D-1329A4E630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460"/>
          <a:stretch/>
        </p:blipFill>
        <p:spPr>
          <a:xfrm>
            <a:off x="5254515" y="1900401"/>
            <a:ext cx="6648491" cy="2777861"/>
          </a:xfrm>
          <a:prstGeom prst="rect">
            <a:avLst/>
          </a:prstGeom>
        </p:spPr>
      </p:pic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D849A70B-2E57-21B7-10B6-F111427DAB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6675222"/>
              </p:ext>
            </p:extLst>
          </p:nvPr>
        </p:nvGraphicFramePr>
        <p:xfrm>
          <a:off x="168206" y="1931433"/>
          <a:ext cx="4602160" cy="27157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12273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83C7D49D-3B39-D3C4-A036-4E1CDE7E84EB}"/>
              </a:ext>
            </a:extLst>
          </p:cNvPr>
          <p:cNvSpPr/>
          <p:nvPr/>
        </p:nvSpPr>
        <p:spPr>
          <a:xfrm>
            <a:off x="777766" y="186972"/>
            <a:ext cx="10142482" cy="377234"/>
          </a:xfrm>
          <a:prstGeom prst="rect">
            <a:avLst/>
          </a:prstGeom>
          <a:solidFill>
            <a:srgbClr val="11359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500" b="1" i="0" u="none" strike="noStrike" kern="1200" cap="none" spc="0" normalizeH="0" baseline="0" noProof="0">
              <a:ln>
                <a:noFill/>
              </a:ln>
              <a:solidFill>
                <a:srgbClr val="FFB71B"/>
              </a:solidFill>
              <a:effectLst/>
              <a:uLnTx/>
              <a:uFillTx/>
              <a:latin typeface="Aptos" panose="02110004020202020204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C46AAF-B01B-CC7A-2EC8-048AA38D4CE9}"/>
              </a:ext>
            </a:extLst>
          </p:cNvPr>
          <p:cNvSpPr txBox="1"/>
          <p:nvPr/>
        </p:nvSpPr>
        <p:spPr>
          <a:xfrm>
            <a:off x="579315" y="5725492"/>
            <a:ext cx="50712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FFB71B"/>
              </a:solidFill>
              <a:effectLst/>
              <a:uLnTx/>
              <a:uFillTx/>
              <a:latin typeface="Aptos" panose="02110004020202020204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A4CF9F95-B1DC-A2A0-41A1-FF42F60DB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206" y="197816"/>
            <a:ext cx="10515600" cy="1325563"/>
          </a:xfrm>
        </p:spPr>
        <p:txBody>
          <a:bodyPr/>
          <a:lstStyle/>
          <a:p>
            <a:r>
              <a:rPr lang="en-US">
                <a:ea typeface="Roboto"/>
                <a:cs typeface="Roboto"/>
              </a:rPr>
              <a:t>Faye – Bench Press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8A168A-0E43-C7AB-49A9-BCD1714C4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1672" y="1583175"/>
            <a:ext cx="6658590" cy="3346938"/>
          </a:xfrm>
          <a:prstGeom prst="rect">
            <a:avLst/>
          </a:prstGeom>
        </p:spPr>
      </p:pic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3DB840D7-15F5-CD4C-85AC-6FA183523B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6284593"/>
              </p:ext>
            </p:extLst>
          </p:nvPr>
        </p:nvGraphicFramePr>
        <p:xfrm>
          <a:off x="241738" y="1898746"/>
          <a:ext cx="4602160" cy="27157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05861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83C7D49D-3B39-D3C4-A036-4E1CDE7E84EB}"/>
              </a:ext>
            </a:extLst>
          </p:cNvPr>
          <p:cNvSpPr/>
          <p:nvPr/>
        </p:nvSpPr>
        <p:spPr>
          <a:xfrm>
            <a:off x="777766" y="186972"/>
            <a:ext cx="10142482" cy="377234"/>
          </a:xfrm>
          <a:prstGeom prst="rect">
            <a:avLst/>
          </a:prstGeom>
          <a:solidFill>
            <a:srgbClr val="11359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500" b="1" i="0" u="none" strike="noStrike" kern="1200" cap="none" spc="0" normalizeH="0" baseline="0" noProof="0">
              <a:ln>
                <a:noFill/>
              </a:ln>
              <a:solidFill>
                <a:srgbClr val="FFB71B"/>
              </a:solidFill>
              <a:effectLst/>
              <a:uLnTx/>
              <a:uFillTx/>
              <a:latin typeface="Aptos" panose="02110004020202020204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C46AAF-B01B-CC7A-2EC8-048AA38D4CE9}"/>
              </a:ext>
            </a:extLst>
          </p:cNvPr>
          <p:cNvSpPr txBox="1"/>
          <p:nvPr/>
        </p:nvSpPr>
        <p:spPr>
          <a:xfrm>
            <a:off x="579315" y="5725492"/>
            <a:ext cx="50712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FFB71B"/>
              </a:solidFill>
              <a:effectLst/>
              <a:uLnTx/>
              <a:uFillTx/>
              <a:latin typeface="Aptos" panose="02110004020202020204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A4CF9F95-B1DC-A2A0-41A1-FF42F60DB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206" y="197816"/>
            <a:ext cx="10515600" cy="1325563"/>
          </a:xfrm>
        </p:spPr>
        <p:txBody>
          <a:bodyPr/>
          <a:lstStyle/>
          <a:p>
            <a:r>
              <a:rPr lang="en-US">
                <a:ea typeface="Roboto"/>
                <a:cs typeface="Roboto"/>
              </a:rPr>
              <a:t>Jenkins – Bench Press</a:t>
            </a:r>
            <a:endParaRPr lang="en-US"/>
          </a:p>
        </p:txBody>
      </p:sp>
      <p:pic>
        <p:nvPicPr>
          <p:cNvPr id="2" name="Picture 1" descr="A screenshot of a table&#10;&#10;Description automatically generated">
            <a:extLst>
              <a:ext uri="{FF2B5EF4-FFF2-40B4-BE49-F238E27FC236}">
                <a16:creationId xmlns:a16="http://schemas.microsoft.com/office/drawing/2014/main" id="{DF35F996-5ACD-4280-DB1A-6CDD6290C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8657" y="1604973"/>
            <a:ext cx="6957507" cy="31613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E13109B-651A-DA7B-5F9F-13279A470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836" y="1769734"/>
            <a:ext cx="4794344" cy="2831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89990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9ef9f489-e0a0-4eeb-87cc-3a526112fd0d}" enabled="0" method="" siteId="{9ef9f489-e0a0-4eeb-87cc-3a526112fd0d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1630</Words>
  <Application>Microsoft Macintosh PowerPoint</Application>
  <PresentationFormat>Widescreen</PresentationFormat>
  <Paragraphs>707</Paragraphs>
  <Slides>64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9" baseType="lpstr">
      <vt:lpstr>Aptos</vt:lpstr>
      <vt:lpstr>Aptos Narrow</vt:lpstr>
      <vt:lpstr>Arial</vt:lpstr>
      <vt:lpstr>Roboto</vt:lpstr>
      <vt:lpstr>1_Office Theme</vt:lpstr>
      <vt:lpstr>2024 S&amp;C Preseason Update</vt:lpstr>
      <vt:lpstr>PowerPoint Presentation</vt:lpstr>
      <vt:lpstr>PowerPoint Presentation</vt:lpstr>
      <vt:lpstr>PowerPoint Presentation</vt:lpstr>
      <vt:lpstr>Battle – Bench Press</vt:lpstr>
      <vt:lpstr>Biggs – Bench Press</vt:lpstr>
      <vt:lpstr>Elmore – Bench Press</vt:lpstr>
      <vt:lpstr>Faye – Bench Press</vt:lpstr>
      <vt:lpstr>Jenkins – Bench Press</vt:lpstr>
      <vt:lpstr>Johnson – Bench Press</vt:lpstr>
      <vt:lpstr>Malcolm – Bench Press</vt:lpstr>
      <vt:lpstr>Miles – Bench Press</vt:lpstr>
      <vt:lpstr>Perkins – Bench Press</vt:lpstr>
      <vt:lpstr>Rust – Bench Press</vt:lpstr>
      <vt:lpstr>Washenitz – Bench Press</vt:lpstr>
      <vt:lpstr>Incline Bench Press MAXES</vt:lpstr>
      <vt:lpstr>Battle – Deadlift</vt:lpstr>
      <vt:lpstr>Biggs – Deadlift</vt:lpstr>
      <vt:lpstr>Elmore – Deadlift</vt:lpstr>
      <vt:lpstr>Faye – Deadlift</vt:lpstr>
      <vt:lpstr>Jenkins – Deadlift</vt:lpstr>
      <vt:lpstr>Johnson – Deadlift </vt:lpstr>
      <vt:lpstr>Malcolm – Deadlift</vt:lpstr>
      <vt:lpstr>Miles – Deadlift</vt:lpstr>
      <vt:lpstr>Perkins – Deadlift</vt:lpstr>
      <vt:lpstr>Rust – Deadlift</vt:lpstr>
      <vt:lpstr>Washenitz – Deadlift</vt:lpstr>
      <vt:lpstr>Battle – Squat</vt:lpstr>
      <vt:lpstr>Biggs – Squat</vt:lpstr>
      <vt:lpstr>Elmore – Squat</vt:lpstr>
      <vt:lpstr>Faye – Squat</vt:lpstr>
      <vt:lpstr>Jenkins – Squat</vt:lpstr>
      <vt:lpstr>Johnson – Squat</vt:lpstr>
      <vt:lpstr>Malcolm – Squat</vt:lpstr>
      <vt:lpstr>Miles – Squat</vt:lpstr>
      <vt:lpstr>Perkins – Squat</vt:lpstr>
      <vt:lpstr>Rust – Squat</vt:lpstr>
      <vt:lpstr>Washenitz – Squat</vt:lpstr>
      <vt:lpstr>PlayerLoad Breakdown (Game AVG = 680 PlayerLoad) </vt:lpstr>
      <vt:lpstr>PlayerLoad Breakdown (Practice 9/25-10/11)</vt:lpstr>
      <vt:lpstr>4-Week Preseason Recap – Cycle 1 (08/26-09/21)</vt:lpstr>
      <vt:lpstr>Cycle 1 Progression: Battle</vt:lpstr>
      <vt:lpstr>Cycle 1 Progression: Jenkins</vt:lpstr>
      <vt:lpstr>Cycle 1 Progression: Miles</vt:lpstr>
      <vt:lpstr>Cycle 1 Progression: Perkins</vt:lpstr>
      <vt:lpstr>Cycle 1 Progression: Washenitz</vt:lpstr>
      <vt:lpstr>Cycle 1 Progression: Biggs</vt:lpstr>
      <vt:lpstr>Cycle 1 Progression: Johnson </vt:lpstr>
      <vt:lpstr>Cycle 1 Progression: Malcolm </vt:lpstr>
      <vt:lpstr>Cycle 1 Progression: Elmore </vt:lpstr>
      <vt:lpstr>Cycle 1 Progression: Rust </vt:lpstr>
      <vt:lpstr>Cycle 1 Progression: Faye</vt:lpstr>
      <vt:lpstr>4-Week Preseason Recap – Cycle 2 (09/23-Present)</vt:lpstr>
      <vt:lpstr>Cycle 2 Progression: Battle</vt:lpstr>
      <vt:lpstr>Cycle 2 Progression: Jenkins</vt:lpstr>
      <vt:lpstr>Cycle 2 Progression: Miles</vt:lpstr>
      <vt:lpstr>Cycle 2 Progression: Perkins</vt:lpstr>
      <vt:lpstr>Cycle 2 Progression: Washenitz</vt:lpstr>
      <vt:lpstr>Cycle 2 Progression: Biggs</vt:lpstr>
      <vt:lpstr>Cycle 2 Progression: Johnson</vt:lpstr>
      <vt:lpstr>Cycle 2 Progression: Malcom</vt:lpstr>
      <vt:lpstr>Cycle 2 Progression: Elmore</vt:lpstr>
      <vt:lpstr>Cycle 2 Progression: Rust</vt:lpstr>
      <vt:lpstr>Cycle 2 Progression: Faye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Van Dyke, Michelle</dc:creator>
  <cp:lastModifiedBy>Carroll, Kya D</cp:lastModifiedBy>
  <cp:revision>1</cp:revision>
  <dcterms:created xsi:type="dcterms:W3CDTF">2024-08-05T16:36:01Z</dcterms:created>
  <dcterms:modified xsi:type="dcterms:W3CDTF">2024-10-15T23:26:58Z</dcterms:modified>
</cp:coreProperties>
</file>