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436" r:id="rId2"/>
    <p:sldId id="525" r:id="rId3"/>
    <p:sldId id="422" r:id="rId4"/>
    <p:sldId id="485" r:id="rId5"/>
    <p:sldId id="524" r:id="rId6"/>
    <p:sldId id="52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3631564-8182-6B89-7244-199BA078D7B2}" name="Carroll, Kya D" initials="" userId="S::KDC74@pitt.edu::37ca3550-32f7-455d-9208-e8caa6419d5d" providerId="AD"/>
  <p188:author id="{70913FA8-0B52-694F-D944-9216B030854C}" name="Van Dyke, Michelle" initials="" userId="S::MIV62@pitt.edu::0c496f60-5308-4ca2-a745-64acde5d755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5C6CD-59CE-D443-98B4-8CFC46DFA29F}" v="940" dt="2024-10-15T23:26:57.581"/>
    <p1510:client id="{42AC3810-61FB-434B-BBCF-A4A0F4E5B146}" v="2" dt="2024-10-15T11:52:51.6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/>
    <p:restoredTop sz="94613"/>
  </p:normalViewPr>
  <p:slideViewPr>
    <p:cSldViewPr snapToGrid="0">
      <p:cViewPr varScale="1">
        <p:scale>
          <a:sx n="107" d="100"/>
          <a:sy n="107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67241-A6F4-DD44-9D50-31D4C17A1BD4}" type="doc">
      <dgm:prSet loTypeId="urn:microsoft.com/office/officeart/2005/8/layout/cycle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6EB9BAA-3961-A745-A2FE-07D73279FA09}">
      <dgm:prSet phldrT="[Text]" custT="1"/>
      <dgm:spPr/>
      <dgm:t>
        <a:bodyPr/>
        <a:lstStyle/>
        <a:p>
          <a:r>
            <a:rPr lang="en-US" sz="2400">
              <a:solidFill>
                <a:schemeClr val="bg1"/>
              </a:solidFill>
            </a:rPr>
            <a:t>Power Complex</a:t>
          </a:r>
        </a:p>
      </dgm:t>
    </dgm:pt>
    <dgm:pt modelId="{C124A504-660C-BE4C-B99C-B7D3C0EE49B0}" type="parTrans" cxnId="{46D7E64F-0231-D946-BFBB-9864E14D42A4}">
      <dgm:prSet/>
      <dgm:spPr/>
      <dgm:t>
        <a:bodyPr/>
        <a:lstStyle/>
        <a:p>
          <a:endParaRPr lang="en-US"/>
        </a:p>
      </dgm:t>
    </dgm:pt>
    <dgm:pt modelId="{B137C28D-F8A1-AA41-804D-49B34E8CF0DC}" type="sibTrans" cxnId="{46D7E64F-0231-D946-BFBB-9864E14D42A4}">
      <dgm:prSet/>
      <dgm:spPr/>
      <dgm:t>
        <a:bodyPr/>
        <a:lstStyle/>
        <a:p>
          <a:endParaRPr lang="en-US"/>
        </a:p>
      </dgm:t>
    </dgm:pt>
    <dgm:pt modelId="{706EFF0C-7314-9748-8A36-0FC5A1DB4D58}">
      <dgm:prSet phldrT="[Text]" custT="1"/>
      <dgm:spPr/>
      <dgm:t>
        <a:bodyPr/>
        <a:lstStyle/>
        <a:p>
          <a:r>
            <a:rPr lang="en-US" sz="2400">
              <a:solidFill>
                <a:schemeClr val="bg1"/>
              </a:solidFill>
            </a:rPr>
            <a:t>Strength Block</a:t>
          </a:r>
        </a:p>
      </dgm:t>
    </dgm:pt>
    <dgm:pt modelId="{CEA5910B-1520-6141-9212-2D8AF8B75961}" type="parTrans" cxnId="{BA250F75-6543-934A-AD16-ACB8ADE0BD76}">
      <dgm:prSet/>
      <dgm:spPr/>
      <dgm:t>
        <a:bodyPr/>
        <a:lstStyle/>
        <a:p>
          <a:endParaRPr lang="en-US"/>
        </a:p>
      </dgm:t>
    </dgm:pt>
    <dgm:pt modelId="{83C0C236-4A3B-1F43-A766-516FEF942E23}" type="sibTrans" cxnId="{BA250F75-6543-934A-AD16-ACB8ADE0BD76}">
      <dgm:prSet/>
      <dgm:spPr/>
      <dgm:t>
        <a:bodyPr/>
        <a:lstStyle/>
        <a:p>
          <a:endParaRPr lang="en-US"/>
        </a:p>
      </dgm:t>
    </dgm:pt>
    <dgm:pt modelId="{4E6D09AA-9B0B-FB46-A47E-1A57796662DF}">
      <dgm:prSet phldrT="[Text]"/>
      <dgm:spPr/>
      <dgm:t>
        <a:bodyPr/>
        <a:lstStyle/>
        <a:p>
          <a:r>
            <a:rPr lang="en-US" b="1">
              <a:solidFill>
                <a:schemeClr val="bg1"/>
              </a:solidFill>
            </a:rPr>
            <a:t>Hypertrophy Block</a:t>
          </a:r>
        </a:p>
      </dgm:t>
    </dgm:pt>
    <dgm:pt modelId="{0E0AF11E-8476-A341-9D5C-B807F32D1963}" type="parTrans" cxnId="{837353F3-07A2-FE4A-86C9-3E7B9742595E}">
      <dgm:prSet/>
      <dgm:spPr/>
      <dgm:t>
        <a:bodyPr/>
        <a:lstStyle/>
        <a:p>
          <a:endParaRPr lang="en-US"/>
        </a:p>
      </dgm:t>
    </dgm:pt>
    <dgm:pt modelId="{A0C85B3D-2AB1-0349-87F6-11F37C1A8D3D}" type="sibTrans" cxnId="{837353F3-07A2-FE4A-86C9-3E7B9742595E}">
      <dgm:prSet/>
      <dgm:spPr/>
      <dgm:t>
        <a:bodyPr/>
        <a:lstStyle/>
        <a:p>
          <a:endParaRPr lang="en-US"/>
        </a:p>
      </dgm:t>
    </dgm:pt>
    <dgm:pt modelId="{32ADF64F-91F0-4F44-A708-1617B490D1E8}">
      <dgm:prSet phldrT="[Text]"/>
      <dgm:spPr/>
      <dgm:t>
        <a:bodyPr/>
        <a:lstStyle/>
        <a:p>
          <a:r>
            <a:rPr lang="en-US" b="1">
              <a:solidFill>
                <a:schemeClr val="bg1"/>
              </a:solidFill>
            </a:rPr>
            <a:t>Primers (Jumps, Decels, etc.)</a:t>
          </a:r>
        </a:p>
      </dgm:t>
    </dgm:pt>
    <dgm:pt modelId="{F5C77824-6AA9-2346-969E-A8214594E8D6}" type="parTrans" cxnId="{3D829F4E-8697-894E-B6F9-12567753AF5A}">
      <dgm:prSet/>
      <dgm:spPr/>
      <dgm:t>
        <a:bodyPr/>
        <a:lstStyle/>
        <a:p>
          <a:endParaRPr lang="en-US"/>
        </a:p>
      </dgm:t>
    </dgm:pt>
    <dgm:pt modelId="{659FA9C2-5A37-3244-BB5F-9383C1C4EBCC}" type="sibTrans" cxnId="{3D829F4E-8697-894E-B6F9-12567753AF5A}">
      <dgm:prSet/>
      <dgm:spPr/>
      <dgm:t>
        <a:bodyPr/>
        <a:lstStyle/>
        <a:p>
          <a:endParaRPr lang="en-US"/>
        </a:p>
      </dgm:t>
    </dgm:pt>
    <dgm:pt modelId="{233B6281-E691-2047-AA0B-222F9368D079}">
      <dgm:prSet phldrT="[Text]" custT="1"/>
      <dgm:spPr/>
      <dgm:t>
        <a:bodyPr/>
        <a:lstStyle/>
        <a:p>
          <a:r>
            <a:rPr lang="en-US" sz="2800">
              <a:solidFill>
                <a:schemeClr val="bg1"/>
              </a:solidFill>
            </a:rPr>
            <a:t>Warm – Up </a:t>
          </a:r>
        </a:p>
      </dgm:t>
    </dgm:pt>
    <dgm:pt modelId="{6B770848-2834-994E-AA72-056F81A6033E}" type="parTrans" cxnId="{8773D5F5-626D-CB47-A72B-D64492973000}">
      <dgm:prSet/>
      <dgm:spPr/>
      <dgm:t>
        <a:bodyPr/>
        <a:lstStyle/>
        <a:p>
          <a:endParaRPr lang="en-US"/>
        </a:p>
      </dgm:t>
    </dgm:pt>
    <dgm:pt modelId="{426A4F46-AF0D-FE45-9B40-02358173F41B}" type="sibTrans" cxnId="{8773D5F5-626D-CB47-A72B-D64492973000}">
      <dgm:prSet/>
      <dgm:spPr/>
      <dgm:t>
        <a:bodyPr/>
        <a:lstStyle/>
        <a:p>
          <a:endParaRPr lang="en-US"/>
        </a:p>
      </dgm:t>
    </dgm:pt>
    <dgm:pt modelId="{F61E92CB-2283-DF49-B40F-D5449D38900A}" type="pres">
      <dgm:prSet presAssocID="{30E67241-A6F4-DD44-9D50-31D4C17A1BD4}" presName="cycle" presStyleCnt="0">
        <dgm:presLayoutVars>
          <dgm:dir/>
          <dgm:resizeHandles val="exact"/>
        </dgm:presLayoutVars>
      </dgm:prSet>
      <dgm:spPr/>
    </dgm:pt>
    <dgm:pt modelId="{DD95D1BA-FE2E-F14C-946E-A7BA366760CC}" type="pres">
      <dgm:prSet presAssocID="{D6EB9BAA-3961-A745-A2FE-07D73279FA09}" presName="dummy" presStyleCnt="0"/>
      <dgm:spPr/>
    </dgm:pt>
    <dgm:pt modelId="{2AF393D9-FC4A-B946-9CE1-9079F3B609EA}" type="pres">
      <dgm:prSet presAssocID="{D6EB9BAA-3961-A745-A2FE-07D73279FA09}" presName="node" presStyleLbl="revTx" presStyleIdx="0" presStyleCnt="5">
        <dgm:presLayoutVars>
          <dgm:bulletEnabled val="1"/>
        </dgm:presLayoutVars>
      </dgm:prSet>
      <dgm:spPr/>
    </dgm:pt>
    <dgm:pt modelId="{7F83CF42-1B09-DD49-8A3A-2D142D8FE39C}" type="pres">
      <dgm:prSet presAssocID="{B137C28D-F8A1-AA41-804D-49B34E8CF0DC}" presName="sibTrans" presStyleLbl="node1" presStyleIdx="0" presStyleCnt="5"/>
      <dgm:spPr/>
    </dgm:pt>
    <dgm:pt modelId="{EF228B74-C4FA-2947-8A65-CDF5EE13C63B}" type="pres">
      <dgm:prSet presAssocID="{706EFF0C-7314-9748-8A36-0FC5A1DB4D58}" presName="dummy" presStyleCnt="0"/>
      <dgm:spPr/>
    </dgm:pt>
    <dgm:pt modelId="{B52404E0-ED68-AB45-A2A8-FE7F1BA03D71}" type="pres">
      <dgm:prSet presAssocID="{706EFF0C-7314-9748-8A36-0FC5A1DB4D58}" presName="node" presStyleLbl="revTx" presStyleIdx="1" presStyleCnt="5">
        <dgm:presLayoutVars>
          <dgm:bulletEnabled val="1"/>
        </dgm:presLayoutVars>
      </dgm:prSet>
      <dgm:spPr/>
    </dgm:pt>
    <dgm:pt modelId="{97640854-FBE1-B746-91E0-629A74E973A2}" type="pres">
      <dgm:prSet presAssocID="{83C0C236-4A3B-1F43-A766-516FEF942E23}" presName="sibTrans" presStyleLbl="node1" presStyleIdx="1" presStyleCnt="5"/>
      <dgm:spPr/>
    </dgm:pt>
    <dgm:pt modelId="{2F0D4F91-9B15-2941-9572-754D15417800}" type="pres">
      <dgm:prSet presAssocID="{4E6D09AA-9B0B-FB46-A47E-1A57796662DF}" presName="dummy" presStyleCnt="0"/>
      <dgm:spPr/>
    </dgm:pt>
    <dgm:pt modelId="{E1719AA4-82C6-8B44-963B-DBA6B291A6CF}" type="pres">
      <dgm:prSet presAssocID="{4E6D09AA-9B0B-FB46-A47E-1A57796662DF}" presName="node" presStyleLbl="revTx" presStyleIdx="2" presStyleCnt="5" custScaleX="88912" custScaleY="93706">
        <dgm:presLayoutVars>
          <dgm:bulletEnabled val="1"/>
        </dgm:presLayoutVars>
      </dgm:prSet>
      <dgm:spPr/>
    </dgm:pt>
    <dgm:pt modelId="{6E6348BB-0C49-D047-901B-729414A0FCC1}" type="pres">
      <dgm:prSet presAssocID="{A0C85B3D-2AB1-0349-87F6-11F37C1A8D3D}" presName="sibTrans" presStyleLbl="node1" presStyleIdx="2" presStyleCnt="5"/>
      <dgm:spPr/>
    </dgm:pt>
    <dgm:pt modelId="{7C64B0AB-268E-764C-A016-085EEE35A1D7}" type="pres">
      <dgm:prSet presAssocID="{32ADF64F-91F0-4F44-A708-1617B490D1E8}" presName="dummy" presStyleCnt="0"/>
      <dgm:spPr/>
    </dgm:pt>
    <dgm:pt modelId="{963B4347-388F-5542-9F84-8875979B3877}" type="pres">
      <dgm:prSet presAssocID="{32ADF64F-91F0-4F44-A708-1617B490D1E8}" presName="node" presStyleLbl="revTx" presStyleIdx="3" presStyleCnt="5">
        <dgm:presLayoutVars>
          <dgm:bulletEnabled val="1"/>
        </dgm:presLayoutVars>
      </dgm:prSet>
      <dgm:spPr/>
    </dgm:pt>
    <dgm:pt modelId="{F96FD5B2-E66D-5C4D-A7EA-F3326769F73E}" type="pres">
      <dgm:prSet presAssocID="{659FA9C2-5A37-3244-BB5F-9383C1C4EBCC}" presName="sibTrans" presStyleLbl="node1" presStyleIdx="3" presStyleCnt="5"/>
      <dgm:spPr/>
    </dgm:pt>
    <dgm:pt modelId="{1EA67E25-B8DC-824F-AFC9-F1965739A1F3}" type="pres">
      <dgm:prSet presAssocID="{233B6281-E691-2047-AA0B-222F9368D079}" presName="dummy" presStyleCnt="0"/>
      <dgm:spPr/>
    </dgm:pt>
    <dgm:pt modelId="{EC7BA603-1E10-4241-B3D3-15EDAB0F674F}" type="pres">
      <dgm:prSet presAssocID="{233B6281-E691-2047-AA0B-222F9368D079}" presName="node" presStyleLbl="revTx" presStyleIdx="4" presStyleCnt="5" custRadScaleRad="91113" custRadScaleInc="-25044">
        <dgm:presLayoutVars>
          <dgm:bulletEnabled val="1"/>
        </dgm:presLayoutVars>
      </dgm:prSet>
      <dgm:spPr/>
    </dgm:pt>
    <dgm:pt modelId="{27B57F59-63A1-7649-A539-D3D835085B3F}" type="pres">
      <dgm:prSet presAssocID="{426A4F46-AF0D-FE45-9B40-02358173F41B}" presName="sibTrans" presStyleLbl="node1" presStyleIdx="4" presStyleCnt="5"/>
      <dgm:spPr/>
    </dgm:pt>
  </dgm:ptLst>
  <dgm:cxnLst>
    <dgm:cxn modelId="{3EEB8C15-3F66-1948-B527-4D922C4292D6}" type="presOf" srcId="{D6EB9BAA-3961-A745-A2FE-07D73279FA09}" destId="{2AF393D9-FC4A-B946-9CE1-9079F3B609EA}" srcOrd="0" destOrd="0" presId="urn:microsoft.com/office/officeart/2005/8/layout/cycle1"/>
    <dgm:cxn modelId="{0BA1521B-7876-E44C-8B94-BBB849F81922}" type="presOf" srcId="{659FA9C2-5A37-3244-BB5F-9383C1C4EBCC}" destId="{F96FD5B2-E66D-5C4D-A7EA-F3326769F73E}" srcOrd="0" destOrd="0" presId="urn:microsoft.com/office/officeart/2005/8/layout/cycle1"/>
    <dgm:cxn modelId="{3D829F4E-8697-894E-B6F9-12567753AF5A}" srcId="{30E67241-A6F4-DD44-9D50-31D4C17A1BD4}" destId="{32ADF64F-91F0-4F44-A708-1617B490D1E8}" srcOrd="3" destOrd="0" parTransId="{F5C77824-6AA9-2346-969E-A8214594E8D6}" sibTransId="{659FA9C2-5A37-3244-BB5F-9383C1C4EBCC}"/>
    <dgm:cxn modelId="{46D7E64F-0231-D946-BFBB-9864E14D42A4}" srcId="{30E67241-A6F4-DD44-9D50-31D4C17A1BD4}" destId="{D6EB9BAA-3961-A745-A2FE-07D73279FA09}" srcOrd="0" destOrd="0" parTransId="{C124A504-660C-BE4C-B99C-B7D3C0EE49B0}" sibTransId="{B137C28D-F8A1-AA41-804D-49B34E8CF0DC}"/>
    <dgm:cxn modelId="{189B3652-DDE5-B34A-9658-7A16E0F0807A}" type="presOf" srcId="{32ADF64F-91F0-4F44-A708-1617B490D1E8}" destId="{963B4347-388F-5542-9F84-8875979B3877}" srcOrd="0" destOrd="0" presId="urn:microsoft.com/office/officeart/2005/8/layout/cycle1"/>
    <dgm:cxn modelId="{BE867174-E7EA-F74F-858D-558565598C30}" type="presOf" srcId="{83C0C236-4A3B-1F43-A766-516FEF942E23}" destId="{97640854-FBE1-B746-91E0-629A74E973A2}" srcOrd="0" destOrd="0" presId="urn:microsoft.com/office/officeart/2005/8/layout/cycle1"/>
    <dgm:cxn modelId="{BA250F75-6543-934A-AD16-ACB8ADE0BD76}" srcId="{30E67241-A6F4-DD44-9D50-31D4C17A1BD4}" destId="{706EFF0C-7314-9748-8A36-0FC5A1DB4D58}" srcOrd="1" destOrd="0" parTransId="{CEA5910B-1520-6141-9212-2D8AF8B75961}" sibTransId="{83C0C236-4A3B-1F43-A766-516FEF942E23}"/>
    <dgm:cxn modelId="{36167087-D747-C443-ABA6-96B28BCC66D2}" type="presOf" srcId="{B137C28D-F8A1-AA41-804D-49B34E8CF0DC}" destId="{7F83CF42-1B09-DD49-8A3A-2D142D8FE39C}" srcOrd="0" destOrd="0" presId="urn:microsoft.com/office/officeart/2005/8/layout/cycle1"/>
    <dgm:cxn modelId="{960DF197-D7D1-554B-A329-8AD0C1370D73}" type="presOf" srcId="{706EFF0C-7314-9748-8A36-0FC5A1DB4D58}" destId="{B52404E0-ED68-AB45-A2A8-FE7F1BA03D71}" srcOrd="0" destOrd="0" presId="urn:microsoft.com/office/officeart/2005/8/layout/cycle1"/>
    <dgm:cxn modelId="{4D0361A9-761B-CC42-B7CC-6F99E129DE13}" type="presOf" srcId="{A0C85B3D-2AB1-0349-87F6-11F37C1A8D3D}" destId="{6E6348BB-0C49-D047-901B-729414A0FCC1}" srcOrd="0" destOrd="0" presId="urn:microsoft.com/office/officeart/2005/8/layout/cycle1"/>
    <dgm:cxn modelId="{51EC7CB6-D887-E442-879E-E5EC659560CC}" type="presOf" srcId="{4E6D09AA-9B0B-FB46-A47E-1A57796662DF}" destId="{E1719AA4-82C6-8B44-963B-DBA6B291A6CF}" srcOrd="0" destOrd="0" presId="urn:microsoft.com/office/officeart/2005/8/layout/cycle1"/>
    <dgm:cxn modelId="{21CBCFE7-67AF-D040-9196-3DF8FA572E55}" type="presOf" srcId="{426A4F46-AF0D-FE45-9B40-02358173F41B}" destId="{27B57F59-63A1-7649-A539-D3D835085B3F}" srcOrd="0" destOrd="0" presId="urn:microsoft.com/office/officeart/2005/8/layout/cycle1"/>
    <dgm:cxn modelId="{7E005CE9-4E7F-044C-A5ED-B392E44F66A2}" type="presOf" srcId="{30E67241-A6F4-DD44-9D50-31D4C17A1BD4}" destId="{F61E92CB-2283-DF49-B40F-D5449D38900A}" srcOrd="0" destOrd="0" presId="urn:microsoft.com/office/officeart/2005/8/layout/cycle1"/>
    <dgm:cxn modelId="{E7AC66ED-4E61-0F4B-B62E-6F7E78837050}" type="presOf" srcId="{233B6281-E691-2047-AA0B-222F9368D079}" destId="{EC7BA603-1E10-4241-B3D3-15EDAB0F674F}" srcOrd="0" destOrd="0" presId="urn:microsoft.com/office/officeart/2005/8/layout/cycle1"/>
    <dgm:cxn modelId="{837353F3-07A2-FE4A-86C9-3E7B9742595E}" srcId="{30E67241-A6F4-DD44-9D50-31D4C17A1BD4}" destId="{4E6D09AA-9B0B-FB46-A47E-1A57796662DF}" srcOrd="2" destOrd="0" parTransId="{0E0AF11E-8476-A341-9D5C-B807F32D1963}" sibTransId="{A0C85B3D-2AB1-0349-87F6-11F37C1A8D3D}"/>
    <dgm:cxn modelId="{8773D5F5-626D-CB47-A72B-D64492973000}" srcId="{30E67241-A6F4-DD44-9D50-31D4C17A1BD4}" destId="{233B6281-E691-2047-AA0B-222F9368D079}" srcOrd="4" destOrd="0" parTransId="{6B770848-2834-994E-AA72-056F81A6033E}" sibTransId="{426A4F46-AF0D-FE45-9B40-02358173F41B}"/>
    <dgm:cxn modelId="{A7DB89F1-6998-D744-B9DB-FFED23B612E1}" type="presParOf" srcId="{F61E92CB-2283-DF49-B40F-D5449D38900A}" destId="{DD95D1BA-FE2E-F14C-946E-A7BA366760CC}" srcOrd="0" destOrd="0" presId="urn:microsoft.com/office/officeart/2005/8/layout/cycle1"/>
    <dgm:cxn modelId="{CA53AA62-3788-424F-A225-EE147CDA957A}" type="presParOf" srcId="{F61E92CB-2283-DF49-B40F-D5449D38900A}" destId="{2AF393D9-FC4A-B946-9CE1-9079F3B609EA}" srcOrd="1" destOrd="0" presId="urn:microsoft.com/office/officeart/2005/8/layout/cycle1"/>
    <dgm:cxn modelId="{DAAEC5A0-C5AD-D143-8F3B-607C17FE28E9}" type="presParOf" srcId="{F61E92CB-2283-DF49-B40F-D5449D38900A}" destId="{7F83CF42-1B09-DD49-8A3A-2D142D8FE39C}" srcOrd="2" destOrd="0" presId="urn:microsoft.com/office/officeart/2005/8/layout/cycle1"/>
    <dgm:cxn modelId="{6D1941BA-D6F7-4D41-9E60-D52A82D057EB}" type="presParOf" srcId="{F61E92CB-2283-DF49-B40F-D5449D38900A}" destId="{EF228B74-C4FA-2947-8A65-CDF5EE13C63B}" srcOrd="3" destOrd="0" presId="urn:microsoft.com/office/officeart/2005/8/layout/cycle1"/>
    <dgm:cxn modelId="{69DE980E-5C06-E347-8F83-97E7D78CD49C}" type="presParOf" srcId="{F61E92CB-2283-DF49-B40F-D5449D38900A}" destId="{B52404E0-ED68-AB45-A2A8-FE7F1BA03D71}" srcOrd="4" destOrd="0" presId="urn:microsoft.com/office/officeart/2005/8/layout/cycle1"/>
    <dgm:cxn modelId="{252845D3-972D-8840-961B-1000FC2CB448}" type="presParOf" srcId="{F61E92CB-2283-DF49-B40F-D5449D38900A}" destId="{97640854-FBE1-B746-91E0-629A74E973A2}" srcOrd="5" destOrd="0" presId="urn:microsoft.com/office/officeart/2005/8/layout/cycle1"/>
    <dgm:cxn modelId="{3D23B8EC-B8D1-1D49-8EC0-F9919204F212}" type="presParOf" srcId="{F61E92CB-2283-DF49-B40F-D5449D38900A}" destId="{2F0D4F91-9B15-2941-9572-754D15417800}" srcOrd="6" destOrd="0" presId="urn:microsoft.com/office/officeart/2005/8/layout/cycle1"/>
    <dgm:cxn modelId="{9B1A4C03-F2DB-E14D-B46D-70528A136B59}" type="presParOf" srcId="{F61E92CB-2283-DF49-B40F-D5449D38900A}" destId="{E1719AA4-82C6-8B44-963B-DBA6B291A6CF}" srcOrd="7" destOrd="0" presId="urn:microsoft.com/office/officeart/2005/8/layout/cycle1"/>
    <dgm:cxn modelId="{234FFD5A-CF5F-C74F-AB5B-0FAB3CB179D3}" type="presParOf" srcId="{F61E92CB-2283-DF49-B40F-D5449D38900A}" destId="{6E6348BB-0C49-D047-901B-729414A0FCC1}" srcOrd="8" destOrd="0" presId="urn:microsoft.com/office/officeart/2005/8/layout/cycle1"/>
    <dgm:cxn modelId="{DA127803-584E-254E-A6DF-338AEB998741}" type="presParOf" srcId="{F61E92CB-2283-DF49-B40F-D5449D38900A}" destId="{7C64B0AB-268E-764C-A016-085EEE35A1D7}" srcOrd="9" destOrd="0" presId="urn:microsoft.com/office/officeart/2005/8/layout/cycle1"/>
    <dgm:cxn modelId="{A47A0A86-BEB4-7047-A565-C52EB0843C55}" type="presParOf" srcId="{F61E92CB-2283-DF49-B40F-D5449D38900A}" destId="{963B4347-388F-5542-9F84-8875979B3877}" srcOrd="10" destOrd="0" presId="urn:microsoft.com/office/officeart/2005/8/layout/cycle1"/>
    <dgm:cxn modelId="{53C463AB-9760-0849-80FC-EFD995B0D348}" type="presParOf" srcId="{F61E92CB-2283-DF49-B40F-D5449D38900A}" destId="{F96FD5B2-E66D-5C4D-A7EA-F3326769F73E}" srcOrd="11" destOrd="0" presId="urn:microsoft.com/office/officeart/2005/8/layout/cycle1"/>
    <dgm:cxn modelId="{E0AEF835-9E42-7144-98C0-BD5736C7DD07}" type="presParOf" srcId="{F61E92CB-2283-DF49-B40F-D5449D38900A}" destId="{1EA67E25-B8DC-824F-AFC9-F1965739A1F3}" srcOrd="12" destOrd="0" presId="urn:microsoft.com/office/officeart/2005/8/layout/cycle1"/>
    <dgm:cxn modelId="{DA2293BF-5EA8-D24A-9F9A-36F7FA5728FB}" type="presParOf" srcId="{F61E92CB-2283-DF49-B40F-D5449D38900A}" destId="{EC7BA603-1E10-4241-B3D3-15EDAB0F674F}" srcOrd="13" destOrd="0" presId="urn:microsoft.com/office/officeart/2005/8/layout/cycle1"/>
    <dgm:cxn modelId="{61091F97-8F3F-D842-A398-4C4428C5296C}" type="presParOf" srcId="{F61E92CB-2283-DF49-B40F-D5449D38900A}" destId="{27B57F59-63A1-7649-A539-D3D835085B3F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393D9-FC4A-B946-9CE1-9079F3B609EA}">
      <dsp:nvSpPr>
        <dsp:cNvPr id="0" name=""/>
        <dsp:cNvSpPr/>
      </dsp:nvSpPr>
      <dsp:spPr>
        <a:xfrm>
          <a:off x="4968392" y="67087"/>
          <a:ext cx="1446855" cy="1446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bg1"/>
              </a:solidFill>
            </a:rPr>
            <a:t>Power Complex</a:t>
          </a:r>
        </a:p>
      </dsp:txBody>
      <dsp:txXfrm>
        <a:off x="4968392" y="67087"/>
        <a:ext cx="1446855" cy="1446855"/>
      </dsp:txXfrm>
    </dsp:sp>
    <dsp:sp modelId="{7F83CF42-1B09-DD49-8A3A-2D142D8FE39C}">
      <dsp:nvSpPr>
        <dsp:cNvPr id="0" name=""/>
        <dsp:cNvSpPr/>
      </dsp:nvSpPr>
      <dsp:spPr>
        <a:xfrm>
          <a:off x="1561194" y="24788"/>
          <a:ext cx="5429299" cy="5429299"/>
        </a:xfrm>
        <a:prstGeom prst="circularArrow">
          <a:avLst>
            <a:gd name="adj1" fmla="val 5197"/>
            <a:gd name="adj2" fmla="val 335651"/>
            <a:gd name="adj3" fmla="val 21294310"/>
            <a:gd name="adj4" fmla="val 19765303"/>
            <a:gd name="adj5" fmla="val 6063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404E0-ED68-AB45-A2A8-FE7F1BA03D71}">
      <dsp:nvSpPr>
        <dsp:cNvPr id="0" name=""/>
        <dsp:cNvSpPr/>
      </dsp:nvSpPr>
      <dsp:spPr>
        <a:xfrm>
          <a:off x="5843513" y="2760433"/>
          <a:ext cx="1446855" cy="1446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bg1"/>
              </a:solidFill>
            </a:rPr>
            <a:t>Strength Block</a:t>
          </a:r>
        </a:p>
      </dsp:txBody>
      <dsp:txXfrm>
        <a:off x="5843513" y="2760433"/>
        <a:ext cx="1446855" cy="1446855"/>
      </dsp:txXfrm>
    </dsp:sp>
    <dsp:sp modelId="{97640854-FBE1-B746-91E0-629A74E973A2}">
      <dsp:nvSpPr>
        <dsp:cNvPr id="0" name=""/>
        <dsp:cNvSpPr/>
      </dsp:nvSpPr>
      <dsp:spPr>
        <a:xfrm>
          <a:off x="1561194" y="24788"/>
          <a:ext cx="5429299" cy="5429299"/>
        </a:xfrm>
        <a:prstGeom prst="circularArrow">
          <a:avLst>
            <a:gd name="adj1" fmla="val 5197"/>
            <a:gd name="adj2" fmla="val 335651"/>
            <a:gd name="adj3" fmla="val 4135184"/>
            <a:gd name="adj4" fmla="val 2252416"/>
            <a:gd name="adj5" fmla="val 6063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19AA4-82C6-8B44-963B-DBA6B291A6CF}">
      <dsp:nvSpPr>
        <dsp:cNvPr id="0" name=""/>
        <dsp:cNvSpPr/>
      </dsp:nvSpPr>
      <dsp:spPr>
        <a:xfrm>
          <a:off x="3632630" y="4470545"/>
          <a:ext cx="1286428" cy="1355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bg1"/>
              </a:solidFill>
            </a:rPr>
            <a:t>Hypertrophy Block</a:t>
          </a:r>
        </a:p>
      </dsp:txBody>
      <dsp:txXfrm>
        <a:off x="3632630" y="4470545"/>
        <a:ext cx="1286428" cy="1355790"/>
      </dsp:txXfrm>
    </dsp:sp>
    <dsp:sp modelId="{6E6348BB-0C49-D047-901B-729414A0FCC1}">
      <dsp:nvSpPr>
        <dsp:cNvPr id="0" name=""/>
        <dsp:cNvSpPr/>
      </dsp:nvSpPr>
      <dsp:spPr>
        <a:xfrm>
          <a:off x="1561194" y="24788"/>
          <a:ext cx="5429299" cy="5429299"/>
        </a:xfrm>
        <a:prstGeom prst="circularArrow">
          <a:avLst>
            <a:gd name="adj1" fmla="val 5197"/>
            <a:gd name="adj2" fmla="val 335651"/>
            <a:gd name="adj3" fmla="val 8211933"/>
            <a:gd name="adj4" fmla="val 6329165"/>
            <a:gd name="adj5" fmla="val 6063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B4347-388F-5542-9F84-8875979B3877}">
      <dsp:nvSpPr>
        <dsp:cNvPr id="0" name=""/>
        <dsp:cNvSpPr/>
      </dsp:nvSpPr>
      <dsp:spPr>
        <a:xfrm>
          <a:off x="1261319" y="2760433"/>
          <a:ext cx="1446855" cy="1446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chemeClr val="bg1"/>
              </a:solidFill>
            </a:rPr>
            <a:t>Primers (Jumps, Decels, etc.)</a:t>
          </a:r>
        </a:p>
      </dsp:txBody>
      <dsp:txXfrm>
        <a:off x="1261319" y="2760433"/>
        <a:ext cx="1446855" cy="1446855"/>
      </dsp:txXfrm>
    </dsp:sp>
    <dsp:sp modelId="{F96FD5B2-E66D-5C4D-A7EA-F3326769F73E}">
      <dsp:nvSpPr>
        <dsp:cNvPr id="0" name=""/>
        <dsp:cNvSpPr/>
      </dsp:nvSpPr>
      <dsp:spPr>
        <a:xfrm>
          <a:off x="1511382" y="533580"/>
          <a:ext cx="5429299" cy="5429299"/>
        </a:xfrm>
        <a:prstGeom prst="circularArrow">
          <a:avLst>
            <a:gd name="adj1" fmla="val 5197"/>
            <a:gd name="adj2" fmla="val 335651"/>
            <a:gd name="adj3" fmla="val 12624802"/>
            <a:gd name="adj4" fmla="val 11500955"/>
            <a:gd name="adj5" fmla="val 6063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BA603-1E10-4241-B3D3-15EDAB0F674F}">
      <dsp:nvSpPr>
        <dsp:cNvPr id="0" name=""/>
        <dsp:cNvSpPr/>
      </dsp:nvSpPr>
      <dsp:spPr>
        <a:xfrm>
          <a:off x="2083432" y="385142"/>
          <a:ext cx="1446855" cy="1446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bg1"/>
              </a:solidFill>
            </a:rPr>
            <a:t>Warm – Up </a:t>
          </a:r>
        </a:p>
      </dsp:txBody>
      <dsp:txXfrm>
        <a:off x="2083432" y="385142"/>
        <a:ext cx="1446855" cy="1446855"/>
      </dsp:txXfrm>
    </dsp:sp>
    <dsp:sp modelId="{27B57F59-63A1-7649-A539-D3D835085B3F}">
      <dsp:nvSpPr>
        <dsp:cNvPr id="0" name=""/>
        <dsp:cNvSpPr/>
      </dsp:nvSpPr>
      <dsp:spPr>
        <a:xfrm>
          <a:off x="1917065" y="102840"/>
          <a:ext cx="5429299" cy="5429299"/>
        </a:xfrm>
        <a:prstGeom prst="circularArrow">
          <a:avLst>
            <a:gd name="adj1" fmla="val 5197"/>
            <a:gd name="adj2" fmla="val 335651"/>
            <a:gd name="adj3" fmla="val 16346379"/>
            <a:gd name="adj4" fmla="val 14567554"/>
            <a:gd name="adj5" fmla="val 6063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12C53-4C70-E44B-B6C9-A12D33CE6642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3C5A8-5D40-1548-8465-313BCD4D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68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3C5A8-5D40-1548-8465-313BCD4D19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34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77FDD-ECA2-C5DB-B5D0-B6E483091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2200F-1AEA-906F-A5E9-496A6DCD9A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D9EC33-7427-E19C-4198-97798D6BA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10.2.24- Only has Data for Battle, Rust, and </a:t>
            </a:r>
            <a:r>
              <a:rPr lang="en-US" err="1"/>
              <a:t>Washenitz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11BA1-CB24-9022-D940-FC0FC19862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3C5A8-5D40-1548-8465-313BCD4D19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4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CBC3-6959-F189-887B-C36ED58E54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E2CFA-0857-C1BB-FF92-89A293BDE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7334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0BB6-2E25-0214-9BFD-04F697B8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E2E98-7387-C27F-ABD7-A4B9443E0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0BC3D-A01F-C8F7-E674-960A9490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7CD3FD-BE54-4400-942B-C6C15AA73DFD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DE632-C4BF-821C-05A4-63B77644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0A7E-7B5F-87D8-2D2C-371F6EA7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FD613-6D90-7B8A-B6C6-0FDD0F701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669B9-AD11-88AE-4956-F2CA588EE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38D3D-CF3E-0BA8-2153-D3EF7FAA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7CD3FD-BE54-4400-942B-C6C15AA73DFD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9487B-EBA3-CE08-CC0B-8E5B9EB7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56F0A-0345-A302-FC5D-1A40D27E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5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9A17-701B-813F-3C81-3157B34C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76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4319-5753-B640-EC90-7978DC74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444D9-54E3-4A2B-9BB7-2B727DB99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77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CEE2-92E8-07F6-2853-469FE102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907E-FACE-B5DC-E339-E331099E0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F488F-BDA7-7D74-F7CF-8D34150A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7CD3FD-BE54-4400-942B-C6C15AA73DFD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BBC07-DDB2-6BB5-212C-5CB3BE0B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7D564-282E-659C-C70A-5FA63022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1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F95F-31A8-D347-1A05-7B022F55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C78B4-3753-52F6-B48F-0E907D2C7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F389F-6092-E180-5499-DB4A8C880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7D445-4E16-3962-73C6-9B503244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7CD3FD-BE54-4400-942B-C6C15AA73DFD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5957D-7C71-2F48-922F-58C75480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E97A6-096E-3567-3022-FEBF6BB3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B314-8E96-7699-10D7-8E9B0048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DD6D3-ECC2-5ECB-42CB-0AD58025A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52A9E-9323-7A97-4C70-42973554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06A54-9024-BC49-7823-3B096A28E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0B57D-9EB4-81A5-3A9C-F2D5BF15E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2CCFB-FB12-CEF2-A173-8811D6DE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7CD3FD-BE54-4400-942B-C6C15AA73DFD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8D843-188F-CA12-B2DF-92BD1164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0CCB7-324E-FBCD-B7D8-02153CAF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0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A14B-70EB-CC49-CEA2-97D0CD3D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B97A2-3876-F36F-2603-DF90482F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7CD3FD-BE54-4400-942B-C6C15AA73DFD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B91CB-896D-48BC-B37D-EDA0F734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C4ED8-2B1C-D98A-15A4-352A68F1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8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FF4A1-C2A4-10AB-05CE-6358EE94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7CD3FD-BE54-4400-942B-C6C15AA73DFD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74C1D-4584-D8F2-102C-FF4245C8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CB6DB-02D3-D99A-68E3-7A9594CB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3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BD3B-A900-086B-C635-DD56C3F0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CD304-EC8E-5FAF-642D-3DFF5F3F6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F4E40-3299-A2C5-A9AF-58C71D80D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9975D-2F63-A122-232E-FF0E338A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7CD3FD-BE54-4400-942B-C6C15AA73DFD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307EA-3C9B-1C05-8A20-A32A35E7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527FD-B08B-E9AD-D30F-04F870D7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0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AEB3-9FE9-7B76-0423-B8989196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E550E-2D00-7389-B333-9BAB454C6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03D5E-7022-7479-201D-395C222C9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B2D15-409D-C0B5-F879-59718509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7CD3FD-BE54-4400-942B-C6C15AA73DFD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A968E-4EF5-3D3D-68DE-B94971D6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C7FEE-BE17-8BB7-F2D6-500E843E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6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5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80FB1-1E70-38D4-FEF3-AC77B4D1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9360A-2475-76FD-F831-F35B2993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yellow and blue panther head&#10;&#10;Description automatically generated">
            <a:extLst>
              <a:ext uri="{FF2B5EF4-FFF2-40B4-BE49-F238E27FC236}">
                <a16:creationId xmlns:a16="http://schemas.microsoft.com/office/drawing/2014/main" id="{4C7D08CA-F6C5-32F0-F1D9-B1F8CC1F189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29277" y="6172626"/>
            <a:ext cx="624219" cy="61286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7506D0-8EAD-B3A4-BC44-3B4E5B63B4A9}"/>
              </a:ext>
            </a:extLst>
          </p:cNvPr>
          <p:cNvCxnSpPr>
            <a:cxnSpLocks/>
          </p:cNvCxnSpPr>
          <p:nvPr userDrawn="1"/>
        </p:nvCxnSpPr>
        <p:spPr>
          <a:xfrm>
            <a:off x="838200" y="6521570"/>
            <a:ext cx="10988615" cy="0"/>
          </a:xfrm>
          <a:prstGeom prst="line">
            <a:avLst/>
          </a:prstGeom>
          <a:ln w="19050">
            <a:solidFill>
              <a:srgbClr val="FFB71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09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FFB71B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AD81B-369A-64A4-536E-FD9AB1D0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203" y="2624321"/>
            <a:ext cx="7826738" cy="80467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ptos" panose="02110004020202020204"/>
                <a:cs typeface="Times New Roman" panose="02020603050405020304" pitchFamily="18" charset="0"/>
              </a:rPr>
              <a:t>2024 S&amp;C Preseason Update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1985B-3299-CC5C-C0B9-8320824EE08A}"/>
              </a:ext>
            </a:extLst>
          </p:cNvPr>
          <p:cNvSpPr txBox="1"/>
          <p:nvPr/>
        </p:nvSpPr>
        <p:spPr>
          <a:xfrm>
            <a:off x="914400" y="4783176"/>
            <a:ext cx="110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**In collaboration with Dr. Michelle Van Dyke (Head Pitt Women’s Basketball Strength and Conditioning Coach)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7DFC3FF-06BC-ECEA-D80C-A1002263B9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6277754"/>
              </p:ext>
            </p:extLst>
          </p:nvPr>
        </p:nvGraphicFramePr>
        <p:xfrm>
          <a:off x="1785006" y="375589"/>
          <a:ext cx="8551689" cy="5852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423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3C7D49D-3B39-D3C4-A036-4E1CDE7E84EB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46AAF-B01B-CC7A-2EC8-048AA38D4CE9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AD81B-369A-64A4-536E-FD9AB1D0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ptos" panose="02110004020202020204"/>
                <a:cs typeface="Times New Roman" panose="02020603050405020304" pitchFamily="18" charset="0"/>
              </a:rPr>
              <a:t>4</a:t>
            </a:r>
            <a:r>
              <a:rPr lang="en-US" sz="3600">
                <a:latin typeface="Aptos" panose="02110004020202020204"/>
                <a:cs typeface="Times New Roman" panose="02020603050405020304" pitchFamily="18" charset="0"/>
              </a:rPr>
              <a:t>-Week Preseason Recap – </a:t>
            </a:r>
            <a:r>
              <a:rPr lang="en-US">
                <a:latin typeface="Aptos" panose="02110004020202020204"/>
                <a:cs typeface="Times New Roman" panose="02020603050405020304" pitchFamily="18" charset="0"/>
              </a:rPr>
              <a:t>Cycle 1 (08/26-09/21)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9CCEB-B753-1821-6A4A-886E12FD5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4812355" cy="2675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Timeline: </a:t>
            </a:r>
          </a:p>
          <a:p>
            <a:r>
              <a:rPr kumimoji="0" lang="en-US" sz="1800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4 Weeks </a:t>
            </a:r>
          </a:p>
          <a:p>
            <a:r>
              <a:rPr lang="en-US" sz="1800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16</a:t>
            </a:r>
            <a:r>
              <a:rPr kumimoji="0" lang="en-US" sz="1800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 Training Sessions</a:t>
            </a:r>
          </a:p>
          <a:p>
            <a:pPr marL="0" indent="0">
              <a:buNone/>
            </a:pPr>
            <a:endParaRPr kumimoji="0" lang="en-US" sz="1800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Athlete Health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800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1 </a:t>
            </a:r>
            <a:r>
              <a:rPr lang="en-US" sz="1800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Achilles Rupture</a:t>
            </a:r>
            <a:endParaRPr kumimoji="0" lang="en-US" sz="1800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800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2 Shoulder rehab/prehab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F6B67-CC64-5CCC-3296-6DFAD6DAA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454619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Focus Lifts:</a:t>
            </a:r>
            <a:endParaRPr kumimoji="0" lang="en-US" sz="56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5600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Barbell </a:t>
            </a:r>
            <a:r>
              <a:rPr lang="en-US" sz="5600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Back Squat</a:t>
            </a:r>
            <a:endParaRPr kumimoji="0" lang="en-US" sz="5600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5600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Barbell </a:t>
            </a:r>
            <a:r>
              <a:rPr lang="en-US" sz="5600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Bench Press</a:t>
            </a:r>
            <a:endParaRPr kumimoji="0" lang="en-US" sz="5600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5600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Barbell RDL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600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Trap Bar Deadlift </a:t>
            </a:r>
            <a:endParaRPr kumimoji="0" lang="en-US" sz="5600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endParaRPr lang="en-US" sz="5600" b="1">
              <a:solidFill>
                <a:srgbClr val="FFB71B"/>
              </a:solidFill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5600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Week 1: 	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5600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Squat 3 x 8 @ 65, 75, 75%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5600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Bench 3 x 6 @ 65%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5600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Barbell RDL 3 X 5 @ 65, 75, 75%</a:t>
            </a:r>
          </a:p>
          <a:p>
            <a:pPr marL="0" indent="0">
              <a:lnSpc>
                <a:spcPct val="120000"/>
              </a:lnSpc>
              <a:buNone/>
            </a:pPr>
            <a:endParaRPr lang="en-US" sz="5600">
              <a:solidFill>
                <a:srgbClr val="FFB71B"/>
              </a:solidFill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5600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Week 3 : </a:t>
            </a:r>
          </a:p>
          <a:p>
            <a:pPr marL="0" indent="0">
              <a:buNone/>
            </a:pPr>
            <a:r>
              <a:rPr lang="en-US" sz="5600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Squat 3 x 5 @ 70, 80, 90% </a:t>
            </a:r>
          </a:p>
          <a:p>
            <a:pPr marL="0" indent="0">
              <a:buNone/>
            </a:pPr>
            <a:r>
              <a:rPr lang="en-US" sz="5600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Bench 3 x 3 @ 70, 80, 90%</a:t>
            </a:r>
          </a:p>
          <a:p>
            <a:pPr marL="0" indent="0" algn="just">
              <a:buNone/>
            </a:pPr>
            <a:r>
              <a:rPr lang="en-US" sz="5600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Trap Bar Deadlift 3 X 5 @ No set %</a:t>
            </a:r>
          </a:p>
          <a:p>
            <a:pPr marL="0" indent="0">
              <a:buNone/>
            </a:pPr>
            <a:endParaRPr lang="en-US">
              <a:solidFill>
                <a:srgbClr val="FFB71B"/>
              </a:solidFill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4244B5-F4A7-9CB5-A323-BB09AECD7CDB}"/>
              </a:ext>
            </a:extLst>
          </p:cNvPr>
          <p:cNvSpPr txBox="1"/>
          <p:nvPr/>
        </p:nvSpPr>
        <p:spPr>
          <a:xfrm flipH="1">
            <a:off x="9376403" y="3486150"/>
            <a:ext cx="26898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C000"/>
                </a:solidFill>
                <a:latin typeface="Aptos" panose="020B0004020202020204" pitchFamily="34" charset="0"/>
              </a:rPr>
              <a:t>Week 2 : </a:t>
            </a:r>
          </a:p>
          <a:p>
            <a:r>
              <a:rPr lang="en-US" sz="1400">
                <a:solidFill>
                  <a:srgbClr val="FFC000"/>
                </a:solidFill>
                <a:latin typeface="Aptos" panose="020B0004020202020204" pitchFamily="34" charset="0"/>
              </a:rPr>
              <a:t>Squat 3 x 6 @ 65, 75, 75% </a:t>
            </a:r>
          </a:p>
          <a:p>
            <a:r>
              <a:rPr lang="en-US" sz="1400">
                <a:solidFill>
                  <a:srgbClr val="FFC000"/>
                </a:solidFill>
                <a:latin typeface="Aptos" panose="020B0004020202020204" pitchFamily="34" charset="0"/>
              </a:rPr>
              <a:t>Bench 3 x 5 @ 65%</a:t>
            </a:r>
          </a:p>
          <a:p>
            <a:r>
              <a:rPr lang="en-US" sz="1400">
                <a:solidFill>
                  <a:srgbClr val="FFC000"/>
                </a:solidFill>
                <a:latin typeface="Aptos" panose="020B0004020202020204" pitchFamily="34" charset="0"/>
              </a:rPr>
              <a:t>Barbell RDL 3 X 5 @ 65, 75, 75%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AAEFE-C622-260E-90CF-5482B0CC5069}"/>
              </a:ext>
            </a:extLst>
          </p:cNvPr>
          <p:cNvSpPr txBox="1"/>
          <p:nvPr/>
        </p:nvSpPr>
        <p:spPr>
          <a:xfrm flipH="1">
            <a:off x="9376403" y="4879330"/>
            <a:ext cx="2689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C000"/>
                </a:solidFill>
                <a:latin typeface="Aptos" panose="020B0004020202020204" pitchFamily="34" charset="0"/>
              </a:rPr>
              <a:t>Week 4 : </a:t>
            </a:r>
          </a:p>
          <a:p>
            <a:r>
              <a:rPr lang="en-US" sz="1400">
                <a:solidFill>
                  <a:srgbClr val="FFC000"/>
                </a:solidFill>
                <a:latin typeface="Aptos" panose="020B0004020202020204" pitchFamily="34" charset="0"/>
              </a:rPr>
              <a:t> Squat 3 x 3 @ 65, 75, 75% </a:t>
            </a:r>
          </a:p>
          <a:p>
            <a:r>
              <a:rPr lang="en-US" sz="1400">
                <a:solidFill>
                  <a:srgbClr val="FFC000"/>
                </a:solidFill>
                <a:latin typeface="Aptos" panose="020B0004020202020204" pitchFamily="34" charset="0"/>
              </a:rPr>
              <a:t>Bench 3 x 3 @ 70, 80, 90%</a:t>
            </a:r>
          </a:p>
          <a:p>
            <a:r>
              <a:rPr lang="en-US" sz="1400">
                <a:solidFill>
                  <a:srgbClr val="FFC000"/>
                </a:solidFill>
                <a:latin typeface="Aptos" panose="020B0004020202020204" pitchFamily="34" charset="0"/>
              </a:rPr>
              <a:t>Trap Bar Deadlift 3 X 5 @ 75%</a:t>
            </a:r>
          </a:p>
        </p:txBody>
      </p:sp>
    </p:spTree>
    <p:extLst>
      <p:ext uri="{BB962C8B-B14F-4D97-AF65-F5344CB8AC3E}">
        <p14:creationId xmlns:p14="http://schemas.microsoft.com/office/powerpoint/2010/main" val="418009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16131-5FE9-1EEE-FA0A-AE5B42FF8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617655C-94A0-7053-3D67-159617E317DF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271180-B17B-8D62-08EF-5BE209429470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033BC-8FA9-7DAE-EB59-6DE1B37D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ptos" panose="02110004020202020204"/>
                <a:cs typeface="Times New Roman" panose="02020603050405020304" pitchFamily="18" charset="0"/>
              </a:rPr>
              <a:t>4</a:t>
            </a:r>
            <a:r>
              <a:rPr lang="en-US" sz="3600">
                <a:latin typeface="Aptos" panose="02110004020202020204"/>
                <a:cs typeface="Times New Roman" panose="02020603050405020304" pitchFamily="18" charset="0"/>
              </a:rPr>
              <a:t>-Week Preseason Recap – </a:t>
            </a:r>
            <a:r>
              <a:rPr lang="en-US">
                <a:latin typeface="Aptos" panose="02110004020202020204"/>
                <a:cs typeface="Times New Roman" panose="02020603050405020304" pitchFamily="18" charset="0"/>
              </a:rPr>
              <a:t>Cycle 2 (09/23-Present)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D8613-93E8-F63E-35F4-520D8B576B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Timeline: </a:t>
            </a:r>
          </a:p>
          <a:p>
            <a:r>
              <a:rPr lang="en-US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2 </a:t>
            </a: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Weeks</a:t>
            </a:r>
          </a:p>
          <a:p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8Training Sessions</a:t>
            </a:r>
          </a:p>
          <a:p>
            <a:pPr marL="0" indent="0">
              <a:buNone/>
            </a:pPr>
            <a:endParaRPr kumimoji="0" lang="en-US" sz="2800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Athlete Health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1 </a:t>
            </a:r>
            <a:r>
              <a:rPr lang="en-US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Achilles Rupture</a:t>
            </a:r>
            <a:endParaRPr kumimoji="0" lang="en-US" sz="2800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2 Shoulder rehab/prehab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BF1C1-D85D-3E6F-691C-A15875D185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Focus Lifts: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Hatfield Hands-Free Squat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Barbell </a:t>
            </a:r>
            <a:r>
              <a:rPr lang="en-US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Bench 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B Stance Trap Bar Deadlift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srgbClr val="FFB71B"/>
                </a:solidFill>
                <a:effectLst/>
                <a:uLnTx/>
                <a:uFillTx/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Incline Bench Press**</a:t>
            </a:r>
          </a:p>
          <a:p>
            <a:pPr marL="0" indent="0">
              <a:buNone/>
            </a:pPr>
            <a:endParaRPr kumimoji="0" lang="en-US" sz="2800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endParaRPr lang="en-US" b="1">
              <a:solidFill>
                <a:srgbClr val="FFB71B"/>
              </a:solidFill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Week 1: 4 X 4 @ 0.6 m/s Velocity</a:t>
            </a:r>
          </a:p>
          <a:p>
            <a:pPr marL="0" indent="0">
              <a:buNone/>
            </a:pPr>
            <a:r>
              <a:rPr lang="en-US">
                <a:solidFill>
                  <a:srgbClr val="FFB71B"/>
                </a:solidFill>
                <a:latin typeface="Aptos" panose="02110004020202020204"/>
                <a:ea typeface="Roboto" panose="02000000000000000000" pitchFamily="2" charset="0"/>
                <a:cs typeface="Times New Roman" panose="02020603050405020304" pitchFamily="18" charset="0"/>
              </a:rPr>
              <a:t>Week 2: 4 X 4 @ 0.6 m/s Velocity </a:t>
            </a:r>
          </a:p>
        </p:txBody>
      </p:sp>
    </p:spTree>
    <p:extLst>
      <p:ext uri="{BB962C8B-B14F-4D97-AF65-F5344CB8AC3E}">
        <p14:creationId xmlns:p14="http://schemas.microsoft.com/office/powerpoint/2010/main" val="286326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DCCB4-5503-8C2B-F978-DB1E1CC39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8BB8103-B250-DBC6-3767-6A0A8D10BD03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94602-6A4A-3A2F-A22B-F7F8C989179D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B26BBD25-11FD-4FCA-1954-AAA2C657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06" y="350371"/>
            <a:ext cx="10515600" cy="1325563"/>
          </a:xfrm>
        </p:spPr>
        <p:txBody>
          <a:bodyPr/>
          <a:lstStyle/>
          <a:p>
            <a:r>
              <a:rPr lang="en-US"/>
              <a:t>PlayerLoad Breakdown (Game AVG = 680 PlayerLoad)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5ABC13-5582-9C52-6309-8F7FBB756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306827"/>
              </p:ext>
            </p:extLst>
          </p:nvPr>
        </p:nvGraphicFramePr>
        <p:xfrm>
          <a:off x="579315" y="2370455"/>
          <a:ext cx="7679051" cy="3100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4726">
                  <a:extLst>
                    <a:ext uri="{9D8B030D-6E8A-4147-A177-3AD203B41FA5}">
                      <a16:colId xmlns:a16="http://schemas.microsoft.com/office/drawing/2014/main" val="3803155022"/>
                    </a:ext>
                  </a:extLst>
                </a:gridCol>
                <a:gridCol w="3644325">
                  <a:extLst>
                    <a:ext uri="{9D8B030D-6E8A-4147-A177-3AD203B41FA5}">
                      <a16:colId xmlns:a16="http://schemas.microsoft.com/office/drawing/2014/main" val="2325048186"/>
                    </a:ext>
                  </a:extLst>
                </a:gridCol>
              </a:tblGrid>
              <a:tr h="88108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1"/>
                          </a:solidFill>
                        </a:rPr>
                        <a:t>Average Game PlayerLoad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665495"/>
                  </a:ext>
                </a:extLst>
              </a:tr>
              <a:tr h="554757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680 +  (Over 100%)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Very High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000746"/>
                  </a:ext>
                </a:extLst>
              </a:tr>
              <a:tr h="554757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544 - 680 (80 - 100%)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High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296241"/>
                  </a:ext>
                </a:extLst>
              </a:tr>
              <a:tr h="554757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408 – 544 (60 - 80%)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Medium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24809"/>
                  </a:ext>
                </a:extLst>
              </a:tr>
              <a:tr h="554757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0 - 408 (0 - 60%)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FFC000"/>
                          </a:solidFill>
                        </a:rPr>
                        <a:t>Low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52845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5BADE7-5C5C-F2A1-2CBA-6246B67C9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80526"/>
              </p:ext>
            </p:extLst>
          </p:nvPr>
        </p:nvGraphicFramePr>
        <p:xfrm>
          <a:off x="8540899" y="2370455"/>
          <a:ext cx="3251708" cy="2916248"/>
        </p:xfrm>
        <a:graphic>
          <a:graphicData uri="http://schemas.openxmlformats.org/drawingml/2006/table">
            <a:tbl>
              <a:tblPr/>
              <a:tblGrid>
                <a:gridCol w="3251708">
                  <a:extLst>
                    <a:ext uri="{9D8B030D-6E8A-4147-A177-3AD203B41FA5}">
                      <a16:colId xmlns:a16="http://schemas.microsoft.com/office/drawing/2014/main" val="2243015392"/>
                    </a:ext>
                  </a:extLst>
                </a:gridCol>
              </a:tblGrid>
              <a:tr h="7168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Very High (&gt;100%)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02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327082"/>
                  </a:ext>
                </a:extLst>
              </a:tr>
              <a:tr h="9129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 (80 – 100%)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261737"/>
                  </a:ext>
                </a:extLst>
              </a:tr>
              <a:tr h="7868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 (60 – 80%)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93111"/>
                  </a:ext>
                </a:extLst>
              </a:tr>
              <a:tr h="4995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 (&lt; 60%)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169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16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E0CFC-4EC4-A335-5DE7-6CD33CA79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7A2218A-3C85-D0CD-843F-166A13482003}"/>
              </a:ext>
            </a:extLst>
          </p:cNvPr>
          <p:cNvSpPr/>
          <p:nvPr/>
        </p:nvSpPr>
        <p:spPr>
          <a:xfrm>
            <a:off x="777766" y="186972"/>
            <a:ext cx="10142482" cy="377234"/>
          </a:xfrm>
          <a:prstGeom prst="rect">
            <a:avLst/>
          </a:prstGeom>
          <a:solidFill>
            <a:srgbClr val="113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C0C0F-A203-42DD-85BA-10D8A1625D3B}"/>
              </a:ext>
            </a:extLst>
          </p:cNvPr>
          <p:cNvSpPr txBox="1"/>
          <p:nvPr/>
        </p:nvSpPr>
        <p:spPr>
          <a:xfrm>
            <a:off x="579315" y="5725492"/>
            <a:ext cx="507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B71B"/>
              </a:solidFill>
              <a:effectLst/>
              <a:uLnTx/>
              <a:uFillTx/>
              <a:latin typeface="Aptos" panose="02110004020202020204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40719E65-D5D0-7077-6468-A76498C2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320" y="64757"/>
            <a:ext cx="10515600" cy="1325563"/>
          </a:xfrm>
        </p:spPr>
        <p:txBody>
          <a:bodyPr/>
          <a:lstStyle/>
          <a:p>
            <a:r>
              <a:rPr lang="en-US" err="1"/>
              <a:t>PlayerLoad</a:t>
            </a:r>
            <a:r>
              <a:rPr lang="en-US"/>
              <a:t> Breakdown (Practice 9/25-10/11)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2F2B37-A6EB-4040-C766-FCF3EF212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07699"/>
              </p:ext>
            </p:extLst>
          </p:nvPr>
        </p:nvGraphicFramePr>
        <p:xfrm>
          <a:off x="9739209" y="2494579"/>
          <a:ext cx="2362077" cy="2126653"/>
        </p:xfrm>
        <a:graphic>
          <a:graphicData uri="http://schemas.openxmlformats.org/drawingml/2006/table">
            <a:tbl>
              <a:tblPr/>
              <a:tblGrid>
                <a:gridCol w="2362077">
                  <a:extLst>
                    <a:ext uri="{9D8B030D-6E8A-4147-A177-3AD203B41FA5}">
                      <a16:colId xmlns:a16="http://schemas.microsoft.com/office/drawing/2014/main" val="2138058720"/>
                    </a:ext>
                  </a:extLst>
                </a:gridCol>
              </a:tblGrid>
              <a:tr h="4443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Very High (&gt;100%)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02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391915"/>
                  </a:ext>
                </a:extLst>
              </a:tr>
              <a:tr h="565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 (80 – 100%)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5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364217"/>
                  </a:ext>
                </a:extLst>
              </a:tr>
              <a:tr h="4877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 (60 – 80%)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165177"/>
                  </a:ext>
                </a:extLst>
              </a:tr>
              <a:tr h="3096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 (&lt; 60%)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765799"/>
                  </a:ext>
                </a:extLst>
              </a:tr>
            </a:tbl>
          </a:graphicData>
        </a:graphic>
      </p:graphicFrame>
      <p:pic>
        <p:nvPicPr>
          <p:cNvPr id="6" name="Picture 5" descr="A graph with red and green lines&#10;&#10;Description automatically generated">
            <a:extLst>
              <a:ext uri="{FF2B5EF4-FFF2-40B4-BE49-F238E27FC236}">
                <a16:creationId xmlns:a16="http://schemas.microsoft.com/office/drawing/2014/main" id="{D4BCC3EC-E1BA-9F0D-912C-04469DB57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94" y="1089699"/>
            <a:ext cx="8577211" cy="528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11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ef9f489-e0a0-4eeb-87cc-3a526112fd0d}" enabled="0" method="" siteId="{9ef9f489-e0a0-4eeb-87cc-3a526112fd0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399</Words>
  <Application>Microsoft Macintosh PowerPoint</Application>
  <PresentationFormat>Widescreen</PresentationFormat>
  <Paragraphs>77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Narrow</vt:lpstr>
      <vt:lpstr>Arial</vt:lpstr>
      <vt:lpstr>1_Office Theme</vt:lpstr>
      <vt:lpstr>2024 S&amp;C Preseason Update</vt:lpstr>
      <vt:lpstr>PowerPoint Presentation</vt:lpstr>
      <vt:lpstr>4-Week Preseason Recap – Cycle 1 (08/26-09/21)</vt:lpstr>
      <vt:lpstr>4-Week Preseason Recap – Cycle 2 (09/23-Present)</vt:lpstr>
      <vt:lpstr>PlayerLoad Breakdown (Game AVG = 680 PlayerLoad) </vt:lpstr>
      <vt:lpstr>PlayerLoad Breakdown (Practice 9/25-10/11)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 Dyke, Michelle</dc:creator>
  <cp:lastModifiedBy>Carroll, Kya D</cp:lastModifiedBy>
  <cp:revision>2</cp:revision>
  <dcterms:created xsi:type="dcterms:W3CDTF">2024-08-05T16:36:01Z</dcterms:created>
  <dcterms:modified xsi:type="dcterms:W3CDTF">2024-11-30T23:04:51Z</dcterms:modified>
</cp:coreProperties>
</file>