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Users\kyac\Downloads\SPSCI%202100%20Strength%20Lab%20Isometric%20Strength%20Handgrip%20IMTP%20DATA%20ADDE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Relative Net Peak Force</c:v>
                </c:pt>
              </c:strCache>
            </c:strRef>
          </c:tx>
          <c:spPr>
            <a:solidFill>
              <a:srgbClr val="FFFF00"/>
            </a:solidFill>
            <a:ln>
              <a:noFill/>
            </a:ln>
            <a:effectLst/>
          </c:spPr>
          <c:invertIfNegative val="0"/>
          <c:dPt>
            <c:idx val="1"/>
            <c:invertIfNegative val="0"/>
            <c:bubble3D val="0"/>
            <c:spPr>
              <a:solidFill>
                <a:srgbClr val="00B050"/>
              </a:solidFill>
              <a:ln>
                <a:noFill/>
              </a:ln>
              <a:effectLst/>
            </c:spPr>
            <c:extLst>
              <c:ext xmlns:c16="http://schemas.microsoft.com/office/drawing/2014/chart" uri="{C3380CC4-5D6E-409C-BE32-E72D297353CC}">
                <c16:uniqueId val="{00000001-3C1D-ED4B-9DA0-E5DFED42D57D}"/>
              </c:ext>
            </c:extLst>
          </c:dPt>
          <c:dPt>
            <c:idx val="2"/>
            <c:invertIfNegative val="0"/>
            <c:bubble3D val="0"/>
            <c:spPr>
              <a:solidFill>
                <a:srgbClr val="00B050"/>
              </a:solidFill>
              <a:ln>
                <a:noFill/>
              </a:ln>
              <a:effectLst/>
            </c:spPr>
            <c:extLst>
              <c:ext xmlns:c16="http://schemas.microsoft.com/office/drawing/2014/chart" uri="{C3380CC4-5D6E-409C-BE32-E72D297353CC}">
                <c16:uniqueId val="{00000003-3C1D-ED4B-9DA0-E5DFED42D57D}"/>
              </c:ext>
            </c:extLst>
          </c:dPt>
          <c:dPt>
            <c:idx val="7"/>
            <c:invertIfNegative val="0"/>
            <c:bubble3D val="0"/>
            <c:spPr>
              <a:solidFill>
                <a:srgbClr val="00B050"/>
              </a:solidFill>
              <a:ln>
                <a:noFill/>
              </a:ln>
              <a:effectLst/>
            </c:spPr>
            <c:extLst>
              <c:ext xmlns:c16="http://schemas.microsoft.com/office/drawing/2014/chart" uri="{C3380CC4-5D6E-409C-BE32-E72D297353CC}">
                <c16:uniqueId val="{00000005-3C1D-ED4B-9DA0-E5DFED42D57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AA</c:v>
                </c:pt>
                <c:pt idx="1">
                  <c:v>BR</c:v>
                </c:pt>
                <c:pt idx="2">
                  <c:v>TG</c:v>
                </c:pt>
                <c:pt idx="3">
                  <c:v>HR</c:v>
                </c:pt>
                <c:pt idx="4">
                  <c:v>FD</c:v>
                </c:pt>
                <c:pt idx="5">
                  <c:v>SD</c:v>
                </c:pt>
                <c:pt idx="6">
                  <c:v>PO</c:v>
                </c:pt>
                <c:pt idx="7">
                  <c:v>LG</c:v>
                </c:pt>
                <c:pt idx="8">
                  <c:v>MS</c:v>
                </c:pt>
              </c:strCache>
            </c:strRef>
          </c:cat>
          <c:val>
            <c:numRef>
              <c:f>Sheet1!$B$2:$B$10</c:f>
              <c:numCache>
                <c:formatCode>0.0</c:formatCode>
                <c:ptCount val="9"/>
                <c:pt idx="0">
                  <c:v>3.3537414965986398</c:v>
                </c:pt>
                <c:pt idx="1">
                  <c:v>4.0686941443243967</c:v>
                </c:pt>
                <c:pt idx="2">
                  <c:v>4.2714812862414338</c:v>
                </c:pt>
                <c:pt idx="3">
                  <c:v>3.2578182352077523</c:v>
                </c:pt>
                <c:pt idx="4">
                  <c:v>3.5876661291219474</c:v>
                </c:pt>
                <c:pt idx="5">
                  <c:v>3.8712952517690491</c:v>
                </c:pt>
                <c:pt idx="6">
                  <c:v>3.2673896126716371</c:v>
                </c:pt>
                <c:pt idx="7">
                  <c:v>4.2230630079747256</c:v>
                </c:pt>
                <c:pt idx="8">
                  <c:v>3.9807156905315315</c:v>
                </c:pt>
              </c:numCache>
            </c:numRef>
          </c:val>
          <c:extLst>
            <c:ext xmlns:c16="http://schemas.microsoft.com/office/drawing/2014/chart" uri="{C3380CC4-5D6E-409C-BE32-E72D297353CC}">
              <c16:uniqueId val="{00000006-3C1D-ED4B-9DA0-E5DFED42D57D}"/>
            </c:ext>
          </c:extLst>
        </c:ser>
        <c:dLbls>
          <c:dLblPos val="inEnd"/>
          <c:showLegendKey val="0"/>
          <c:showVal val="1"/>
          <c:showCatName val="0"/>
          <c:showSerName val="0"/>
          <c:showPercent val="0"/>
          <c:showBubbleSize val="0"/>
        </c:dLbls>
        <c:gapWidth val="150"/>
        <c:overlap val="100"/>
        <c:axId val="1851576928"/>
        <c:axId val="1298029584"/>
      </c:barChart>
      <c:catAx>
        <c:axId val="1851576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8029584"/>
        <c:crosses val="autoZero"/>
        <c:auto val="1"/>
        <c:lblAlgn val="ctr"/>
        <c:lblOffset val="100"/>
        <c:noMultiLvlLbl val="0"/>
      </c:catAx>
      <c:valAx>
        <c:axId val="129802958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15769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DE8B-6A82-9341-F274-E5F2781F6F86}"/>
              </a:ext>
            </a:extLst>
          </p:cNvPr>
          <p:cNvSpPr>
            <a:spLocks noGrp="1"/>
          </p:cNvSpPr>
          <p:nvPr>
            <p:ph type="ctrTitle"/>
          </p:nvPr>
        </p:nvSpPr>
        <p:spPr>
          <a:xfrm>
            <a:off x="2417779" y="659794"/>
            <a:ext cx="8637073" cy="2541431"/>
          </a:xfrm>
        </p:spPr>
        <p:txBody>
          <a:bodyPr>
            <a:normAutofit fontScale="90000"/>
          </a:bodyPr>
          <a:lstStyle/>
          <a:p>
            <a:r>
              <a:rPr lang="en-US" dirty="0"/>
              <a:t>Football Performance Testing results (Linemen) </a:t>
            </a:r>
          </a:p>
        </p:txBody>
      </p:sp>
      <p:sp>
        <p:nvSpPr>
          <p:cNvPr id="3" name="Subtitle 2">
            <a:extLst>
              <a:ext uri="{FF2B5EF4-FFF2-40B4-BE49-F238E27FC236}">
                <a16:creationId xmlns:a16="http://schemas.microsoft.com/office/drawing/2014/main" id="{6C2D9368-E656-282F-924F-5EB7D7D0E400}"/>
              </a:ext>
            </a:extLst>
          </p:cNvPr>
          <p:cNvSpPr>
            <a:spLocks noGrp="1"/>
          </p:cNvSpPr>
          <p:nvPr>
            <p:ph type="subTitle" idx="1"/>
          </p:nvPr>
        </p:nvSpPr>
        <p:spPr/>
        <p:txBody>
          <a:bodyPr/>
          <a:lstStyle/>
          <a:p>
            <a:r>
              <a:rPr lang="en-US"/>
              <a:t>KYA CARROLL </a:t>
            </a:r>
          </a:p>
        </p:txBody>
      </p:sp>
    </p:spTree>
    <p:extLst>
      <p:ext uri="{BB962C8B-B14F-4D97-AF65-F5344CB8AC3E}">
        <p14:creationId xmlns:p14="http://schemas.microsoft.com/office/powerpoint/2010/main" val="316032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2D544-1D4E-2808-BB00-1EC1A4764FC1}"/>
              </a:ext>
            </a:extLst>
          </p:cNvPr>
          <p:cNvSpPr>
            <a:spLocks noGrp="1"/>
          </p:cNvSpPr>
          <p:nvPr>
            <p:ph type="title"/>
          </p:nvPr>
        </p:nvSpPr>
        <p:spPr>
          <a:xfrm>
            <a:off x="1451579" y="804519"/>
            <a:ext cx="9603275" cy="1049235"/>
          </a:xfrm>
        </p:spPr>
        <p:txBody>
          <a:bodyPr>
            <a:normAutofit/>
          </a:bodyPr>
          <a:lstStyle/>
          <a:p>
            <a:r>
              <a:rPr lang="en-US" dirty="0"/>
              <a:t>Dynamic Barbell Bench press</a:t>
            </a:r>
          </a:p>
        </p:txBody>
      </p:sp>
      <p:sp>
        <p:nvSpPr>
          <p:cNvPr id="3" name="Content Placeholder 2">
            <a:extLst>
              <a:ext uri="{FF2B5EF4-FFF2-40B4-BE49-F238E27FC236}">
                <a16:creationId xmlns:a16="http://schemas.microsoft.com/office/drawing/2014/main" id="{07FD9FF3-6DF2-E16C-0998-A6C7D3BAFA52}"/>
              </a:ext>
            </a:extLst>
          </p:cNvPr>
          <p:cNvSpPr>
            <a:spLocks noGrp="1"/>
          </p:cNvSpPr>
          <p:nvPr>
            <p:ph idx="1"/>
          </p:nvPr>
        </p:nvSpPr>
        <p:spPr>
          <a:xfrm>
            <a:off x="229160" y="2054432"/>
            <a:ext cx="4209316" cy="3538270"/>
          </a:xfrm>
        </p:spPr>
        <p:txBody>
          <a:bodyPr>
            <a:normAutofit/>
          </a:bodyPr>
          <a:lstStyle/>
          <a:p>
            <a:pPr>
              <a:lnSpc>
                <a:spcPct val="110000"/>
              </a:lnSpc>
            </a:pPr>
            <a:r>
              <a:rPr lang="en-US" sz="1100" dirty="0"/>
              <a:t>Results:</a:t>
            </a:r>
          </a:p>
          <a:p>
            <a:pPr lvl="1">
              <a:lnSpc>
                <a:spcPct val="110000"/>
              </a:lnSpc>
            </a:pPr>
            <a:r>
              <a:rPr lang="en-US" sz="1100" dirty="0"/>
              <a:t>Analysis: Comparing group Mean Power</a:t>
            </a:r>
          </a:p>
          <a:p>
            <a:pPr marL="457200" lvl="1" indent="0">
              <a:lnSpc>
                <a:spcPct val="110000"/>
              </a:lnSpc>
              <a:buNone/>
            </a:pPr>
            <a:r>
              <a:rPr lang="en-US" sz="1100" dirty="0"/>
              <a:t>This test aimed to measure the mean power output of a group of football linemen. Mean power is calculated as force multiplied by velocity, which means this metric evaluates an individual's ability to exert force quickly and efficiently. This skill is essential for linemen when they need to get off the line between snaps and exert maximal force against their opponents. </a:t>
            </a:r>
          </a:p>
          <a:p>
            <a:pPr marL="457200" lvl="1" indent="0">
              <a:lnSpc>
                <a:spcPct val="110000"/>
              </a:lnSpc>
              <a:buNone/>
            </a:pPr>
            <a:endParaRPr lang="en-US" sz="1100" dirty="0"/>
          </a:p>
          <a:p>
            <a:pPr marL="457200" lvl="1" indent="0">
              <a:lnSpc>
                <a:spcPct val="110000"/>
              </a:lnSpc>
              <a:buNone/>
            </a:pPr>
            <a:r>
              <a:rPr lang="en-US" sz="1100" dirty="0"/>
              <a:t>Using T-score benchmarks, the results from this dynamic barbell bench press mostly revealed average to superior scores in mean power among this group of linemen. However, AA appeared to be the only individual with a poor T-score, indicating that they may need intervention to increase their mean power.</a:t>
            </a:r>
          </a:p>
        </p:txBody>
      </p:sp>
      <p:pic>
        <p:nvPicPr>
          <p:cNvPr id="10" name="Picture 9">
            <a:extLst>
              <a:ext uri="{FF2B5EF4-FFF2-40B4-BE49-F238E27FC236}">
                <a16:creationId xmlns:a16="http://schemas.microsoft.com/office/drawing/2014/main" id="{650CFA4B-A9EF-219A-013E-3AA2495A1087}"/>
              </a:ext>
            </a:extLst>
          </p:cNvPr>
          <p:cNvPicPr>
            <a:picLocks noChangeAspect="1"/>
          </p:cNvPicPr>
          <p:nvPr/>
        </p:nvPicPr>
        <p:blipFill>
          <a:blip r:embed="rId2"/>
          <a:stretch>
            <a:fillRect/>
          </a:stretch>
        </p:blipFill>
        <p:spPr>
          <a:xfrm>
            <a:off x="7231557" y="1870718"/>
            <a:ext cx="4960443" cy="2764487"/>
          </a:xfrm>
          <a:prstGeom prst="rect">
            <a:avLst/>
          </a:prstGeom>
        </p:spPr>
      </p:pic>
      <p:graphicFrame>
        <p:nvGraphicFramePr>
          <p:cNvPr id="11" name="Table 10">
            <a:extLst>
              <a:ext uri="{FF2B5EF4-FFF2-40B4-BE49-F238E27FC236}">
                <a16:creationId xmlns:a16="http://schemas.microsoft.com/office/drawing/2014/main" id="{747F33F6-352C-038D-1ECF-E191E308EA59}"/>
              </a:ext>
            </a:extLst>
          </p:cNvPr>
          <p:cNvGraphicFramePr>
            <a:graphicFrameLocks noGrp="1"/>
          </p:cNvGraphicFramePr>
          <p:nvPr>
            <p:extLst>
              <p:ext uri="{D42A27DB-BD31-4B8C-83A1-F6EECF244321}">
                <p14:modId xmlns:p14="http://schemas.microsoft.com/office/powerpoint/2010/main" val="1648790038"/>
              </p:ext>
            </p:extLst>
          </p:nvPr>
        </p:nvGraphicFramePr>
        <p:xfrm>
          <a:off x="4498512" y="2247121"/>
          <a:ext cx="2673009" cy="1737360"/>
        </p:xfrm>
        <a:graphic>
          <a:graphicData uri="http://schemas.openxmlformats.org/drawingml/2006/table">
            <a:tbl>
              <a:tblPr firstRow="1" bandRow="1">
                <a:tableStyleId>{073A0DAA-6AF3-43AB-8588-CEC1D06C72B9}</a:tableStyleId>
              </a:tblPr>
              <a:tblGrid>
                <a:gridCol w="1322917">
                  <a:extLst>
                    <a:ext uri="{9D8B030D-6E8A-4147-A177-3AD203B41FA5}">
                      <a16:colId xmlns:a16="http://schemas.microsoft.com/office/drawing/2014/main" val="2606583930"/>
                    </a:ext>
                  </a:extLst>
                </a:gridCol>
                <a:gridCol w="1350092">
                  <a:extLst>
                    <a:ext uri="{9D8B030D-6E8A-4147-A177-3AD203B41FA5}">
                      <a16:colId xmlns:a16="http://schemas.microsoft.com/office/drawing/2014/main" val="2171273653"/>
                    </a:ext>
                  </a:extLst>
                </a:gridCol>
              </a:tblGrid>
              <a:tr h="493700">
                <a:tc>
                  <a:txBody>
                    <a:bodyPr/>
                    <a:lstStyle/>
                    <a:p>
                      <a:r>
                        <a:rPr lang="en-US" dirty="0"/>
                        <a:t>COLOR/SYMBOL</a:t>
                      </a:r>
                    </a:p>
                  </a:txBody>
                  <a:tcPr/>
                </a:tc>
                <a:tc>
                  <a:txBody>
                    <a:bodyPr/>
                    <a:lstStyle/>
                    <a:p>
                      <a:r>
                        <a:rPr lang="en-US" dirty="0"/>
                        <a:t>RATING</a:t>
                      </a:r>
                    </a:p>
                  </a:txBody>
                  <a:tcPr/>
                </a:tc>
                <a:extLst>
                  <a:ext uri="{0D108BD9-81ED-4DB2-BD59-A6C34878D82A}">
                    <a16:rowId xmlns:a16="http://schemas.microsoft.com/office/drawing/2014/main" val="4216403086"/>
                  </a:ext>
                </a:extLst>
              </a:tr>
              <a:tr h="200715">
                <a:tc>
                  <a:txBody>
                    <a:bodyPr/>
                    <a:lstStyle/>
                    <a:p>
                      <a:r>
                        <a:rPr lang="en-US" dirty="0">
                          <a:solidFill>
                            <a:srgbClr val="00B050"/>
                          </a:solidFill>
                        </a:rPr>
                        <a:t>GREEN</a:t>
                      </a:r>
                    </a:p>
                  </a:txBody>
                  <a:tcPr/>
                </a:tc>
                <a:tc>
                  <a:txBody>
                    <a:bodyPr/>
                    <a:lstStyle/>
                    <a:p>
                      <a:r>
                        <a:rPr lang="en-US" dirty="0"/>
                        <a:t>GOOD</a:t>
                      </a:r>
                    </a:p>
                  </a:txBody>
                  <a:tcPr/>
                </a:tc>
                <a:extLst>
                  <a:ext uri="{0D108BD9-81ED-4DB2-BD59-A6C34878D82A}">
                    <a16:rowId xmlns:a16="http://schemas.microsoft.com/office/drawing/2014/main" val="2513812781"/>
                  </a:ext>
                </a:extLst>
              </a:tr>
              <a:tr h="345590">
                <a:tc>
                  <a:txBody>
                    <a:bodyPr/>
                    <a:lstStyle/>
                    <a:p>
                      <a:r>
                        <a:rPr lang="en-US" dirty="0">
                          <a:solidFill>
                            <a:srgbClr val="C00000"/>
                          </a:solidFill>
                        </a:rPr>
                        <a:t>RED</a:t>
                      </a:r>
                    </a:p>
                  </a:txBody>
                  <a:tcPr/>
                </a:tc>
                <a:tc>
                  <a:txBody>
                    <a:bodyPr/>
                    <a:lstStyle/>
                    <a:p>
                      <a:r>
                        <a:rPr lang="en-US" dirty="0"/>
                        <a:t>POOR</a:t>
                      </a:r>
                    </a:p>
                  </a:txBody>
                  <a:tcPr/>
                </a:tc>
                <a:extLst>
                  <a:ext uri="{0D108BD9-81ED-4DB2-BD59-A6C34878D82A}">
                    <a16:rowId xmlns:a16="http://schemas.microsoft.com/office/drawing/2014/main" val="4049300455"/>
                  </a:ext>
                </a:extLst>
              </a:tr>
              <a:tr h="345590">
                <a:tc>
                  <a:txBody>
                    <a:bodyPr/>
                    <a:lstStyle/>
                    <a:p>
                      <a:endParaRPr lang="en-US" dirty="0">
                        <a:solidFill>
                          <a:srgbClr val="FFFF00"/>
                        </a:solidFill>
                      </a:endParaRPr>
                    </a:p>
                  </a:txBody>
                  <a:tcPr/>
                </a:tc>
                <a:tc>
                  <a:txBody>
                    <a:bodyPr/>
                    <a:lstStyle/>
                    <a:p>
                      <a:r>
                        <a:rPr lang="en-US" dirty="0"/>
                        <a:t>SUPERIOR</a:t>
                      </a:r>
                    </a:p>
                  </a:txBody>
                  <a:tcPr/>
                </a:tc>
                <a:extLst>
                  <a:ext uri="{0D108BD9-81ED-4DB2-BD59-A6C34878D82A}">
                    <a16:rowId xmlns:a16="http://schemas.microsoft.com/office/drawing/2014/main" val="1834674376"/>
                  </a:ext>
                </a:extLst>
              </a:tr>
            </a:tbl>
          </a:graphicData>
        </a:graphic>
      </p:graphicFrame>
      <p:sp>
        <p:nvSpPr>
          <p:cNvPr id="12" name="5-Point Star 11">
            <a:extLst>
              <a:ext uri="{FF2B5EF4-FFF2-40B4-BE49-F238E27FC236}">
                <a16:creationId xmlns:a16="http://schemas.microsoft.com/office/drawing/2014/main" id="{78AC8686-EC97-5811-3DE7-2CA9B81BEAD8}"/>
              </a:ext>
            </a:extLst>
          </p:cNvPr>
          <p:cNvSpPr/>
          <p:nvPr/>
        </p:nvSpPr>
        <p:spPr>
          <a:xfrm>
            <a:off x="4830363" y="3569422"/>
            <a:ext cx="480277" cy="415059"/>
          </a:xfrm>
          <a:prstGeom prst="star5">
            <a:avLst/>
          </a:prstGeom>
          <a:solidFill>
            <a:srgbClr val="1F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0740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BAC2A40-66F2-9ABE-FBE7-019B6D1EAEC4}"/>
              </a:ext>
            </a:extLst>
          </p:cNvPr>
          <p:cNvSpPr>
            <a:spLocks noGrp="1"/>
          </p:cNvSpPr>
          <p:nvPr>
            <p:ph type="title"/>
          </p:nvPr>
        </p:nvSpPr>
        <p:spPr>
          <a:xfrm>
            <a:off x="1451580" y="804520"/>
            <a:ext cx="4176511" cy="1049235"/>
          </a:xfrm>
        </p:spPr>
        <p:txBody>
          <a:bodyPr>
            <a:normAutofit/>
          </a:bodyPr>
          <a:lstStyle/>
          <a:p>
            <a:r>
              <a:rPr lang="en-US" dirty="0"/>
              <a:t>IMTP (Isometric Mid Thigh Pull)</a:t>
            </a:r>
          </a:p>
        </p:txBody>
      </p:sp>
      <p:sp>
        <p:nvSpPr>
          <p:cNvPr id="14" name="Rectangle 13">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F0DD77F5-61BF-F707-A568-39F90CA21166}"/>
              </a:ext>
            </a:extLst>
          </p:cNvPr>
          <p:cNvSpPr>
            <a:spLocks noGrp="1"/>
          </p:cNvSpPr>
          <p:nvPr>
            <p:ph idx="1"/>
          </p:nvPr>
        </p:nvSpPr>
        <p:spPr>
          <a:xfrm>
            <a:off x="1451581" y="2015732"/>
            <a:ext cx="4172212" cy="3450613"/>
          </a:xfrm>
        </p:spPr>
        <p:txBody>
          <a:bodyPr>
            <a:normAutofit fontScale="55000" lnSpcReduction="20000"/>
          </a:bodyPr>
          <a:lstStyle/>
          <a:p>
            <a:r>
              <a:rPr lang="en-US" dirty="0"/>
              <a:t>Results:</a:t>
            </a:r>
          </a:p>
          <a:p>
            <a:pPr lvl="1"/>
            <a:r>
              <a:rPr lang="en-US" dirty="0"/>
              <a:t>Analysis: Relative Net Peak Force </a:t>
            </a:r>
          </a:p>
          <a:p>
            <a:pPr marL="457200" lvl="1" indent="0">
              <a:buNone/>
            </a:pPr>
            <a:endParaRPr lang="en-US" dirty="0"/>
          </a:p>
          <a:p>
            <a:pPr marL="457200" lvl="1" indent="0">
              <a:buNone/>
            </a:pPr>
            <a:r>
              <a:rPr lang="en-US" dirty="0"/>
              <a:t>This test aimed to analyze an individual’s isometric lower body strength. A key metric utilized in this assessment is the relative net peak force. This metric measures the greatest force exerted by the lower body, providing an indication of strength relative to body mass. This measurement is particularly valuable for a football lineman, where exerting significant force is a critical requirement of the sport.</a:t>
            </a:r>
          </a:p>
          <a:p>
            <a:pPr marL="457200" lvl="1" indent="0">
              <a:buNone/>
            </a:pPr>
            <a:endParaRPr lang="en-US" dirty="0"/>
          </a:p>
          <a:p>
            <a:pPr marL="457200" lvl="1" indent="0">
              <a:buNone/>
            </a:pPr>
            <a:r>
              <a:rPr lang="en-US" dirty="0"/>
              <a:t>According to the data, there are no concerning performances in terms of relative net peak force. Therefore, it is recommended to continue with the current strength and conditioning programs. The only suggestion is to potentially increase the peak force for the above-average group in order to help them match the performance of the well-above-average group.</a:t>
            </a:r>
            <a:br>
              <a:rPr lang="en-US" dirty="0"/>
            </a:br>
            <a:endParaRPr lang="en-US" dirty="0"/>
          </a:p>
          <a:p>
            <a:pPr marL="457200" lvl="1" indent="0">
              <a:buNone/>
            </a:pPr>
            <a:endParaRPr lang="en-US" dirty="0"/>
          </a:p>
        </p:txBody>
      </p:sp>
      <p:pic>
        <p:nvPicPr>
          <p:cNvPr id="16" name="Picture 15">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C880DECE-4E4D-59A7-B9B3-3509954039CB}"/>
              </a:ext>
            </a:extLst>
          </p:cNvPr>
          <p:cNvGraphicFramePr>
            <a:graphicFrameLocks/>
          </p:cNvGraphicFramePr>
          <p:nvPr>
            <p:extLst>
              <p:ext uri="{D42A27DB-BD31-4B8C-83A1-F6EECF244321}">
                <p14:modId xmlns:p14="http://schemas.microsoft.com/office/powerpoint/2010/main" val="1514058954"/>
              </p:ext>
            </p:extLst>
          </p:nvPr>
        </p:nvGraphicFramePr>
        <p:xfrm>
          <a:off x="7717069" y="0"/>
          <a:ext cx="4474628" cy="34506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le 5">
            <a:extLst>
              <a:ext uri="{FF2B5EF4-FFF2-40B4-BE49-F238E27FC236}">
                <a16:creationId xmlns:a16="http://schemas.microsoft.com/office/drawing/2014/main" id="{5EF0F90C-D570-7F15-C9AA-BD797C3DF183}"/>
              </a:ext>
            </a:extLst>
          </p:cNvPr>
          <p:cNvGraphicFramePr>
            <a:graphicFrameLocks noGrp="1"/>
          </p:cNvGraphicFramePr>
          <p:nvPr>
            <p:extLst>
              <p:ext uri="{D42A27DB-BD31-4B8C-83A1-F6EECF244321}">
                <p14:modId xmlns:p14="http://schemas.microsoft.com/office/powerpoint/2010/main" val="2522869118"/>
              </p:ext>
            </p:extLst>
          </p:nvPr>
        </p:nvGraphicFramePr>
        <p:xfrm>
          <a:off x="9362881" y="3583305"/>
          <a:ext cx="2755075" cy="2194560"/>
        </p:xfrm>
        <a:graphic>
          <a:graphicData uri="http://schemas.openxmlformats.org/drawingml/2006/table">
            <a:tbl>
              <a:tblPr firstRow="1" bandRow="1">
                <a:tableStyleId>{073A0DAA-6AF3-43AB-8588-CEC1D06C72B9}</a:tableStyleId>
              </a:tblPr>
              <a:tblGrid>
                <a:gridCol w="1363533">
                  <a:extLst>
                    <a:ext uri="{9D8B030D-6E8A-4147-A177-3AD203B41FA5}">
                      <a16:colId xmlns:a16="http://schemas.microsoft.com/office/drawing/2014/main" val="2606583930"/>
                    </a:ext>
                  </a:extLst>
                </a:gridCol>
                <a:gridCol w="1391542">
                  <a:extLst>
                    <a:ext uri="{9D8B030D-6E8A-4147-A177-3AD203B41FA5}">
                      <a16:colId xmlns:a16="http://schemas.microsoft.com/office/drawing/2014/main" val="2171273653"/>
                    </a:ext>
                  </a:extLst>
                </a:gridCol>
              </a:tblGrid>
              <a:tr h="462944">
                <a:tc>
                  <a:txBody>
                    <a:bodyPr/>
                    <a:lstStyle/>
                    <a:p>
                      <a:r>
                        <a:rPr lang="en-US" dirty="0"/>
                        <a:t>COLOR/SYMBOL</a:t>
                      </a:r>
                    </a:p>
                  </a:txBody>
                  <a:tcPr/>
                </a:tc>
                <a:tc>
                  <a:txBody>
                    <a:bodyPr/>
                    <a:lstStyle/>
                    <a:p>
                      <a:r>
                        <a:rPr lang="en-US" dirty="0"/>
                        <a:t>RATING</a:t>
                      </a:r>
                    </a:p>
                  </a:txBody>
                  <a:tcPr/>
                </a:tc>
                <a:extLst>
                  <a:ext uri="{0D108BD9-81ED-4DB2-BD59-A6C34878D82A}">
                    <a16:rowId xmlns:a16="http://schemas.microsoft.com/office/drawing/2014/main" val="4216403086"/>
                  </a:ext>
                </a:extLst>
              </a:tr>
              <a:tr h="601827">
                <a:tc>
                  <a:txBody>
                    <a:bodyPr/>
                    <a:lstStyle/>
                    <a:p>
                      <a:r>
                        <a:rPr lang="en-US" dirty="0">
                          <a:solidFill>
                            <a:srgbClr val="00B050"/>
                          </a:solidFill>
                        </a:rPr>
                        <a:t>GREEN</a:t>
                      </a:r>
                    </a:p>
                  </a:txBody>
                  <a:tcPr/>
                </a:tc>
                <a:tc>
                  <a:txBody>
                    <a:bodyPr/>
                    <a:lstStyle/>
                    <a:p>
                      <a:r>
                        <a:rPr lang="en-US" dirty="0"/>
                        <a:t>WELL ABOVE AVERAGE</a:t>
                      </a:r>
                    </a:p>
                  </a:txBody>
                  <a:tcPr/>
                </a:tc>
                <a:extLst>
                  <a:ext uri="{0D108BD9-81ED-4DB2-BD59-A6C34878D82A}">
                    <a16:rowId xmlns:a16="http://schemas.microsoft.com/office/drawing/2014/main" val="2513812781"/>
                  </a:ext>
                </a:extLst>
              </a:tr>
              <a:tr h="462944">
                <a:tc>
                  <a:txBody>
                    <a:bodyPr/>
                    <a:lstStyle/>
                    <a:p>
                      <a:r>
                        <a:rPr lang="en-US" dirty="0">
                          <a:solidFill>
                            <a:srgbClr val="FFFF00"/>
                          </a:solidFill>
                        </a:rPr>
                        <a:t>YELLOW</a:t>
                      </a:r>
                    </a:p>
                  </a:txBody>
                  <a:tcPr/>
                </a:tc>
                <a:tc>
                  <a:txBody>
                    <a:bodyPr/>
                    <a:lstStyle/>
                    <a:p>
                      <a:r>
                        <a:rPr lang="en-US" dirty="0"/>
                        <a:t>ABOVE AVERAGE</a:t>
                      </a:r>
                    </a:p>
                  </a:txBody>
                  <a:tcPr/>
                </a:tc>
                <a:extLst>
                  <a:ext uri="{0D108BD9-81ED-4DB2-BD59-A6C34878D82A}">
                    <a16:rowId xmlns:a16="http://schemas.microsoft.com/office/drawing/2014/main" val="4049300455"/>
                  </a:ext>
                </a:extLst>
              </a:tr>
            </a:tbl>
          </a:graphicData>
        </a:graphic>
      </p:graphicFrame>
    </p:spTree>
    <p:extLst>
      <p:ext uri="{BB962C8B-B14F-4D97-AF65-F5344CB8AC3E}">
        <p14:creationId xmlns:p14="http://schemas.microsoft.com/office/powerpoint/2010/main" val="39512396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84</TotalTime>
  <Words>309</Words>
  <Application>Microsoft Macintosh PowerPoint</Application>
  <PresentationFormat>Widescreen</PresentationFormat>
  <Paragraphs>29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Gill Sans MT</vt:lpstr>
      <vt:lpstr>Gallery</vt:lpstr>
      <vt:lpstr>Football Performance Testing results (Linemen) </vt:lpstr>
      <vt:lpstr>Dynamic Barbell Bench press</vt:lpstr>
      <vt:lpstr>IMTP (Isometric Mid Thigh Pull)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Carroll, Kya D</dc:creator>
  <cp:lastModifiedBy>Carroll, Kya D</cp:lastModifiedBy>
  <cp:revision>1</cp:revision>
  <dcterms:created xsi:type="dcterms:W3CDTF">2025-02-20T00:35:04Z</dcterms:created>
  <dcterms:modified xsi:type="dcterms:W3CDTF">2025-02-21T02:39:39Z</dcterms:modified>
</cp:coreProperties>
</file>