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74" r:id="rId3"/>
    <p:sldId id="275" r:id="rId4"/>
    <p:sldId id="277" r:id="rId5"/>
    <p:sldId id="276" r:id="rId6"/>
    <p:sldId id="278" r:id="rId7"/>
    <p:sldId id="279" r:id="rId8"/>
    <p:sldId id="280" r:id="rId9"/>
    <p:sldId id="282" r:id="rId10"/>
    <p:sldId id="283" r:id="rId11"/>
    <p:sldId id="284" r:id="rId12"/>
    <p:sldId id="285" r:id="rId13"/>
    <p:sldId id="286" r:id="rId14"/>
    <p:sldId id="287" r:id="rId15"/>
    <p:sldId id="281" r:id="rId16"/>
    <p:sldId id="262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48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1757" autoAdjust="0"/>
  </p:normalViewPr>
  <p:slideViewPr>
    <p:cSldViewPr>
      <p:cViewPr varScale="1">
        <p:scale>
          <a:sx n="108" d="100"/>
          <a:sy n="108" d="100"/>
        </p:scale>
        <p:origin x="1791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772FFB-A9FC-4854-B3A4-0FD3AA727016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1D8E183-D16E-4A6E-BBC4-5EB07223F2D8}">
      <dgm:prSet phldrT="[Text]"/>
      <dgm:spPr/>
      <dgm:t>
        <a:bodyPr/>
        <a:lstStyle/>
        <a:p>
          <a:r>
            <a:rPr lang="en-GB" dirty="0"/>
            <a:t>Graphs</a:t>
          </a:r>
        </a:p>
      </dgm:t>
    </dgm:pt>
    <dgm:pt modelId="{4892C576-3358-442F-A40C-B1C414005E8B}" type="parTrans" cxnId="{16999419-C4B9-4BC0-823D-72EDBBEDCC9C}">
      <dgm:prSet/>
      <dgm:spPr/>
      <dgm:t>
        <a:bodyPr/>
        <a:lstStyle/>
        <a:p>
          <a:endParaRPr lang="en-GB"/>
        </a:p>
      </dgm:t>
    </dgm:pt>
    <dgm:pt modelId="{F0AEAD63-4691-405C-A114-751253FD13ED}" type="sibTrans" cxnId="{16999419-C4B9-4BC0-823D-72EDBBEDCC9C}">
      <dgm:prSet/>
      <dgm:spPr/>
      <dgm:t>
        <a:bodyPr/>
        <a:lstStyle/>
        <a:p>
          <a:endParaRPr lang="en-GB"/>
        </a:p>
      </dgm:t>
    </dgm:pt>
    <dgm:pt modelId="{6707F6B3-A5B5-4BF2-93E9-801849EB3FCC}">
      <dgm:prSet phldrT="[Text]"/>
      <dgm:spPr/>
      <dgm:t>
        <a:bodyPr/>
        <a:lstStyle/>
        <a:p>
          <a:r>
            <a:rPr lang="en-GB" dirty="0"/>
            <a:t>Dashboards</a:t>
          </a:r>
        </a:p>
      </dgm:t>
    </dgm:pt>
    <dgm:pt modelId="{B26E383E-AC8E-404E-960E-E800BB11A14F}" type="parTrans" cxnId="{0035E429-1A2E-4E47-A777-B8701720C786}">
      <dgm:prSet/>
      <dgm:spPr/>
      <dgm:t>
        <a:bodyPr/>
        <a:lstStyle/>
        <a:p>
          <a:endParaRPr lang="en-GB"/>
        </a:p>
      </dgm:t>
    </dgm:pt>
    <dgm:pt modelId="{AFD30A86-30E6-4C42-AF26-2859762F566D}" type="sibTrans" cxnId="{0035E429-1A2E-4E47-A777-B8701720C786}">
      <dgm:prSet/>
      <dgm:spPr/>
      <dgm:t>
        <a:bodyPr/>
        <a:lstStyle/>
        <a:p>
          <a:endParaRPr lang="en-GB"/>
        </a:p>
      </dgm:t>
    </dgm:pt>
    <dgm:pt modelId="{7E51C940-1B6B-4CC3-8135-4E04313BFD67}">
      <dgm:prSet phldrT="[Text]"/>
      <dgm:spPr/>
      <dgm:t>
        <a:bodyPr/>
        <a:lstStyle/>
        <a:p>
          <a:r>
            <a:rPr lang="en-GB" dirty="0"/>
            <a:t>Data Stories</a:t>
          </a:r>
        </a:p>
      </dgm:t>
    </dgm:pt>
    <dgm:pt modelId="{24EB36F9-B9E6-4153-9EF5-310712E260FD}" type="parTrans" cxnId="{0A77B74A-E92F-4C9B-AFC4-A087E6B78C72}">
      <dgm:prSet/>
      <dgm:spPr/>
      <dgm:t>
        <a:bodyPr/>
        <a:lstStyle/>
        <a:p>
          <a:endParaRPr lang="en-GB"/>
        </a:p>
      </dgm:t>
    </dgm:pt>
    <dgm:pt modelId="{B4E1253D-1023-4445-91B3-11CE7A1E0BF1}" type="sibTrans" cxnId="{0A77B74A-E92F-4C9B-AFC4-A087E6B78C72}">
      <dgm:prSet/>
      <dgm:spPr/>
      <dgm:t>
        <a:bodyPr/>
        <a:lstStyle/>
        <a:p>
          <a:endParaRPr lang="en-GB"/>
        </a:p>
      </dgm:t>
    </dgm:pt>
    <dgm:pt modelId="{0E93F419-7EA6-4382-8287-75D2BF666350}">
      <dgm:prSet phldrT="[Text]"/>
      <dgm:spPr/>
      <dgm:t>
        <a:bodyPr/>
        <a:lstStyle/>
        <a:p>
          <a:r>
            <a:rPr lang="en-GB" dirty="0"/>
            <a:t>Business Intelligence</a:t>
          </a:r>
        </a:p>
      </dgm:t>
    </dgm:pt>
    <dgm:pt modelId="{D83C7EB6-AAF7-49DF-BBF1-E5A7DB2EA681}" type="parTrans" cxnId="{DACD6D50-2476-4730-9078-D35648F9528A}">
      <dgm:prSet/>
      <dgm:spPr/>
      <dgm:t>
        <a:bodyPr/>
        <a:lstStyle/>
        <a:p>
          <a:endParaRPr lang="en-GB"/>
        </a:p>
      </dgm:t>
    </dgm:pt>
    <dgm:pt modelId="{25046BD1-C1B9-4641-8C1D-7E555EBED9A6}" type="sibTrans" cxnId="{DACD6D50-2476-4730-9078-D35648F9528A}">
      <dgm:prSet/>
      <dgm:spPr/>
      <dgm:t>
        <a:bodyPr/>
        <a:lstStyle/>
        <a:p>
          <a:endParaRPr lang="en-GB"/>
        </a:p>
      </dgm:t>
    </dgm:pt>
    <dgm:pt modelId="{31497E1D-64EB-4CBA-8F39-169A37845F4B}" type="pres">
      <dgm:prSet presAssocID="{8F772FFB-A9FC-4854-B3A4-0FD3AA727016}" presName="Name0" presStyleCnt="0">
        <dgm:presLayoutVars>
          <dgm:dir/>
          <dgm:resizeHandles val="exact"/>
        </dgm:presLayoutVars>
      </dgm:prSet>
      <dgm:spPr/>
    </dgm:pt>
    <dgm:pt modelId="{4567E3EA-31B5-48F8-8BC8-CD63E05FF895}" type="pres">
      <dgm:prSet presAssocID="{F1D8E183-D16E-4A6E-BBC4-5EB07223F2D8}" presName="compNode" presStyleCnt="0"/>
      <dgm:spPr/>
    </dgm:pt>
    <dgm:pt modelId="{F9A300F0-9AF4-4348-B3CC-2E8985754EAE}" type="pres">
      <dgm:prSet presAssocID="{F1D8E183-D16E-4A6E-BBC4-5EB07223F2D8}" presName="pictRect" presStyleLbl="node1" presStyleIdx="0" presStyleCnt="4"/>
      <dgm:spPr/>
    </dgm:pt>
    <dgm:pt modelId="{005B7A07-9A24-4466-8F3C-1F4954D7E1C3}" type="pres">
      <dgm:prSet presAssocID="{F1D8E183-D16E-4A6E-BBC4-5EB07223F2D8}" presName="textRect" presStyleLbl="revTx" presStyleIdx="0" presStyleCnt="4">
        <dgm:presLayoutVars>
          <dgm:bulletEnabled val="1"/>
        </dgm:presLayoutVars>
      </dgm:prSet>
      <dgm:spPr/>
    </dgm:pt>
    <dgm:pt modelId="{4EE8F793-F62E-420A-88A6-4D72708003FC}" type="pres">
      <dgm:prSet presAssocID="{F0AEAD63-4691-405C-A114-751253FD13ED}" presName="sibTrans" presStyleLbl="sibTrans2D1" presStyleIdx="0" presStyleCnt="0"/>
      <dgm:spPr/>
    </dgm:pt>
    <dgm:pt modelId="{79372C1C-E4A2-433D-81DA-79F6D36C5803}" type="pres">
      <dgm:prSet presAssocID="{6707F6B3-A5B5-4BF2-93E9-801849EB3FCC}" presName="compNode" presStyleCnt="0"/>
      <dgm:spPr/>
    </dgm:pt>
    <dgm:pt modelId="{920A3B13-E5A4-4BAD-887D-C8EDBEE308D0}" type="pres">
      <dgm:prSet presAssocID="{6707F6B3-A5B5-4BF2-93E9-801849EB3FCC}" presName="pictRect" presStyleLbl="node1" presStyleIdx="1" presStyleCnt="4"/>
      <dgm:spPr/>
    </dgm:pt>
    <dgm:pt modelId="{19E41C52-C70D-4E00-8A75-40DCBCB87BC9}" type="pres">
      <dgm:prSet presAssocID="{6707F6B3-A5B5-4BF2-93E9-801849EB3FCC}" presName="textRect" presStyleLbl="revTx" presStyleIdx="1" presStyleCnt="4">
        <dgm:presLayoutVars>
          <dgm:bulletEnabled val="1"/>
        </dgm:presLayoutVars>
      </dgm:prSet>
      <dgm:spPr/>
    </dgm:pt>
    <dgm:pt modelId="{8CD0AB73-8CEA-4FE0-9BC4-FC0F04B8959F}" type="pres">
      <dgm:prSet presAssocID="{AFD30A86-30E6-4C42-AF26-2859762F566D}" presName="sibTrans" presStyleLbl="sibTrans2D1" presStyleIdx="0" presStyleCnt="0"/>
      <dgm:spPr/>
    </dgm:pt>
    <dgm:pt modelId="{A543FCC0-F6C1-4881-9A4C-0839750E2465}" type="pres">
      <dgm:prSet presAssocID="{7E51C940-1B6B-4CC3-8135-4E04313BFD67}" presName="compNode" presStyleCnt="0"/>
      <dgm:spPr/>
    </dgm:pt>
    <dgm:pt modelId="{DBB18213-5CDD-4599-A6B2-4A9ACD03E36A}" type="pres">
      <dgm:prSet presAssocID="{7E51C940-1B6B-4CC3-8135-4E04313BFD67}" presName="pictRect" presStyleLbl="node1" presStyleIdx="2" presStyleCnt="4"/>
      <dgm:spPr/>
    </dgm:pt>
    <dgm:pt modelId="{2C8A3FB1-6D61-4755-8472-DD0F18F580E1}" type="pres">
      <dgm:prSet presAssocID="{7E51C940-1B6B-4CC3-8135-4E04313BFD67}" presName="textRect" presStyleLbl="revTx" presStyleIdx="2" presStyleCnt="4">
        <dgm:presLayoutVars>
          <dgm:bulletEnabled val="1"/>
        </dgm:presLayoutVars>
      </dgm:prSet>
      <dgm:spPr/>
    </dgm:pt>
    <dgm:pt modelId="{F771A590-4FCC-4C79-AC8E-0826F87A6F39}" type="pres">
      <dgm:prSet presAssocID="{B4E1253D-1023-4445-91B3-11CE7A1E0BF1}" presName="sibTrans" presStyleLbl="sibTrans2D1" presStyleIdx="0" presStyleCnt="0"/>
      <dgm:spPr/>
    </dgm:pt>
    <dgm:pt modelId="{FB3DB43C-4CDB-402D-B946-01A046681C71}" type="pres">
      <dgm:prSet presAssocID="{0E93F419-7EA6-4382-8287-75D2BF666350}" presName="compNode" presStyleCnt="0"/>
      <dgm:spPr/>
    </dgm:pt>
    <dgm:pt modelId="{93A66BAB-4CE2-43B3-8A13-4E8AED20F40B}" type="pres">
      <dgm:prSet presAssocID="{0E93F419-7EA6-4382-8287-75D2BF666350}" presName="pictRect" presStyleLbl="node1" presStyleIdx="3" presStyleCnt="4"/>
      <dgm:spPr/>
    </dgm:pt>
    <dgm:pt modelId="{A78E7F3B-2400-48CC-9501-616AD228F549}" type="pres">
      <dgm:prSet presAssocID="{0E93F419-7EA6-4382-8287-75D2BF666350}" presName="textRect" presStyleLbl="revTx" presStyleIdx="3" presStyleCnt="4">
        <dgm:presLayoutVars>
          <dgm:bulletEnabled val="1"/>
        </dgm:presLayoutVars>
      </dgm:prSet>
      <dgm:spPr/>
    </dgm:pt>
  </dgm:ptLst>
  <dgm:cxnLst>
    <dgm:cxn modelId="{DF178B09-20C2-43A2-AA55-BA95F0ECDAF0}" type="presOf" srcId="{8F772FFB-A9FC-4854-B3A4-0FD3AA727016}" destId="{31497E1D-64EB-4CBA-8F39-169A37845F4B}" srcOrd="0" destOrd="0" presId="urn:microsoft.com/office/officeart/2005/8/layout/pList1"/>
    <dgm:cxn modelId="{16999419-C4B9-4BC0-823D-72EDBBEDCC9C}" srcId="{8F772FFB-A9FC-4854-B3A4-0FD3AA727016}" destId="{F1D8E183-D16E-4A6E-BBC4-5EB07223F2D8}" srcOrd="0" destOrd="0" parTransId="{4892C576-3358-442F-A40C-B1C414005E8B}" sibTransId="{F0AEAD63-4691-405C-A114-751253FD13ED}"/>
    <dgm:cxn modelId="{338FFD25-B5C1-4614-AD20-E9DD5534290B}" type="presOf" srcId="{B4E1253D-1023-4445-91B3-11CE7A1E0BF1}" destId="{F771A590-4FCC-4C79-AC8E-0826F87A6F39}" srcOrd="0" destOrd="0" presId="urn:microsoft.com/office/officeart/2005/8/layout/pList1"/>
    <dgm:cxn modelId="{0035E429-1A2E-4E47-A777-B8701720C786}" srcId="{8F772FFB-A9FC-4854-B3A4-0FD3AA727016}" destId="{6707F6B3-A5B5-4BF2-93E9-801849EB3FCC}" srcOrd="1" destOrd="0" parTransId="{B26E383E-AC8E-404E-960E-E800BB11A14F}" sibTransId="{AFD30A86-30E6-4C42-AF26-2859762F566D}"/>
    <dgm:cxn modelId="{0A77B74A-E92F-4C9B-AFC4-A087E6B78C72}" srcId="{8F772FFB-A9FC-4854-B3A4-0FD3AA727016}" destId="{7E51C940-1B6B-4CC3-8135-4E04313BFD67}" srcOrd="2" destOrd="0" parTransId="{24EB36F9-B9E6-4153-9EF5-310712E260FD}" sibTransId="{B4E1253D-1023-4445-91B3-11CE7A1E0BF1}"/>
    <dgm:cxn modelId="{DACD6D50-2476-4730-9078-D35648F9528A}" srcId="{8F772FFB-A9FC-4854-B3A4-0FD3AA727016}" destId="{0E93F419-7EA6-4382-8287-75D2BF666350}" srcOrd="3" destOrd="0" parTransId="{D83C7EB6-AAF7-49DF-BBF1-E5A7DB2EA681}" sibTransId="{25046BD1-C1B9-4641-8C1D-7E555EBED9A6}"/>
    <dgm:cxn modelId="{066C878B-69D6-46D7-82EA-DEFB38DAE9B0}" type="presOf" srcId="{F0AEAD63-4691-405C-A114-751253FD13ED}" destId="{4EE8F793-F62E-420A-88A6-4D72708003FC}" srcOrd="0" destOrd="0" presId="urn:microsoft.com/office/officeart/2005/8/layout/pList1"/>
    <dgm:cxn modelId="{0AD5BA93-C7FB-4C77-87E2-98C84AAA7444}" type="presOf" srcId="{0E93F419-7EA6-4382-8287-75D2BF666350}" destId="{A78E7F3B-2400-48CC-9501-616AD228F549}" srcOrd="0" destOrd="0" presId="urn:microsoft.com/office/officeart/2005/8/layout/pList1"/>
    <dgm:cxn modelId="{F20437A0-1F14-4563-B137-3E5F9F63583A}" type="presOf" srcId="{7E51C940-1B6B-4CC3-8135-4E04313BFD67}" destId="{2C8A3FB1-6D61-4755-8472-DD0F18F580E1}" srcOrd="0" destOrd="0" presId="urn:microsoft.com/office/officeart/2005/8/layout/pList1"/>
    <dgm:cxn modelId="{5F2119BB-0F05-4B3A-A0AC-2D6165BC37C2}" type="presOf" srcId="{AFD30A86-30E6-4C42-AF26-2859762F566D}" destId="{8CD0AB73-8CEA-4FE0-9BC4-FC0F04B8959F}" srcOrd="0" destOrd="0" presId="urn:microsoft.com/office/officeart/2005/8/layout/pList1"/>
    <dgm:cxn modelId="{ED240DC1-4351-43E6-9F85-49F6823B7B85}" type="presOf" srcId="{6707F6B3-A5B5-4BF2-93E9-801849EB3FCC}" destId="{19E41C52-C70D-4E00-8A75-40DCBCB87BC9}" srcOrd="0" destOrd="0" presId="urn:microsoft.com/office/officeart/2005/8/layout/pList1"/>
    <dgm:cxn modelId="{492A8AFB-700A-416D-B353-258B29CD0B86}" type="presOf" srcId="{F1D8E183-D16E-4A6E-BBC4-5EB07223F2D8}" destId="{005B7A07-9A24-4466-8F3C-1F4954D7E1C3}" srcOrd="0" destOrd="0" presId="urn:microsoft.com/office/officeart/2005/8/layout/pList1"/>
    <dgm:cxn modelId="{2F34C1AD-B451-4A8D-935D-2DF597C52045}" type="presParOf" srcId="{31497E1D-64EB-4CBA-8F39-169A37845F4B}" destId="{4567E3EA-31B5-48F8-8BC8-CD63E05FF895}" srcOrd="0" destOrd="0" presId="urn:microsoft.com/office/officeart/2005/8/layout/pList1"/>
    <dgm:cxn modelId="{8516AEF1-EE7E-4C72-BC61-831EAEEFF8B1}" type="presParOf" srcId="{4567E3EA-31B5-48F8-8BC8-CD63E05FF895}" destId="{F9A300F0-9AF4-4348-B3CC-2E8985754EAE}" srcOrd="0" destOrd="0" presId="urn:microsoft.com/office/officeart/2005/8/layout/pList1"/>
    <dgm:cxn modelId="{14191DD7-878A-4823-9EFA-BC7B418DDFDC}" type="presParOf" srcId="{4567E3EA-31B5-48F8-8BC8-CD63E05FF895}" destId="{005B7A07-9A24-4466-8F3C-1F4954D7E1C3}" srcOrd="1" destOrd="0" presId="urn:microsoft.com/office/officeart/2005/8/layout/pList1"/>
    <dgm:cxn modelId="{2936BE2A-6558-4CF9-B6EA-7A036D28D060}" type="presParOf" srcId="{31497E1D-64EB-4CBA-8F39-169A37845F4B}" destId="{4EE8F793-F62E-420A-88A6-4D72708003FC}" srcOrd="1" destOrd="0" presId="urn:microsoft.com/office/officeart/2005/8/layout/pList1"/>
    <dgm:cxn modelId="{9A13D923-7A04-446E-891C-92F995ABAA3F}" type="presParOf" srcId="{31497E1D-64EB-4CBA-8F39-169A37845F4B}" destId="{79372C1C-E4A2-433D-81DA-79F6D36C5803}" srcOrd="2" destOrd="0" presId="urn:microsoft.com/office/officeart/2005/8/layout/pList1"/>
    <dgm:cxn modelId="{D7FB92F2-1A24-4390-AC0F-E6C6B34B53B7}" type="presParOf" srcId="{79372C1C-E4A2-433D-81DA-79F6D36C5803}" destId="{920A3B13-E5A4-4BAD-887D-C8EDBEE308D0}" srcOrd="0" destOrd="0" presId="urn:microsoft.com/office/officeart/2005/8/layout/pList1"/>
    <dgm:cxn modelId="{2A0951C7-B895-480A-A15D-D7657CFE6017}" type="presParOf" srcId="{79372C1C-E4A2-433D-81DA-79F6D36C5803}" destId="{19E41C52-C70D-4E00-8A75-40DCBCB87BC9}" srcOrd="1" destOrd="0" presId="urn:microsoft.com/office/officeart/2005/8/layout/pList1"/>
    <dgm:cxn modelId="{C7C31250-E768-4E6C-8AF0-5FB9CBD91C8F}" type="presParOf" srcId="{31497E1D-64EB-4CBA-8F39-169A37845F4B}" destId="{8CD0AB73-8CEA-4FE0-9BC4-FC0F04B8959F}" srcOrd="3" destOrd="0" presId="urn:microsoft.com/office/officeart/2005/8/layout/pList1"/>
    <dgm:cxn modelId="{5611A407-AC62-4846-A21C-F84E82BBA91C}" type="presParOf" srcId="{31497E1D-64EB-4CBA-8F39-169A37845F4B}" destId="{A543FCC0-F6C1-4881-9A4C-0839750E2465}" srcOrd="4" destOrd="0" presId="urn:microsoft.com/office/officeart/2005/8/layout/pList1"/>
    <dgm:cxn modelId="{7FBAA76E-E57F-4FEC-98B6-5477CA4690B1}" type="presParOf" srcId="{A543FCC0-F6C1-4881-9A4C-0839750E2465}" destId="{DBB18213-5CDD-4599-A6B2-4A9ACD03E36A}" srcOrd="0" destOrd="0" presId="urn:microsoft.com/office/officeart/2005/8/layout/pList1"/>
    <dgm:cxn modelId="{0668B382-2416-46B1-929D-A7551D137130}" type="presParOf" srcId="{A543FCC0-F6C1-4881-9A4C-0839750E2465}" destId="{2C8A3FB1-6D61-4755-8472-DD0F18F580E1}" srcOrd="1" destOrd="0" presId="urn:microsoft.com/office/officeart/2005/8/layout/pList1"/>
    <dgm:cxn modelId="{872235F9-CA9A-43DE-A862-1B04FC7F160B}" type="presParOf" srcId="{31497E1D-64EB-4CBA-8F39-169A37845F4B}" destId="{F771A590-4FCC-4C79-AC8E-0826F87A6F39}" srcOrd="5" destOrd="0" presId="urn:microsoft.com/office/officeart/2005/8/layout/pList1"/>
    <dgm:cxn modelId="{95D29223-48DC-43C6-BF14-B4EC38D16310}" type="presParOf" srcId="{31497E1D-64EB-4CBA-8F39-169A37845F4B}" destId="{FB3DB43C-4CDB-402D-B946-01A046681C71}" srcOrd="6" destOrd="0" presId="urn:microsoft.com/office/officeart/2005/8/layout/pList1"/>
    <dgm:cxn modelId="{58F4E135-3EAB-47E8-9C17-9A3E5C89A970}" type="presParOf" srcId="{FB3DB43C-4CDB-402D-B946-01A046681C71}" destId="{93A66BAB-4CE2-43B3-8A13-4E8AED20F40B}" srcOrd="0" destOrd="0" presId="urn:microsoft.com/office/officeart/2005/8/layout/pList1"/>
    <dgm:cxn modelId="{44CE70BD-0A59-4EEE-B4FD-A0259AF2AB3A}" type="presParOf" srcId="{FB3DB43C-4CDB-402D-B946-01A046681C71}" destId="{A78E7F3B-2400-48CC-9501-616AD228F549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A300F0-9AF4-4348-B3CC-2E8985754EAE}">
      <dsp:nvSpPr>
        <dsp:cNvPr id="0" name=""/>
        <dsp:cNvSpPr/>
      </dsp:nvSpPr>
      <dsp:spPr>
        <a:xfrm>
          <a:off x="1138153" y="959"/>
          <a:ext cx="2235032" cy="15399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5B7A07-9A24-4466-8F3C-1F4954D7E1C3}">
      <dsp:nvSpPr>
        <dsp:cNvPr id="0" name=""/>
        <dsp:cNvSpPr/>
      </dsp:nvSpPr>
      <dsp:spPr>
        <a:xfrm>
          <a:off x="1138153" y="1540896"/>
          <a:ext cx="2235032" cy="829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Graphs</a:t>
          </a:r>
        </a:p>
      </dsp:txBody>
      <dsp:txXfrm>
        <a:off x="1138153" y="1540896"/>
        <a:ext cx="2235032" cy="829196"/>
      </dsp:txXfrm>
    </dsp:sp>
    <dsp:sp modelId="{920A3B13-E5A4-4BAD-887D-C8EDBEE308D0}">
      <dsp:nvSpPr>
        <dsp:cNvPr id="0" name=""/>
        <dsp:cNvSpPr/>
      </dsp:nvSpPr>
      <dsp:spPr>
        <a:xfrm>
          <a:off x="3596782" y="959"/>
          <a:ext cx="2235032" cy="15399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E41C52-C70D-4E00-8A75-40DCBCB87BC9}">
      <dsp:nvSpPr>
        <dsp:cNvPr id="0" name=""/>
        <dsp:cNvSpPr/>
      </dsp:nvSpPr>
      <dsp:spPr>
        <a:xfrm>
          <a:off x="3596782" y="1540896"/>
          <a:ext cx="2235032" cy="829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Dashboards</a:t>
          </a:r>
        </a:p>
      </dsp:txBody>
      <dsp:txXfrm>
        <a:off x="3596782" y="1540896"/>
        <a:ext cx="2235032" cy="829196"/>
      </dsp:txXfrm>
    </dsp:sp>
    <dsp:sp modelId="{DBB18213-5CDD-4599-A6B2-4A9ACD03E36A}">
      <dsp:nvSpPr>
        <dsp:cNvPr id="0" name=""/>
        <dsp:cNvSpPr/>
      </dsp:nvSpPr>
      <dsp:spPr>
        <a:xfrm>
          <a:off x="1138153" y="2593596"/>
          <a:ext cx="2235032" cy="15399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8A3FB1-6D61-4755-8472-DD0F18F580E1}">
      <dsp:nvSpPr>
        <dsp:cNvPr id="0" name=""/>
        <dsp:cNvSpPr/>
      </dsp:nvSpPr>
      <dsp:spPr>
        <a:xfrm>
          <a:off x="1138153" y="4133533"/>
          <a:ext cx="2235032" cy="829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Data Stories</a:t>
          </a:r>
        </a:p>
      </dsp:txBody>
      <dsp:txXfrm>
        <a:off x="1138153" y="4133533"/>
        <a:ext cx="2235032" cy="829196"/>
      </dsp:txXfrm>
    </dsp:sp>
    <dsp:sp modelId="{93A66BAB-4CE2-43B3-8A13-4E8AED20F40B}">
      <dsp:nvSpPr>
        <dsp:cNvPr id="0" name=""/>
        <dsp:cNvSpPr/>
      </dsp:nvSpPr>
      <dsp:spPr>
        <a:xfrm>
          <a:off x="3596782" y="2593596"/>
          <a:ext cx="2235032" cy="15399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8E7F3B-2400-48CC-9501-616AD228F549}">
      <dsp:nvSpPr>
        <dsp:cNvPr id="0" name=""/>
        <dsp:cNvSpPr/>
      </dsp:nvSpPr>
      <dsp:spPr>
        <a:xfrm>
          <a:off x="3596782" y="4133533"/>
          <a:ext cx="2235032" cy="829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Business Intelligence</a:t>
          </a:r>
        </a:p>
      </dsp:txBody>
      <dsp:txXfrm>
        <a:off x="3596782" y="4133533"/>
        <a:ext cx="2235032" cy="8291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534D3-0866-4BF5-A3A3-C1862587BE6F}" type="datetimeFigureOut">
              <a:rPr lang="en-GB" smtClean="0"/>
              <a:t>08/08/2018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523E1-FC9D-4489-B062-6F8730FEA4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125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lotlib.org/tutorials/introductory/sample_plots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powerbi.com/t5/Data-Stories-Gallery/bd-p/DataStoriesGallery" TargetMode="External"/><Relationship Id="rId2" Type="http://schemas.openxmlformats.org/officeDocument/2006/relationships/hyperlink" Target="https://powerbi.microsoft.com/en-us/desktop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en-us/s/gallery" TargetMode="External"/><Relationship Id="rId2" Type="http://schemas.openxmlformats.org/officeDocument/2006/relationships/hyperlink" Target="https://public.tableau.com/en-us/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public.tableau.com/en-us/s/gallery/deconstructing-big-mac-index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david.pires#!/vizhome/JapanIten/Japan2WeekItinerary" TargetMode="External"/><Relationship Id="rId2" Type="http://schemas.openxmlformats.org/officeDocument/2006/relationships/hyperlink" Target="https://public.tableau.com/en-us/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-graph-gallery.com/" TargetMode="External"/><Relationship Id="rId2" Type="http://schemas.openxmlformats.org/officeDocument/2006/relationships/hyperlink" Target="https://www.r-graph-gallery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0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7504" y="3200400"/>
            <a:ext cx="6400800" cy="1600200"/>
          </a:xfrm>
        </p:spPr>
        <p:txBody>
          <a:bodyPr/>
          <a:lstStyle/>
          <a:p>
            <a:pPr algn="l"/>
            <a:r>
              <a:rPr lang="en-US" altLang="zh-TW" b="1" dirty="0"/>
              <a:t>Week 5, 9 August 2018</a:t>
            </a:r>
          </a:p>
          <a:p>
            <a:pPr algn="l"/>
            <a:r>
              <a:rPr lang="en-US" altLang="zh-TW" b="1" dirty="0"/>
              <a:t>By KY Alan Lo</a:t>
            </a:r>
            <a:endParaRPr lang="zh-TW" altLang="en-US" b="1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7504" y="1505930"/>
            <a:ext cx="8229600" cy="1470025"/>
          </a:xfrm>
        </p:spPr>
        <p:txBody>
          <a:bodyPr/>
          <a:lstStyle/>
          <a:p>
            <a:pPr algn="l"/>
            <a:r>
              <a:rPr lang="en-US" altLang="zh-TW" b="1" dirty="0"/>
              <a:t>CUHK Statistics Department</a:t>
            </a:r>
            <a:br>
              <a:rPr lang="en-US" altLang="zh-TW" b="1" dirty="0"/>
            </a:br>
            <a:r>
              <a:rPr lang="en-US" altLang="zh-TW" b="1" dirty="0"/>
              <a:t>Workshop on Python 101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883497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84AB0-A1C7-4CC3-82D3-EDB01E050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Fig, </a:t>
            </a:r>
            <a:r>
              <a:rPr lang="en-GB" dirty="0" err="1"/>
              <a:t>ax</a:t>
            </a:r>
            <a:r>
              <a:rPr lang="en-GB" dirty="0"/>
              <a:t> = </a:t>
            </a:r>
            <a:r>
              <a:rPr lang="en-GB" dirty="0" err="1"/>
              <a:t>plt.subplots</a:t>
            </a:r>
            <a:r>
              <a:rPr lang="en-GB" dirty="0"/>
              <a:t>()</a:t>
            </a:r>
          </a:p>
        </p:txBody>
      </p:sp>
      <p:pic>
        <p:nvPicPr>
          <p:cNvPr id="1026" name="Picture 2" descr="matplotlib axis figureçåçæå°çµæ">
            <a:extLst>
              <a:ext uri="{FF2B5EF4-FFF2-40B4-BE49-F238E27FC236}">
                <a16:creationId xmlns:a16="http://schemas.microsoft.com/office/drawing/2014/main" id="{06F332B7-159C-4AB1-B12D-AB3B1749B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556792"/>
            <a:ext cx="4608512" cy="480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596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C3CD2-CD6A-4483-97F9-AC0EE7C39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Anything can be set in </a:t>
            </a:r>
            <a:r>
              <a:rPr lang="en-GB" dirty="0" err="1"/>
              <a:t>pyplots</a:t>
            </a:r>
            <a:r>
              <a:rPr lang="en-GB" dirty="0"/>
              <a:t>…</a:t>
            </a:r>
          </a:p>
        </p:txBody>
      </p:sp>
      <p:pic>
        <p:nvPicPr>
          <p:cNvPr id="2050" name="Picture 2" descr="matplotlib axis figureçåçæå°çµæ">
            <a:extLst>
              <a:ext uri="{FF2B5EF4-FFF2-40B4-BE49-F238E27FC236}">
                <a16:creationId xmlns:a16="http://schemas.microsoft.com/office/drawing/2014/main" id="{9B8B8C53-EAA9-4DD2-927E-8A6B84FBC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556792"/>
            <a:ext cx="5026570" cy="502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392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0F15E-B681-49A3-BDAF-5E280A95B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3716"/>
            <a:ext cx="7772400" cy="1143000"/>
          </a:xfrm>
        </p:spPr>
        <p:txBody>
          <a:bodyPr/>
          <a:lstStyle/>
          <a:p>
            <a:r>
              <a:rPr lang="en-GB" dirty="0"/>
              <a:t>To create plots…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D1EBC-F8EF-44E4-8981-C01C5986A58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https://matplotlib.org/tutorials/introductory/sample_plots.html</a:t>
            </a:r>
            <a:r>
              <a:rPr lang="en-GB" dirty="0"/>
              <a:t> </a:t>
            </a:r>
          </a:p>
          <a:p>
            <a:r>
              <a:rPr lang="en-GB" dirty="0"/>
              <a:t>Fig, </a:t>
            </a:r>
            <a:r>
              <a:rPr lang="en-GB" dirty="0" err="1"/>
              <a:t>ax</a:t>
            </a:r>
            <a:r>
              <a:rPr lang="en-GB" dirty="0"/>
              <a:t> = </a:t>
            </a:r>
            <a:r>
              <a:rPr lang="en-GB" dirty="0" err="1"/>
              <a:t>plt.subplots</a:t>
            </a:r>
            <a:r>
              <a:rPr lang="en-GB" dirty="0"/>
              <a:t>()</a:t>
            </a:r>
          </a:p>
          <a:p>
            <a:r>
              <a:rPr lang="en-GB" dirty="0" err="1"/>
              <a:t>ax.scatter</a:t>
            </a:r>
            <a:r>
              <a:rPr lang="en-GB" dirty="0"/>
              <a:t>(</a:t>
            </a:r>
            <a:r>
              <a:rPr lang="en-GB" dirty="0" err="1"/>
              <a:t>x,y,color</a:t>
            </a:r>
            <a:r>
              <a:rPr lang="en-GB" dirty="0"/>
              <a:t>='</a:t>
            </a:r>
            <a:r>
              <a:rPr lang="en-GB" dirty="0" err="1"/>
              <a:t>blue',s</a:t>
            </a:r>
            <a:r>
              <a:rPr lang="en-GB" dirty="0"/>
              <a:t>=5)</a:t>
            </a:r>
          </a:p>
          <a:p>
            <a:r>
              <a:rPr lang="es-ES" dirty="0" err="1"/>
              <a:t>ax.plot</a:t>
            </a:r>
            <a:r>
              <a:rPr lang="es-ES" dirty="0"/>
              <a:t>(x1, y1, 'o-’)</a:t>
            </a:r>
          </a:p>
          <a:p>
            <a:r>
              <a:rPr lang="en-GB" dirty="0" err="1"/>
              <a:t>ax.bar</a:t>
            </a:r>
            <a:r>
              <a:rPr lang="en-GB" dirty="0"/>
              <a:t>(index, values, </a:t>
            </a:r>
            <a:r>
              <a:rPr lang="en-GB" dirty="0" err="1"/>
              <a:t>bar_width</a:t>
            </a:r>
            <a:r>
              <a:rPr lang="en-GB" dirty="0"/>
              <a:t>, </a:t>
            </a:r>
            <a:r>
              <a:rPr lang="en-GB" dirty="0" err="1"/>
              <a:t>color</a:t>
            </a:r>
            <a:r>
              <a:rPr lang="en-GB" dirty="0"/>
              <a:t>='b')</a:t>
            </a:r>
          </a:p>
          <a:p>
            <a:r>
              <a:rPr lang="en-GB" dirty="0" err="1"/>
              <a:t>ax.hist</a:t>
            </a:r>
            <a:r>
              <a:rPr lang="en-GB" dirty="0"/>
              <a:t>(</a:t>
            </a:r>
            <a:r>
              <a:rPr lang="en-GB" dirty="0" err="1"/>
              <a:t>x,numBins,color</a:t>
            </a:r>
            <a:r>
              <a:rPr lang="en-GB" dirty="0"/>
              <a:t>='</a:t>
            </a:r>
            <a:r>
              <a:rPr lang="en-GB" dirty="0" err="1"/>
              <a:t>green',alpha</a:t>
            </a:r>
            <a:r>
              <a:rPr lang="en-GB" dirty="0"/>
              <a:t>=0.8)</a:t>
            </a:r>
          </a:p>
          <a:p>
            <a:r>
              <a:rPr lang="en-GB" dirty="0" err="1"/>
              <a:t>ax.boxplot</a:t>
            </a:r>
            <a:r>
              <a:rPr lang="en-GB" dirty="0"/>
              <a:t>(data)</a:t>
            </a:r>
          </a:p>
          <a:p>
            <a:r>
              <a:rPr lang="en-GB" dirty="0" err="1"/>
              <a:t>ax</a:t>
            </a:r>
            <a:r>
              <a:rPr lang="en-GB" dirty="0"/>
              <a:t>.</a:t>
            </a:r>
            <a:r>
              <a:rPr lang="es-ES" dirty="0"/>
              <a:t>hist2d(X, Y, </a:t>
            </a:r>
            <a:r>
              <a:rPr lang="es-ES" dirty="0" err="1"/>
              <a:t>bins</a:t>
            </a:r>
            <a:r>
              <a:rPr lang="es-ES" dirty="0"/>
              <a:t>=25)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5657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F3793-A7B3-483E-BD77-CB668310A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 create plots with </a:t>
            </a:r>
            <a:r>
              <a:rPr lang="en-GB" dirty="0" err="1"/>
              <a:t>dataframe</a:t>
            </a:r>
            <a:r>
              <a:rPr lang="en-GB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455BF-F956-48D9-A3FB-18384841840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r>
              <a:rPr lang="en-GB" dirty="0" err="1"/>
              <a:t>df.plot.scatter</a:t>
            </a:r>
            <a:r>
              <a:rPr lang="en-GB" dirty="0"/>
              <a:t>(x='a', y='b')</a:t>
            </a:r>
          </a:p>
          <a:p>
            <a:r>
              <a:rPr lang="en-GB" dirty="0" err="1"/>
              <a:t>df.plot</a:t>
            </a:r>
            <a:r>
              <a:rPr lang="en-GB" dirty="0"/>
              <a:t>()</a:t>
            </a:r>
          </a:p>
          <a:p>
            <a:r>
              <a:rPr lang="en-GB" dirty="0" err="1"/>
              <a:t>df.plot</a:t>
            </a:r>
            <a:r>
              <a:rPr lang="en-GB" dirty="0"/>
              <a:t>(kind='bar’) / </a:t>
            </a:r>
            <a:r>
              <a:rPr lang="en-GB" dirty="0" err="1"/>
              <a:t>df.plot.bar</a:t>
            </a:r>
            <a:r>
              <a:rPr lang="en-GB" dirty="0"/>
              <a:t>()</a:t>
            </a:r>
          </a:p>
          <a:p>
            <a:r>
              <a:rPr lang="en-GB" dirty="0" err="1"/>
              <a:t>df.plot.hist</a:t>
            </a:r>
            <a:r>
              <a:rPr lang="en-GB" dirty="0"/>
              <a:t>(alpha=0.5)</a:t>
            </a:r>
          </a:p>
          <a:p>
            <a:r>
              <a:rPr lang="en-GB" dirty="0" err="1"/>
              <a:t>df.plot.box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763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EEFC9-398E-420B-8F44-8B75033B8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Seaborn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68786-A758-419E-8937-5279D5844CC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err="1"/>
              <a:t>sns.heatmap</a:t>
            </a:r>
            <a:r>
              <a:rPr lang="en-GB" dirty="0"/>
              <a:t>(…)</a:t>
            </a:r>
          </a:p>
          <a:p>
            <a:r>
              <a:rPr lang="en-GB" dirty="0" err="1"/>
              <a:t>sns.kdeplot</a:t>
            </a:r>
            <a:r>
              <a:rPr lang="en-GB" dirty="0"/>
              <a:t>(…)</a:t>
            </a:r>
          </a:p>
          <a:p>
            <a:r>
              <a:rPr lang="en-GB" dirty="0" err="1"/>
              <a:t>sns.jointplot</a:t>
            </a:r>
            <a:r>
              <a:rPr lang="en-GB" dirty="0"/>
              <a:t>(…)</a:t>
            </a:r>
          </a:p>
        </p:txBody>
      </p:sp>
      <p:pic>
        <p:nvPicPr>
          <p:cNvPr id="5124" name="Picture 4" descr="Seaborn Gallery">
            <a:extLst>
              <a:ext uri="{FF2B5EF4-FFF2-40B4-BE49-F238E27FC236}">
                <a16:creationId xmlns:a16="http://schemas.microsoft.com/office/drawing/2014/main" id="{01B04660-64AB-4224-BFDC-4A1B691ED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064" y="2871335"/>
            <a:ext cx="7772400" cy="3718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536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Thank you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175485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Appendix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701805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71600" y="1412776"/>
            <a:ext cx="7772400" cy="4572000"/>
          </a:xfrm>
        </p:spPr>
        <p:txBody>
          <a:bodyPr/>
          <a:lstStyle/>
          <a:p>
            <a:r>
              <a:rPr lang="en-US" altLang="zh-TW" dirty="0"/>
              <a:t>Free Source of Infographics</a:t>
            </a:r>
          </a:p>
          <a:p>
            <a:pPr lvl="1"/>
            <a:r>
              <a:rPr lang="en-US" altLang="zh-TW" dirty="0"/>
              <a:t>Power BI, Tableau Public</a:t>
            </a:r>
          </a:p>
          <a:p>
            <a:r>
              <a:rPr lang="en-US" altLang="zh-TW" dirty="0"/>
              <a:t>Data Theme: Finance</a:t>
            </a:r>
          </a:p>
          <a:p>
            <a:r>
              <a:rPr lang="en-US" altLang="zh-TW" dirty="0" err="1"/>
              <a:t>Matplotlib.pyplot</a:t>
            </a:r>
            <a:endParaRPr lang="en-US" altLang="zh-TW" dirty="0"/>
          </a:p>
          <a:p>
            <a:r>
              <a:rPr lang="en-US" altLang="zh-TW" dirty="0"/>
              <a:t>Different kinds of plots</a:t>
            </a:r>
          </a:p>
          <a:p>
            <a:pPr lvl="1"/>
            <a:r>
              <a:rPr lang="en-US" altLang="zh-TW" dirty="0"/>
              <a:t>Scatter, Line, Bar, Histogram, Boxplot, </a:t>
            </a:r>
            <a:r>
              <a:rPr lang="en-US" altLang="zh-TW" dirty="0" err="1"/>
              <a:t>Heatmap</a:t>
            </a:r>
            <a:endParaRPr lang="en-US" altLang="zh-TW" dirty="0"/>
          </a:p>
          <a:p>
            <a:r>
              <a:rPr lang="en-US" altLang="zh-TW" dirty="0"/>
              <a:t>Subplots, Pandas plot , </a:t>
            </a:r>
            <a:r>
              <a:rPr lang="en-US" altLang="zh-TW" dirty="0" err="1"/>
              <a:t>Seaborn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4631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F26F7-7AE8-458E-930D-669F680B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Power BI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7D1B9-7F06-4E42-921F-49A66E9CE05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https://community.powerbi.com/t5/Data-Stories-Gallery/bd-p/DataStoriesGallery</a:t>
            </a:r>
            <a:r>
              <a:rPr lang="en-GB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4C524F-75F2-4B4A-A5A5-C3B23DDF8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2492896"/>
            <a:ext cx="7416824" cy="410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83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AD630-767B-4C34-8323-F058ABB41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Tableau Public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94636-AE43-4573-8D7B-AB39343F3EF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https://public.tableau.com/en-us/s/gallery</a:t>
            </a:r>
            <a:r>
              <a:rPr lang="en-GB" dirty="0"/>
              <a:t> </a:t>
            </a:r>
          </a:p>
        </p:txBody>
      </p:sp>
      <p:pic>
        <p:nvPicPr>
          <p:cNvPr id="4" name="Picture 3">
            <a:hlinkClick r:id="rId4"/>
            <a:extLst>
              <a:ext uri="{FF2B5EF4-FFF2-40B4-BE49-F238E27FC236}">
                <a16:creationId xmlns:a16="http://schemas.microsoft.com/office/drawing/2014/main" id="{8CE52223-78B0-434B-88AA-22A9F526E6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632" y="1930066"/>
            <a:ext cx="6624736" cy="471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111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AD630-767B-4C34-8323-F058ABB41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Tableau Public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94636-AE43-4573-8D7B-AB39343F3EF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https://public.tableau.com/profile/david.pires#!/vizhome/JapanIten/Japan2WeekItinerary</a:t>
            </a:r>
            <a:r>
              <a:rPr lang="en-GB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B70086-ADAA-4253-A6AA-B4476EF01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2379262"/>
            <a:ext cx="4943078" cy="420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657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6EA13-1ADD-4E3A-A60C-C43B1C97A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/ Python gallery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887BF-F073-44A4-8D29-0A402E44242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873624" cy="397024"/>
          </a:xfrm>
        </p:spPr>
        <p:txBody>
          <a:bodyPr>
            <a:normAutofit/>
          </a:bodyPr>
          <a:lstStyle/>
          <a:p>
            <a:r>
              <a:rPr lang="en-GB" sz="1600" dirty="0">
                <a:hlinkClick r:id="rId2"/>
              </a:rPr>
              <a:t>https://www.r-graph-gallery.com/</a:t>
            </a:r>
            <a:r>
              <a:rPr lang="en-GB" sz="1600" dirty="0"/>
              <a:t>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437132-BBE4-4974-A3B1-59EE5AB58049}"/>
              </a:ext>
            </a:extLst>
          </p:cNvPr>
          <p:cNvSpPr txBox="1">
            <a:spLocks/>
          </p:cNvSpPr>
          <p:nvPr/>
        </p:nvSpPr>
        <p:spPr>
          <a:xfrm>
            <a:off x="4932040" y="1456290"/>
            <a:ext cx="3873624" cy="39702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hlinkClick r:id="rId3"/>
              </a:rPr>
              <a:t>https://python-graph-gallery.com</a:t>
            </a:r>
            <a:r>
              <a:rPr lang="en-GB" sz="16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766C30-0AB6-44A8-BF3C-214A77FA1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021" y="1828642"/>
            <a:ext cx="3650988" cy="40760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F1885B-BA7F-44C8-8AA6-BA05D25B79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6168" y="1891966"/>
            <a:ext cx="3725367" cy="450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341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B72B7-86E1-4CE7-BA54-546315480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Visualization Hierarchy 	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3C8FBE0-311D-4777-9E5F-6A5C554E1D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9458527"/>
              </p:ext>
            </p:extLst>
          </p:nvPr>
        </p:nvGraphicFramePr>
        <p:xfrm>
          <a:off x="914400" y="1417638"/>
          <a:ext cx="6969968" cy="4963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97B7E49C-548C-47F5-AAC0-ACD4274FB6F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1205" t="-8279" r="36892" b="3409"/>
          <a:stretch/>
        </p:blipFill>
        <p:spPr>
          <a:xfrm>
            <a:off x="2123727" y="1417638"/>
            <a:ext cx="2016225" cy="1435298"/>
          </a:xfrm>
          <a:prstGeom prst="rect">
            <a:avLst/>
          </a:prstGeom>
        </p:spPr>
      </p:pic>
      <p:pic>
        <p:nvPicPr>
          <p:cNvPr id="1028" name="Picture 4" descr="dashboardçåçæå°çµæ">
            <a:extLst>
              <a:ext uri="{FF2B5EF4-FFF2-40B4-BE49-F238E27FC236}">
                <a16:creationId xmlns:a16="http://schemas.microsoft.com/office/drawing/2014/main" id="{0E3409D8-9FC6-4EF1-8CBD-F65FB67F3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538199"/>
            <a:ext cx="1944216" cy="134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C667C8-20C8-44A2-BAF1-C9A66933D4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67744" y="4076288"/>
            <a:ext cx="1815822" cy="13632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85209B-930E-4128-9332-5B5BB0415D6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21530" y="4091528"/>
            <a:ext cx="1986299" cy="136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003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6CB3E-FE61-465D-A545-46F4C30E4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Financial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22C84-4D90-44E9-B805-F97A78C69B3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613048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Installing Library</a:t>
            </a:r>
          </a:p>
          <a:p>
            <a:pPr lvl="1"/>
            <a:r>
              <a:rPr lang="en-GB" dirty="0" err="1"/>
              <a:t>pandas_datareader</a:t>
            </a:r>
            <a:r>
              <a:rPr lang="en-GB" dirty="0"/>
              <a:t> , </a:t>
            </a:r>
            <a:r>
              <a:rPr lang="en-GB" dirty="0" err="1"/>
              <a:t>fix_yahoo_finance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3F87E0-EBF2-4A51-A5E5-217635C86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229227"/>
            <a:ext cx="3785707" cy="1008112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586B644-BDCB-4B3F-97A9-7AA84C8AB49A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16200000" flipH="1">
            <a:off x="3930650" y="2675199"/>
            <a:ext cx="983749" cy="210802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0ACF488-1361-46C3-BE97-311AB63EF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132" y="4221088"/>
            <a:ext cx="6326812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40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Start Python Coding !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6793242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LP Type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1881</TotalTime>
  <Words>337</Words>
  <Application>Microsoft Office PowerPoint</Application>
  <PresentationFormat>On-screen Show (4:3)</PresentationFormat>
  <Paragraphs>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微軟正黑體</vt:lpstr>
      <vt:lpstr>Arial</vt:lpstr>
      <vt:lpstr>Calibri</vt:lpstr>
      <vt:lpstr>Wingdings 2</vt:lpstr>
      <vt:lpstr>公正</vt:lpstr>
      <vt:lpstr>CUHK Statistics Department Workshop on Python 101</vt:lpstr>
      <vt:lpstr>Content</vt:lpstr>
      <vt:lpstr>Power BI</vt:lpstr>
      <vt:lpstr>Tableau Public</vt:lpstr>
      <vt:lpstr>Tableau Public</vt:lpstr>
      <vt:lpstr>R / Python gallery</vt:lpstr>
      <vt:lpstr>Data Visualization Hierarchy  </vt:lpstr>
      <vt:lpstr>Financial Data</vt:lpstr>
      <vt:lpstr>Start Python Coding !</vt:lpstr>
      <vt:lpstr>Fig, ax = plt.subplots()</vt:lpstr>
      <vt:lpstr>Anything can be set in pyplots…</vt:lpstr>
      <vt:lpstr>To create plots…</vt:lpstr>
      <vt:lpstr>To create plots with dataframe…</vt:lpstr>
      <vt:lpstr>Seaborn library</vt:lpstr>
      <vt:lpstr>Thank you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CUHK Statistics Department Workshop on Python 101</dc:title>
  <dc:creator>KY</dc:creator>
  <cp:lastModifiedBy>Lo, Alan Kwok Yuen</cp:lastModifiedBy>
  <cp:revision>102</cp:revision>
  <dcterms:created xsi:type="dcterms:W3CDTF">2018-06-17T14:24:16Z</dcterms:created>
  <dcterms:modified xsi:type="dcterms:W3CDTF">2018-08-08T09:15:39Z</dcterms:modified>
</cp:coreProperties>
</file>