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74" r:id="rId4"/>
    <p:sldId id="275" r:id="rId5"/>
    <p:sldId id="266" r:id="rId6"/>
    <p:sldId id="276" r:id="rId7"/>
    <p:sldId id="277" r:id="rId8"/>
    <p:sldId id="267" r:id="rId9"/>
    <p:sldId id="270" r:id="rId10"/>
    <p:sldId id="269" r:id="rId11"/>
    <p:sldId id="272" r:id="rId12"/>
    <p:sldId id="273" r:id="rId13"/>
    <p:sldId id="278" r:id="rId14"/>
    <p:sldId id="279" r:id="rId15"/>
    <p:sldId id="280" r:id="rId16"/>
    <p:sldId id="281" r:id="rId17"/>
    <p:sldId id="264" r:id="rId18"/>
    <p:sldId id="271" r:id="rId19"/>
    <p:sldId id="26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757" autoAdjust="0"/>
  </p:normalViewPr>
  <p:slideViewPr>
    <p:cSldViewPr>
      <p:cViewPr varScale="1">
        <p:scale>
          <a:sx n="106" d="100"/>
          <a:sy n="106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hyperlink" Target="https://www.datacamp.com/community/tutorials/recommender-systems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wardleading.co.uk/summits/big-data-and-ai-leaders-hongkong-2018" TargetMode="External"/><Relationship Id="rId2" Type="http://schemas.openxmlformats.org/officeDocument/2006/relationships/hyperlink" Target="https://www.theinnovationenterprise.com/summits/big-data-analytics-hong-kong-2018/speak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con.hk/2017/" TargetMode="External"/><Relationship Id="rId4" Type="http://schemas.openxmlformats.org/officeDocument/2006/relationships/hyperlink" Target="https://hkoscon.org/201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nnovationenterprise.com/summits/big-data-analytics-hong-kong-2018/speak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forwardleading.co.uk/summits/big-data-and-ai-leaders-hongkong-20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koscon.org/2018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pycon.hk/201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acebook.com/groups/hkrus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groups/hkpu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52247" TargetMode="External"/><Relationship Id="rId2" Type="http://schemas.openxmlformats.org/officeDocument/2006/relationships/hyperlink" Target="https://www.linkedin.com/groups/42986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ventbrit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chkhackathon.com/eng.html" TargetMode="External"/><Relationship Id="rId2" Type="http://schemas.openxmlformats.org/officeDocument/2006/relationships/hyperlink" Target="http://hack.ust.hk-ci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3, 23 July 2018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A1721-E628-458E-8F0C-D8A4629E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on lesson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D9780-D387-4BC0-92AF-E77EBDD852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Index Manipulation</a:t>
            </a:r>
          </a:p>
          <a:p>
            <a:r>
              <a:rPr lang="en-GB" dirty="0"/>
              <a:t>Missing Data Handling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26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C757B-8C58-4FB8-9F30-4B028CDEA6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57064"/>
          </a:xfrm>
        </p:spPr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https://www.datacamp.com/community/tutorials/recommender-systems-python</a:t>
            </a:r>
            <a:endParaRPr lang="en-GB" sz="1600" dirty="0"/>
          </a:p>
          <a:p>
            <a:r>
              <a:rPr lang="en-GB" sz="1600" dirty="0">
                <a:hlinkClick r:id="rId3"/>
              </a:rPr>
              <a:t>https://grouplens.org/datasets/movielens/</a:t>
            </a:r>
            <a:r>
              <a:rPr lang="en-GB" sz="1600" dirty="0"/>
              <a:t> </a:t>
            </a:r>
          </a:p>
        </p:txBody>
      </p:sp>
      <p:pic>
        <p:nvPicPr>
          <p:cNvPr id="3074" name="Picture 2" descr="Movie ranking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904656" cy="45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5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932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</a:t>
            </a:r>
          </a:p>
        </p:txBody>
      </p:sp>
      <p:pic>
        <p:nvPicPr>
          <p:cNvPr id="8194" name="Picture 2" descr="Merges and joins are used to bring datasets together based on common valu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1"/>
          <a:stretch/>
        </p:blipFill>
        <p:spPr bwMode="auto">
          <a:xfrm>
            <a:off x="4932040" y="188640"/>
            <a:ext cx="38884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ou can merge data sets with different join variable names in each.">
            <a:extLst>
              <a:ext uri="{FF2B5EF4-FFF2-40B4-BE49-F238E27FC236}">
                <a16:creationId xmlns:a16="http://schemas.microsoft.com/office/drawing/2014/main" xmlns="" id="{DF7187EF-8F51-4BD3-8557-8FF3A6AB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132138"/>
            <a:ext cx="8670393" cy="260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2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 (Group by)</a:t>
            </a:r>
          </a:p>
        </p:txBody>
      </p:sp>
      <p:pic>
        <p:nvPicPr>
          <p:cNvPr id="2050" name="Picture 2" descr="https://shanelynnwebsite-mid9n9g1q9y8tt.netdna-ssl.com/wp-content/uploads/2016/03/pandas_aggregation.png">
            <a:extLst>
              <a:ext uri="{FF2B5EF4-FFF2-40B4-BE49-F238E27FC236}">
                <a16:creationId xmlns:a16="http://schemas.microsoft.com/office/drawing/2014/main" xmlns="" id="{773B392D-67F6-430F-9854-D581FC4A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0" y="1700808"/>
            <a:ext cx="8244408" cy="32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Categorical / Ordered Variable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386013"/>
            <a:ext cx="80105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 Tables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66875"/>
            <a:ext cx="7200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390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Appendix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18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Workshop / Summit for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Leader Summit</a:t>
            </a:r>
          </a:p>
          <a:p>
            <a:pPr lvl="1"/>
            <a:r>
              <a:rPr lang="en-GB" dirty="0"/>
              <a:t>Director / CXO Class Speakers</a:t>
            </a:r>
          </a:p>
          <a:p>
            <a:pPr lvl="1"/>
            <a:r>
              <a:rPr lang="en-GB" dirty="0"/>
              <a:t>Mainly for Networking</a:t>
            </a:r>
          </a:p>
          <a:p>
            <a:pPr lvl="1"/>
            <a:r>
              <a:rPr lang="en-GB" dirty="0"/>
              <a:t>$$$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2"/>
              </a:rPr>
              <a:t>https://www.theinnovationenterprise.com/summits/big-data-analytics-hong-kong-2018/speakers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3"/>
              </a:rPr>
              <a:t>https://forwardleading.co.uk/summits/big-data-and-ai-leaders-hongkong-2018</a:t>
            </a:r>
            <a:r>
              <a:rPr lang="en-GB" dirty="0"/>
              <a:t> </a:t>
            </a:r>
          </a:p>
          <a:p>
            <a:r>
              <a:rPr lang="en-GB" dirty="0"/>
              <a:t>Technical Workshop</a:t>
            </a:r>
          </a:p>
          <a:p>
            <a:pPr lvl="1"/>
            <a:r>
              <a:rPr lang="en-GB" dirty="0"/>
              <a:t>Technicians</a:t>
            </a:r>
            <a:r>
              <a:rPr lang="zh-TW" altLang="en-US" dirty="0"/>
              <a:t> </a:t>
            </a:r>
            <a:r>
              <a:rPr lang="en-US" altLang="zh-TW" dirty="0"/>
              <a:t>as Speakers</a:t>
            </a:r>
            <a:endParaRPr lang="en-GB" dirty="0"/>
          </a:p>
          <a:p>
            <a:pPr lvl="1"/>
            <a:r>
              <a:rPr lang="en-GB" dirty="0"/>
              <a:t>Mainly use case / technical sharing</a:t>
            </a:r>
          </a:p>
          <a:p>
            <a:pPr lvl="1"/>
            <a:r>
              <a:rPr lang="en-GB" dirty="0"/>
              <a:t>Free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4"/>
              </a:rPr>
              <a:t>https://hkoscon.org/2018/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5"/>
              </a:rPr>
              <a:t>http://pycon.hk/2017/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85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4"/>
          <a:stretch/>
        </p:blipFill>
        <p:spPr bwMode="auto">
          <a:xfrm>
            <a:off x="251520" y="1124744"/>
            <a:ext cx="8502236" cy="276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Leader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3623" y="836712"/>
            <a:ext cx="7772400" cy="1621160"/>
          </a:xfrm>
        </p:spPr>
        <p:txBody>
          <a:bodyPr>
            <a:normAutofit/>
          </a:bodyPr>
          <a:lstStyle/>
          <a:p>
            <a:pPr lvl="1"/>
            <a:r>
              <a:rPr lang="en-GB" sz="1200" dirty="0">
                <a:hlinkClick r:id="rId3"/>
              </a:rPr>
              <a:t>https://www.theinnovationenterprise.com/summits/big-data-analytics-hong-kong-2018/speakers</a:t>
            </a:r>
            <a:r>
              <a:rPr lang="en-GB" sz="12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929267" y="3913720"/>
            <a:ext cx="5904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altLang="zh-TW" sz="1200" dirty="0">
                <a:hlinkClick r:id="rId4"/>
              </a:rPr>
              <a:t>https://forwardleading.co.uk/summits/big-data-and-ai-leaders-hongkong-2018</a:t>
            </a:r>
            <a:r>
              <a:rPr lang="en-GB" altLang="zh-TW" sz="12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1" y="4225660"/>
            <a:ext cx="6934322" cy="24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5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00" y="1191374"/>
            <a:ext cx="6618511" cy="252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altLang="zh-TW" dirty="0"/>
              <a:t>Technical Workshop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908720"/>
            <a:ext cx="7772400" cy="901080"/>
          </a:xfrm>
        </p:spPr>
        <p:txBody>
          <a:bodyPr>
            <a:normAutofit/>
          </a:bodyPr>
          <a:lstStyle/>
          <a:p>
            <a:pPr lvl="1"/>
            <a:r>
              <a:rPr lang="en-GB" sz="1100" dirty="0">
                <a:hlinkClick r:id="rId3"/>
              </a:rPr>
              <a:t>https://hkoscon.org/2018/</a:t>
            </a:r>
            <a:r>
              <a:rPr lang="en-GB" sz="11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714220"/>
            <a:ext cx="1981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altLang="zh-TW" sz="1100" dirty="0">
                <a:hlinkClick r:id="rId4"/>
              </a:rPr>
              <a:t>http://pycon.hk/2017/</a:t>
            </a:r>
            <a:r>
              <a:rPr lang="en-GB" altLang="zh-TW" sz="11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00" y="3989810"/>
            <a:ext cx="6194195" cy="26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9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/>
              <a:t>Facebook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4936" y="1574717"/>
            <a:ext cx="3748608" cy="397024"/>
          </a:xfrm>
        </p:spPr>
        <p:txBody>
          <a:bodyPr>
            <a:normAutofit fontScale="92500"/>
          </a:bodyPr>
          <a:lstStyle/>
          <a:p>
            <a:pPr marL="320040" lvl="1" indent="0">
              <a:buNone/>
            </a:pPr>
            <a:r>
              <a:rPr lang="en-GB" sz="1400" dirty="0">
                <a:hlinkClick r:id="rId2"/>
              </a:rPr>
              <a:t>https://www.facebook.com/groups/hkrusers/</a:t>
            </a:r>
            <a:r>
              <a:rPr lang="en-GB" sz="14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71741"/>
            <a:ext cx="3291843" cy="457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499992" y="155679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altLang="zh-TW" sz="1400" dirty="0">
                <a:hlinkClick r:id="rId4"/>
              </a:rPr>
              <a:t>https://www.facebook.com/groups/hkpug/</a:t>
            </a:r>
            <a:r>
              <a:rPr lang="en-GB" altLang="zh-TW" sz="14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26" y="1971741"/>
            <a:ext cx="3310797" cy="458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0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 err="1"/>
              <a:t>Linkedin</a:t>
            </a:r>
            <a:r>
              <a:rPr lang="en-GB" dirty="0"/>
              <a:t>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757064"/>
          </a:xfrm>
        </p:spPr>
        <p:txBody>
          <a:bodyPr>
            <a:normAutofit/>
          </a:bodyPr>
          <a:lstStyle/>
          <a:p>
            <a:pPr lvl="1"/>
            <a:r>
              <a:rPr lang="en-GB" sz="1800" dirty="0">
                <a:hlinkClick r:id="rId2"/>
              </a:rPr>
              <a:t>Machine Learning and Data Science</a:t>
            </a:r>
            <a:endParaRPr lang="en-GB" sz="1800" dirty="0"/>
          </a:p>
          <a:p>
            <a:pPr lvl="1"/>
            <a:r>
              <a:rPr lang="en-GB" sz="1800" dirty="0">
                <a:hlinkClick r:id="rId3"/>
              </a:rPr>
              <a:t>Data Mining, Statistics, Big Data, Data Visualization, and Data Science</a:t>
            </a:r>
            <a:endParaRPr lang="en-GB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3053"/>
            <a:ext cx="7200800" cy="484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6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Eventbrite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1304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https://www.eventbrite.com/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832648" cy="466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3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41BAB-EB62-4612-B11E-444F646D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/>
              <a:t>Hackathon</a:t>
            </a:r>
          </a:p>
        </p:txBody>
      </p:sp>
      <p:sp>
        <p:nvSpPr>
          <p:cNvPr id="4" name="矩形 3"/>
          <p:cNvSpPr/>
          <p:nvPr/>
        </p:nvSpPr>
        <p:spPr>
          <a:xfrm>
            <a:off x="5580112" y="1179903"/>
            <a:ext cx="19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>
                <a:hlinkClick r:id="rId2"/>
              </a:rPr>
              <a:t>http://hack.ust.hk-cic.com/</a:t>
            </a:r>
            <a:r>
              <a:rPr lang="en-GB" altLang="zh-TW" sz="120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202268"/>
            <a:ext cx="30138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>
                <a:hlinkClick r:id="rId3"/>
              </a:rPr>
              <a:t>https://www.bochkhackathon.com/eng.html</a:t>
            </a:r>
            <a:r>
              <a:rPr lang="en-GB" altLang="zh-TW" sz="1200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50521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54" y="1575131"/>
            <a:ext cx="4026408" cy="37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2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F69CF-508E-4CED-AE2B-45257AC4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Environment / Spark</a:t>
            </a:r>
          </a:p>
        </p:txBody>
      </p:sp>
      <p:pic>
        <p:nvPicPr>
          <p:cNvPr id="7170" name="Picture 2" descr="hadoop cloudera VM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544616" cy="47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39752" y="1412776"/>
            <a:ext cx="3456384" cy="2808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 descr="zookeeper architecture in hadoop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412776"/>
            <a:ext cx="296439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>
            <a:stCxn id="4" idx="3"/>
            <a:endCxn id="7172" idx="1"/>
          </p:cNvCxnSpPr>
          <p:nvPr/>
        </p:nvCxnSpPr>
        <p:spPr>
          <a:xfrm flipV="1">
            <a:off x="5796136" y="2420888"/>
            <a:ext cx="216023" cy="396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spark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6" name="Picture 8" descr="spark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r="15652" b="12961"/>
          <a:stretch/>
        </p:blipFill>
        <p:spPr bwMode="auto">
          <a:xfrm>
            <a:off x="6637866" y="4005065"/>
            <a:ext cx="2133601" cy="11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/>
          <p:cNvCxnSpPr>
            <a:endCxn id="7176" idx="1"/>
          </p:cNvCxnSpPr>
          <p:nvPr/>
        </p:nvCxnSpPr>
        <p:spPr>
          <a:xfrm>
            <a:off x="5796135" y="3627022"/>
            <a:ext cx="841731" cy="966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8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1448</TotalTime>
  <Words>170</Words>
  <Application>Microsoft Office PowerPoint</Application>
  <PresentationFormat>如螢幕大小 (4:3)</PresentationFormat>
  <Paragraphs>48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公正</vt:lpstr>
      <vt:lpstr>CUHK Statistics Department Workshop on Python 101</vt:lpstr>
      <vt:lpstr>Workshop / Summit for Data Scientists</vt:lpstr>
      <vt:lpstr>Leader Summit</vt:lpstr>
      <vt:lpstr>Technical Workshop</vt:lpstr>
      <vt:lpstr>Facebook Groups</vt:lpstr>
      <vt:lpstr>Linkedin Groups</vt:lpstr>
      <vt:lpstr>Eventbrite</vt:lpstr>
      <vt:lpstr>Hackathon</vt:lpstr>
      <vt:lpstr>Hadoop Environment / Spark</vt:lpstr>
      <vt:lpstr>Continue on lesson 2</vt:lpstr>
      <vt:lpstr>Today Theme</vt:lpstr>
      <vt:lpstr>Start Python Coding !</vt:lpstr>
      <vt:lpstr>Merge</vt:lpstr>
      <vt:lpstr>Aggregation (Group by)</vt:lpstr>
      <vt:lpstr>Categorical / Ordered Variable</vt:lpstr>
      <vt:lpstr>Pivot Tables</vt:lpstr>
      <vt:lpstr>Thank you</vt:lpstr>
      <vt:lpstr>Thank you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KY</cp:lastModifiedBy>
  <cp:revision>70</cp:revision>
  <dcterms:created xsi:type="dcterms:W3CDTF">2018-06-17T14:24:16Z</dcterms:created>
  <dcterms:modified xsi:type="dcterms:W3CDTF">2018-07-24T16:28:36Z</dcterms:modified>
</cp:coreProperties>
</file>