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4" r:id="rId5"/>
    <p:sldId id="259" r:id="rId6"/>
    <p:sldId id="260" r:id="rId7"/>
    <p:sldId id="275" r:id="rId8"/>
    <p:sldId id="276" r:id="rId9"/>
    <p:sldId id="261" r:id="rId10"/>
    <p:sldId id="263" r:id="rId11"/>
    <p:sldId id="265" r:id="rId12"/>
    <p:sldId id="266" r:id="rId13"/>
    <p:sldId id="277" r:id="rId14"/>
    <p:sldId id="267" r:id="rId15"/>
    <p:sldId id="268" r:id="rId16"/>
    <p:sldId id="269" r:id="rId17"/>
    <p:sldId id="270" r:id="rId18"/>
    <p:sldId id="272" r:id="rId19"/>
    <p:sldId id="273" r:id="rId20"/>
    <p:sldId id="264" r:id="rId21"/>
    <p:sldId id="262"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7" y="5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圓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標題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29" name="投影片編號版面配置區 28"/>
          <p:cNvSpPr>
            <a:spLocks noGrp="1"/>
          </p:cNvSpPr>
          <p:nvPr>
            <p:ph type="sldNum" sz="quarter" idx="12"/>
          </p:nvPr>
        </p:nvSpPr>
        <p:spPr/>
        <p:txBody>
          <a:bodyPr lIns="0" tIns="0" rIns="0" bIns="0">
            <a:noAutofit/>
          </a:bodyPr>
          <a:lstStyle>
            <a:lvl1pPr>
              <a:defRPr sz="1400">
                <a:solidFill>
                  <a:srgbClr val="FFFFFF"/>
                </a:solidFill>
              </a:defRPr>
            </a:lvl1pPr>
          </a:lstStyle>
          <a:p>
            <a:fld id="{73DA0BB7-265A-403C-9275-D587AB510EDC}" type="slidenum">
              <a:rPr lang="zh-TW" altLang="en-US" smtClean="0"/>
              <a:t>‹#›</a:t>
            </a:fld>
            <a:endParaRPr lang="zh-TW"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1168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914400" y="274640"/>
            <a:ext cx="55626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8" name="內容版面配置區 7"/>
          <p:cNvSpPr>
            <a:spLocks noGrp="1"/>
          </p:cNvSpPr>
          <p:nvPr>
            <p:ph sz="quarter" idx="1"/>
          </p:nvPr>
        </p:nvSpPr>
        <p:spPr>
          <a:xfrm>
            <a:off x="914400" y="1447800"/>
            <a:ext cx="7772400" cy="45720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圓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5" name="頁尾版面配置區 4"/>
          <p:cNvSpPr>
            <a:spLocks noGrp="1"/>
          </p:cNvSpPr>
          <p:nvPr>
            <p:ph type="ftr" sz="quarter" idx="11"/>
          </p:nvPr>
        </p:nvSpPr>
        <p:spPr>
          <a:xfrm>
            <a:off x="800100" y="6172200"/>
            <a:ext cx="4000500" cy="457200"/>
          </a:xfrm>
        </p:spPr>
        <p:txBody>
          <a:bodyPr/>
          <a:lstStyle/>
          <a:p>
            <a:endParaRPr lang="zh-TW"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146304" y="6208776"/>
            <a:ext cx="457200" cy="457200"/>
          </a:xfrm>
        </p:spPr>
        <p:txBody>
          <a:bodyPr/>
          <a:lstStyle/>
          <a:p>
            <a:fld id="{73DA0BB7-265A-403C-9275-D587AB510ED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9" name="內容版面配置區 8"/>
          <p:cNvSpPr>
            <a:spLocks noGrp="1"/>
          </p:cNvSpPr>
          <p:nvPr>
            <p:ph sz="quarter" idx="1"/>
          </p:nvPr>
        </p:nvSpPr>
        <p:spPr>
          <a:xfrm>
            <a:off x="914400" y="1447800"/>
            <a:ext cx="3749040" cy="45720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933950" y="1447800"/>
            <a:ext cx="3749040" cy="45720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73050"/>
            <a:ext cx="7772400" cy="1143000"/>
          </a:xfrm>
        </p:spPr>
        <p:txBody>
          <a:bodyPr anchor="b" anchorCtr="0"/>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11" name="內容版面配置區 10"/>
          <p:cNvSpPr>
            <a:spLocks noGrp="1"/>
          </p:cNvSpPr>
          <p:nvPr>
            <p:ph sz="half" idx="2"/>
          </p:nvPr>
        </p:nvSpPr>
        <p:spPr>
          <a:xfrm>
            <a:off x="914400" y="2247900"/>
            <a:ext cx="3733800" cy="38862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half" idx="4"/>
          </p:nvPr>
        </p:nvSpPr>
        <p:spPr>
          <a:xfrm>
            <a:off x="4953000" y="2247900"/>
            <a:ext cx="3733800" cy="38862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圓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914400" y="273050"/>
            <a:ext cx="7772400" cy="1143000"/>
          </a:xfrm>
        </p:spPr>
        <p:txBody>
          <a:bodyPr anchor="b" anchorCtr="0"/>
          <a:lstStyle>
            <a:lvl1pPr algn="l">
              <a:buNone/>
              <a:defRPr sz="4000" b="0"/>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11" name="內容版面配置區 10"/>
          <p:cNvSpPr>
            <a:spLocks noGrp="1"/>
          </p:cNvSpPr>
          <p:nvPr>
            <p:ph sz="quarter" idx="1"/>
          </p:nvPr>
        </p:nvSpPr>
        <p:spPr>
          <a:xfrm>
            <a:off x="2971800" y="1600200"/>
            <a:ext cx="5715000" cy="44958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TW" altLang="en-US"/>
              <a:t>按一下以編輯母片標題樣式</a:t>
            </a:r>
            <a:endParaRPr kumimoji="0" lang="en-US"/>
          </a:p>
        </p:txBody>
      </p:sp>
      <p:sp>
        <p:nvSpPr>
          <p:cNvPr id="4" name="文字版面配置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2018/6/26</a:t>
            </a:fld>
            <a:endParaRPr lang="zh-TW" altLang="en-US"/>
          </a:p>
        </p:txBody>
      </p:sp>
      <p:sp>
        <p:nvSpPr>
          <p:cNvPr id="6" name="頁尾版面配置區 5"/>
          <p:cNvSpPr>
            <a:spLocks noGrp="1"/>
          </p:cNvSpPr>
          <p:nvPr>
            <p:ph type="ftr" sz="quarter" idx="11"/>
          </p:nvPr>
        </p:nvSpPr>
        <p:spPr>
          <a:xfrm>
            <a:off x="914400" y="6172200"/>
            <a:ext cx="3886200" cy="457200"/>
          </a:xfrm>
        </p:spPr>
        <p:txBody>
          <a:bodyPr/>
          <a:lstStyle/>
          <a:p>
            <a:endParaRPr lang="zh-TW" altLang="en-US"/>
          </a:p>
        </p:txBody>
      </p:sp>
      <p:sp>
        <p:nvSpPr>
          <p:cNvPr id="7" name="投影片編號版面配置區 6"/>
          <p:cNvSpPr>
            <a:spLocks noGrp="1"/>
          </p:cNvSpPr>
          <p:nvPr>
            <p:ph type="sldNum" sz="quarter" idx="12"/>
          </p:nvPr>
        </p:nvSpPr>
        <p:spPr>
          <a:xfrm>
            <a:off x="146304" y="6208776"/>
            <a:ext cx="457200" cy="457200"/>
          </a:xfrm>
        </p:spPr>
        <p:txBody>
          <a:bodyPr/>
          <a:lstStyle/>
          <a:p>
            <a:fld id="{73DA0BB7-265A-403C-9275-D587AB510EDC}" type="slidenum">
              <a:rPr lang="zh-TW" altLang="en-US" smtClean="0"/>
              <a:t>‹#›</a:t>
            </a:fld>
            <a:endParaRPr lang="zh-TW"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圖片版面配置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TW" altLang="en-US"/>
              <a:t>按一下圖示以新增圖片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圓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標題版面配置區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BBEAD13-0566-4C6C-97E7-55F17F24B09F}" type="datetimeFigureOut">
              <a:rPr lang="zh-TW" altLang="en-US" smtClean="0"/>
              <a:t>2018/6/26</a:t>
            </a:fld>
            <a:endParaRPr lang="zh-TW" altLang="en-US"/>
          </a:p>
        </p:txBody>
      </p:sp>
      <p:sp>
        <p:nvSpPr>
          <p:cNvPr id="3" name="頁尾版面配置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TW" altLang="en-US"/>
          </a:p>
        </p:txBody>
      </p:sp>
      <p:sp>
        <p:nvSpPr>
          <p:cNvPr id="23" name="投影片編號版面配置區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python.org/3.6/tutorial/controlflow.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python.org/3/library/csv.html"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hyperlink" Target="https://docs.python.org/3.6/library/datetim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cipy.org/doc/numpy/user/quickstar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rends.google.com/trends/explore?date=today%205-y&amp;q=Python%20data%20science,R%20data%20sci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hyperlink" Target="https://www.rstudio.com/products/rpackag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com.hk/search?q=r+vs+python+job+share&amp;num=20&amp;source=lnms&amp;tbm=isch&amp;sa=X&amp;ved=0ahUKEwjYpuTYiuDbAhXOMt4KHXxECZgQ_AUICigB&amp;biw=1920&amp;bih=89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07504" y="3200400"/>
            <a:ext cx="6400800" cy="1600200"/>
          </a:xfrm>
        </p:spPr>
        <p:txBody>
          <a:bodyPr/>
          <a:lstStyle/>
          <a:p>
            <a:pPr algn="l"/>
            <a:r>
              <a:rPr lang="en-US" altLang="zh-TW" b="1" dirty="0"/>
              <a:t>Week 1, 12 July 2018</a:t>
            </a:r>
          </a:p>
          <a:p>
            <a:pPr algn="l"/>
            <a:r>
              <a:rPr lang="en-US" altLang="zh-TW" b="1" dirty="0"/>
              <a:t>By KY Alan Lo</a:t>
            </a:r>
            <a:endParaRPr lang="zh-TW" altLang="en-US" b="1" dirty="0"/>
          </a:p>
        </p:txBody>
      </p:sp>
      <p:sp>
        <p:nvSpPr>
          <p:cNvPr id="2" name="標題 1"/>
          <p:cNvSpPr>
            <a:spLocks noGrp="1"/>
          </p:cNvSpPr>
          <p:nvPr>
            <p:ph type="ctrTitle"/>
          </p:nvPr>
        </p:nvSpPr>
        <p:spPr>
          <a:xfrm>
            <a:off x="107504" y="1505930"/>
            <a:ext cx="8229600" cy="1470025"/>
          </a:xfrm>
        </p:spPr>
        <p:txBody>
          <a:bodyPr/>
          <a:lstStyle/>
          <a:p>
            <a:pPr algn="l"/>
            <a:r>
              <a:rPr lang="en-US" altLang="zh-TW" b="1" dirty="0"/>
              <a:t>CUHK Statistics Department</a:t>
            </a:r>
            <a:br>
              <a:rPr lang="en-US" altLang="zh-TW" b="1" dirty="0"/>
            </a:br>
            <a:r>
              <a:rPr lang="en-US" altLang="zh-TW" b="1" dirty="0"/>
              <a:t>Workshop on Python 101</a:t>
            </a:r>
            <a:endParaRPr lang="zh-TW" altLang="en-US" b="1" dirty="0"/>
          </a:p>
        </p:txBody>
      </p:sp>
    </p:spTree>
    <p:extLst>
      <p:ext uri="{BB962C8B-B14F-4D97-AF65-F5344CB8AC3E}">
        <p14:creationId xmlns:p14="http://schemas.microsoft.com/office/powerpoint/2010/main" val="288349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r>
              <a:rPr lang="en-US" altLang="zh-TW" b="1" dirty="0"/>
              <a:t>Start Python Coding !</a:t>
            </a:r>
            <a:endParaRPr lang="zh-TW" altLang="en-US" b="1" dirty="0"/>
          </a:p>
        </p:txBody>
      </p:sp>
    </p:spTree>
    <p:extLst>
      <p:ext uri="{BB962C8B-B14F-4D97-AF65-F5344CB8AC3E}">
        <p14:creationId xmlns:p14="http://schemas.microsoft.com/office/powerpoint/2010/main" val="193706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Arithmetics</a:t>
            </a:r>
            <a:endParaRPr lang="zh-TW" altLang="en-US" dirty="0"/>
          </a:p>
        </p:txBody>
      </p:sp>
      <p:sp>
        <p:nvSpPr>
          <p:cNvPr id="3" name="內容版面配置區 2"/>
          <p:cNvSpPr>
            <a:spLocks noGrp="1"/>
          </p:cNvSpPr>
          <p:nvPr>
            <p:ph sz="quarter" idx="1"/>
          </p:nvPr>
        </p:nvSpPr>
        <p:spPr>
          <a:xfrm>
            <a:off x="914400" y="1447800"/>
            <a:ext cx="7772400" cy="1143000"/>
          </a:xfrm>
        </p:spPr>
        <p:txBody>
          <a:bodyPr/>
          <a:lstStyle/>
          <a:p>
            <a:r>
              <a:rPr lang="en-GB" altLang="zh-TW" dirty="0"/>
              <a:t>Variable Type: Number, Character</a:t>
            </a:r>
          </a:p>
          <a:p>
            <a:r>
              <a:rPr lang="en-GB" altLang="zh-TW" dirty="0" err="1"/>
              <a:t>Arithmetics</a:t>
            </a:r>
            <a:r>
              <a:rPr lang="en-GB" altLang="zh-TW" dirty="0"/>
              <a:t> Operators</a:t>
            </a:r>
            <a:endParaRPr lang="zh-TW" altLang="en-US" dirty="0"/>
          </a:p>
        </p:txBody>
      </p:sp>
      <p:graphicFrame>
        <p:nvGraphicFramePr>
          <p:cNvPr id="4" name="Table 3">
            <a:extLst>
              <a:ext uri="{FF2B5EF4-FFF2-40B4-BE49-F238E27FC236}">
                <a16:creationId xmlns:a16="http://schemas.microsoft.com/office/drawing/2014/main" id="{2008AA9C-F46B-4D4E-80A6-667DB62CA489}"/>
              </a:ext>
            </a:extLst>
          </p:cNvPr>
          <p:cNvGraphicFramePr>
            <a:graphicFrameLocks noGrp="1"/>
          </p:cNvGraphicFramePr>
          <p:nvPr>
            <p:extLst>
              <p:ext uri="{D42A27DB-BD31-4B8C-83A1-F6EECF244321}">
                <p14:modId xmlns:p14="http://schemas.microsoft.com/office/powerpoint/2010/main" val="2817622925"/>
              </p:ext>
            </p:extLst>
          </p:nvPr>
        </p:nvGraphicFramePr>
        <p:xfrm>
          <a:off x="457200" y="2431961"/>
          <a:ext cx="8291264" cy="4151401"/>
        </p:xfrm>
        <a:graphic>
          <a:graphicData uri="http://schemas.openxmlformats.org/drawingml/2006/table">
            <a:tbl>
              <a:tblPr/>
              <a:tblGrid>
                <a:gridCol w="1378496">
                  <a:extLst>
                    <a:ext uri="{9D8B030D-6E8A-4147-A177-3AD203B41FA5}">
                      <a16:colId xmlns:a16="http://schemas.microsoft.com/office/drawing/2014/main" val="1494634659"/>
                    </a:ext>
                  </a:extLst>
                </a:gridCol>
                <a:gridCol w="3384376">
                  <a:extLst>
                    <a:ext uri="{9D8B030D-6E8A-4147-A177-3AD203B41FA5}">
                      <a16:colId xmlns:a16="http://schemas.microsoft.com/office/drawing/2014/main" val="338083292"/>
                    </a:ext>
                  </a:extLst>
                </a:gridCol>
                <a:gridCol w="2160240">
                  <a:extLst>
                    <a:ext uri="{9D8B030D-6E8A-4147-A177-3AD203B41FA5}">
                      <a16:colId xmlns:a16="http://schemas.microsoft.com/office/drawing/2014/main" val="2474217734"/>
                    </a:ext>
                  </a:extLst>
                </a:gridCol>
                <a:gridCol w="1368152">
                  <a:extLst>
                    <a:ext uri="{9D8B030D-6E8A-4147-A177-3AD203B41FA5}">
                      <a16:colId xmlns:a16="http://schemas.microsoft.com/office/drawing/2014/main" val="1231081714"/>
                    </a:ext>
                  </a:extLst>
                </a:gridCol>
              </a:tblGrid>
              <a:tr h="240332">
                <a:tc>
                  <a:txBody>
                    <a:bodyPr/>
                    <a:lstStyle/>
                    <a:p>
                      <a:pPr algn="ctr" fontAlgn="t"/>
                      <a:r>
                        <a:rPr lang="en-GB" sz="1400" dirty="0">
                          <a:effectLst/>
                        </a:rPr>
                        <a:t>Operator</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1400">
                          <a:effectLst/>
                        </a:rPr>
                        <a:t>Description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1400" dirty="0">
                          <a:effectLst/>
                        </a:rPr>
                        <a:t>Example</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1400" dirty="0">
                          <a:effectLst/>
                        </a:rPr>
                        <a:t>R program</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62215644"/>
                  </a:ext>
                </a:extLst>
              </a:tr>
              <a:tr h="245724">
                <a:tc>
                  <a:txBody>
                    <a:bodyPr/>
                    <a:lstStyle/>
                    <a:p>
                      <a:pPr algn="ctr" fontAlgn="t"/>
                      <a:r>
                        <a:rPr lang="en-GB" sz="1400">
                          <a:effectLst/>
                        </a:rPr>
                        <a:t>+ Addition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Adds values on either side of the operator.</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 = 30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39985119"/>
                  </a:ext>
                </a:extLst>
              </a:tr>
              <a:tr h="459369">
                <a:tc>
                  <a:txBody>
                    <a:bodyPr/>
                    <a:lstStyle/>
                    <a:p>
                      <a:pPr algn="ctr" fontAlgn="t"/>
                      <a:r>
                        <a:rPr lang="en-GB" sz="1400">
                          <a:effectLst/>
                        </a:rPr>
                        <a:t>- Subtraction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Subtracts right hand operand from left hand operand.</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 = -10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33749149"/>
                  </a:ext>
                </a:extLst>
              </a:tr>
              <a:tr h="459369">
                <a:tc>
                  <a:txBody>
                    <a:bodyPr/>
                    <a:lstStyle/>
                    <a:p>
                      <a:pPr algn="ctr" fontAlgn="t"/>
                      <a:r>
                        <a:rPr lang="en-GB" sz="1400">
                          <a:effectLst/>
                        </a:rPr>
                        <a:t>* Multiplication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Multiplies values on either side of the operator</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 = 200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8841861"/>
                  </a:ext>
                </a:extLst>
              </a:tr>
              <a:tr h="459369">
                <a:tc>
                  <a:txBody>
                    <a:bodyPr/>
                    <a:lstStyle/>
                    <a:p>
                      <a:pPr algn="ctr" fontAlgn="t"/>
                      <a:r>
                        <a:rPr lang="en-GB" sz="1400">
                          <a:effectLst/>
                        </a:rPr>
                        <a:t>/ Division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Divides left hand operand by right hand operand</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b / a = 2</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b / a</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08545342"/>
                  </a:ext>
                </a:extLst>
              </a:tr>
              <a:tr h="459369">
                <a:tc>
                  <a:txBody>
                    <a:bodyPr/>
                    <a:lstStyle/>
                    <a:p>
                      <a:pPr algn="ctr" fontAlgn="t"/>
                      <a:r>
                        <a:rPr lang="en-GB" sz="1400">
                          <a:effectLst/>
                        </a:rPr>
                        <a:t>% Modulus</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Divides left hand operand by right hand operand and returns remainder</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b % a = 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b %% a</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0610320"/>
                  </a:ext>
                </a:extLst>
              </a:tr>
              <a:tr h="459369">
                <a:tc>
                  <a:txBody>
                    <a:bodyPr/>
                    <a:lstStyle/>
                    <a:p>
                      <a:pPr algn="ctr" fontAlgn="t"/>
                      <a:r>
                        <a:rPr lang="en-GB" sz="1400">
                          <a:effectLst/>
                        </a:rPr>
                        <a:t>** Exponent</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Performs exponential (power) calculation on operators</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a**b =10 to the power 20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1018993"/>
                  </a:ext>
                </a:extLst>
              </a:tr>
              <a:tr h="1368500">
                <a:tc>
                  <a:txBody>
                    <a:bodyPr/>
                    <a:lstStyle/>
                    <a:p>
                      <a:pPr algn="ctr" fontAlgn="t"/>
                      <a:r>
                        <a:rPr lang="en-GB" sz="1400" dirty="0">
                          <a:effectLst/>
                        </a:rPr>
                        <a:t>// Floor Division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dirty="0">
                          <a:effectLst/>
                        </a:rPr>
                        <a:t>The division of operands where the result is the quotient in which the digits after the decimal point are removed. But if one of the operands is negative, the result is floored, i.e., rounded away from zero (towards negative infinity) −</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9//2 = 4 and 9.0//2.0 = 4.0, </a:t>
                      </a:r>
                      <a:br>
                        <a:rPr lang="en-GB" sz="1400" dirty="0">
                          <a:effectLst/>
                        </a:rPr>
                      </a:br>
                      <a:r>
                        <a:rPr lang="en-GB" sz="1400" dirty="0">
                          <a:effectLst/>
                        </a:rPr>
                        <a:t>-11//3 = -4, -11.0//3 = -4.0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0166845"/>
                  </a:ext>
                </a:extLst>
              </a:tr>
            </a:tbl>
          </a:graphicData>
        </a:graphic>
      </p:graphicFrame>
    </p:spTree>
    <p:extLst>
      <p:ext uri="{BB962C8B-B14F-4D97-AF65-F5344CB8AC3E}">
        <p14:creationId xmlns:p14="http://schemas.microsoft.com/office/powerpoint/2010/main" val="398496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Functions</a:t>
            </a:r>
            <a:endParaRPr lang="zh-TW" altLang="en-US" dirty="0"/>
          </a:p>
        </p:txBody>
      </p:sp>
      <p:pic>
        <p:nvPicPr>
          <p:cNvPr id="4" name="Picture 3">
            <a:extLst>
              <a:ext uri="{FF2B5EF4-FFF2-40B4-BE49-F238E27FC236}">
                <a16:creationId xmlns:a16="http://schemas.microsoft.com/office/drawing/2014/main" id="{52171A17-709F-47E1-A893-229CD7EAE0D4}"/>
              </a:ext>
            </a:extLst>
          </p:cNvPr>
          <p:cNvPicPr>
            <a:picLocks noChangeAspect="1"/>
          </p:cNvPicPr>
          <p:nvPr/>
        </p:nvPicPr>
        <p:blipFill>
          <a:blip r:embed="rId2"/>
          <a:stretch>
            <a:fillRect/>
          </a:stretch>
        </p:blipFill>
        <p:spPr>
          <a:xfrm>
            <a:off x="928333" y="1700808"/>
            <a:ext cx="6429375" cy="2590800"/>
          </a:xfrm>
          <a:prstGeom prst="rect">
            <a:avLst/>
          </a:prstGeom>
        </p:spPr>
      </p:pic>
      <p:sp>
        <p:nvSpPr>
          <p:cNvPr id="5" name="Oval 4">
            <a:extLst>
              <a:ext uri="{FF2B5EF4-FFF2-40B4-BE49-F238E27FC236}">
                <a16:creationId xmlns:a16="http://schemas.microsoft.com/office/drawing/2014/main" id="{70696A30-4D5E-48A3-8C2B-A0AD1B9546B9}"/>
              </a:ext>
            </a:extLst>
          </p:cNvPr>
          <p:cNvSpPr/>
          <p:nvPr/>
        </p:nvSpPr>
        <p:spPr>
          <a:xfrm>
            <a:off x="4139952" y="1556792"/>
            <a:ext cx="1224136" cy="86409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3D5B0E1D-339A-43DD-ADE6-1CFEE913C074}"/>
              </a:ext>
            </a:extLst>
          </p:cNvPr>
          <p:cNvSpPr txBox="1"/>
          <p:nvPr/>
        </p:nvSpPr>
        <p:spPr>
          <a:xfrm>
            <a:off x="3457900" y="1115452"/>
            <a:ext cx="1872208" cy="369332"/>
          </a:xfrm>
          <a:prstGeom prst="rect">
            <a:avLst/>
          </a:prstGeom>
          <a:noFill/>
        </p:spPr>
        <p:txBody>
          <a:bodyPr wrap="square" rtlCol="0">
            <a:spAutoFit/>
          </a:bodyPr>
          <a:lstStyle/>
          <a:p>
            <a:r>
              <a:rPr lang="en-GB" dirty="0"/>
              <a:t>None: NULL value</a:t>
            </a:r>
          </a:p>
        </p:txBody>
      </p:sp>
      <p:sp>
        <p:nvSpPr>
          <p:cNvPr id="9" name="Oval 8">
            <a:extLst>
              <a:ext uri="{FF2B5EF4-FFF2-40B4-BE49-F238E27FC236}">
                <a16:creationId xmlns:a16="http://schemas.microsoft.com/office/drawing/2014/main" id="{328E6520-7499-4B9A-8A4F-4701C283A9B3}"/>
              </a:ext>
            </a:extLst>
          </p:cNvPr>
          <p:cNvSpPr/>
          <p:nvPr/>
        </p:nvSpPr>
        <p:spPr>
          <a:xfrm>
            <a:off x="6012160" y="1556792"/>
            <a:ext cx="1224136" cy="86409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899DE95-E776-4C36-85C7-88FF619F3B3F}"/>
              </a:ext>
            </a:extLst>
          </p:cNvPr>
          <p:cNvSpPr txBox="1"/>
          <p:nvPr/>
        </p:nvSpPr>
        <p:spPr>
          <a:xfrm>
            <a:off x="6001400" y="1129127"/>
            <a:ext cx="1872208" cy="369332"/>
          </a:xfrm>
          <a:prstGeom prst="rect">
            <a:avLst/>
          </a:prstGeom>
          <a:noFill/>
        </p:spPr>
        <p:txBody>
          <a:bodyPr wrap="square" rtlCol="0">
            <a:spAutoFit/>
          </a:bodyPr>
          <a:lstStyle/>
          <a:p>
            <a:r>
              <a:rPr lang="en-GB" dirty="0"/>
              <a:t>Default Value</a:t>
            </a:r>
          </a:p>
        </p:txBody>
      </p:sp>
      <p:sp>
        <p:nvSpPr>
          <p:cNvPr id="11" name="Left Brace 10">
            <a:extLst>
              <a:ext uri="{FF2B5EF4-FFF2-40B4-BE49-F238E27FC236}">
                <a16:creationId xmlns:a16="http://schemas.microsoft.com/office/drawing/2014/main" id="{4240A1DD-13D0-4D09-9EFE-2C8A9CB9715B}"/>
              </a:ext>
            </a:extLst>
          </p:cNvPr>
          <p:cNvSpPr/>
          <p:nvPr/>
        </p:nvSpPr>
        <p:spPr>
          <a:xfrm>
            <a:off x="1187624" y="2204864"/>
            <a:ext cx="446856" cy="201622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0ED28112-13CC-4D99-A9AD-7C083E9A2D4C}"/>
              </a:ext>
            </a:extLst>
          </p:cNvPr>
          <p:cNvSpPr txBox="1"/>
          <p:nvPr/>
        </p:nvSpPr>
        <p:spPr>
          <a:xfrm>
            <a:off x="251520" y="3028310"/>
            <a:ext cx="1152128" cy="646331"/>
          </a:xfrm>
          <a:prstGeom prst="rect">
            <a:avLst/>
          </a:prstGeom>
          <a:noFill/>
        </p:spPr>
        <p:txBody>
          <a:bodyPr wrap="square" rtlCol="0">
            <a:spAutoFit/>
          </a:bodyPr>
          <a:lstStyle/>
          <a:p>
            <a:r>
              <a:rPr lang="en-GB" dirty="0"/>
              <a:t>If-  condition</a:t>
            </a:r>
          </a:p>
        </p:txBody>
      </p:sp>
    </p:spTree>
    <p:extLst>
      <p:ext uri="{BB962C8B-B14F-4D97-AF65-F5344CB8AC3E}">
        <p14:creationId xmlns:p14="http://schemas.microsoft.com/office/powerpoint/2010/main" val="398496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If Conditions &amp; For loops</a:t>
            </a:r>
            <a:endParaRPr lang="zh-TW" altLang="en-US" dirty="0"/>
          </a:p>
        </p:txBody>
      </p:sp>
      <p:sp>
        <p:nvSpPr>
          <p:cNvPr id="3" name="內容版面配置區 2"/>
          <p:cNvSpPr>
            <a:spLocks noGrp="1"/>
          </p:cNvSpPr>
          <p:nvPr>
            <p:ph sz="quarter" idx="1"/>
          </p:nvPr>
        </p:nvSpPr>
        <p:spPr>
          <a:xfrm>
            <a:off x="914400" y="1447800"/>
            <a:ext cx="7772400" cy="613048"/>
          </a:xfrm>
        </p:spPr>
        <p:txBody>
          <a:bodyPr/>
          <a:lstStyle/>
          <a:p>
            <a:r>
              <a:rPr lang="en-GB" altLang="zh-TW" dirty="0">
                <a:hlinkClick r:id="rId2"/>
              </a:rPr>
              <a:t>Control Flow</a:t>
            </a:r>
            <a:endParaRPr lang="en-GB" altLang="zh-TW" dirty="0"/>
          </a:p>
          <a:p>
            <a:endParaRPr lang="zh-TW" altLang="en-US" dirty="0"/>
          </a:p>
        </p:txBody>
      </p:sp>
      <p:pic>
        <p:nvPicPr>
          <p:cNvPr id="4" name="Picture 3">
            <a:extLst>
              <a:ext uri="{FF2B5EF4-FFF2-40B4-BE49-F238E27FC236}">
                <a16:creationId xmlns:a16="http://schemas.microsoft.com/office/drawing/2014/main" id="{63AE51C8-0910-44D3-99BF-22A9F28CF6AE}"/>
              </a:ext>
            </a:extLst>
          </p:cNvPr>
          <p:cNvPicPr>
            <a:picLocks noChangeAspect="1"/>
          </p:cNvPicPr>
          <p:nvPr/>
        </p:nvPicPr>
        <p:blipFill>
          <a:blip r:embed="rId3"/>
          <a:stretch>
            <a:fillRect/>
          </a:stretch>
        </p:blipFill>
        <p:spPr>
          <a:xfrm>
            <a:off x="914400" y="1916833"/>
            <a:ext cx="3890958" cy="2376264"/>
          </a:xfrm>
          <a:prstGeom prst="rect">
            <a:avLst/>
          </a:prstGeom>
        </p:spPr>
      </p:pic>
      <p:pic>
        <p:nvPicPr>
          <p:cNvPr id="5" name="Picture 4">
            <a:extLst>
              <a:ext uri="{FF2B5EF4-FFF2-40B4-BE49-F238E27FC236}">
                <a16:creationId xmlns:a16="http://schemas.microsoft.com/office/drawing/2014/main" id="{F3C929DE-9183-44C8-A618-D9407134FDF7}"/>
              </a:ext>
            </a:extLst>
          </p:cNvPr>
          <p:cNvPicPr>
            <a:picLocks noChangeAspect="1"/>
          </p:cNvPicPr>
          <p:nvPr/>
        </p:nvPicPr>
        <p:blipFill>
          <a:blip r:embed="rId4"/>
          <a:stretch>
            <a:fillRect/>
          </a:stretch>
        </p:blipFill>
        <p:spPr>
          <a:xfrm>
            <a:off x="914400" y="4251207"/>
            <a:ext cx="6177880" cy="2398384"/>
          </a:xfrm>
          <a:prstGeom prst="rect">
            <a:avLst/>
          </a:prstGeom>
        </p:spPr>
      </p:pic>
    </p:spTree>
    <p:extLst>
      <p:ext uri="{BB962C8B-B14F-4D97-AF65-F5344CB8AC3E}">
        <p14:creationId xmlns:p14="http://schemas.microsoft.com/office/powerpoint/2010/main" val="180762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Tuple, List, Dictionary</a:t>
            </a:r>
            <a:endParaRPr lang="zh-TW" altLang="en-US" dirty="0"/>
          </a:p>
        </p:txBody>
      </p:sp>
      <p:sp>
        <p:nvSpPr>
          <p:cNvPr id="3" name="內容版面配置區 2"/>
          <p:cNvSpPr>
            <a:spLocks noGrp="1"/>
          </p:cNvSpPr>
          <p:nvPr>
            <p:ph sz="quarter" idx="1"/>
          </p:nvPr>
        </p:nvSpPr>
        <p:spPr/>
        <p:txBody>
          <a:bodyPr/>
          <a:lstStyle/>
          <a:p>
            <a:r>
              <a:rPr lang="en-GB" altLang="zh-TW" dirty="0"/>
              <a:t>Tuple</a:t>
            </a:r>
          </a:p>
          <a:p>
            <a:pPr lvl="1"/>
            <a:r>
              <a:rPr lang="en-GB" altLang="zh-TW" dirty="0"/>
              <a:t>x = (1, 'a', 2, 'b’)</a:t>
            </a:r>
          </a:p>
          <a:p>
            <a:pPr lvl="1"/>
            <a:r>
              <a:rPr lang="en-GB" dirty="0"/>
              <a:t>cannot be altered</a:t>
            </a:r>
          </a:p>
          <a:p>
            <a:r>
              <a:rPr lang="en-GB" altLang="zh-TW" b="1" u="sng" dirty="0"/>
              <a:t>List</a:t>
            </a:r>
          </a:p>
          <a:p>
            <a:pPr lvl="1"/>
            <a:r>
              <a:rPr lang="en-GB" altLang="zh-TW" b="1" u="sng" dirty="0"/>
              <a:t>x = [1, 'a', 2, ‘b’]</a:t>
            </a:r>
          </a:p>
          <a:p>
            <a:pPr lvl="1"/>
            <a:r>
              <a:rPr lang="en-GB" altLang="zh-TW" b="1" u="sng" dirty="0"/>
              <a:t>can be altered</a:t>
            </a:r>
          </a:p>
          <a:p>
            <a:r>
              <a:rPr lang="en-GB" altLang="zh-TW" dirty="0"/>
              <a:t>Dictionary</a:t>
            </a:r>
          </a:p>
          <a:p>
            <a:pPr lvl="1"/>
            <a:r>
              <a:rPr lang="en-GB" altLang="zh-TW" dirty="0"/>
              <a:t>Collection of key-value pairs</a:t>
            </a:r>
          </a:p>
          <a:p>
            <a:pPr lvl="1"/>
            <a:r>
              <a:rPr lang="en-GB" altLang="zh-TW" dirty="0"/>
              <a:t>x = {‘a’: 1; ‘b’: 2}</a:t>
            </a:r>
          </a:p>
          <a:p>
            <a:pPr lvl="2"/>
            <a:r>
              <a:rPr lang="en-GB" altLang="zh-TW" dirty="0" err="1"/>
              <a:t>x.keys</a:t>
            </a:r>
            <a:r>
              <a:rPr lang="en-GB" altLang="zh-TW" dirty="0"/>
              <a:t>() = [‘a’, ‘b’] ; </a:t>
            </a:r>
            <a:r>
              <a:rPr lang="en-GB" altLang="zh-TW" dirty="0" err="1"/>
              <a:t>x.values</a:t>
            </a:r>
            <a:r>
              <a:rPr lang="en-GB" altLang="zh-TW" dirty="0"/>
              <a:t>() = [1, 2]</a:t>
            </a:r>
            <a:endParaRPr lang="zh-TW" altLang="en-US" dirty="0"/>
          </a:p>
        </p:txBody>
      </p:sp>
      <p:pic>
        <p:nvPicPr>
          <p:cNvPr id="4" name="Picture 3">
            <a:extLst>
              <a:ext uri="{FF2B5EF4-FFF2-40B4-BE49-F238E27FC236}">
                <a16:creationId xmlns:a16="http://schemas.microsoft.com/office/drawing/2014/main" id="{8B62D867-1E4F-43AC-B87B-40B96A04CF20}"/>
              </a:ext>
            </a:extLst>
          </p:cNvPr>
          <p:cNvPicPr>
            <a:picLocks noChangeAspect="1"/>
          </p:cNvPicPr>
          <p:nvPr/>
        </p:nvPicPr>
        <p:blipFill>
          <a:blip r:embed="rId2"/>
          <a:stretch>
            <a:fillRect/>
          </a:stretch>
        </p:blipFill>
        <p:spPr>
          <a:xfrm>
            <a:off x="3995936" y="1482080"/>
            <a:ext cx="4896544" cy="1871967"/>
          </a:xfrm>
          <a:prstGeom prst="rect">
            <a:avLst/>
          </a:prstGeom>
        </p:spPr>
      </p:pic>
    </p:spTree>
    <p:extLst>
      <p:ext uri="{BB962C8B-B14F-4D97-AF65-F5344CB8AC3E}">
        <p14:creationId xmlns:p14="http://schemas.microsoft.com/office/powerpoint/2010/main" val="398496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Strings Operations, Slicing</a:t>
            </a:r>
            <a:endParaRPr lang="zh-TW" altLang="en-US" dirty="0"/>
          </a:p>
        </p:txBody>
      </p:sp>
      <p:sp>
        <p:nvSpPr>
          <p:cNvPr id="3" name="內容版面配置區 2"/>
          <p:cNvSpPr>
            <a:spLocks noGrp="1"/>
          </p:cNvSpPr>
          <p:nvPr>
            <p:ph sz="quarter" idx="1"/>
          </p:nvPr>
        </p:nvSpPr>
        <p:spPr/>
        <p:txBody>
          <a:bodyPr/>
          <a:lstStyle/>
          <a:p>
            <a:r>
              <a:rPr lang="en-GB" altLang="zh-TW" dirty="0"/>
              <a:t>Strings = List of characters</a:t>
            </a:r>
          </a:p>
          <a:p>
            <a:r>
              <a:rPr lang="en-GB" altLang="zh-TW" dirty="0"/>
              <a:t>Slicing: </a:t>
            </a:r>
          </a:p>
          <a:p>
            <a:pPr lvl="1"/>
            <a:r>
              <a:rPr lang="en-GB" altLang="zh-TW" dirty="0"/>
              <a:t>string[1:4] = 2</a:t>
            </a:r>
            <a:r>
              <a:rPr lang="en-GB" altLang="zh-TW" baseline="30000" dirty="0"/>
              <a:t>nd</a:t>
            </a:r>
            <a:r>
              <a:rPr lang="en-GB" altLang="zh-TW" dirty="0"/>
              <a:t> to 5</a:t>
            </a:r>
            <a:r>
              <a:rPr lang="en-GB" altLang="zh-TW" baseline="30000" dirty="0"/>
              <a:t>th</a:t>
            </a:r>
            <a:r>
              <a:rPr lang="en-GB" altLang="zh-TW" dirty="0"/>
              <a:t> characters</a:t>
            </a:r>
          </a:p>
          <a:p>
            <a:pPr lvl="1"/>
            <a:r>
              <a:rPr lang="en-GB" altLang="zh-TW" dirty="0"/>
              <a:t>string[-4:-1] = last 4 characters</a:t>
            </a:r>
          </a:p>
          <a:p>
            <a:r>
              <a:rPr lang="en-GB" altLang="zh-TW" dirty="0" err="1"/>
              <a:t>Strings.split</a:t>
            </a:r>
            <a:r>
              <a:rPr lang="en-GB" altLang="zh-TW" dirty="0"/>
              <a:t>(‘ ‘)</a:t>
            </a:r>
          </a:p>
          <a:p>
            <a:r>
              <a:rPr lang="en-GB" altLang="zh-TW" dirty="0" err="1"/>
              <a:t>Strings.format</a:t>
            </a:r>
            <a:r>
              <a:rPr lang="en-GB" altLang="zh-TW" dirty="0"/>
              <a:t>(…)</a:t>
            </a:r>
            <a:endParaRPr lang="zh-TW" altLang="en-US" dirty="0"/>
          </a:p>
        </p:txBody>
      </p:sp>
      <p:pic>
        <p:nvPicPr>
          <p:cNvPr id="4" name="Picture 3">
            <a:extLst>
              <a:ext uri="{FF2B5EF4-FFF2-40B4-BE49-F238E27FC236}">
                <a16:creationId xmlns:a16="http://schemas.microsoft.com/office/drawing/2014/main" id="{B24E2776-54A0-495F-B8FC-644E8186B42F}"/>
              </a:ext>
            </a:extLst>
          </p:cNvPr>
          <p:cNvPicPr>
            <a:picLocks noChangeAspect="1"/>
          </p:cNvPicPr>
          <p:nvPr/>
        </p:nvPicPr>
        <p:blipFill>
          <a:blip r:embed="rId2"/>
          <a:stretch>
            <a:fillRect/>
          </a:stretch>
        </p:blipFill>
        <p:spPr>
          <a:xfrm>
            <a:off x="3707904" y="3223831"/>
            <a:ext cx="4788024" cy="3359531"/>
          </a:xfrm>
          <a:prstGeom prst="rect">
            <a:avLst/>
          </a:prstGeom>
        </p:spPr>
      </p:pic>
    </p:spTree>
    <p:extLst>
      <p:ext uri="{BB962C8B-B14F-4D97-AF65-F5344CB8AC3E}">
        <p14:creationId xmlns:p14="http://schemas.microsoft.com/office/powerpoint/2010/main" val="356640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p:txBody>
          <a:bodyPr/>
          <a:lstStyle/>
          <a:p>
            <a:r>
              <a:rPr lang="en-GB" altLang="zh-TW" dirty="0">
                <a:hlinkClick r:id="rId2"/>
              </a:rPr>
              <a:t>csv library</a:t>
            </a:r>
            <a:endParaRPr lang="en-GB" altLang="zh-TW" dirty="0"/>
          </a:p>
          <a:p>
            <a:pPr lvl="1"/>
            <a:r>
              <a:rPr lang="en-GB" altLang="zh-TW" dirty="0" err="1"/>
              <a:t>csv.writer</a:t>
            </a:r>
            <a:r>
              <a:rPr lang="en-GB" altLang="zh-TW" dirty="0"/>
              <a:t> / </a:t>
            </a:r>
            <a:r>
              <a:rPr lang="en-GB" altLang="zh-TW" dirty="0" err="1"/>
              <a:t>csv.reader</a:t>
            </a:r>
            <a:endParaRPr lang="en-GB" altLang="zh-TW" dirty="0"/>
          </a:p>
          <a:p>
            <a:pPr lvl="1"/>
            <a:r>
              <a:rPr lang="en-GB" altLang="zh-TW" dirty="0" err="1"/>
              <a:t>csv.DictReader</a:t>
            </a:r>
            <a:r>
              <a:rPr lang="en-GB" altLang="zh-TW" dirty="0"/>
              <a:t> / </a:t>
            </a:r>
            <a:r>
              <a:rPr lang="en-GB" altLang="zh-TW" dirty="0" err="1"/>
              <a:t>csv.DictWriter</a:t>
            </a:r>
            <a:endParaRPr lang="en-GB" altLang="zh-TW" dirty="0"/>
          </a:p>
        </p:txBody>
      </p:sp>
      <p:sp>
        <p:nvSpPr>
          <p:cNvPr id="2" name="標題 1"/>
          <p:cNvSpPr>
            <a:spLocks noGrp="1"/>
          </p:cNvSpPr>
          <p:nvPr>
            <p:ph type="title"/>
          </p:nvPr>
        </p:nvSpPr>
        <p:spPr/>
        <p:txBody>
          <a:bodyPr/>
          <a:lstStyle/>
          <a:p>
            <a:r>
              <a:rPr lang="en-US" altLang="zh-TW" dirty="0"/>
              <a:t>Read &amp; Write CSV</a:t>
            </a:r>
            <a:endParaRPr lang="zh-TW" altLang="en-US" dirty="0"/>
          </a:p>
        </p:txBody>
      </p:sp>
      <p:pic>
        <p:nvPicPr>
          <p:cNvPr id="4" name="Picture 3">
            <a:extLst>
              <a:ext uri="{FF2B5EF4-FFF2-40B4-BE49-F238E27FC236}">
                <a16:creationId xmlns:a16="http://schemas.microsoft.com/office/drawing/2014/main" id="{7082D7C2-E9E8-4EF1-9525-5F4A73DA4931}"/>
              </a:ext>
            </a:extLst>
          </p:cNvPr>
          <p:cNvPicPr>
            <a:picLocks noChangeAspect="1"/>
          </p:cNvPicPr>
          <p:nvPr/>
        </p:nvPicPr>
        <p:blipFill>
          <a:blip r:embed="rId3"/>
          <a:stretch>
            <a:fillRect/>
          </a:stretch>
        </p:blipFill>
        <p:spPr>
          <a:xfrm>
            <a:off x="1156815" y="2852936"/>
            <a:ext cx="3847233" cy="1341631"/>
          </a:xfrm>
          <a:prstGeom prst="rect">
            <a:avLst/>
          </a:prstGeom>
        </p:spPr>
      </p:pic>
      <p:pic>
        <p:nvPicPr>
          <p:cNvPr id="5" name="Picture 4">
            <a:extLst>
              <a:ext uri="{FF2B5EF4-FFF2-40B4-BE49-F238E27FC236}">
                <a16:creationId xmlns:a16="http://schemas.microsoft.com/office/drawing/2014/main" id="{FC931944-67D6-4B89-A004-C902AD4BECC3}"/>
              </a:ext>
            </a:extLst>
          </p:cNvPr>
          <p:cNvPicPr>
            <a:picLocks noChangeAspect="1"/>
          </p:cNvPicPr>
          <p:nvPr/>
        </p:nvPicPr>
        <p:blipFill>
          <a:blip r:embed="rId4"/>
          <a:stretch>
            <a:fillRect/>
          </a:stretch>
        </p:blipFill>
        <p:spPr>
          <a:xfrm>
            <a:off x="1156815" y="4388230"/>
            <a:ext cx="6228184" cy="2043940"/>
          </a:xfrm>
          <a:prstGeom prst="rect">
            <a:avLst/>
          </a:prstGeom>
        </p:spPr>
      </p:pic>
    </p:spTree>
    <p:extLst>
      <p:ext uri="{BB962C8B-B14F-4D97-AF65-F5344CB8AC3E}">
        <p14:creationId xmlns:p14="http://schemas.microsoft.com/office/powerpoint/2010/main" val="218857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DateTime</a:t>
            </a:r>
            <a:endParaRPr lang="zh-TW" altLang="en-US" dirty="0"/>
          </a:p>
        </p:txBody>
      </p:sp>
      <p:sp>
        <p:nvSpPr>
          <p:cNvPr id="3" name="內容版面配置區 2"/>
          <p:cNvSpPr>
            <a:spLocks noGrp="1"/>
          </p:cNvSpPr>
          <p:nvPr>
            <p:ph sz="quarter" idx="1"/>
          </p:nvPr>
        </p:nvSpPr>
        <p:spPr/>
        <p:txBody>
          <a:bodyPr/>
          <a:lstStyle/>
          <a:p>
            <a:r>
              <a:rPr lang="en-GB" altLang="zh-TW" dirty="0">
                <a:hlinkClick r:id="rId2"/>
              </a:rPr>
              <a:t>Datetime library</a:t>
            </a:r>
            <a:endParaRPr lang="en-GB" altLang="zh-TW" dirty="0"/>
          </a:p>
          <a:p>
            <a:pPr lvl="1"/>
            <a:r>
              <a:rPr lang="en-GB" altLang="zh-TW" dirty="0"/>
              <a:t>Object datetime</a:t>
            </a:r>
          </a:p>
          <a:p>
            <a:pPr lvl="2"/>
            <a:r>
              <a:rPr lang="en-GB" altLang="zh-TW" dirty="0"/>
              <a:t>Elements: year, month, day, hour, minute, second, microsecond</a:t>
            </a:r>
          </a:p>
          <a:p>
            <a:pPr lvl="1"/>
            <a:r>
              <a:rPr lang="en-GB" altLang="zh-TW" dirty="0"/>
              <a:t>Object </a:t>
            </a:r>
            <a:r>
              <a:rPr lang="en-GB" altLang="zh-TW" dirty="0" err="1"/>
              <a:t>timedelta</a:t>
            </a:r>
            <a:endParaRPr lang="en-GB" altLang="zh-TW" dirty="0"/>
          </a:p>
          <a:p>
            <a:pPr lvl="2"/>
            <a:r>
              <a:rPr lang="en-GB" altLang="zh-TW" dirty="0"/>
              <a:t>Use for +- date and times</a:t>
            </a:r>
          </a:p>
          <a:p>
            <a:pPr lvl="1"/>
            <a:r>
              <a:rPr lang="en-GB" altLang="zh-TW" dirty="0"/>
              <a:t>Object date</a:t>
            </a:r>
          </a:p>
          <a:p>
            <a:pPr lvl="1"/>
            <a:r>
              <a:rPr lang="en-GB" altLang="zh-TW" dirty="0"/>
              <a:t>Object time</a:t>
            </a:r>
            <a:endParaRPr lang="zh-TW" altLang="en-US" dirty="0"/>
          </a:p>
        </p:txBody>
      </p:sp>
    </p:spTree>
    <p:extLst>
      <p:ext uri="{BB962C8B-B14F-4D97-AF65-F5344CB8AC3E}">
        <p14:creationId xmlns:p14="http://schemas.microsoft.com/office/powerpoint/2010/main" val="58802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Shorten For loops</a:t>
            </a:r>
            <a:endParaRPr lang="zh-TW" altLang="en-US" dirty="0"/>
          </a:p>
        </p:txBody>
      </p:sp>
      <p:sp>
        <p:nvSpPr>
          <p:cNvPr id="3" name="內容版面配置區 2"/>
          <p:cNvSpPr>
            <a:spLocks noGrp="1"/>
          </p:cNvSpPr>
          <p:nvPr>
            <p:ph sz="quarter" idx="1"/>
          </p:nvPr>
        </p:nvSpPr>
        <p:spPr/>
        <p:txBody>
          <a:bodyPr/>
          <a:lstStyle/>
          <a:p>
            <a:r>
              <a:rPr lang="en-US" altLang="zh-TW" dirty="0"/>
              <a:t>Map / </a:t>
            </a:r>
            <a:r>
              <a:rPr lang="en-US" altLang="zh-TW" dirty="0" err="1"/>
              <a:t>pandas.series.Apply</a:t>
            </a:r>
            <a:endParaRPr lang="en-US" altLang="zh-TW" dirty="0"/>
          </a:p>
          <a:p>
            <a:pPr lvl="1"/>
            <a:r>
              <a:rPr lang="en-US" altLang="zh-TW" dirty="0"/>
              <a:t>Map(function f, list) = output each f(x) in list</a:t>
            </a:r>
          </a:p>
          <a:p>
            <a:r>
              <a:rPr lang="en-US" altLang="zh-TW" dirty="0"/>
              <a:t>Lambda = one line function</a:t>
            </a:r>
          </a:p>
          <a:p>
            <a:pPr lvl="1"/>
            <a:r>
              <a:rPr lang="en-GB" altLang="zh-TW" dirty="0" err="1"/>
              <a:t>my_function</a:t>
            </a:r>
            <a:r>
              <a:rPr lang="en-GB" altLang="zh-TW" dirty="0"/>
              <a:t> = lambda a, b, c : a + b</a:t>
            </a:r>
            <a:endParaRPr lang="en-US" altLang="zh-TW" dirty="0"/>
          </a:p>
          <a:p>
            <a:r>
              <a:rPr lang="en-US" altLang="zh-TW" dirty="0"/>
              <a:t>List Comprehensions / </a:t>
            </a:r>
            <a:r>
              <a:rPr lang="en-US" altLang="zh-TW" dirty="0" err="1"/>
              <a:t>pandas.series.filter</a:t>
            </a:r>
            <a:endParaRPr lang="en-US" altLang="zh-TW" dirty="0"/>
          </a:p>
          <a:p>
            <a:pPr lvl="1"/>
            <a:r>
              <a:rPr lang="en-GB" altLang="zh-TW" dirty="0" err="1"/>
              <a:t>my_list</a:t>
            </a:r>
            <a:r>
              <a:rPr lang="en-GB" altLang="zh-TW" dirty="0"/>
              <a:t> = [number for number in range(0,1000) if number % 2 == 0]</a:t>
            </a:r>
            <a:endParaRPr lang="zh-TW" altLang="en-US" dirty="0"/>
          </a:p>
        </p:txBody>
      </p:sp>
    </p:spTree>
    <p:extLst>
      <p:ext uri="{BB962C8B-B14F-4D97-AF65-F5344CB8AC3E}">
        <p14:creationId xmlns:p14="http://schemas.microsoft.com/office/powerpoint/2010/main" val="193474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hlinkClick r:id="rId2"/>
              </a:rPr>
              <a:t>Library </a:t>
            </a:r>
            <a:r>
              <a:rPr lang="en-US" altLang="zh-TW" dirty="0" err="1">
                <a:hlinkClick r:id="rId2"/>
              </a:rPr>
              <a:t>numpy</a:t>
            </a:r>
            <a:endParaRPr lang="zh-TW" altLang="en-US" dirty="0"/>
          </a:p>
        </p:txBody>
      </p:sp>
      <p:sp>
        <p:nvSpPr>
          <p:cNvPr id="3" name="內容版面配置區 2"/>
          <p:cNvSpPr>
            <a:spLocks noGrp="1"/>
          </p:cNvSpPr>
          <p:nvPr>
            <p:ph sz="quarter" idx="1"/>
          </p:nvPr>
        </p:nvSpPr>
        <p:spPr/>
        <p:txBody>
          <a:bodyPr/>
          <a:lstStyle/>
          <a:p>
            <a:r>
              <a:rPr lang="en-US" altLang="zh-TW" dirty="0"/>
              <a:t>Matrix computation</a:t>
            </a:r>
          </a:p>
          <a:p>
            <a:pPr lvl="1"/>
            <a:r>
              <a:rPr lang="en-GB" dirty="0"/>
              <a:t>a powerful N-dimensional array object</a:t>
            </a:r>
          </a:p>
          <a:p>
            <a:pPr lvl="1"/>
            <a:r>
              <a:rPr lang="en-GB" dirty="0"/>
              <a:t>useful linear algebra, Fourier transform, and random number capabilities</a:t>
            </a:r>
          </a:p>
          <a:p>
            <a:pPr lvl="1"/>
            <a:endParaRPr lang="zh-TW" altLang="en-US" dirty="0"/>
          </a:p>
        </p:txBody>
      </p:sp>
    </p:spTree>
    <p:extLst>
      <p:ext uri="{BB962C8B-B14F-4D97-AF65-F5344CB8AC3E}">
        <p14:creationId xmlns:p14="http://schemas.microsoft.com/office/powerpoint/2010/main" val="359757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Self-Introduction</a:t>
            </a:r>
            <a:endParaRPr lang="zh-TW" altLang="en-US" dirty="0"/>
          </a:p>
        </p:txBody>
      </p:sp>
      <p:sp>
        <p:nvSpPr>
          <p:cNvPr id="3" name="內容版面配置區 2"/>
          <p:cNvSpPr>
            <a:spLocks noGrp="1"/>
          </p:cNvSpPr>
          <p:nvPr>
            <p:ph sz="quarter" idx="1"/>
          </p:nvPr>
        </p:nvSpPr>
        <p:spPr>
          <a:xfrm>
            <a:off x="914400" y="1447800"/>
            <a:ext cx="5529808" cy="4572000"/>
          </a:xfrm>
        </p:spPr>
        <p:txBody>
          <a:bodyPr>
            <a:normAutofit fontScale="70000" lnSpcReduction="20000"/>
          </a:bodyPr>
          <a:lstStyle/>
          <a:p>
            <a:r>
              <a:rPr lang="en-US" altLang="zh-TW" dirty="0"/>
              <a:t>2008 July </a:t>
            </a:r>
            <a:br>
              <a:rPr lang="en-US" altLang="zh-TW" dirty="0"/>
            </a:br>
            <a:r>
              <a:rPr lang="en-US" altLang="zh-TW" dirty="0"/>
              <a:t>BSc in Statistics CUHK (1</a:t>
            </a:r>
            <a:r>
              <a:rPr lang="en-US" altLang="zh-TW" baseline="30000" dirty="0"/>
              <a:t>st</a:t>
            </a:r>
            <a:r>
              <a:rPr lang="en-US" altLang="zh-TW" dirty="0"/>
              <a:t> </a:t>
            </a:r>
            <a:r>
              <a:rPr lang="en-US" altLang="zh-TW" dirty="0" err="1"/>
              <a:t>Hons</a:t>
            </a:r>
            <a:r>
              <a:rPr lang="en-US" altLang="zh-TW" dirty="0"/>
              <a:t>)</a:t>
            </a:r>
            <a:br>
              <a:rPr lang="en-US" altLang="zh-TW" dirty="0"/>
            </a:br>
            <a:r>
              <a:rPr lang="en-US" altLang="zh-TW" dirty="0"/>
              <a:t>in Data Science and Bus. Stat. Stream</a:t>
            </a:r>
          </a:p>
          <a:p>
            <a:r>
              <a:rPr lang="en-US" altLang="zh-TW" dirty="0"/>
              <a:t>2010</a:t>
            </a:r>
            <a:r>
              <a:rPr lang="zh-TW" altLang="en-US" dirty="0"/>
              <a:t> </a:t>
            </a:r>
            <a:r>
              <a:rPr lang="en-US" altLang="zh-TW" dirty="0"/>
              <a:t>July </a:t>
            </a:r>
            <a:br>
              <a:rPr lang="en-US" altLang="zh-TW" dirty="0"/>
            </a:br>
            <a:r>
              <a:rPr lang="en-US" altLang="zh-TW" dirty="0"/>
              <a:t>MPhil in Statistics CUHK</a:t>
            </a:r>
            <a:br>
              <a:rPr lang="en-US" altLang="zh-TW" dirty="0"/>
            </a:br>
            <a:r>
              <a:rPr lang="en-US" altLang="zh-TW" dirty="0"/>
              <a:t>under Supervised by Prof. Ben Chan</a:t>
            </a:r>
          </a:p>
          <a:p>
            <a:r>
              <a:rPr lang="en-US" altLang="zh-TW" dirty="0"/>
              <a:t>2010 Oct – 2013 Sept</a:t>
            </a:r>
            <a:br>
              <a:rPr lang="en-US" altLang="zh-TW" dirty="0"/>
            </a:br>
            <a:r>
              <a:rPr lang="en-US" altLang="zh-TW" dirty="0"/>
              <a:t>Research Analyst – </a:t>
            </a:r>
            <a:r>
              <a:rPr lang="en-US" altLang="zh-TW" dirty="0" err="1"/>
              <a:t>Algo</a:t>
            </a:r>
            <a:r>
              <a:rPr lang="en-US" altLang="zh-TW" dirty="0"/>
              <a:t> Trading</a:t>
            </a:r>
            <a:br>
              <a:rPr lang="en-US" altLang="zh-TW" dirty="0"/>
            </a:br>
            <a:r>
              <a:rPr lang="en-US" altLang="zh-TW" dirty="0"/>
              <a:t>CASH Dynamic Opportunities Investment</a:t>
            </a:r>
          </a:p>
          <a:p>
            <a:r>
              <a:rPr lang="en-US" altLang="zh-TW" dirty="0"/>
              <a:t>2013 Sept – 2014 Sept</a:t>
            </a:r>
            <a:br>
              <a:rPr lang="en-US" altLang="zh-TW" dirty="0"/>
            </a:br>
            <a:r>
              <a:rPr lang="en-US" altLang="zh-TW" dirty="0"/>
              <a:t>Quantitative Analyst – IT Consulting</a:t>
            </a:r>
            <a:br>
              <a:rPr lang="en-US" altLang="zh-TW" dirty="0"/>
            </a:br>
            <a:r>
              <a:rPr lang="en-US" altLang="zh-TW" dirty="0"/>
              <a:t>Long Term Intelligence</a:t>
            </a:r>
          </a:p>
          <a:p>
            <a:r>
              <a:rPr lang="en-US" altLang="zh-TW" dirty="0"/>
              <a:t>2014 Sept – 2015 Sept</a:t>
            </a:r>
            <a:br>
              <a:rPr lang="en-US" altLang="zh-TW" dirty="0"/>
            </a:br>
            <a:r>
              <a:rPr lang="en-US" altLang="zh-TW" dirty="0"/>
              <a:t>Project Officer - Environmental Predictive </a:t>
            </a:r>
            <a:r>
              <a:rPr lang="en-US" altLang="zh-TW" dirty="0" err="1"/>
              <a:t>Modelling</a:t>
            </a:r>
            <a:br>
              <a:rPr lang="en-US" altLang="zh-TW" dirty="0"/>
            </a:br>
            <a:r>
              <a:rPr lang="en-US" altLang="zh-TW" dirty="0"/>
              <a:t>Environmental Protection </a:t>
            </a:r>
            <a:r>
              <a:rPr lang="en-US" altLang="zh-TW" dirty="0" err="1"/>
              <a:t>Dept</a:t>
            </a:r>
            <a:r>
              <a:rPr lang="en-US" altLang="zh-TW" dirty="0"/>
              <a:t>, HK Gov’t</a:t>
            </a:r>
          </a:p>
          <a:p>
            <a:r>
              <a:rPr lang="en-US" altLang="zh-TW" dirty="0"/>
              <a:t>2016 March – NOW</a:t>
            </a:r>
            <a:br>
              <a:rPr lang="en-US" altLang="zh-TW" dirty="0"/>
            </a:br>
            <a:r>
              <a:rPr lang="en-US" altLang="zh-TW" dirty="0"/>
              <a:t>Data Scientist – Group IT, </a:t>
            </a:r>
            <a:r>
              <a:rPr lang="en-US" altLang="zh-TW" dirty="0" err="1"/>
              <a:t>CoE</a:t>
            </a:r>
            <a:r>
              <a:rPr lang="en-US" altLang="zh-TW" dirty="0"/>
              <a:t> Analytics</a:t>
            </a:r>
            <a:br>
              <a:rPr lang="en-US" altLang="zh-TW" dirty="0"/>
            </a:br>
            <a:r>
              <a:rPr lang="en-US" altLang="zh-TW" dirty="0"/>
              <a:t>CLP Power Limited</a:t>
            </a:r>
            <a:endParaRPr lang="zh-TW" altLang="en-US" dirty="0"/>
          </a:p>
        </p:txBody>
      </p:sp>
      <p:pic>
        <p:nvPicPr>
          <p:cNvPr id="1026" name="Picture 2" descr="https://avatars3.githubusercontent.com/u/15514661?s=400&amp;v=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412776"/>
            <a:ext cx="2441848" cy="244184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linkedin icon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linkedin icon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linkedin icon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909" y="198203"/>
            <a:ext cx="369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p:cNvSpPr txBox="1"/>
          <p:nvPr/>
        </p:nvSpPr>
        <p:spPr>
          <a:xfrm>
            <a:off x="5874568" y="198202"/>
            <a:ext cx="3233936" cy="369332"/>
          </a:xfrm>
          <a:prstGeom prst="rect">
            <a:avLst/>
          </a:prstGeom>
          <a:noFill/>
        </p:spPr>
        <p:txBody>
          <a:bodyPr wrap="square" rtlCol="0">
            <a:spAutoFit/>
          </a:bodyPr>
          <a:lstStyle/>
          <a:p>
            <a:r>
              <a:rPr lang="en-US" altLang="zh-TW" dirty="0"/>
              <a:t>www.linkedin.com/in/kyalanlo/</a:t>
            </a:r>
            <a:endParaRPr lang="zh-TW" altLang="en-US" dirty="0"/>
          </a:p>
        </p:txBody>
      </p:sp>
      <p:sp>
        <p:nvSpPr>
          <p:cNvPr id="10" name="文字方塊 9"/>
          <p:cNvSpPr txBox="1"/>
          <p:nvPr/>
        </p:nvSpPr>
        <p:spPr>
          <a:xfrm>
            <a:off x="5874568" y="665480"/>
            <a:ext cx="3233936" cy="369332"/>
          </a:xfrm>
          <a:prstGeom prst="rect">
            <a:avLst/>
          </a:prstGeom>
          <a:noFill/>
        </p:spPr>
        <p:txBody>
          <a:bodyPr wrap="square" rtlCol="0">
            <a:spAutoFit/>
          </a:bodyPr>
          <a:lstStyle/>
          <a:p>
            <a:r>
              <a:rPr lang="en-US" altLang="zh-TW" dirty="0"/>
              <a:t>kyalan.2013@gmail.com</a:t>
            </a:r>
            <a:endParaRPr lang="zh-TW" altLang="en-US" dirty="0"/>
          </a:p>
        </p:txBody>
      </p:sp>
      <p:sp>
        <p:nvSpPr>
          <p:cNvPr id="8" name="AutoShape 11" descr="email icon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0492" y="682899"/>
            <a:ext cx="344802" cy="34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827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r>
              <a:rPr lang="en-US" altLang="zh-TW" b="1" dirty="0"/>
              <a:t>Thank you</a:t>
            </a:r>
            <a:endParaRPr lang="zh-TW" altLang="en-US" b="1" dirty="0"/>
          </a:p>
        </p:txBody>
      </p:sp>
    </p:spTree>
    <p:extLst>
      <p:ext uri="{BB962C8B-B14F-4D97-AF65-F5344CB8AC3E}">
        <p14:creationId xmlns:p14="http://schemas.microsoft.com/office/powerpoint/2010/main" val="82756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r>
              <a:rPr lang="en-US" altLang="zh-TW" b="1" dirty="0"/>
              <a:t>Appendix</a:t>
            </a:r>
            <a:endParaRPr lang="zh-TW" altLang="en-US" b="1" dirty="0"/>
          </a:p>
        </p:txBody>
      </p:sp>
    </p:spTree>
    <p:extLst>
      <p:ext uri="{BB962C8B-B14F-4D97-AF65-F5344CB8AC3E}">
        <p14:creationId xmlns:p14="http://schemas.microsoft.com/office/powerpoint/2010/main" val="270180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Ability</a:t>
            </a:r>
            <a:endParaRPr lang="zh-TW" altLang="en-US" dirty="0"/>
          </a:p>
        </p:txBody>
      </p:sp>
      <p:sp>
        <p:nvSpPr>
          <p:cNvPr id="3" name="內容版面配置區 2"/>
          <p:cNvSpPr>
            <a:spLocks noGrp="1"/>
          </p:cNvSpPr>
          <p:nvPr>
            <p:ph sz="quarter" idx="1"/>
          </p:nvPr>
        </p:nvSpPr>
        <p:spPr/>
        <p:txBody>
          <a:bodyPr/>
          <a:lstStyle/>
          <a:p>
            <a:r>
              <a:rPr lang="en-US" altLang="zh-TW" dirty="0"/>
              <a:t>Data Source: APIs (Facebook / Google Analytics / …)</a:t>
            </a:r>
          </a:p>
          <a:p>
            <a:r>
              <a:rPr lang="en-US" altLang="zh-TW" dirty="0"/>
              <a:t>Data Warehousing: T/U-SQL, Azure Data Factory</a:t>
            </a:r>
          </a:p>
          <a:p>
            <a:r>
              <a:rPr lang="en-US" altLang="zh-TW" dirty="0"/>
              <a:t>Data Analysis &amp; Modeling - High Level Experience: </a:t>
            </a:r>
            <a:br>
              <a:rPr lang="en-US" altLang="zh-TW" dirty="0"/>
            </a:br>
            <a:r>
              <a:rPr lang="en-US" altLang="zh-TW" dirty="0"/>
              <a:t>10 years experience in R / SAS / SPSS</a:t>
            </a:r>
            <a:br>
              <a:rPr lang="en-US" altLang="zh-TW" dirty="0"/>
            </a:br>
            <a:r>
              <a:rPr lang="en-US" altLang="zh-TW" dirty="0"/>
              <a:t>3 years experience in Python</a:t>
            </a:r>
          </a:p>
          <a:p>
            <a:r>
              <a:rPr lang="en-US" altLang="zh-TW" dirty="0"/>
              <a:t>Data Visualizer: Tableau, Power BI</a:t>
            </a:r>
            <a:br>
              <a:rPr lang="en-US" altLang="zh-TW" dirty="0"/>
            </a:br>
            <a:br>
              <a:rPr lang="en-US" altLang="zh-TW" dirty="0"/>
            </a:br>
            <a:br>
              <a:rPr lang="en-US" altLang="zh-TW" dirty="0"/>
            </a:br>
            <a:r>
              <a:rPr lang="en-US" altLang="zh-TW" dirty="0"/>
              <a:t>(Add data flow chart, and indicate the importance: 10 year R but 3 year python)</a:t>
            </a:r>
            <a:endParaRPr lang="zh-TW" altLang="en-US" dirty="0"/>
          </a:p>
        </p:txBody>
      </p:sp>
    </p:spTree>
    <p:extLst>
      <p:ext uri="{BB962C8B-B14F-4D97-AF65-F5344CB8AC3E}">
        <p14:creationId xmlns:p14="http://schemas.microsoft.com/office/powerpoint/2010/main" val="409553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a:t>
            </a:r>
            <a:r>
              <a:rPr lang="en-US" altLang="zh-TW" dirty="0" err="1"/>
              <a:t>vs</a:t>
            </a:r>
            <a:r>
              <a:rPr lang="en-US" altLang="zh-TW" dirty="0"/>
              <a:t> Python</a:t>
            </a:r>
            <a:endParaRPr lang="zh-TW" altLang="en-US" dirty="0"/>
          </a:p>
        </p:txBody>
      </p:sp>
      <p:sp>
        <p:nvSpPr>
          <p:cNvPr id="3" name="內容版面配置區 2"/>
          <p:cNvSpPr>
            <a:spLocks noGrp="1"/>
          </p:cNvSpPr>
          <p:nvPr>
            <p:ph sz="quarter" idx="1"/>
          </p:nvPr>
        </p:nvSpPr>
        <p:spPr/>
        <p:txBody>
          <a:bodyPr/>
          <a:lstStyle/>
          <a:p>
            <a:r>
              <a:rPr lang="en-US" altLang="zh-TW" dirty="0"/>
              <a:t>R</a:t>
            </a:r>
            <a:r>
              <a:rPr lang="zh-TW" altLang="en-US" dirty="0"/>
              <a:t> </a:t>
            </a:r>
            <a:r>
              <a:rPr lang="en-US" altLang="zh-TW" dirty="0"/>
              <a:t>for Data Analytics ; Python is OO-interpreted</a:t>
            </a:r>
          </a:p>
          <a:p>
            <a:pPr lvl="1"/>
            <a:r>
              <a:rPr lang="en-US" altLang="zh-TW" sz="1200" dirty="0"/>
              <a:t>R is a programming language and free software environment for </a:t>
            </a:r>
            <a:r>
              <a:rPr lang="en-US" altLang="zh-TW" sz="1200" b="1" u="sng" dirty="0"/>
              <a:t>statistical computing and graphics </a:t>
            </a:r>
            <a:r>
              <a:rPr lang="en-US" altLang="zh-TW" sz="1200" dirty="0"/>
              <a:t>that is supported by the R Foundation for Statistical Computing. The R language is widely used among statisticians and data miners for developing </a:t>
            </a:r>
            <a:r>
              <a:rPr lang="en-US" altLang="zh-TW" sz="1200" b="1" u="sng" dirty="0"/>
              <a:t>statistical software</a:t>
            </a:r>
            <a:r>
              <a:rPr lang="zh-TW" altLang="en-US" sz="1200" b="1" u="sng" dirty="0"/>
              <a:t> </a:t>
            </a:r>
            <a:r>
              <a:rPr lang="en-US" altLang="zh-TW" sz="1200" b="1" u="sng" dirty="0"/>
              <a:t>and data analysis</a:t>
            </a:r>
            <a:r>
              <a:rPr lang="en-US" altLang="zh-TW" sz="1200" dirty="0"/>
              <a:t>.</a:t>
            </a:r>
          </a:p>
          <a:p>
            <a:pPr lvl="2"/>
            <a:r>
              <a:rPr lang="en-US" altLang="zh-TW" sz="1000" dirty="0" err="1"/>
              <a:t>ggplots</a:t>
            </a:r>
            <a:r>
              <a:rPr lang="en-US" altLang="zh-TW" sz="1000" dirty="0"/>
              <a:t>, </a:t>
            </a:r>
            <a:r>
              <a:rPr lang="en-US" altLang="zh-TW" sz="1000" dirty="0" err="1"/>
              <a:t>tidyr</a:t>
            </a:r>
            <a:r>
              <a:rPr lang="en-US" altLang="zh-TW" sz="1000" dirty="0"/>
              <a:t>, </a:t>
            </a:r>
            <a:r>
              <a:rPr lang="en-US" altLang="zh-TW" sz="1000" dirty="0" err="1"/>
              <a:t>dplyr</a:t>
            </a:r>
            <a:r>
              <a:rPr lang="en-US" altLang="zh-TW" sz="1000" dirty="0"/>
              <a:t>, </a:t>
            </a:r>
            <a:r>
              <a:rPr lang="en-US" altLang="zh-TW" sz="1000" dirty="0" err="1"/>
              <a:t>lubridate</a:t>
            </a:r>
            <a:r>
              <a:rPr lang="en-US" altLang="zh-TW" sz="1000" dirty="0"/>
              <a:t>, … = </a:t>
            </a:r>
            <a:r>
              <a:rPr lang="en-US" altLang="zh-TW" sz="1000" dirty="0" err="1"/>
              <a:t>tidyverse</a:t>
            </a:r>
            <a:endParaRPr lang="en-US" altLang="zh-TW" sz="1000" dirty="0"/>
          </a:p>
          <a:p>
            <a:pPr lvl="1"/>
            <a:r>
              <a:rPr lang="en-US" altLang="zh-TW" sz="1200" dirty="0"/>
              <a:t>Python is an interpreted high-level programming language for </a:t>
            </a:r>
            <a:r>
              <a:rPr lang="en-US" altLang="zh-TW" sz="1200" b="1" u="sng" dirty="0"/>
              <a:t>general-purpose programming</a:t>
            </a:r>
            <a:r>
              <a:rPr lang="en-US" altLang="zh-TW" sz="1200" dirty="0"/>
              <a:t>.</a:t>
            </a:r>
            <a:r>
              <a:rPr lang="zh-TW" altLang="en-US" sz="1200" dirty="0"/>
              <a:t> </a:t>
            </a:r>
            <a:r>
              <a:rPr lang="en-US" altLang="zh-TW" sz="1200" dirty="0"/>
              <a:t>It supports </a:t>
            </a:r>
            <a:r>
              <a:rPr lang="en-US" altLang="zh-TW" sz="1200" b="1" u="sng" dirty="0"/>
              <a:t>multiple programming paradigms</a:t>
            </a:r>
            <a:r>
              <a:rPr lang="en-US" altLang="zh-TW" sz="1200" dirty="0"/>
              <a:t>, including object-oriented, imperative, functional and procedural, and has a large and comprehensive standard library.</a:t>
            </a:r>
          </a:p>
          <a:p>
            <a:pPr lvl="2"/>
            <a:r>
              <a:rPr lang="en-US" altLang="zh-TW" sz="1000" dirty="0"/>
              <a:t>Pandas , </a:t>
            </a:r>
            <a:r>
              <a:rPr lang="en-US" altLang="zh-TW" sz="1000" dirty="0" err="1"/>
              <a:t>numPy</a:t>
            </a:r>
            <a:r>
              <a:rPr lang="en-US" altLang="zh-TW" sz="1000" dirty="0"/>
              <a:t>, </a:t>
            </a:r>
            <a:r>
              <a:rPr lang="en-US" altLang="zh-TW" sz="1000" dirty="0" err="1"/>
              <a:t>matplotlib</a:t>
            </a:r>
            <a:r>
              <a:rPr lang="en-US" altLang="zh-TW" sz="1000" dirty="0"/>
              <a:t>, </a:t>
            </a:r>
            <a:r>
              <a:rPr lang="en-US" altLang="zh-TW" sz="1000" dirty="0" err="1"/>
              <a:t>Scipy</a:t>
            </a:r>
            <a:r>
              <a:rPr lang="en-US" altLang="zh-TW" sz="1000" dirty="0"/>
              <a:t>: </a:t>
            </a:r>
            <a:r>
              <a:rPr lang="en-US" altLang="zh-TW" sz="1000" dirty="0" err="1"/>
              <a:t>Scikit</a:t>
            </a:r>
            <a:r>
              <a:rPr lang="en-US" altLang="zh-TW" sz="1000" dirty="0"/>
              <a:t>-learn, </a:t>
            </a:r>
            <a:r>
              <a:rPr lang="en-US" altLang="zh-TW" sz="1000" dirty="0" err="1"/>
              <a:t>statsmodels</a:t>
            </a:r>
            <a:r>
              <a:rPr lang="en-US" altLang="zh-TW" sz="1000" dirty="0"/>
              <a:t>, </a:t>
            </a:r>
            <a:r>
              <a:rPr lang="en-US" altLang="zh-TW" sz="1000" dirty="0" err="1"/>
              <a:t>Tensorflow</a:t>
            </a:r>
            <a:r>
              <a:rPr lang="en-US" altLang="zh-TW" sz="1000" dirty="0"/>
              <a:t>, </a:t>
            </a:r>
            <a:r>
              <a:rPr lang="en-US" altLang="zh-TW" sz="1000" dirty="0" err="1"/>
              <a:t>PyTorch</a:t>
            </a:r>
            <a:r>
              <a:rPr lang="en-US" altLang="zh-TW" sz="1000" dirty="0"/>
              <a:t>, …</a:t>
            </a:r>
          </a:p>
          <a:p>
            <a:r>
              <a:rPr lang="en-US" altLang="zh-TW" dirty="0">
                <a:hlinkClick r:id="rId2"/>
              </a:rPr>
              <a:t>Google Trends</a:t>
            </a:r>
            <a:endParaRPr lang="en-US" altLang="zh-TW" dirty="0"/>
          </a:p>
          <a:p>
            <a:endParaRPr lang="en-US" altLang="zh-TW"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933056"/>
            <a:ext cx="66675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61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a:t>
            </a:r>
            <a:r>
              <a:rPr lang="en-US" altLang="zh-TW" dirty="0" err="1"/>
              <a:t>vs</a:t>
            </a:r>
            <a:r>
              <a:rPr lang="en-US" altLang="zh-TW" dirty="0"/>
              <a:t> Python</a:t>
            </a:r>
            <a:endParaRPr lang="zh-TW" altLang="en-US" dirty="0"/>
          </a:p>
        </p:txBody>
      </p:sp>
      <p:sp>
        <p:nvSpPr>
          <p:cNvPr id="3" name="內容版面配置區 2"/>
          <p:cNvSpPr>
            <a:spLocks noGrp="1"/>
          </p:cNvSpPr>
          <p:nvPr>
            <p:ph sz="quarter" idx="1"/>
          </p:nvPr>
        </p:nvSpPr>
        <p:spPr/>
        <p:txBody>
          <a:bodyPr/>
          <a:lstStyle/>
          <a:p>
            <a:r>
              <a:rPr lang="en-US" altLang="zh-TW" dirty="0"/>
              <a:t>Library no. and supports</a:t>
            </a:r>
          </a:p>
          <a:p>
            <a:pPr lvl="1"/>
            <a:r>
              <a:rPr lang="en-US" altLang="zh-TW" dirty="0"/>
              <a:t>R – 12000+</a:t>
            </a:r>
            <a:r>
              <a:rPr lang="zh-TW" altLang="en-US" dirty="0"/>
              <a:t> </a:t>
            </a:r>
            <a:r>
              <a:rPr lang="en-US" altLang="zh-TW" dirty="0"/>
              <a:t>packages, </a:t>
            </a:r>
            <a:r>
              <a:rPr lang="en-US" altLang="zh-TW" dirty="0">
                <a:hlinkClick r:id="rId2"/>
              </a:rPr>
              <a:t>various importance on them</a:t>
            </a:r>
            <a:endParaRPr lang="en-US" altLang="zh-TW" dirty="0"/>
          </a:p>
          <a:p>
            <a:pPr lvl="1"/>
            <a:r>
              <a:rPr lang="en-US" altLang="zh-TW" dirty="0"/>
              <a:t>Python – </a:t>
            </a:r>
            <a:r>
              <a:rPr lang="en-US" altLang="zh-TW" dirty="0">
                <a:hlinkClick r:id="rId3"/>
              </a:rPr>
              <a:t>142000+ projects</a:t>
            </a:r>
            <a:r>
              <a:rPr lang="en-US" altLang="zh-TW" dirty="0"/>
              <a:t> , most of them are not useful</a:t>
            </a:r>
          </a:p>
          <a:p>
            <a:endParaRPr lang="en-US" altLang="zh-TW" dirty="0">
              <a:hlinkClick r:id="rId4"/>
            </a:endParaRPr>
          </a:p>
          <a:p>
            <a:r>
              <a:rPr lang="en-US" altLang="zh-TW" dirty="0">
                <a:hlinkClick r:id="rId4"/>
              </a:rPr>
              <a:t>In Job market</a:t>
            </a:r>
            <a:endParaRPr lang="en-US" altLang="zh-TW" dirty="0"/>
          </a:p>
          <a:p>
            <a:pPr lvl="1"/>
            <a:endParaRPr lang="zh-TW" altLang="en-US" dirty="0"/>
          </a:p>
        </p:txBody>
      </p:sp>
      <p:pic>
        <p:nvPicPr>
          <p:cNvPr id="1029" name="Picture 5" descr="r vs python job shareçåçæå°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3212976"/>
            <a:ext cx="4680520" cy="266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88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Python Program Editor – </a:t>
            </a:r>
            <a:r>
              <a:rPr lang="en-US" altLang="zh-TW" dirty="0" err="1"/>
              <a:t>Jupyter</a:t>
            </a:r>
            <a:r>
              <a:rPr lang="en-US" altLang="zh-TW" dirty="0"/>
              <a:t> &amp; </a:t>
            </a:r>
            <a:r>
              <a:rPr lang="en-US" altLang="zh-TW" dirty="0" err="1"/>
              <a:t>Spyder</a:t>
            </a:r>
            <a:endParaRPr lang="zh-TW" altLang="en-US" dirty="0"/>
          </a:p>
        </p:txBody>
      </p:sp>
      <p:sp>
        <p:nvSpPr>
          <p:cNvPr id="3" name="內容版面配置區 2"/>
          <p:cNvSpPr>
            <a:spLocks noGrp="1"/>
          </p:cNvSpPr>
          <p:nvPr>
            <p:ph sz="quarter" idx="1"/>
          </p:nvPr>
        </p:nvSpPr>
        <p:spPr/>
        <p:txBody>
          <a:bodyPr/>
          <a:lstStyle/>
          <a:p>
            <a:r>
              <a:rPr lang="en-US" altLang="zh-TW" dirty="0"/>
              <a:t>Open Anaconda</a:t>
            </a:r>
          </a:p>
        </p:txBody>
      </p:sp>
      <p:pic>
        <p:nvPicPr>
          <p:cNvPr id="1026" name="Picture 2" descr="Anaconda Naviga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916832"/>
            <a:ext cx="5960576" cy="449678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644008" y="5733256"/>
            <a:ext cx="432048" cy="288032"/>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p:cNvCxnSpPr/>
          <p:nvPr/>
        </p:nvCxnSpPr>
        <p:spPr>
          <a:xfrm flipH="1">
            <a:off x="5076056" y="5373216"/>
            <a:ext cx="864096" cy="504056"/>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文字方塊 7"/>
          <p:cNvSpPr txBox="1"/>
          <p:nvPr/>
        </p:nvSpPr>
        <p:spPr>
          <a:xfrm>
            <a:off x="5652120" y="4911551"/>
            <a:ext cx="1296144" cy="461665"/>
          </a:xfrm>
          <a:prstGeom prst="rect">
            <a:avLst/>
          </a:prstGeom>
          <a:noFill/>
        </p:spPr>
        <p:txBody>
          <a:bodyPr wrap="square" rtlCol="0">
            <a:spAutoFit/>
          </a:bodyPr>
          <a:lstStyle/>
          <a:p>
            <a:r>
              <a:rPr lang="en-US" altLang="zh-TW" sz="1200" dirty="0"/>
              <a:t>Click here to start </a:t>
            </a:r>
            <a:r>
              <a:rPr lang="en-US" altLang="zh-TW" sz="1200" dirty="0" err="1"/>
              <a:t>Spyder</a:t>
            </a:r>
            <a:endParaRPr lang="zh-TW" altLang="en-US" sz="1200" dirty="0"/>
          </a:p>
        </p:txBody>
      </p:sp>
    </p:spTree>
    <p:extLst>
      <p:ext uri="{BB962C8B-B14F-4D97-AF65-F5344CB8AC3E}">
        <p14:creationId xmlns:p14="http://schemas.microsoft.com/office/powerpoint/2010/main" val="393671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Python Program Editor – </a:t>
            </a:r>
            <a:r>
              <a:rPr lang="en-US" altLang="zh-TW" dirty="0" err="1"/>
              <a:t>Jupyter</a:t>
            </a:r>
            <a:r>
              <a:rPr lang="en-US" altLang="zh-TW" dirty="0"/>
              <a:t> &amp; </a:t>
            </a:r>
            <a:r>
              <a:rPr lang="en-US" altLang="zh-TW" dirty="0" err="1"/>
              <a:t>Spyder</a:t>
            </a:r>
            <a:endParaRPr lang="zh-TW" altLang="en-US" dirty="0"/>
          </a:p>
        </p:txBody>
      </p:sp>
      <p:sp>
        <p:nvSpPr>
          <p:cNvPr id="3" name="內容版面配置區 2"/>
          <p:cNvSpPr>
            <a:spLocks noGrp="1"/>
          </p:cNvSpPr>
          <p:nvPr>
            <p:ph sz="quarter" idx="1"/>
          </p:nvPr>
        </p:nvSpPr>
        <p:spPr/>
        <p:txBody>
          <a:bodyPr/>
          <a:lstStyle/>
          <a:p>
            <a:r>
              <a:rPr lang="en-US" altLang="zh-TW" dirty="0" err="1"/>
              <a:t>Jupyter</a:t>
            </a:r>
            <a:r>
              <a:rPr lang="en-US" altLang="zh-TW" dirty="0"/>
              <a:t> = Presentation mode </a:t>
            </a:r>
            <a:r>
              <a:rPr lang="en-US" altLang="zh-TW"/>
              <a:t>for Python / </a:t>
            </a:r>
            <a:r>
              <a:rPr lang="en-US" altLang="zh-TW" dirty="0"/>
              <a:t>R / SAS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76052"/>
            <a:ext cx="7461203" cy="462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5004048" y="3501008"/>
            <a:ext cx="3600400" cy="1754326"/>
          </a:xfrm>
          <a:prstGeom prst="rect">
            <a:avLst/>
          </a:prstGeom>
          <a:noFill/>
        </p:spPr>
        <p:txBody>
          <a:bodyPr wrap="square" rtlCol="0">
            <a:spAutoFit/>
          </a:bodyPr>
          <a:lstStyle/>
          <a:p>
            <a:r>
              <a:rPr lang="en-US" altLang="zh-TW" dirty="0"/>
              <a:t>Some Hints:</a:t>
            </a:r>
          </a:p>
          <a:p>
            <a:pPr marL="342900" indent="-342900">
              <a:buAutoNum type="arabicPeriod"/>
            </a:pPr>
            <a:r>
              <a:rPr lang="en-US" altLang="zh-TW" dirty="0"/>
              <a:t>Command Mode </a:t>
            </a:r>
            <a:r>
              <a:rPr lang="en-US" altLang="zh-TW" dirty="0" err="1"/>
              <a:t>vs</a:t>
            </a:r>
            <a:r>
              <a:rPr lang="en-US" altLang="zh-TW" dirty="0"/>
              <a:t> Edit Mode</a:t>
            </a:r>
          </a:p>
          <a:p>
            <a:pPr marL="342900" indent="-342900">
              <a:buAutoNum type="arabicPeriod"/>
            </a:pPr>
            <a:r>
              <a:rPr lang="en-US" altLang="zh-TW" dirty="0"/>
              <a:t>See Shortcuts, </a:t>
            </a:r>
            <a:r>
              <a:rPr lang="en-US" altLang="zh-TW" b="1" u="sng" dirty="0"/>
              <a:t>Press H</a:t>
            </a:r>
          </a:p>
          <a:p>
            <a:pPr marL="342900" indent="-342900">
              <a:buAutoNum type="arabicPeriod"/>
            </a:pPr>
            <a:r>
              <a:rPr lang="en-US" altLang="zh-TW" dirty="0"/>
              <a:t>Run cell, </a:t>
            </a:r>
            <a:r>
              <a:rPr lang="en-US" altLang="zh-TW" b="1" u="sng" dirty="0"/>
              <a:t>Press Ctrl + Enter</a:t>
            </a:r>
          </a:p>
          <a:p>
            <a:pPr marL="342900" indent="-342900">
              <a:buAutoNum type="arabicPeriod"/>
            </a:pPr>
            <a:r>
              <a:rPr lang="en-US" altLang="zh-TW" dirty="0"/>
              <a:t>Run cell and move to the next, </a:t>
            </a:r>
            <a:r>
              <a:rPr lang="en-US" altLang="zh-TW" b="1" u="sng" dirty="0"/>
              <a:t>Press Shift +</a:t>
            </a:r>
            <a:r>
              <a:rPr lang="zh-TW" altLang="en-US" b="1" u="sng" dirty="0"/>
              <a:t> </a:t>
            </a:r>
            <a:r>
              <a:rPr lang="en-US" altLang="zh-TW" b="1" u="sng" dirty="0"/>
              <a:t>Enter</a:t>
            </a:r>
            <a:endParaRPr lang="zh-TW" altLang="en-US" b="1" u="sng" dirty="0"/>
          </a:p>
        </p:txBody>
      </p:sp>
    </p:spTree>
    <p:extLst>
      <p:ext uri="{BB962C8B-B14F-4D97-AF65-F5344CB8AC3E}">
        <p14:creationId xmlns:p14="http://schemas.microsoft.com/office/powerpoint/2010/main" val="417513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Python Program Editor – </a:t>
            </a:r>
            <a:r>
              <a:rPr lang="en-US" altLang="zh-TW" dirty="0" err="1"/>
              <a:t>Jupyter</a:t>
            </a:r>
            <a:r>
              <a:rPr lang="en-US" altLang="zh-TW" dirty="0"/>
              <a:t> &amp; </a:t>
            </a:r>
            <a:r>
              <a:rPr lang="en-US" altLang="zh-TW" dirty="0" err="1"/>
              <a:t>Spyder</a:t>
            </a:r>
            <a:endParaRPr lang="zh-TW" altLang="en-US" dirty="0"/>
          </a:p>
        </p:txBody>
      </p:sp>
      <p:sp>
        <p:nvSpPr>
          <p:cNvPr id="3" name="內容版面配置區 2"/>
          <p:cNvSpPr>
            <a:spLocks noGrp="1"/>
          </p:cNvSpPr>
          <p:nvPr>
            <p:ph sz="quarter" idx="1"/>
          </p:nvPr>
        </p:nvSpPr>
        <p:spPr/>
        <p:txBody>
          <a:bodyPr/>
          <a:lstStyle/>
          <a:p>
            <a:r>
              <a:rPr lang="en-US" altLang="zh-TW" dirty="0" err="1"/>
              <a:t>Spyder</a:t>
            </a:r>
            <a:r>
              <a:rPr lang="en-US" altLang="zh-TW" dirty="0"/>
              <a:t> = IDE for Python (</a:t>
            </a:r>
            <a:r>
              <a:rPr lang="en-US" altLang="zh-TW" dirty="0" err="1"/>
              <a:t>RStudio</a:t>
            </a:r>
            <a:r>
              <a:rPr lang="en-US" altLang="zh-TW" dirty="0"/>
              <a:t> = IDE for 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16832"/>
            <a:ext cx="6728300" cy="4079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02423"/>
            <a:ext cx="2156005" cy="137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539552" y="3573016"/>
            <a:ext cx="2808312" cy="369332"/>
          </a:xfrm>
          <a:prstGeom prst="rect">
            <a:avLst/>
          </a:prstGeom>
          <a:noFill/>
        </p:spPr>
        <p:txBody>
          <a:bodyPr wrap="square" rtlCol="0">
            <a:spAutoFit/>
          </a:bodyPr>
          <a:lstStyle/>
          <a:p>
            <a:r>
              <a:rPr lang="en-US" altLang="zh-TW" dirty="0"/>
              <a:t>Some Hints:</a:t>
            </a:r>
            <a:endParaRPr lang="zh-TW" alt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455" y="4013738"/>
            <a:ext cx="2404460" cy="131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79512" y="4671333"/>
            <a:ext cx="1872208" cy="14401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335516" y="4077072"/>
            <a:ext cx="2164475" cy="14401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79512" y="4017311"/>
            <a:ext cx="1872208" cy="14401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8670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Who can help you editing program?</a:t>
            </a:r>
            <a:endParaRPr lang="zh-TW" altLang="en-US" dirty="0"/>
          </a:p>
        </p:txBody>
      </p:sp>
      <p:sp>
        <p:nvSpPr>
          <p:cNvPr id="3" name="內容版面配置區 2"/>
          <p:cNvSpPr>
            <a:spLocks noGrp="1"/>
          </p:cNvSpPr>
          <p:nvPr>
            <p:ph sz="quarter" idx="1"/>
          </p:nvPr>
        </p:nvSpPr>
        <p:spPr/>
        <p:txBody>
          <a:bodyPr/>
          <a:lstStyle/>
          <a:p>
            <a:r>
              <a:rPr lang="en-US" altLang="zh-TW" dirty="0"/>
              <a:t>Google !!!</a:t>
            </a:r>
          </a:p>
          <a:p>
            <a:pPr lvl="1"/>
            <a:r>
              <a:rPr lang="en-US" altLang="zh-TW" dirty="0"/>
              <a:t>Most of cases, please input “pandas XXX” instead of “python XXX”</a:t>
            </a:r>
          </a:p>
          <a:p>
            <a:r>
              <a:rPr lang="en-US" altLang="zh-TW" dirty="0"/>
              <a:t>?help</a:t>
            </a:r>
            <a:r>
              <a:rPr lang="zh-TW" altLang="en-US" dirty="0"/>
              <a:t> </a:t>
            </a:r>
            <a:r>
              <a:rPr lang="en-US" altLang="zh-TW" dirty="0"/>
              <a:t>(In </a:t>
            </a:r>
            <a:r>
              <a:rPr lang="en-US" altLang="zh-TW" dirty="0" err="1"/>
              <a:t>Spyder</a:t>
            </a:r>
            <a:r>
              <a:rPr lang="en-US" altLang="zh-TW" dirty="0"/>
              <a:t>, locate the function and press Ctrl-I)</a:t>
            </a:r>
          </a:p>
        </p:txBody>
      </p:sp>
    </p:spTree>
    <p:extLst>
      <p:ext uri="{BB962C8B-B14F-4D97-AF65-F5344CB8AC3E}">
        <p14:creationId xmlns:p14="http://schemas.microsoft.com/office/powerpoint/2010/main" val="3331493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LP Type">
      <a:majorFont>
        <a:latin typeface="Calibri"/>
        <a:ea typeface="微軟正黑體"/>
        <a:cs typeface=""/>
      </a:majorFont>
      <a:minorFont>
        <a:latin typeface="Calibri"/>
        <a:ea typeface="微軟正黑體"/>
        <a:cs typeface=""/>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908</TotalTime>
  <Words>821</Words>
  <Application>Microsoft Office PowerPoint</Application>
  <PresentationFormat>On-screen Show (4:3)</PresentationFormat>
  <Paragraphs>132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微軟正黑體</vt:lpstr>
      <vt:lpstr>Calibri</vt:lpstr>
      <vt:lpstr>Wingdings 2</vt:lpstr>
      <vt:lpstr>公正</vt:lpstr>
      <vt:lpstr>CUHK Statistics Department Workshop on Python 101</vt:lpstr>
      <vt:lpstr>Self-Introduction</vt:lpstr>
      <vt:lpstr>Ability</vt:lpstr>
      <vt:lpstr>R vs Python</vt:lpstr>
      <vt:lpstr>R vs Python</vt:lpstr>
      <vt:lpstr>Python Program Editor – Jupyter &amp; Spyder</vt:lpstr>
      <vt:lpstr>Python Program Editor – Jupyter &amp; Spyder</vt:lpstr>
      <vt:lpstr>Python Program Editor – Jupyter &amp; Spyder</vt:lpstr>
      <vt:lpstr>Who can help you editing program?</vt:lpstr>
      <vt:lpstr>Start Python Coding !</vt:lpstr>
      <vt:lpstr>Arithmetics</vt:lpstr>
      <vt:lpstr>Functions</vt:lpstr>
      <vt:lpstr>If Conditions &amp; For loops</vt:lpstr>
      <vt:lpstr>Tuple, List, Dictionary</vt:lpstr>
      <vt:lpstr>Strings Operations, Slicing</vt:lpstr>
      <vt:lpstr>Read &amp; Write CSV</vt:lpstr>
      <vt:lpstr>DateTime</vt:lpstr>
      <vt:lpstr>Shorten For loops</vt:lpstr>
      <vt:lpstr>Library numpy</vt:lpstr>
      <vt:lpstr>Thank you</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CUHK Statistics Department Workshop on Python 101</dc:title>
  <dc:creator>KY</dc:creator>
  <cp:lastModifiedBy>Lo, Kwok Yuen</cp:lastModifiedBy>
  <cp:revision>36</cp:revision>
  <dcterms:created xsi:type="dcterms:W3CDTF">2018-06-17T14:24:16Z</dcterms:created>
  <dcterms:modified xsi:type="dcterms:W3CDTF">2018-06-26T08:37:09Z</dcterms:modified>
</cp:coreProperties>
</file>