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91" r:id="rId3"/>
    <p:sldId id="303" r:id="rId4"/>
    <p:sldId id="292" r:id="rId5"/>
    <p:sldId id="293" r:id="rId6"/>
    <p:sldId id="294" r:id="rId7"/>
    <p:sldId id="265" r:id="rId8"/>
    <p:sldId id="274" r:id="rId9"/>
    <p:sldId id="275" r:id="rId10"/>
    <p:sldId id="266" r:id="rId11"/>
    <p:sldId id="276" r:id="rId12"/>
    <p:sldId id="277" r:id="rId13"/>
    <p:sldId id="267" r:id="rId14"/>
    <p:sldId id="270" r:id="rId15"/>
    <p:sldId id="282" r:id="rId16"/>
    <p:sldId id="290" r:id="rId17"/>
    <p:sldId id="284" r:id="rId18"/>
    <p:sldId id="286" r:id="rId19"/>
    <p:sldId id="287" r:id="rId20"/>
    <p:sldId id="288" r:id="rId21"/>
    <p:sldId id="278" r:id="rId22"/>
    <p:sldId id="279" r:id="rId23"/>
    <p:sldId id="280" r:id="rId24"/>
    <p:sldId id="281" r:id="rId25"/>
    <p:sldId id="295" r:id="rId26"/>
    <p:sldId id="296" r:id="rId27"/>
    <p:sldId id="297" r:id="rId28"/>
    <p:sldId id="298" r:id="rId29"/>
    <p:sldId id="289" r:id="rId30"/>
    <p:sldId id="299" r:id="rId31"/>
    <p:sldId id="300" r:id="rId32"/>
    <p:sldId id="301" r:id="rId33"/>
    <p:sldId id="302" r:id="rId34"/>
    <p:sldId id="271" r:id="rId3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48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1757" autoAdjust="0"/>
  </p:normalViewPr>
  <p:slideViewPr>
    <p:cSldViewPr>
      <p:cViewPr varScale="1">
        <p:scale>
          <a:sx n="105" d="100"/>
          <a:sy n="105" d="100"/>
        </p:scale>
        <p:origin x="177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534D3-0866-4BF5-A3A3-C1862587BE6F}" type="datetimeFigureOut">
              <a:rPr lang="en-GB" smtClean="0"/>
              <a:t>13/07/2019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523E1-FC9D-4489-B062-6F8730FEA4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125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2019/7/13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2019/7/13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2019/7/13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2019/7/13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2019/7/13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2019/7/13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2019/7/13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2019/7/13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2019/7/13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facebook.com/groups/hkruser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hyperlink" Target="https://www.facebook.com/groups/hkpug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groups/152247" TargetMode="External"/><Relationship Id="rId2" Type="http://schemas.openxmlformats.org/officeDocument/2006/relationships/hyperlink" Target="https://www.linkedin.com/groups/429868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www.eventbrite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chkhackathon.com/eng.html" TargetMode="External"/><Relationship Id="rId2" Type="http://schemas.openxmlformats.org/officeDocument/2006/relationships/hyperlink" Target="http://hack.ust.hk-cic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pandas.pydata.org/pandas-docs/stable/comparison_with_r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pandas.pydata.org/pandas-docs/stable/comparison_with_r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sinxloud.com/python-cheat-sheet-beginner-advanced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eg"/><Relationship Id="rId1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files.grouplens.org/datasets/movielens/ml-latest-small-README.html" TargetMode="External"/><Relationship Id="rId2" Type="http://schemas.openxmlformats.org/officeDocument/2006/relationships/hyperlink" Target="https://grouplens.org/datasets/movielens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orwardleading.co.uk/summits/big-data-and-ai-leaders-hongkong-2018" TargetMode="External"/><Relationship Id="rId2" Type="http://schemas.openxmlformats.org/officeDocument/2006/relationships/hyperlink" Target="https://www.theinnovationenterprise.com/summits/big-data-analytics-hong-kong-2018/speaker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ycon.hk/2017/" TargetMode="External"/><Relationship Id="rId4" Type="http://schemas.openxmlformats.org/officeDocument/2006/relationships/hyperlink" Target="https://hkoscon.org/2018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innovationenterprise.com/summits/big-data-analytics-hong-kong-2018/speakers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hyperlink" Target="https://forwardleading.co.uk/summits/big-data-and-ai-leaders-hongkong-2018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koscon.org/2018/" TargetMode="Externa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hyperlink" Target="http://pycon.hk/2017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7504" y="3200400"/>
            <a:ext cx="6400800" cy="1600200"/>
          </a:xfrm>
        </p:spPr>
        <p:txBody>
          <a:bodyPr/>
          <a:lstStyle/>
          <a:p>
            <a:pPr algn="l"/>
            <a:r>
              <a:rPr lang="en-US" altLang="zh-TW" b="1" dirty="0"/>
              <a:t>Week 3</a:t>
            </a:r>
            <a:r>
              <a:rPr lang="en-US" altLang="zh-TW" b="1"/>
              <a:t>, 13 July 2019</a:t>
            </a:r>
            <a:endParaRPr lang="en-US" altLang="zh-TW" b="1" dirty="0"/>
          </a:p>
          <a:p>
            <a:pPr algn="l"/>
            <a:r>
              <a:rPr lang="en-US" altLang="zh-TW" b="1" dirty="0"/>
              <a:t>By KY Alan Lo</a:t>
            </a:r>
            <a:endParaRPr lang="zh-TW" altLang="en-US" b="1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7504" y="1505930"/>
            <a:ext cx="8229600" cy="1470025"/>
          </a:xfrm>
        </p:spPr>
        <p:txBody>
          <a:bodyPr/>
          <a:lstStyle/>
          <a:p>
            <a:pPr algn="l"/>
            <a:r>
              <a:rPr lang="en-US" altLang="zh-TW" b="1" dirty="0"/>
              <a:t>CUHK Statistics Department</a:t>
            </a:r>
            <a:br>
              <a:rPr lang="en-US" altLang="zh-TW" b="1" dirty="0"/>
            </a:br>
            <a:r>
              <a:rPr lang="en-US" altLang="zh-TW" b="1" dirty="0"/>
              <a:t>Workshop on Python 101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883497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68C06-528E-4E82-B476-3A102F901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>
            <a:normAutofit/>
          </a:bodyPr>
          <a:lstStyle/>
          <a:p>
            <a:r>
              <a:rPr lang="en-GB" dirty="0"/>
              <a:t>Facebook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327DA-BFC9-4A18-806E-5E344F2326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-4936" y="1574717"/>
            <a:ext cx="3748608" cy="397024"/>
          </a:xfrm>
        </p:spPr>
        <p:txBody>
          <a:bodyPr>
            <a:normAutofit fontScale="92500"/>
          </a:bodyPr>
          <a:lstStyle/>
          <a:p>
            <a:pPr marL="320040" lvl="1" indent="0">
              <a:buNone/>
            </a:pPr>
            <a:r>
              <a:rPr lang="en-GB" sz="1400" dirty="0">
                <a:hlinkClick r:id="rId2"/>
              </a:rPr>
              <a:t>https://www.facebook.com/groups/hkrusers/</a:t>
            </a:r>
            <a:r>
              <a:rPr lang="en-GB" sz="1400" dirty="0"/>
              <a:t>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71741"/>
            <a:ext cx="3291843" cy="4577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4499992" y="1556792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GB" altLang="zh-TW" sz="1400" dirty="0">
                <a:hlinkClick r:id="rId4"/>
              </a:rPr>
              <a:t>https://www.facebook.com/groups/hkpug/</a:t>
            </a:r>
            <a:r>
              <a:rPr lang="en-GB" altLang="zh-TW" sz="1400" dirty="0"/>
              <a:t>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626" y="1971741"/>
            <a:ext cx="3310797" cy="4586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5007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68C06-528E-4E82-B476-3A102F901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>
            <a:normAutofit/>
          </a:bodyPr>
          <a:lstStyle/>
          <a:p>
            <a:r>
              <a:rPr lang="en-GB" dirty="0" err="1"/>
              <a:t>Linkedin</a:t>
            </a:r>
            <a:r>
              <a:rPr lang="en-GB" dirty="0"/>
              <a:t>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327DA-BFC9-4A18-806E-5E344F2326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980728"/>
            <a:ext cx="7772400" cy="757064"/>
          </a:xfrm>
        </p:spPr>
        <p:txBody>
          <a:bodyPr>
            <a:normAutofit/>
          </a:bodyPr>
          <a:lstStyle/>
          <a:p>
            <a:pPr lvl="1"/>
            <a:r>
              <a:rPr lang="en-GB" sz="1800" dirty="0">
                <a:hlinkClick r:id="rId2"/>
              </a:rPr>
              <a:t>Machine Learning and Data Science</a:t>
            </a:r>
            <a:endParaRPr lang="en-GB" sz="1800" dirty="0"/>
          </a:p>
          <a:p>
            <a:pPr lvl="1"/>
            <a:r>
              <a:rPr lang="en-GB" sz="1800" dirty="0">
                <a:hlinkClick r:id="rId3"/>
              </a:rPr>
              <a:t>Data Mining, Statistics, Big Data, Data Visualization, and Data Science</a:t>
            </a:r>
            <a:endParaRPr lang="en-GB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13053"/>
            <a:ext cx="7200800" cy="4846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260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68C06-528E-4E82-B476-3A102F901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Eventbrite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327DA-BFC9-4A18-806E-5E344F2326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613048"/>
          </a:xfrm>
        </p:spPr>
        <p:txBody>
          <a:bodyPr/>
          <a:lstStyle/>
          <a:p>
            <a:r>
              <a:rPr lang="en-GB" dirty="0">
                <a:hlinkClick r:id="rId2"/>
              </a:rPr>
              <a:t>https://www.eventbrite.com/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16832"/>
            <a:ext cx="5832648" cy="4668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5530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41BAB-EB62-4612-B11E-444F646D0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>
            <a:normAutofit/>
          </a:bodyPr>
          <a:lstStyle/>
          <a:p>
            <a:r>
              <a:rPr lang="en-GB" dirty="0"/>
              <a:t>Hackathon</a:t>
            </a:r>
          </a:p>
        </p:txBody>
      </p:sp>
      <p:sp>
        <p:nvSpPr>
          <p:cNvPr id="4" name="矩形 3"/>
          <p:cNvSpPr/>
          <p:nvPr/>
        </p:nvSpPr>
        <p:spPr>
          <a:xfrm>
            <a:off x="5580112" y="1179903"/>
            <a:ext cx="1928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TW" sz="1200" dirty="0">
                <a:hlinkClick r:id="rId2"/>
              </a:rPr>
              <a:t>http://hack.ust.hk-cic.com/</a:t>
            </a:r>
            <a:r>
              <a:rPr lang="en-GB" altLang="zh-TW" sz="1200" dirty="0"/>
              <a:t> </a:t>
            </a:r>
          </a:p>
        </p:txBody>
      </p:sp>
      <p:sp>
        <p:nvSpPr>
          <p:cNvPr id="5" name="矩形 4"/>
          <p:cNvSpPr/>
          <p:nvPr/>
        </p:nvSpPr>
        <p:spPr>
          <a:xfrm>
            <a:off x="755576" y="1202268"/>
            <a:ext cx="30138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TW" sz="1200" dirty="0">
                <a:hlinkClick r:id="rId3"/>
              </a:rPr>
              <a:t>https://www.bochkhackathon.com/eng.html</a:t>
            </a:r>
            <a:r>
              <a:rPr lang="en-GB" altLang="zh-TW" sz="1200" dirty="0"/>
              <a:t>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4505217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54" y="1575131"/>
            <a:ext cx="4026408" cy="3798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4522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F69CF-508E-4CED-AE2B-45257AC4E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Hadoop Environment / Spark</a:t>
            </a:r>
          </a:p>
        </p:txBody>
      </p:sp>
      <p:pic>
        <p:nvPicPr>
          <p:cNvPr id="7170" name="Picture 2" descr="hadoop cloudera VM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5544616" cy="4723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2339752" y="1412776"/>
            <a:ext cx="3456384" cy="280831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172" name="Picture 4" descr="zookeeper architecture in hadoop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59" y="1412776"/>
            <a:ext cx="2964393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接點 5"/>
          <p:cNvCxnSpPr>
            <a:stCxn id="4" idx="3"/>
            <a:endCxn id="7172" idx="1"/>
          </p:cNvCxnSpPr>
          <p:nvPr/>
        </p:nvCxnSpPr>
        <p:spPr>
          <a:xfrm flipV="1">
            <a:off x="5796136" y="2420888"/>
            <a:ext cx="216023" cy="3960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6" descr="sparkçåçæå°çµ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7176" name="Picture 8" descr="sparkçåçæå°çµæ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4" r="15652" b="12961"/>
          <a:stretch/>
        </p:blipFill>
        <p:spPr bwMode="auto">
          <a:xfrm>
            <a:off x="6637866" y="4005065"/>
            <a:ext cx="2133601" cy="1176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線接點 10"/>
          <p:cNvCxnSpPr>
            <a:endCxn id="7176" idx="1"/>
          </p:cNvCxnSpPr>
          <p:nvPr/>
        </p:nvCxnSpPr>
        <p:spPr>
          <a:xfrm>
            <a:off x="5796135" y="3627022"/>
            <a:ext cx="841731" cy="9663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282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Start Python Coding !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164109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err="1"/>
              <a:t>Read_csv</a:t>
            </a:r>
            <a:r>
              <a:rPr lang="en-HK" dirty="0"/>
              <a:t> with </a:t>
            </a:r>
            <a:r>
              <a:rPr lang="en-HK" dirty="0" err="1"/>
              <a:t>chunksize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5229200"/>
            <a:ext cx="7772400" cy="1090570"/>
          </a:xfrm>
        </p:spPr>
        <p:txBody>
          <a:bodyPr>
            <a:normAutofit fontScale="92500" lnSpcReduction="20000"/>
          </a:bodyPr>
          <a:lstStyle/>
          <a:p>
            <a:r>
              <a:rPr lang="en-HK" dirty="0" err="1"/>
              <a:t>df_chunk</a:t>
            </a:r>
            <a:r>
              <a:rPr lang="en-HK" dirty="0"/>
              <a:t> = </a:t>
            </a:r>
            <a:r>
              <a:rPr lang="en-HK" dirty="0" err="1"/>
              <a:t>read_csv</a:t>
            </a:r>
            <a:r>
              <a:rPr lang="en-HK" dirty="0"/>
              <a:t>(filename, </a:t>
            </a:r>
            <a:r>
              <a:rPr lang="en-HK" dirty="0" err="1"/>
              <a:t>chunksize</a:t>
            </a:r>
            <a:r>
              <a:rPr lang="en-HK" dirty="0"/>
              <a:t> = 1024)</a:t>
            </a:r>
          </a:p>
          <a:p>
            <a:r>
              <a:rPr lang="en-HK" dirty="0" err="1"/>
              <a:t>Chunksize</a:t>
            </a:r>
            <a:r>
              <a:rPr lang="en-HK" dirty="0"/>
              <a:t> best choice = 2^N (1024, 2048, …) </a:t>
            </a:r>
            <a:br>
              <a:rPr lang="en-HK" dirty="0"/>
            </a:br>
            <a:r>
              <a:rPr lang="en-HK" dirty="0"/>
              <a:t>depends to you PC RAM</a:t>
            </a:r>
            <a:endParaRPr lang="en-US" dirty="0"/>
          </a:p>
        </p:txBody>
      </p:sp>
      <p:pic>
        <p:nvPicPr>
          <p:cNvPr id="1026" name="Picture 2" descr="read chunk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415356"/>
            <a:ext cx="4752528" cy="3763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54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FDDE4-A085-4B7F-B612-560895542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DataFrame</a:t>
            </a:r>
            <a:r>
              <a:rPr lang="en-GB" dirty="0"/>
              <a:t>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DEA11-6E8C-4743-A3B1-385C4F1FB24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Filter / Subset</a:t>
            </a:r>
            <a:br>
              <a:rPr lang="en-GB" dirty="0"/>
            </a:br>
            <a:r>
              <a:rPr lang="en-US" dirty="0" err="1"/>
              <a:t>df</a:t>
            </a:r>
            <a:r>
              <a:rPr lang="en-US" dirty="0"/>
              <a:t>[ Boolean expressions ], e.g. </a:t>
            </a:r>
            <a:r>
              <a:rPr lang="en-US" dirty="0" err="1"/>
              <a:t>df</a:t>
            </a:r>
            <a:r>
              <a:rPr lang="en-US" dirty="0"/>
              <a:t>[ </a:t>
            </a:r>
            <a:r>
              <a:rPr lang="en-US" dirty="0" err="1"/>
              <a:t>df</a:t>
            </a:r>
            <a:r>
              <a:rPr lang="en-US" dirty="0"/>
              <a:t>[columns]&gt;0 ]</a:t>
            </a:r>
            <a:br>
              <a:rPr lang="en-US" dirty="0"/>
            </a:br>
            <a:r>
              <a:rPr lang="en-US" dirty="0" err="1"/>
              <a:t>df.where</a:t>
            </a:r>
            <a:r>
              <a:rPr lang="en-US" dirty="0"/>
              <a:t>( Boolean expressions )</a:t>
            </a:r>
            <a:br>
              <a:rPr lang="en-US" dirty="0"/>
            </a:br>
            <a:r>
              <a:rPr lang="en-US" dirty="0" err="1"/>
              <a:t>df.query</a:t>
            </a:r>
            <a:r>
              <a:rPr lang="en-US" dirty="0"/>
              <a:t>( Boolean expressions </a:t>
            </a:r>
            <a:r>
              <a:rPr lang="en-US" dirty="0">
                <a:sym typeface="Wingdings" panose="05000000000000000000" pitchFamily="2" charset="2"/>
              </a:rPr>
              <a:t> string</a:t>
            </a:r>
            <a:r>
              <a:rPr lang="en-US" dirty="0"/>
              <a:t> )</a:t>
            </a:r>
            <a:endParaRPr lang="en-GB" dirty="0"/>
          </a:p>
          <a:p>
            <a:r>
              <a:rPr lang="en-GB" dirty="0"/>
              <a:t>Mutate / Transform</a:t>
            </a:r>
            <a:br>
              <a:rPr lang="en-GB" dirty="0"/>
            </a:br>
            <a:r>
              <a:rPr lang="en-GB" dirty="0" err="1"/>
              <a:t>df</a:t>
            </a:r>
            <a:r>
              <a:rPr lang="en-GB" dirty="0"/>
              <a:t>[ </a:t>
            </a:r>
            <a:r>
              <a:rPr lang="en-GB" dirty="0" err="1"/>
              <a:t>new_colname</a:t>
            </a:r>
            <a:r>
              <a:rPr lang="en-GB" dirty="0"/>
              <a:t> ] = …</a:t>
            </a:r>
            <a:br>
              <a:rPr lang="en-GB" dirty="0"/>
            </a:br>
            <a:r>
              <a:rPr lang="en-GB" dirty="0" err="1"/>
              <a:t>df.assign</a:t>
            </a:r>
            <a:r>
              <a:rPr lang="en-GB" dirty="0"/>
              <a:t>( </a:t>
            </a:r>
            <a:r>
              <a:rPr lang="en-GB" dirty="0" err="1"/>
              <a:t>new_name</a:t>
            </a:r>
            <a:r>
              <a:rPr lang="en-GB" dirty="0"/>
              <a:t> = f(</a:t>
            </a:r>
            <a:r>
              <a:rPr lang="en-GB" dirty="0" err="1"/>
              <a:t>df</a:t>
            </a:r>
            <a:r>
              <a:rPr lang="en-GB" dirty="0"/>
              <a:t>[‘col’], …) )</a:t>
            </a:r>
          </a:p>
          <a:p>
            <a:r>
              <a:rPr lang="en-GB" dirty="0"/>
              <a:t>Arrange / Sort</a:t>
            </a:r>
            <a:br>
              <a:rPr lang="en-GB" dirty="0"/>
            </a:br>
            <a:r>
              <a:rPr lang="en-GB" dirty="0" err="1"/>
              <a:t>df.sort_values</a:t>
            </a:r>
            <a:r>
              <a:rPr lang="en-GB" dirty="0"/>
              <a:t>( columns )</a:t>
            </a:r>
          </a:p>
          <a:p>
            <a:r>
              <a:rPr lang="en-GB" dirty="0"/>
              <a:t>Rename</a:t>
            </a:r>
            <a:br>
              <a:rPr lang="en-GB" dirty="0"/>
            </a:br>
            <a:r>
              <a:rPr lang="en-GB" dirty="0" err="1"/>
              <a:t>df.rename</a:t>
            </a:r>
            <a:r>
              <a:rPr lang="en-GB" dirty="0"/>
              <a:t>(columns = { </a:t>
            </a:r>
            <a:r>
              <a:rPr lang="en-GB" dirty="0" err="1"/>
              <a:t>column_bf</a:t>
            </a:r>
            <a:r>
              <a:rPr lang="en-GB" dirty="0"/>
              <a:t> : </a:t>
            </a:r>
            <a:r>
              <a:rPr lang="en-GB" dirty="0" err="1"/>
              <a:t>column_after</a:t>
            </a:r>
            <a:r>
              <a:rPr lang="en-GB" dirty="0"/>
              <a:t> } 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2929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49921-4DAB-46CE-ABD7-68B4B3E2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188640"/>
            <a:ext cx="7772400" cy="850106"/>
          </a:xfrm>
        </p:spPr>
        <p:txBody>
          <a:bodyPr>
            <a:normAutofit/>
          </a:bodyPr>
          <a:lstStyle/>
          <a:p>
            <a:r>
              <a:rPr lang="en-GB" dirty="0">
                <a:hlinkClick r:id="rId2"/>
              </a:rPr>
              <a:t>Pandas / R comparison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01AB56-EA74-4C98-9752-F0B092416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19" y="1124744"/>
            <a:ext cx="8599563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536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49921-4DAB-46CE-ABD7-68B4B3E2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188640"/>
            <a:ext cx="7772400" cy="850106"/>
          </a:xfrm>
        </p:spPr>
        <p:txBody>
          <a:bodyPr>
            <a:normAutofit/>
          </a:bodyPr>
          <a:lstStyle/>
          <a:p>
            <a:r>
              <a:rPr lang="en-GB" dirty="0">
                <a:hlinkClick r:id="rId2"/>
              </a:rPr>
              <a:t>Pandas / R comparison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62E130-0D17-41D2-B133-4D4989D33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31" y="1268760"/>
            <a:ext cx="7397951" cy="542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647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B329CA3-C3A8-44D5-9EC2-3C1AE00C0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952501"/>
            <a:ext cx="7772400" cy="1338262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Last Lesson </a:t>
            </a:r>
            <a:r>
              <a:rPr lang="en-US" altLang="zh-HK" dirty="0"/>
              <a:t>– all are scalar computation…</a:t>
            </a:r>
            <a:endParaRPr lang="zh-HK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A340776-3AA6-4A14-8734-D95CA691F6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altLang="zh-HK" sz="3200" dirty="0"/>
              <a:t>Thanks to pandas </a:t>
            </a:r>
            <a:r>
              <a:rPr lang="en-US" altLang="zh-HK" sz="3200" dirty="0">
                <a:sym typeface="Wingdings" panose="05000000000000000000" pitchFamily="2" charset="2"/>
              </a:rPr>
              <a:t> Column-wise Computation starts…</a:t>
            </a:r>
          </a:p>
          <a:p>
            <a:r>
              <a:rPr lang="en-US" altLang="zh-HK" sz="3200" dirty="0">
                <a:sym typeface="Wingdings" panose="05000000000000000000" pitchFamily="2" charset="2"/>
              </a:rPr>
              <a:t>P.S.: Thanks to </a:t>
            </a:r>
            <a:r>
              <a:rPr lang="en-US" altLang="zh-HK" sz="3200" dirty="0" err="1">
                <a:sym typeface="Wingdings" panose="05000000000000000000" pitchFamily="2" charset="2"/>
              </a:rPr>
              <a:t>numpy</a:t>
            </a:r>
            <a:r>
              <a:rPr lang="en-US" altLang="zh-HK" sz="3200" dirty="0">
                <a:sym typeface="Wingdings" panose="05000000000000000000" pitchFamily="2" charset="2"/>
              </a:rPr>
              <a:t> later  n-dim matrix-wise computation…</a:t>
            </a:r>
            <a:endParaRPr lang="zh-HK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86560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BAD9E-164D-4614-A601-15A6C8799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Missing Values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8B990-C58A-4128-81F4-EBE0BA6386D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err="1"/>
              <a:t>df</a:t>
            </a:r>
            <a:r>
              <a:rPr lang="en-GB" dirty="0"/>
              <a:t>[columns].</a:t>
            </a:r>
            <a:r>
              <a:rPr lang="en-GB" dirty="0" err="1"/>
              <a:t>isna</a:t>
            </a:r>
            <a:r>
              <a:rPr lang="en-GB" dirty="0"/>
              <a:t>()</a:t>
            </a:r>
          </a:p>
          <a:p>
            <a:r>
              <a:rPr lang="en-GB" dirty="0" err="1"/>
              <a:t>df</a:t>
            </a:r>
            <a:r>
              <a:rPr lang="en-GB" dirty="0"/>
              <a:t>[columns].</a:t>
            </a:r>
            <a:r>
              <a:rPr lang="en-GB" dirty="0" err="1"/>
              <a:t>fillna</a:t>
            </a:r>
            <a:r>
              <a:rPr lang="en-GB" dirty="0"/>
              <a:t>()</a:t>
            </a:r>
          </a:p>
          <a:p>
            <a:r>
              <a:rPr lang="en-GB" dirty="0" err="1"/>
              <a:t>df</a:t>
            </a:r>
            <a:r>
              <a:rPr lang="en-GB" dirty="0"/>
              <a:t>[columns].</a:t>
            </a:r>
            <a:r>
              <a:rPr lang="en-GB" dirty="0" err="1"/>
              <a:t>dropna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93482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07FB-6E32-4B10-B7F9-92B47ADD3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Merge</a:t>
            </a:r>
          </a:p>
        </p:txBody>
      </p:sp>
      <p:pic>
        <p:nvPicPr>
          <p:cNvPr id="8194" name="Picture 2" descr="Merges and joins are used to bring datasets together based on common values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61"/>
          <a:stretch/>
        </p:blipFill>
        <p:spPr bwMode="auto">
          <a:xfrm>
            <a:off x="4932040" y="188640"/>
            <a:ext cx="3888432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You can merge data sets with different join variable names in each.">
            <a:extLst>
              <a:ext uri="{FF2B5EF4-FFF2-40B4-BE49-F238E27FC236}">
                <a16:creationId xmlns:a16="http://schemas.microsoft.com/office/drawing/2014/main" id="{DF7187EF-8F51-4BD3-8557-8FF3A6AB5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3132138"/>
            <a:ext cx="8670393" cy="260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028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07FB-6E32-4B10-B7F9-92B47ADD3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Aggregation (Group by)</a:t>
            </a:r>
          </a:p>
        </p:txBody>
      </p:sp>
      <p:pic>
        <p:nvPicPr>
          <p:cNvPr id="2050" name="Picture 2" descr="https://shanelynnwebsite-mid9n9g1q9y8tt.netdna-ssl.com/wp-content/uploads/2016/03/pandas_aggregation.png">
            <a:extLst>
              <a:ext uri="{FF2B5EF4-FFF2-40B4-BE49-F238E27FC236}">
                <a16:creationId xmlns:a16="http://schemas.microsoft.com/office/drawing/2014/main" id="{773B392D-67F6-430F-9854-D581FC4A0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80" y="1700808"/>
            <a:ext cx="8244408" cy="329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886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07FB-6E32-4B10-B7F9-92B47ADD3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Categorical Variable</a:t>
            </a:r>
            <a:endParaRPr lang="en-GB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97FDE81-1F9B-43F3-A8EE-465B5222A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764" y="1772816"/>
            <a:ext cx="5699170" cy="3960440"/>
          </a:xfrm>
          <a:prstGeom prst="rect">
            <a:avLst/>
          </a:prstGeom>
        </p:spPr>
      </p:pic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63674E72-C917-484D-9775-6C54C307637A}"/>
              </a:ext>
            </a:extLst>
          </p:cNvPr>
          <p:cNvCxnSpPr>
            <a:cxnSpLocks/>
          </p:cNvCxnSpPr>
          <p:nvPr/>
        </p:nvCxnSpPr>
        <p:spPr>
          <a:xfrm flipH="1">
            <a:off x="3923928" y="1916832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1AE66F71-52EC-4D0E-AE76-BF587DC2A1FD}"/>
              </a:ext>
            </a:extLst>
          </p:cNvPr>
          <p:cNvSpPr/>
          <p:nvPr/>
        </p:nvSpPr>
        <p:spPr>
          <a:xfrm>
            <a:off x="5076056" y="1628800"/>
            <a:ext cx="1800200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String Columns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D896872-807B-4ED7-88A6-2D817ED132AB}"/>
              </a:ext>
            </a:extLst>
          </p:cNvPr>
          <p:cNvSpPr/>
          <p:nvPr/>
        </p:nvSpPr>
        <p:spPr>
          <a:xfrm>
            <a:off x="6084168" y="3501008"/>
            <a:ext cx="2376264" cy="10081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Categorical  Columns</a:t>
            </a:r>
          </a:p>
          <a:p>
            <a:pPr algn="ctr"/>
            <a:r>
              <a:rPr lang="en-US" altLang="zh-TW" dirty="0"/>
              <a:t>= integer column + code mapping</a:t>
            </a:r>
            <a:endParaRPr lang="zh-TW" altLang="en-US" dirty="0"/>
          </a:p>
        </p:txBody>
      </p: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9546B8E5-22A7-4B30-9A4D-8E333E001450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 flipV="1">
            <a:off x="4932040" y="4005064"/>
            <a:ext cx="1152128" cy="648072"/>
          </a:xfrm>
          <a:prstGeom prst="bentConnector3">
            <a:avLst>
              <a:gd name="adj1" fmla="val 978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A3651225-45E6-4BA0-841D-E14185F1700D}"/>
              </a:ext>
            </a:extLst>
          </p:cNvPr>
          <p:cNvSpPr/>
          <p:nvPr/>
        </p:nvSpPr>
        <p:spPr>
          <a:xfrm>
            <a:off x="5614471" y="5049181"/>
            <a:ext cx="2232249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[0, 0, 0, 0, 0, …] : levels = [‘Drama’, …]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18869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07FB-6E32-4B10-B7F9-92B47ADD3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Pivot Tables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666875"/>
            <a:ext cx="7200900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1886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17FF61-DAEF-45D9-A7FD-6DF94F2A6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NumPy 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6651BD-1E26-42C6-B344-77E903D2800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support for large, multi-dimensional arrays and matrices, along with mathematical functions to operate on them</a:t>
            </a:r>
          </a:p>
          <a:p>
            <a:r>
              <a:rPr lang="en-US" altLang="zh-TW" sz="2400" dirty="0"/>
              <a:t>Older Array Packages</a:t>
            </a:r>
          </a:p>
          <a:p>
            <a:pPr lvl="1"/>
            <a:r>
              <a:rPr lang="en-US" altLang="zh-TW" sz="2200" dirty="0"/>
              <a:t>In 1995, package called “Numeric” released.</a:t>
            </a:r>
          </a:p>
          <a:p>
            <a:pPr lvl="1"/>
            <a:r>
              <a:rPr lang="en-US" altLang="zh-TW" sz="2200" dirty="0" err="1"/>
              <a:t>Somewhile</a:t>
            </a:r>
            <a:r>
              <a:rPr lang="en-US" altLang="zh-TW" sz="2200" dirty="0"/>
              <a:t>, another package called “</a:t>
            </a:r>
            <a:r>
              <a:rPr lang="en-US" altLang="zh-TW" sz="2200" dirty="0" err="1"/>
              <a:t>numarray</a:t>
            </a:r>
            <a:r>
              <a:rPr lang="en-US" altLang="zh-TW" sz="2200" dirty="0"/>
              <a:t>” released.</a:t>
            </a:r>
          </a:p>
          <a:p>
            <a:pPr lvl="1"/>
            <a:r>
              <a:rPr lang="en-US" altLang="zh-TW" sz="2200" dirty="0"/>
              <a:t>In 2006, “Numeric” and “</a:t>
            </a:r>
            <a:r>
              <a:rPr lang="en-US" altLang="zh-TW" sz="2200" dirty="0" err="1"/>
              <a:t>numarray</a:t>
            </a:r>
            <a:r>
              <a:rPr lang="en-US" altLang="zh-TW" sz="2200" dirty="0"/>
              <a:t>” are integrated to the new package “NumPy”, by Travis Oliphant (After that he founded Anaconda)</a:t>
            </a:r>
            <a:endParaRPr lang="zh-TW" altLang="en-US" sz="2200" dirty="0"/>
          </a:p>
        </p:txBody>
      </p:sp>
      <p:pic>
        <p:nvPicPr>
          <p:cNvPr id="1026" name="Picture 2" descr="numpyçåçæå°çµæ">
            <a:extLst>
              <a:ext uri="{FF2B5EF4-FFF2-40B4-BE49-F238E27FC236}">
                <a16:creationId xmlns:a16="http://schemas.microsoft.com/office/drawing/2014/main" id="{B9327815-3D61-47F4-BB28-93ABD166E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703613"/>
            <a:ext cx="4716016" cy="186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238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0828B2-EA1B-4C4A-AFE0-DEC398193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Creating Arrays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736E17D-CDAA-4DC0-AEFD-0AB25BC99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17637"/>
            <a:ext cx="6753944" cy="397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329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03A3F5-704C-4EE4-B6DD-FA4008C95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Array Computation / Manipulation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6EF6DD4-67D0-4724-AB4E-A53AB02FB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18" y="1572018"/>
            <a:ext cx="4243407" cy="338437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631103E-2244-44A3-B272-94678F368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18" y="4981963"/>
            <a:ext cx="4137691" cy="139936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FA0524D-1994-49F6-9742-10B631A7E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7687" y="1585912"/>
            <a:ext cx="42576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011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522B3C-6287-46C7-88DD-AACB0B559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Cheat Sheets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8DFCFA-1232-41C2-9767-AA800C66C4D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https://sinxloud.com/python-cheat-sheet-beginner-advanced/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4695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Assignment 3 – Netflix Movies</a:t>
            </a:r>
            <a:endParaRPr lang="en-US" dirty="0"/>
          </a:p>
        </p:txBody>
      </p:sp>
      <p:pic>
        <p:nvPicPr>
          <p:cNvPr id="1026" name="Picture 2" descr="netflix movies ratingçåçæå°çµæ">
            <a:extLst>
              <a:ext uri="{FF2B5EF4-FFF2-40B4-BE49-F238E27FC236}">
                <a16:creationId xmlns:a16="http://schemas.microsoft.com/office/drawing/2014/main" id="{3B2EE370-3399-485A-A0BC-1544F1658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06752"/>
            <a:ext cx="3696448" cy="231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tflix movies ratingçåçæå°çµæ">
            <a:extLst>
              <a:ext uri="{FF2B5EF4-FFF2-40B4-BE49-F238E27FC236}">
                <a16:creationId xmlns:a16="http://schemas.microsoft.com/office/drawing/2014/main" id="{6B843746-A893-4B1C-A817-304998E4A5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538" b="19900"/>
          <a:stretch/>
        </p:blipFill>
        <p:spPr bwMode="auto">
          <a:xfrm>
            <a:off x="4865203" y="1417638"/>
            <a:ext cx="3696448" cy="403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etflix movies ratingçåçæå°çµæ">
            <a:extLst>
              <a:ext uri="{FF2B5EF4-FFF2-40B4-BE49-F238E27FC236}">
                <a16:creationId xmlns:a16="http://schemas.microsoft.com/office/drawing/2014/main" id="{6690F9BF-6018-4D6B-AF1D-6E73F519C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17032"/>
            <a:ext cx="3873082" cy="173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733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750FDCCD-59F2-4DA7-AC8F-230BA8DE6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From data to model</a:t>
            </a:r>
            <a:endParaRPr lang="zh-TW" altLang="en-US" dirty="0"/>
          </a:p>
        </p:txBody>
      </p:sp>
      <p:pic>
        <p:nvPicPr>
          <p:cNvPr id="1026" name="Picture 2" descr="database iconçåçæå°çµæ">
            <a:extLst>
              <a:ext uri="{FF2B5EF4-FFF2-40B4-BE49-F238E27FC236}">
                <a16:creationId xmlns:a16="http://schemas.microsoft.com/office/drawing/2014/main" id="{6DB6AFF4-556A-4EF9-9D37-D40AABFF1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04864"/>
            <a:ext cx="794947" cy="79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AD9053F-B2E4-449C-B6A7-8F9E69577614}"/>
              </a:ext>
            </a:extLst>
          </p:cNvPr>
          <p:cNvSpPr txBox="1"/>
          <p:nvPr/>
        </p:nvSpPr>
        <p:spPr>
          <a:xfrm>
            <a:off x="539552" y="299623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Database</a:t>
            </a:r>
            <a:endParaRPr lang="zh-TW" altLang="en-US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A5E15BB3-230F-4818-A7DC-E9F06F5FA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2257018"/>
            <a:ext cx="936105" cy="690637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26D92F18-DD56-43CF-9D28-BC7A6D7D912C}"/>
              </a:ext>
            </a:extLst>
          </p:cNvPr>
          <p:cNvSpPr txBox="1"/>
          <p:nvPr/>
        </p:nvSpPr>
        <p:spPr>
          <a:xfrm>
            <a:off x="2540960" y="2981238"/>
            <a:ext cx="138296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Data Table</a:t>
            </a:r>
            <a:br>
              <a:rPr lang="en-US" altLang="zh-TW" dirty="0"/>
            </a:br>
            <a:r>
              <a:rPr lang="en-US" altLang="zh-TW" sz="1100" dirty="0"/>
              <a:t>(numeric + category)</a:t>
            </a:r>
            <a:endParaRPr lang="zh-TW" altLang="en-US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7C3EBFF7-70EC-4226-9942-42622F76FC6A}"/>
              </a:ext>
            </a:extLst>
          </p:cNvPr>
          <p:cNvCxnSpPr>
            <a:stCxn id="1026" idx="3"/>
            <a:endCxn id="18" idx="1"/>
          </p:cNvCxnSpPr>
          <p:nvPr/>
        </p:nvCxnSpPr>
        <p:spPr>
          <a:xfrm flipV="1">
            <a:off x="1406507" y="2602337"/>
            <a:ext cx="11492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pandas iconçåçæå°çµæ">
            <a:extLst>
              <a:ext uri="{FF2B5EF4-FFF2-40B4-BE49-F238E27FC236}">
                <a16:creationId xmlns:a16="http://schemas.microsoft.com/office/drawing/2014/main" id="{D5B8DB62-EA9B-45E6-B10D-0B31B3242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507" y="2347380"/>
            <a:ext cx="1077255" cy="22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417CFEE6-17A5-4146-8F85-FA668A1ADD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7947" y="2652814"/>
            <a:ext cx="322839" cy="373955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8652B396-C796-481D-B207-054943E81B4C}"/>
              </a:ext>
            </a:extLst>
          </p:cNvPr>
          <p:cNvSpPr/>
          <p:nvPr/>
        </p:nvSpPr>
        <p:spPr>
          <a:xfrm>
            <a:off x="1780786" y="2593588"/>
            <a:ext cx="790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900" dirty="0"/>
              <a:t>R </a:t>
            </a:r>
            <a:r>
              <a:rPr lang="en-US" altLang="zh-TW" sz="900" dirty="0" err="1"/>
              <a:t>data.frame</a:t>
            </a:r>
            <a:endParaRPr lang="en-US" altLang="zh-TW" sz="900" dirty="0"/>
          </a:p>
          <a:p>
            <a:r>
              <a:rPr lang="en-US" altLang="zh-TW" sz="900" dirty="0" err="1"/>
              <a:t>data.table</a:t>
            </a:r>
            <a:endParaRPr lang="zh-TW" altLang="en-US" sz="900" dirty="0"/>
          </a:p>
        </p:txBody>
      </p:sp>
      <p:pic>
        <p:nvPicPr>
          <p:cNvPr id="1040" name="Picture 16" descr="R lm glm iconçåçæå°çµæ">
            <a:extLst>
              <a:ext uri="{FF2B5EF4-FFF2-40B4-BE49-F238E27FC236}">
                <a16:creationId xmlns:a16="http://schemas.microsoft.com/office/drawing/2014/main" id="{843460A6-B7C3-449C-A8E0-DA8210620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4" y="2085798"/>
            <a:ext cx="1285314" cy="101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3E63AF4A-740A-4736-B828-027E09A54F3F}"/>
              </a:ext>
            </a:extLst>
          </p:cNvPr>
          <p:cNvCxnSpPr>
            <a:cxnSpLocks/>
            <a:stCxn id="18" idx="3"/>
            <a:endCxn id="1040" idx="1"/>
          </p:cNvCxnSpPr>
          <p:nvPr/>
        </p:nvCxnSpPr>
        <p:spPr>
          <a:xfrm flipV="1">
            <a:off x="3491881" y="2593588"/>
            <a:ext cx="1728193" cy="8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52756123-3C8F-4F4A-AB8F-DA62E81AA8D5}"/>
              </a:ext>
            </a:extLst>
          </p:cNvPr>
          <p:cNvSpPr/>
          <p:nvPr/>
        </p:nvSpPr>
        <p:spPr>
          <a:xfrm>
            <a:off x="4210645" y="2142666"/>
            <a:ext cx="92365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 err="1"/>
              <a:t>lm</a:t>
            </a:r>
            <a:r>
              <a:rPr lang="en-US" altLang="zh-TW" sz="1100" dirty="0"/>
              <a:t> / </a:t>
            </a:r>
            <a:r>
              <a:rPr lang="en-US" altLang="zh-TW" sz="1100" dirty="0" err="1"/>
              <a:t>glm</a:t>
            </a:r>
            <a:r>
              <a:rPr lang="en-US" altLang="zh-TW" sz="1100" dirty="0"/>
              <a:t> / </a:t>
            </a:r>
          </a:p>
          <a:p>
            <a:r>
              <a:rPr lang="en-US" altLang="zh-TW" sz="1100" dirty="0" err="1"/>
              <a:t>ts</a:t>
            </a:r>
            <a:r>
              <a:rPr lang="en-US" altLang="zh-TW" sz="1100" dirty="0"/>
              <a:t> / CART / …</a:t>
            </a:r>
            <a:endParaRPr lang="zh-TW" altLang="en-US" sz="11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B33CC91-2878-47A9-AFCE-504913C13B6D}"/>
              </a:ext>
            </a:extLst>
          </p:cNvPr>
          <p:cNvSpPr/>
          <p:nvPr/>
        </p:nvSpPr>
        <p:spPr>
          <a:xfrm>
            <a:off x="2494676" y="1980019"/>
            <a:ext cx="13079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/>
              <a:t>Type = </a:t>
            </a:r>
            <a:r>
              <a:rPr lang="en-US" altLang="zh-TW" sz="1200" dirty="0" err="1"/>
              <a:t>data.frame</a:t>
            </a:r>
            <a:endParaRPr lang="zh-TW" altLang="en-US" sz="1200" dirty="0"/>
          </a:p>
        </p:txBody>
      </p:sp>
      <p:pic>
        <p:nvPicPr>
          <p:cNvPr id="1042" name="Picture 18" descr="array iconçåçæå°çµæ">
            <a:extLst>
              <a:ext uri="{FF2B5EF4-FFF2-40B4-BE49-F238E27FC236}">
                <a16:creationId xmlns:a16="http://schemas.microsoft.com/office/drawing/2014/main" id="{35428726-78CC-4C58-ACAC-45DD75AAF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4" y="3901079"/>
            <a:ext cx="752496" cy="75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字方塊 34">
            <a:extLst>
              <a:ext uri="{FF2B5EF4-FFF2-40B4-BE49-F238E27FC236}">
                <a16:creationId xmlns:a16="http://schemas.microsoft.com/office/drawing/2014/main" id="{CFB0B17C-3290-4522-AFBB-9EF8E053D82F}"/>
              </a:ext>
            </a:extLst>
          </p:cNvPr>
          <p:cNvSpPr txBox="1"/>
          <p:nvPr/>
        </p:nvSpPr>
        <p:spPr>
          <a:xfrm>
            <a:off x="5122420" y="4656467"/>
            <a:ext cx="160982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Array / Matrix</a:t>
            </a:r>
          </a:p>
          <a:p>
            <a:r>
              <a:rPr lang="en-US" altLang="zh-TW" sz="1100" dirty="0">
                <a:solidFill>
                  <a:prstClr val="black"/>
                </a:solidFill>
              </a:rPr>
              <a:t>(numeric only!!!)</a:t>
            </a:r>
            <a:endParaRPr lang="zh-TW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EFE1CE2-17D6-4E83-A71C-87AAD176E17B}"/>
              </a:ext>
            </a:extLst>
          </p:cNvPr>
          <p:cNvSpPr/>
          <p:nvPr/>
        </p:nvSpPr>
        <p:spPr>
          <a:xfrm>
            <a:off x="5184220" y="3621188"/>
            <a:ext cx="11414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/>
              <a:t>Type = </a:t>
            </a:r>
            <a:r>
              <a:rPr lang="en-US" altLang="zh-TW" sz="1200" dirty="0" err="1"/>
              <a:t>np.array</a:t>
            </a:r>
            <a:endParaRPr lang="zh-TW" altLang="en-US" sz="1200" dirty="0"/>
          </a:p>
        </p:txBody>
      </p:sp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76C9AF6F-9C35-43A8-A8FA-9B77F2D2600B}"/>
              </a:ext>
            </a:extLst>
          </p:cNvPr>
          <p:cNvCxnSpPr>
            <a:stCxn id="18" idx="3"/>
            <a:endCxn id="1042" idx="1"/>
          </p:cNvCxnSpPr>
          <p:nvPr/>
        </p:nvCxnSpPr>
        <p:spPr>
          <a:xfrm>
            <a:off x="3491881" y="2602337"/>
            <a:ext cx="1728193" cy="16749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7B2BDF6E-E9BE-4F2E-A9BB-2B6E9B846235}"/>
              </a:ext>
            </a:extLst>
          </p:cNvPr>
          <p:cNvSpPr/>
          <p:nvPr/>
        </p:nvSpPr>
        <p:spPr>
          <a:xfrm>
            <a:off x="3201376" y="3749302"/>
            <a:ext cx="120257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 err="1"/>
              <a:t>get_dummies</a:t>
            </a:r>
            <a:r>
              <a:rPr lang="en-US" altLang="zh-TW" sz="1100" dirty="0"/>
              <a:t> /</a:t>
            </a:r>
          </a:p>
          <a:p>
            <a:r>
              <a:rPr lang="en-US" altLang="zh-TW" sz="1100" dirty="0"/>
              <a:t>One hot encoding</a:t>
            </a:r>
            <a:endParaRPr lang="zh-TW" altLang="en-US" sz="1100" dirty="0"/>
          </a:p>
        </p:txBody>
      </p:sp>
      <p:pic>
        <p:nvPicPr>
          <p:cNvPr id="1044" name="Picture 20" descr="sklearn iconçåçæå°çµæ">
            <a:extLst>
              <a:ext uri="{FF2B5EF4-FFF2-40B4-BE49-F238E27FC236}">
                <a16:creationId xmlns:a16="http://schemas.microsoft.com/office/drawing/2014/main" id="{0F5F3B88-D8AD-4E0A-9AB1-09B9523C7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157" y="4138555"/>
            <a:ext cx="430887" cy="43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numpy iconçåçæå°çµæ">
            <a:extLst>
              <a:ext uri="{FF2B5EF4-FFF2-40B4-BE49-F238E27FC236}">
                <a16:creationId xmlns:a16="http://schemas.microsoft.com/office/drawing/2014/main" id="{49A3084B-A3EC-4C5A-9C56-3F9A419DD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715" y="4178621"/>
            <a:ext cx="275506" cy="29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R iconçåçæå°çµæ">
            <a:extLst>
              <a:ext uri="{FF2B5EF4-FFF2-40B4-BE49-F238E27FC236}">
                <a16:creationId xmlns:a16="http://schemas.microsoft.com/office/drawing/2014/main" id="{4BE14218-E80F-4C21-88D5-6DAFD479D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487" y="2171045"/>
            <a:ext cx="495722" cy="38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one hotçåçæå°çµæ">
            <a:extLst>
              <a:ext uri="{FF2B5EF4-FFF2-40B4-BE49-F238E27FC236}">
                <a16:creationId xmlns:a16="http://schemas.microsoft.com/office/drawing/2014/main" id="{38AEC298-F143-4FFE-A15C-735A3C934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871" y="4807942"/>
            <a:ext cx="2647982" cy="1038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矩形 33">
            <a:extLst>
              <a:ext uri="{FF2B5EF4-FFF2-40B4-BE49-F238E27FC236}">
                <a16:creationId xmlns:a16="http://schemas.microsoft.com/office/drawing/2014/main" id="{5700E203-5AE1-438C-8EB8-478E33AD1BD9}"/>
              </a:ext>
            </a:extLst>
          </p:cNvPr>
          <p:cNvSpPr/>
          <p:nvPr/>
        </p:nvSpPr>
        <p:spPr>
          <a:xfrm>
            <a:off x="1757871" y="4540564"/>
            <a:ext cx="120257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50" dirty="0"/>
              <a:t>One hot encoding</a:t>
            </a:r>
            <a:endParaRPr lang="zh-TW" altLang="en-US" sz="1050" dirty="0"/>
          </a:p>
        </p:txBody>
      </p:sp>
      <p:pic>
        <p:nvPicPr>
          <p:cNvPr id="1052" name="Picture 28" descr="python iconçåçæå°çµæ">
            <a:extLst>
              <a:ext uri="{FF2B5EF4-FFF2-40B4-BE49-F238E27FC236}">
                <a16:creationId xmlns:a16="http://schemas.microsoft.com/office/drawing/2014/main" id="{3D587D26-B171-464D-9F55-FB082AB6E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409" y="3713925"/>
            <a:ext cx="538609" cy="53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群組 36">
            <a:extLst>
              <a:ext uri="{FF2B5EF4-FFF2-40B4-BE49-F238E27FC236}">
                <a16:creationId xmlns:a16="http://schemas.microsoft.com/office/drawing/2014/main" id="{DFEB438E-D35D-41C6-9182-B12E148B2579}"/>
              </a:ext>
            </a:extLst>
          </p:cNvPr>
          <p:cNvGrpSpPr/>
          <p:nvPr/>
        </p:nvGrpSpPr>
        <p:grpSpPr>
          <a:xfrm>
            <a:off x="7214280" y="3749302"/>
            <a:ext cx="1567617" cy="957729"/>
            <a:chOff x="7214280" y="3749302"/>
            <a:chExt cx="1567617" cy="957729"/>
          </a:xfrm>
        </p:grpSpPr>
        <p:pic>
          <p:nvPicPr>
            <p:cNvPr id="1054" name="Picture 30" descr="tensorflow iconçåçæå°çµæ">
              <a:extLst>
                <a:ext uri="{FF2B5EF4-FFF2-40B4-BE49-F238E27FC236}">
                  <a16:creationId xmlns:a16="http://schemas.microsoft.com/office/drawing/2014/main" id="{2A456763-06DE-410C-A9BC-C9AF036506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3122" y="3749302"/>
              <a:ext cx="668775" cy="5572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6" name="Picture 32" descr="keras iconçåçæå°çµæ">
              <a:extLst>
                <a:ext uri="{FF2B5EF4-FFF2-40B4-BE49-F238E27FC236}">
                  <a16:creationId xmlns:a16="http://schemas.microsoft.com/office/drawing/2014/main" id="{B83B2E6E-2E9F-4D7C-8889-12D0A480EC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2779" y="4431852"/>
              <a:ext cx="949118" cy="275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8" name="Picture 34" descr="xgboost iconçåçæå°çµæ">
              <a:extLst>
                <a:ext uri="{FF2B5EF4-FFF2-40B4-BE49-F238E27FC236}">
                  <a16:creationId xmlns:a16="http://schemas.microsoft.com/office/drawing/2014/main" id="{8A31F1DD-C6B6-48C8-B2DB-661DDDCA87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4280" y="3960994"/>
              <a:ext cx="883958" cy="296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2CD75AE4-69DD-4AE3-80EA-07CB4B0737BB}"/>
              </a:ext>
            </a:extLst>
          </p:cNvPr>
          <p:cNvCxnSpPr>
            <a:cxnSpLocks/>
            <a:stCxn id="1042" idx="3"/>
          </p:cNvCxnSpPr>
          <p:nvPr/>
        </p:nvCxnSpPr>
        <p:spPr>
          <a:xfrm flipV="1">
            <a:off x="5972570" y="4274435"/>
            <a:ext cx="1191718" cy="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0" name="Picture 36" descr="regression iconçåçæå°çµæ">
            <a:extLst>
              <a:ext uri="{FF2B5EF4-FFF2-40B4-BE49-F238E27FC236}">
                <a16:creationId xmlns:a16="http://schemas.microsoft.com/office/drawing/2014/main" id="{86F3CDA8-6E59-4C9B-855F-9E7A25532A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4" t="7383" r="17299" b="31952"/>
          <a:stretch/>
        </p:blipFill>
        <p:spPr bwMode="auto">
          <a:xfrm>
            <a:off x="5249241" y="1796778"/>
            <a:ext cx="435892" cy="408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machine learning iconçåçæå°çµæ">
            <a:extLst>
              <a:ext uri="{FF2B5EF4-FFF2-40B4-BE49-F238E27FC236}">
                <a16:creationId xmlns:a16="http://schemas.microsoft.com/office/drawing/2014/main" id="{1503345C-629C-4AC0-8299-A10C56B8F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412400"/>
            <a:ext cx="369326" cy="29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矩形 55">
            <a:extLst>
              <a:ext uri="{FF2B5EF4-FFF2-40B4-BE49-F238E27FC236}">
                <a16:creationId xmlns:a16="http://schemas.microsoft.com/office/drawing/2014/main" id="{45A03A08-275C-4E0A-9B06-9304C1E998E3}"/>
              </a:ext>
            </a:extLst>
          </p:cNvPr>
          <p:cNvSpPr/>
          <p:nvPr/>
        </p:nvSpPr>
        <p:spPr>
          <a:xfrm>
            <a:off x="7545334" y="3436916"/>
            <a:ext cx="8819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/>
              <a:t>ML Models</a:t>
            </a:r>
            <a:endParaRPr lang="zh-TW" altLang="en-US" sz="1200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28C29FD-363C-43B6-9C13-5EBDB4600E0C}"/>
              </a:ext>
            </a:extLst>
          </p:cNvPr>
          <p:cNvSpPr/>
          <p:nvPr/>
        </p:nvSpPr>
        <p:spPr>
          <a:xfrm>
            <a:off x="5687994" y="1865667"/>
            <a:ext cx="9684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/>
              <a:t>Stat. Models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6772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649E23-B5E9-4432-BBF9-CE85959C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HK" dirty="0"/>
              <a:t>Assignment 3 – Netflix Movies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2B127D-B9AA-4AF0-ACC9-EFBBDDE151F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701280"/>
          </a:xfrm>
        </p:spPr>
        <p:txBody>
          <a:bodyPr/>
          <a:lstStyle/>
          <a:p>
            <a:r>
              <a:rPr lang="en-US" altLang="zh-HK" dirty="0">
                <a:hlinkClick r:id="rId2"/>
              </a:rPr>
              <a:t>Data Source Link</a:t>
            </a:r>
            <a:endParaRPr lang="en-US" altLang="zh-HK" dirty="0"/>
          </a:p>
          <a:p>
            <a:r>
              <a:rPr lang="en-US" altLang="zh-HK" dirty="0"/>
              <a:t>The small dataset version is involved – ml</a:t>
            </a:r>
            <a:r>
              <a:rPr lang="en-US" altLang="zh-TW" dirty="0"/>
              <a:t>-</a:t>
            </a:r>
            <a:r>
              <a:rPr lang="en-US" altLang="zh-HK" dirty="0"/>
              <a:t>latest-small.zip</a:t>
            </a:r>
            <a:r>
              <a:rPr lang="en-US" altLang="zh-TW" dirty="0"/>
              <a:t>, with</a:t>
            </a:r>
            <a:r>
              <a:rPr lang="zh-TW" altLang="en-US" dirty="0"/>
              <a:t> </a:t>
            </a:r>
            <a:r>
              <a:rPr lang="en-US" altLang="zh-TW" dirty="0"/>
              <a:t>100K</a:t>
            </a:r>
            <a:r>
              <a:rPr lang="zh-TW" altLang="en-US" dirty="0"/>
              <a:t> </a:t>
            </a:r>
            <a:r>
              <a:rPr lang="en-US" altLang="zh-TW" dirty="0"/>
              <a:t>ratings</a:t>
            </a:r>
            <a:br>
              <a:rPr lang="en-US" altLang="zh-TW" dirty="0"/>
            </a:br>
            <a:r>
              <a:rPr lang="en-US" altLang="zh-TW" dirty="0"/>
              <a:t>(Of</a:t>
            </a:r>
            <a:r>
              <a:rPr lang="zh-TW" altLang="en-US" dirty="0"/>
              <a:t> </a:t>
            </a:r>
            <a:r>
              <a:rPr lang="en-US" altLang="zh-TW" dirty="0"/>
              <a:t>course</a:t>
            </a:r>
            <a:r>
              <a:rPr lang="zh-TW" altLang="en-US" dirty="0"/>
              <a:t> </a:t>
            </a:r>
            <a:r>
              <a:rPr lang="en-US" altLang="zh-TW" dirty="0"/>
              <a:t>you can play the larger version if</a:t>
            </a:r>
            <a:r>
              <a:rPr lang="zh-TW" altLang="en-US" dirty="0"/>
              <a:t> </a:t>
            </a:r>
            <a:r>
              <a:rPr lang="en-US" altLang="zh-TW" dirty="0"/>
              <a:t>you are interested in)</a:t>
            </a:r>
          </a:p>
          <a:p>
            <a:r>
              <a:rPr lang="en-US" altLang="zh-HK" dirty="0"/>
              <a:t>4 files are consisted (</a:t>
            </a:r>
            <a:r>
              <a:rPr lang="en-US" altLang="zh-HK" dirty="0">
                <a:hlinkClick r:id="rId3"/>
              </a:rPr>
              <a:t>details</a:t>
            </a:r>
            <a:r>
              <a:rPr lang="en-US" altLang="zh-HK" dirty="0"/>
              <a:t>)</a:t>
            </a:r>
            <a:endParaRPr lang="zh-HK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ACF38F0-8232-4F4F-8214-48160E565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519653"/>
              </p:ext>
            </p:extLst>
          </p:nvPr>
        </p:nvGraphicFramePr>
        <p:xfrm>
          <a:off x="1259632" y="4005064"/>
          <a:ext cx="6969968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40622">
                  <a:extLst>
                    <a:ext uri="{9D8B030D-6E8A-4147-A177-3AD203B41FA5}">
                      <a16:colId xmlns:a16="http://schemas.microsoft.com/office/drawing/2014/main" val="3461128368"/>
                    </a:ext>
                  </a:extLst>
                </a:gridCol>
                <a:gridCol w="4829346">
                  <a:extLst>
                    <a:ext uri="{9D8B030D-6E8A-4147-A177-3AD203B41FA5}">
                      <a16:colId xmlns:a16="http://schemas.microsoft.com/office/drawing/2014/main" val="3027583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Ratings.csv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Ratings for movies from users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393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Tags.csv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Tags to movies from users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003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Movies.csv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Movie titles, with genres (categories)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277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/>
                        <a:t>Links.csv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/>
                        <a:t>The link id, can connect to the website movies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672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69570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649E23-B5E9-4432-BBF9-CE85959C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HK" dirty="0"/>
              <a:t>Assignment 3 – Netflix Movies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2B127D-B9AA-4AF0-ACC9-EFBBDDE151F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35562"/>
          </a:xfrm>
        </p:spPr>
        <p:txBody>
          <a:bodyPr>
            <a:normAutofit fontScale="92500" lnSpcReduction="10000"/>
          </a:bodyPr>
          <a:lstStyle/>
          <a:p>
            <a:r>
              <a:rPr lang="en-US" altLang="zh-HK" dirty="0"/>
              <a:t>To do: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HK" dirty="0"/>
              <a:t>Indicate the unique keys of each dataset.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HK" dirty="0"/>
              <a:t>Join the datasets with appropriate keys, depends on what you need in the following tasks.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HK" dirty="0"/>
              <a:t>Find the titles of 3 movies, with the most nos. of ratings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HK" dirty="0"/>
              <a:t>Find the no. of movies, with the highest ratings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HK" dirty="0"/>
              <a:t>Find the peak month users rate movies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HK" dirty="0"/>
              <a:t>Find the peak hour users rate movies</a:t>
            </a:r>
            <a:br>
              <a:rPr lang="en-US" altLang="zh-HK" dirty="0"/>
            </a:br>
            <a:r>
              <a:rPr lang="en-US" altLang="zh-HK" dirty="0"/>
              <a:t>(Note: Q5,  6 you need to convert from the UNIX timestamp – seconds from 1970-01-01 00:00)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HK" dirty="0"/>
              <a:t>Find the movie having the most tags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HK" dirty="0"/>
              <a:t>Find the most active </a:t>
            </a:r>
            <a:r>
              <a:rPr lang="en-US" altLang="zh-HK" dirty="0" err="1"/>
              <a:t>userID</a:t>
            </a:r>
            <a:r>
              <a:rPr lang="en-US" altLang="zh-HK" dirty="0"/>
              <a:t> on tagging movies.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HK" dirty="0"/>
              <a:t>Find the most common tags on those movies.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7599607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649E23-B5E9-4432-BBF9-CE85959C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HK" dirty="0"/>
              <a:t>Assignment 3 – Netflix Movies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2B127D-B9AA-4AF0-ACC9-EFBBDDE151F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35562"/>
          </a:xfrm>
        </p:spPr>
        <p:txBody>
          <a:bodyPr>
            <a:normAutofit fontScale="92500" lnSpcReduction="10000"/>
          </a:bodyPr>
          <a:lstStyle/>
          <a:p>
            <a:r>
              <a:rPr lang="en-US" altLang="zh-HK" dirty="0"/>
              <a:t>To do: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HK" dirty="0"/>
              <a:t>Indicate the unique keys of each dataset.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HK" dirty="0"/>
              <a:t>Join the datasets with appropriate keys, depends on what you need in the following tasks.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HK" dirty="0"/>
              <a:t>Find the titles of 3 movies, with the most nos. of ratings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HK" dirty="0"/>
              <a:t>Find the no. of movies, with the highest ratings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HK" dirty="0"/>
              <a:t>Find the peak month users rate movies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HK" dirty="0"/>
              <a:t>Find the peak hour users rate movies</a:t>
            </a:r>
            <a:br>
              <a:rPr lang="en-US" altLang="zh-HK" dirty="0"/>
            </a:br>
            <a:r>
              <a:rPr lang="en-US" altLang="zh-HK" dirty="0"/>
              <a:t>(Note: Q5,  6 you need to convert from the UNIX timestamp – seconds from 1970-01-01 00:00)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HK" dirty="0"/>
              <a:t>Find the movie having the most tags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HK" dirty="0"/>
              <a:t>Find the most active </a:t>
            </a:r>
            <a:r>
              <a:rPr lang="en-US" altLang="zh-HK" dirty="0" err="1"/>
              <a:t>userID</a:t>
            </a:r>
            <a:r>
              <a:rPr lang="en-US" altLang="zh-HK" dirty="0"/>
              <a:t> on tagging movies.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HK" dirty="0"/>
              <a:t>Find the most common tags on those movies.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4801526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17D970-7763-448F-BA85-77FEE31E2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Assignment 3 – </a:t>
            </a:r>
            <a:r>
              <a:rPr lang="en-US" altLang="zh-TW"/>
              <a:t>Netflix Movies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2BB2FC5-523B-430C-BC00-EE201833AF38}"/>
              </a:ext>
            </a:extLst>
          </p:cNvPr>
          <p:cNvSpPr txBox="1"/>
          <p:nvPr/>
        </p:nvSpPr>
        <p:spPr>
          <a:xfrm>
            <a:off x="1043608" y="1417638"/>
            <a:ext cx="69847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Marking Scheme: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40% - the program should be RUN-able.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10% - for task 1 – identify unique keys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35% - success and accurate for task 3-9 (each 5%)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10% - The program should be READ-able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5% - The assignment should be handed ON-TIME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Super NOTE: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Suggest to use pandas as your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Welcome to get reference to your classmates if you cannot solve this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049563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Thank you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403903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1CFC50E-6065-43C3-9C80-6B0058CB7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Pandas introduction</a:t>
            </a:r>
            <a:endParaRPr lang="zh-HK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12578B0-133F-41DF-8062-70AE77555D4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HK" dirty="0"/>
              <a:t>Initial release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HK" dirty="0"/>
              <a:t>11 January 2008</a:t>
            </a:r>
          </a:p>
          <a:p>
            <a:r>
              <a:rPr lang="en-US" altLang="zh-TW" dirty="0"/>
              <a:t>Author: Wes McKinney – Developer</a:t>
            </a:r>
          </a:p>
          <a:p>
            <a:r>
              <a:rPr lang="en-US" altLang="zh-HK" dirty="0"/>
              <a:t>Need for Quantitative Analysis on financial data</a:t>
            </a:r>
          </a:p>
          <a:p>
            <a:r>
              <a:rPr lang="en-US" altLang="zh-HK" dirty="0"/>
              <a:t>Pandas = The short from </a:t>
            </a:r>
            <a:r>
              <a:rPr lang="en-US" altLang="zh-HK" dirty="0" err="1"/>
              <a:t>PANel</a:t>
            </a:r>
            <a:r>
              <a:rPr lang="en-US" altLang="zh-HK" dirty="0"/>
              <a:t> </a:t>
            </a:r>
            <a:r>
              <a:rPr lang="en-US" altLang="zh-HK" dirty="0" err="1"/>
              <a:t>DAta</a:t>
            </a:r>
            <a:endParaRPr lang="en-US" altLang="zh-HK" dirty="0"/>
          </a:p>
          <a:p>
            <a:endParaRPr lang="zh-HK" altLang="en-US" dirty="0"/>
          </a:p>
        </p:txBody>
      </p:sp>
      <p:pic>
        <p:nvPicPr>
          <p:cNvPr id="1026" name="Picture 2" descr="Pandas logo.svg">
            <a:extLst>
              <a:ext uri="{FF2B5EF4-FFF2-40B4-BE49-F238E27FC236}">
                <a16:creationId xmlns:a16="http://schemas.microsoft.com/office/drawing/2014/main" id="{0027D3F0-6199-47A5-8014-B5D139B05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673685"/>
            <a:ext cx="4968552" cy="103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133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3360B6-FF9A-42D0-A8F9-73E33F5F3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Series / </a:t>
            </a:r>
            <a:r>
              <a:rPr lang="en-US" altLang="zh-HK"/>
              <a:t>DataFrame</a:t>
            </a:r>
            <a:endParaRPr lang="zh-HK" altLang="en-US"/>
          </a:p>
        </p:txBody>
      </p:sp>
      <p:pic>
        <p:nvPicPr>
          <p:cNvPr id="2052" name="Picture 4" descr="pandas series dataframeçåçæå°çµæ">
            <a:extLst>
              <a:ext uri="{FF2B5EF4-FFF2-40B4-BE49-F238E27FC236}">
                <a16:creationId xmlns:a16="http://schemas.microsoft.com/office/drawing/2014/main" id="{5A36976F-1D9C-4F4F-B178-254D7D027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556792"/>
            <a:ext cx="4392488" cy="2317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andas series dataframeçåçæå°çµæ">
            <a:extLst>
              <a:ext uri="{FF2B5EF4-FFF2-40B4-BE49-F238E27FC236}">
                <a16:creationId xmlns:a16="http://schemas.microsoft.com/office/drawing/2014/main" id="{0399719C-C46E-4AA0-A21C-4A304390C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504" y="3911483"/>
            <a:ext cx="4158890" cy="159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9EFF508-3784-4ED7-9C9C-D71ADDAA8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606" y="2640956"/>
            <a:ext cx="41719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21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4650A1-BB65-4887-9310-3A720C46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DataFrame</a:t>
            </a:r>
            <a:r>
              <a:rPr lang="en-US" altLang="zh-TW" dirty="0"/>
              <a:t> row, column selection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6C7DE0-08C8-4841-A0FD-26434376DEC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altLang="zh-TW" dirty="0"/>
              <a:t>Select columns:</a:t>
            </a:r>
            <a:br>
              <a:rPr lang="en-GB" altLang="zh-TW" dirty="0"/>
            </a:br>
            <a:r>
              <a:rPr lang="en-GB" altLang="zh-TW" dirty="0"/>
              <a:t>df[ [List of column names] ]</a:t>
            </a:r>
          </a:p>
          <a:p>
            <a:r>
              <a:rPr lang="en-GB" altLang="zh-TW" dirty="0"/>
              <a:t>Select rows:</a:t>
            </a:r>
            <a:br>
              <a:rPr lang="en-GB" altLang="zh-TW" dirty="0"/>
            </a:br>
            <a:r>
              <a:rPr lang="en-GB" altLang="zh-TW" dirty="0" err="1"/>
              <a:t>df.loc</a:t>
            </a:r>
            <a:r>
              <a:rPr lang="en-GB" altLang="zh-TW" dirty="0"/>
              <a:t>[ [List of index names] ]</a:t>
            </a:r>
            <a:br>
              <a:rPr lang="en-GB" altLang="zh-TW" dirty="0"/>
            </a:br>
            <a:r>
              <a:rPr lang="en-GB" altLang="zh-TW" dirty="0" err="1"/>
              <a:t>df.iloc</a:t>
            </a:r>
            <a:r>
              <a:rPr lang="en-GB" altLang="zh-TW" dirty="0"/>
              <a:t>[ no. of rows ]</a:t>
            </a:r>
          </a:p>
          <a:p>
            <a:r>
              <a:rPr lang="en-GB" altLang="zh-TW" dirty="0"/>
              <a:t>Select elements:</a:t>
            </a:r>
            <a:br>
              <a:rPr lang="en-GB" altLang="zh-TW" dirty="0"/>
            </a:br>
            <a:r>
              <a:rPr lang="en-GB" altLang="zh-TW" dirty="0" err="1"/>
              <a:t>df.loc</a:t>
            </a:r>
            <a:r>
              <a:rPr lang="en-GB" altLang="zh-TW" dirty="0"/>
              <a:t>[ index names , column names ]</a:t>
            </a:r>
            <a:br>
              <a:rPr lang="en-GB" altLang="zh-TW" dirty="0"/>
            </a:br>
            <a:r>
              <a:rPr lang="en-GB" altLang="zh-TW" dirty="0" err="1"/>
              <a:t>df.iloc</a:t>
            </a:r>
            <a:r>
              <a:rPr lang="en-GB" altLang="zh-TW" dirty="0"/>
              <a:t>[ no. of rows , no. of columns ]</a:t>
            </a:r>
          </a:p>
          <a:p>
            <a:r>
              <a:rPr lang="en-GB" altLang="zh-TW" dirty="0"/>
              <a:t>Quick overview</a:t>
            </a:r>
            <a:br>
              <a:rPr lang="en-GB" altLang="zh-TW" dirty="0"/>
            </a:br>
            <a:r>
              <a:rPr lang="en-GB" altLang="zh-TW" dirty="0"/>
              <a:t>df.info() , </a:t>
            </a:r>
            <a:r>
              <a:rPr lang="en-GB" altLang="zh-TW" dirty="0" err="1"/>
              <a:t>df.describe</a:t>
            </a:r>
            <a:r>
              <a:rPr lang="en-GB" altLang="zh-TW" dirty="0"/>
              <a:t>() , </a:t>
            </a:r>
            <a:r>
              <a:rPr lang="en-GB" altLang="zh-TW" dirty="0" err="1"/>
              <a:t>df.head</a:t>
            </a:r>
            <a:r>
              <a:rPr lang="en-GB" altLang="zh-TW" dirty="0"/>
              <a:t>() , </a:t>
            </a:r>
            <a:r>
              <a:rPr lang="en-GB" altLang="zh-TW" dirty="0" err="1"/>
              <a:t>df.tail</a:t>
            </a:r>
            <a:r>
              <a:rPr lang="en-GB" altLang="zh-TW" dirty="0"/>
              <a:t>()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662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68C06-528E-4E82-B476-3A102F901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Workshop / Summit for Data Scientists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327DA-BFC9-4A18-806E-5E344F2326D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Leader Summit</a:t>
            </a:r>
          </a:p>
          <a:p>
            <a:pPr lvl="1"/>
            <a:r>
              <a:rPr lang="en-GB" dirty="0"/>
              <a:t>Director / CXO Class Speakers</a:t>
            </a:r>
          </a:p>
          <a:p>
            <a:pPr lvl="1"/>
            <a:r>
              <a:rPr lang="en-GB" dirty="0"/>
              <a:t>Mainly for Networking</a:t>
            </a:r>
          </a:p>
          <a:p>
            <a:pPr lvl="1"/>
            <a:r>
              <a:rPr lang="en-GB" dirty="0"/>
              <a:t>$$$</a:t>
            </a:r>
          </a:p>
          <a:p>
            <a:pPr lvl="1"/>
            <a:r>
              <a:rPr lang="en-GB" dirty="0"/>
              <a:t>E.g. </a:t>
            </a:r>
            <a:r>
              <a:rPr lang="en-GB" dirty="0">
                <a:hlinkClick r:id="rId2"/>
              </a:rPr>
              <a:t>https://www.theinnovationenterprise.com/summits/big-data-analytics-hong-kong-2018/speakers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E.g. </a:t>
            </a:r>
            <a:r>
              <a:rPr lang="en-GB" dirty="0">
                <a:hlinkClick r:id="rId3"/>
              </a:rPr>
              <a:t>https://forwardleading.co.uk/summits/big-data-and-ai-leaders-hongkong-2018</a:t>
            </a:r>
            <a:r>
              <a:rPr lang="en-GB" dirty="0"/>
              <a:t> </a:t>
            </a:r>
          </a:p>
          <a:p>
            <a:r>
              <a:rPr lang="en-GB" dirty="0"/>
              <a:t>Technical Workshop</a:t>
            </a:r>
          </a:p>
          <a:p>
            <a:pPr lvl="1"/>
            <a:r>
              <a:rPr lang="en-GB" dirty="0"/>
              <a:t>Technicians</a:t>
            </a:r>
            <a:r>
              <a:rPr lang="zh-TW" altLang="en-US" dirty="0"/>
              <a:t> </a:t>
            </a:r>
            <a:r>
              <a:rPr lang="en-US" altLang="zh-TW" dirty="0"/>
              <a:t>as Speakers</a:t>
            </a:r>
            <a:endParaRPr lang="en-GB" dirty="0"/>
          </a:p>
          <a:p>
            <a:pPr lvl="1"/>
            <a:r>
              <a:rPr lang="en-GB" dirty="0"/>
              <a:t>Mainly use case / technical sharing</a:t>
            </a:r>
          </a:p>
          <a:p>
            <a:pPr lvl="1"/>
            <a:r>
              <a:rPr lang="en-GB" dirty="0"/>
              <a:t>Free</a:t>
            </a:r>
          </a:p>
          <a:p>
            <a:pPr lvl="1"/>
            <a:r>
              <a:rPr lang="en-GB" dirty="0"/>
              <a:t>E.g. </a:t>
            </a:r>
            <a:r>
              <a:rPr lang="en-GB" dirty="0">
                <a:hlinkClick r:id="rId4"/>
              </a:rPr>
              <a:t>https://hkoscon.org/2018/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E.g. </a:t>
            </a:r>
            <a:r>
              <a:rPr lang="en-GB" dirty="0">
                <a:hlinkClick r:id="rId5"/>
              </a:rPr>
              <a:t>http://pycon.hk/2017/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0857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44"/>
          <a:stretch/>
        </p:blipFill>
        <p:spPr bwMode="auto">
          <a:xfrm>
            <a:off x="251520" y="1124744"/>
            <a:ext cx="8502236" cy="2769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D68C06-528E-4E82-B476-3A102F901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Leader Summit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327DA-BFC9-4A18-806E-5E344F2326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3623" y="836712"/>
            <a:ext cx="7772400" cy="1621160"/>
          </a:xfrm>
        </p:spPr>
        <p:txBody>
          <a:bodyPr>
            <a:normAutofit/>
          </a:bodyPr>
          <a:lstStyle/>
          <a:p>
            <a:pPr lvl="1"/>
            <a:r>
              <a:rPr lang="en-GB" sz="1200" dirty="0">
                <a:hlinkClick r:id="rId3"/>
              </a:rPr>
              <a:t>https://www.theinnovationenterprise.com/summits/big-data-analytics-hong-kong-2018/speakers</a:t>
            </a:r>
            <a:r>
              <a:rPr lang="en-GB" sz="1200" dirty="0"/>
              <a:t> </a:t>
            </a:r>
          </a:p>
        </p:txBody>
      </p:sp>
      <p:sp>
        <p:nvSpPr>
          <p:cNvPr id="4" name="矩形 3"/>
          <p:cNvSpPr/>
          <p:nvPr/>
        </p:nvSpPr>
        <p:spPr>
          <a:xfrm>
            <a:off x="929267" y="3913720"/>
            <a:ext cx="59046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altLang="zh-TW" sz="1200" dirty="0">
                <a:hlinkClick r:id="rId4"/>
              </a:rPr>
              <a:t>https://forwardleading.co.uk/summits/big-data-and-ai-leaders-hongkong-2018</a:t>
            </a:r>
            <a:r>
              <a:rPr lang="en-GB" altLang="zh-TW" sz="1200" dirty="0"/>
              <a:t>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71" y="4225660"/>
            <a:ext cx="6934322" cy="244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2552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600" y="1191374"/>
            <a:ext cx="6618511" cy="2522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D68C06-528E-4E82-B476-3A102F901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4082"/>
          </a:xfrm>
        </p:spPr>
        <p:txBody>
          <a:bodyPr>
            <a:normAutofit fontScale="90000"/>
          </a:bodyPr>
          <a:lstStyle/>
          <a:p>
            <a:r>
              <a:rPr lang="en-GB" altLang="zh-TW" dirty="0"/>
              <a:t>Technical Workshop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327DA-BFC9-4A18-806E-5E344F2326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9552" y="908720"/>
            <a:ext cx="7772400" cy="901080"/>
          </a:xfrm>
        </p:spPr>
        <p:txBody>
          <a:bodyPr>
            <a:normAutofit/>
          </a:bodyPr>
          <a:lstStyle/>
          <a:p>
            <a:pPr lvl="1"/>
            <a:r>
              <a:rPr lang="en-GB" sz="1100" dirty="0">
                <a:hlinkClick r:id="rId3"/>
              </a:rPr>
              <a:t>https://hkoscon.org/2018/</a:t>
            </a:r>
            <a:r>
              <a:rPr lang="en-GB" sz="1100" dirty="0"/>
              <a:t> </a:t>
            </a:r>
          </a:p>
        </p:txBody>
      </p:sp>
      <p:sp>
        <p:nvSpPr>
          <p:cNvPr id="4" name="矩形 3"/>
          <p:cNvSpPr/>
          <p:nvPr/>
        </p:nvSpPr>
        <p:spPr>
          <a:xfrm>
            <a:off x="683568" y="3714220"/>
            <a:ext cx="19816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GB" altLang="zh-TW" sz="1100" dirty="0">
                <a:hlinkClick r:id="rId4"/>
              </a:rPr>
              <a:t>http://pycon.hk/2017/</a:t>
            </a:r>
            <a:r>
              <a:rPr lang="en-GB" altLang="zh-TW" sz="1100" dirty="0"/>
              <a:t>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600" y="3989810"/>
            <a:ext cx="6194195" cy="2679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69455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LP Type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1711</TotalTime>
  <Words>835</Words>
  <Application>Microsoft Office PowerPoint</Application>
  <PresentationFormat>如螢幕大小 (4:3)</PresentationFormat>
  <Paragraphs>143</Paragraphs>
  <Slides>34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38" baseType="lpstr">
      <vt:lpstr>Arial</vt:lpstr>
      <vt:lpstr>Calibri</vt:lpstr>
      <vt:lpstr>Wingdings 2</vt:lpstr>
      <vt:lpstr>公正</vt:lpstr>
      <vt:lpstr>CUHK Statistics Department Workshop on Python 101</vt:lpstr>
      <vt:lpstr>Last Lesson – all are scalar computation…</vt:lpstr>
      <vt:lpstr>From data to model</vt:lpstr>
      <vt:lpstr>Pandas introduction</vt:lpstr>
      <vt:lpstr>Series / DataFrame</vt:lpstr>
      <vt:lpstr>DataFrame row, column selection</vt:lpstr>
      <vt:lpstr>Workshop / Summit for Data Scientists</vt:lpstr>
      <vt:lpstr>Leader Summit</vt:lpstr>
      <vt:lpstr>Technical Workshop</vt:lpstr>
      <vt:lpstr>Facebook Groups</vt:lpstr>
      <vt:lpstr>Linkedin Groups</vt:lpstr>
      <vt:lpstr>Eventbrite</vt:lpstr>
      <vt:lpstr>Hackathon</vt:lpstr>
      <vt:lpstr>Hadoop Environment / Spark</vt:lpstr>
      <vt:lpstr>Start Python Coding !</vt:lpstr>
      <vt:lpstr>Read_csv with chunksize</vt:lpstr>
      <vt:lpstr>DataFrame operations</vt:lpstr>
      <vt:lpstr>Pandas / R comparison</vt:lpstr>
      <vt:lpstr>Pandas / R comparison</vt:lpstr>
      <vt:lpstr>Missing Values Handling</vt:lpstr>
      <vt:lpstr>Merge</vt:lpstr>
      <vt:lpstr>Aggregation (Group by)</vt:lpstr>
      <vt:lpstr>Categorical Variable</vt:lpstr>
      <vt:lpstr>Pivot Tables</vt:lpstr>
      <vt:lpstr>NumPy introduction</vt:lpstr>
      <vt:lpstr>Creating Arrays</vt:lpstr>
      <vt:lpstr>Array Computation / Manipulation</vt:lpstr>
      <vt:lpstr>Cheat Sheets</vt:lpstr>
      <vt:lpstr>Assignment 3 – Netflix Movies</vt:lpstr>
      <vt:lpstr>Assignment 3 – Netflix Movies</vt:lpstr>
      <vt:lpstr>Assignment 3 – Netflix Movies</vt:lpstr>
      <vt:lpstr>Assignment 3 – Netflix Movies</vt:lpstr>
      <vt:lpstr>Assignment 3 – Netflix Movies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CUHK Statistics Department Workshop on Python 101</dc:title>
  <dc:creator>KY</dc:creator>
  <cp:lastModifiedBy>KY</cp:lastModifiedBy>
  <cp:revision>92</cp:revision>
  <dcterms:created xsi:type="dcterms:W3CDTF">2018-06-17T14:24:16Z</dcterms:created>
  <dcterms:modified xsi:type="dcterms:W3CDTF">2019-07-13T02:55:45Z</dcterms:modified>
</cp:coreProperties>
</file>