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1" r:id="rId3"/>
    <p:sldId id="292" r:id="rId4"/>
    <p:sldId id="293" r:id="rId5"/>
    <p:sldId id="294" r:id="rId6"/>
    <p:sldId id="265" r:id="rId7"/>
    <p:sldId id="274" r:id="rId8"/>
    <p:sldId id="275" r:id="rId9"/>
    <p:sldId id="266" r:id="rId10"/>
    <p:sldId id="276" r:id="rId11"/>
    <p:sldId id="277" r:id="rId12"/>
    <p:sldId id="267" r:id="rId13"/>
    <p:sldId id="270" r:id="rId14"/>
    <p:sldId id="282" r:id="rId15"/>
    <p:sldId id="290" r:id="rId16"/>
    <p:sldId id="284" r:id="rId17"/>
    <p:sldId id="286" r:id="rId18"/>
    <p:sldId id="287" r:id="rId19"/>
    <p:sldId id="288" r:id="rId20"/>
    <p:sldId id="278" r:id="rId21"/>
    <p:sldId id="279" r:id="rId22"/>
    <p:sldId id="280" r:id="rId23"/>
    <p:sldId id="281" r:id="rId24"/>
    <p:sldId id="295" r:id="rId25"/>
    <p:sldId id="296" r:id="rId26"/>
    <p:sldId id="297" r:id="rId27"/>
    <p:sldId id="298" r:id="rId28"/>
    <p:sldId id="289" r:id="rId29"/>
    <p:sldId id="299" r:id="rId30"/>
    <p:sldId id="300" r:id="rId31"/>
    <p:sldId id="301" r:id="rId32"/>
    <p:sldId id="302" r:id="rId33"/>
    <p:sldId id="271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1757" autoAdjust="0"/>
  </p:normalViewPr>
  <p:slideViewPr>
    <p:cSldViewPr>
      <p:cViewPr varScale="1">
        <p:scale>
          <a:sx n="66" d="100"/>
          <a:sy n="66" d="100"/>
        </p:scale>
        <p:origin x="14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152247" TargetMode="External"/><Relationship Id="rId2" Type="http://schemas.openxmlformats.org/officeDocument/2006/relationships/hyperlink" Target="https://www.linkedin.com/groups/42986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ventbrit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chkhackathon.com/eng.html" TargetMode="External"/><Relationship Id="rId2" Type="http://schemas.openxmlformats.org/officeDocument/2006/relationships/hyperlink" Target="http://hack.ust.hk-cic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andas.pydata.org/pandas-docs/stable/comparison_with_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andas.pydata.org/pandas-docs/stable/comparison_with_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inxloud.com/python-cheat-sheet-beginner-advanced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grouplens.org/datasets/movielens/ml-latest-small-README.html" TargetMode="External"/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wardleading.co.uk/summits/big-data-and-ai-leaders-hongkong-2018" TargetMode="External"/><Relationship Id="rId2" Type="http://schemas.openxmlformats.org/officeDocument/2006/relationships/hyperlink" Target="https://www.theinnovationenterprise.com/summits/big-data-analytics-hong-kong-2018/speak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con.hk/2017/" TargetMode="External"/><Relationship Id="rId4" Type="http://schemas.openxmlformats.org/officeDocument/2006/relationships/hyperlink" Target="https://hkoscon.org/201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nnovationenterprise.com/summits/big-data-analytics-hong-kong-2018/speake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forwardleading.co.uk/summits/big-data-and-ai-leaders-hongkong-201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koscon.org/2018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pycon.hk/201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facebook.com/groups/hkrus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facebook.com/groups/hkpu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3</a:t>
            </a:r>
            <a:r>
              <a:rPr lang="en-US" altLang="zh-TW" b="1"/>
              <a:t>, 13 July 2019</a:t>
            </a:r>
            <a:endParaRPr lang="en-US" altLang="zh-TW" b="1" dirty="0"/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GB" dirty="0" err="1"/>
              <a:t>Linkedin</a:t>
            </a:r>
            <a:r>
              <a:rPr lang="en-GB" dirty="0"/>
              <a:t>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757064"/>
          </a:xfrm>
        </p:spPr>
        <p:txBody>
          <a:bodyPr>
            <a:normAutofit/>
          </a:bodyPr>
          <a:lstStyle/>
          <a:p>
            <a:pPr lvl="1"/>
            <a:r>
              <a:rPr lang="en-GB" sz="1800" dirty="0">
                <a:hlinkClick r:id="rId2"/>
              </a:rPr>
              <a:t>Machine Learning and Data Science</a:t>
            </a:r>
            <a:endParaRPr lang="en-GB" sz="1800" dirty="0"/>
          </a:p>
          <a:p>
            <a:pPr lvl="1"/>
            <a:r>
              <a:rPr lang="en-GB" sz="1800" dirty="0">
                <a:hlinkClick r:id="rId3"/>
              </a:rPr>
              <a:t>Data Mining, Statistics, Big Data, Data Visualization, and Data Science</a:t>
            </a:r>
            <a:endParaRPr lang="en-GB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13053"/>
            <a:ext cx="7200800" cy="484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6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Eventbrite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1304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https://www.eventbrite.com/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832648" cy="466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53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1BAB-EB62-4612-B11E-444F646D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GB" dirty="0"/>
              <a:t>Hackathon</a:t>
            </a:r>
          </a:p>
        </p:txBody>
      </p:sp>
      <p:sp>
        <p:nvSpPr>
          <p:cNvPr id="4" name="矩形 3"/>
          <p:cNvSpPr/>
          <p:nvPr/>
        </p:nvSpPr>
        <p:spPr>
          <a:xfrm>
            <a:off x="5580112" y="1179903"/>
            <a:ext cx="19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>
                <a:hlinkClick r:id="rId2"/>
              </a:rPr>
              <a:t>http://hack.ust.hk-cic.com/</a:t>
            </a:r>
            <a:r>
              <a:rPr lang="en-GB" altLang="zh-TW" sz="1200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1202268"/>
            <a:ext cx="30138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>
                <a:hlinkClick r:id="rId3"/>
              </a:rPr>
              <a:t>https://www.bochkhackathon.com/eng.html</a:t>
            </a:r>
            <a:r>
              <a:rPr lang="en-GB" altLang="zh-TW" sz="1200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50521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54" y="1575131"/>
            <a:ext cx="4026408" cy="379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52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69CF-508E-4CED-AE2B-45257AC4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Environment / Spark</a:t>
            </a:r>
          </a:p>
        </p:txBody>
      </p:sp>
      <p:pic>
        <p:nvPicPr>
          <p:cNvPr id="7170" name="Picture 2" descr="hadoop cloudera VM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544616" cy="47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339752" y="1412776"/>
            <a:ext cx="3456384" cy="2808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2" name="Picture 4" descr="zookeeper architecture in hadoop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412776"/>
            <a:ext cx="296439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>
            <a:stCxn id="4" idx="3"/>
            <a:endCxn id="7172" idx="1"/>
          </p:cNvCxnSpPr>
          <p:nvPr/>
        </p:nvCxnSpPr>
        <p:spPr>
          <a:xfrm flipV="1">
            <a:off x="5796136" y="2420888"/>
            <a:ext cx="216023" cy="3960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spark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6" name="Picture 8" descr="sparkçåçæå°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4" r="15652" b="12961"/>
          <a:stretch/>
        </p:blipFill>
        <p:spPr bwMode="auto">
          <a:xfrm>
            <a:off x="6637866" y="4005065"/>
            <a:ext cx="2133601" cy="11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接點 10"/>
          <p:cNvCxnSpPr>
            <a:endCxn id="7176" idx="1"/>
          </p:cNvCxnSpPr>
          <p:nvPr/>
        </p:nvCxnSpPr>
        <p:spPr>
          <a:xfrm>
            <a:off x="5796135" y="3627022"/>
            <a:ext cx="841731" cy="966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6410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Read_csv</a:t>
            </a:r>
            <a:r>
              <a:rPr lang="en-HK" dirty="0"/>
              <a:t> with </a:t>
            </a:r>
            <a:r>
              <a:rPr lang="en-HK" dirty="0" err="1"/>
              <a:t>chunksize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229200"/>
            <a:ext cx="7772400" cy="1090570"/>
          </a:xfrm>
        </p:spPr>
        <p:txBody>
          <a:bodyPr>
            <a:normAutofit fontScale="92500" lnSpcReduction="20000"/>
          </a:bodyPr>
          <a:lstStyle/>
          <a:p>
            <a:r>
              <a:rPr lang="en-HK" dirty="0" err="1"/>
              <a:t>df_chunk</a:t>
            </a:r>
            <a:r>
              <a:rPr lang="en-HK" dirty="0"/>
              <a:t> = </a:t>
            </a:r>
            <a:r>
              <a:rPr lang="en-HK" dirty="0" err="1"/>
              <a:t>read_csv</a:t>
            </a:r>
            <a:r>
              <a:rPr lang="en-HK" dirty="0"/>
              <a:t>(filename, </a:t>
            </a:r>
            <a:r>
              <a:rPr lang="en-HK" dirty="0" err="1"/>
              <a:t>chunksize</a:t>
            </a:r>
            <a:r>
              <a:rPr lang="en-HK" dirty="0"/>
              <a:t> = 1024)</a:t>
            </a:r>
          </a:p>
          <a:p>
            <a:r>
              <a:rPr lang="en-HK" dirty="0" err="1"/>
              <a:t>Chunksize</a:t>
            </a:r>
            <a:r>
              <a:rPr lang="en-HK" dirty="0"/>
              <a:t> best choice = 2^N (1024, 2048, …) </a:t>
            </a:r>
            <a:br>
              <a:rPr lang="en-HK" dirty="0"/>
            </a:br>
            <a:r>
              <a:rPr lang="en-HK" dirty="0"/>
              <a:t>depends to you PC RAM</a:t>
            </a:r>
            <a:endParaRPr lang="en-US" dirty="0"/>
          </a:p>
        </p:txBody>
      </p:sp>
      <p:pic>
        <p:nvPicPr>
          <p:cNvPr id="1026" name="Picture 2" descr="read chunk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5356"/>
            <a:ext cx="4752528" cy="376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DDE4-A085-4B7F-B612-560895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EA11-6E8C-4743-A3B1-385C4F1FB2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Filter / Subset</a:t>
            </a:r>
            <a:br>
              <a:rPr lang="en-GB" dirty="0"/>
            </a:br>
            <a:r>
              <a:rPr lang="en-US" dirty="0" err="1"/>
              <a:t>df</a:t>
            </a:r>
            <a:r>
              <a:rPr lang="en-US" dirty="0"/>
              <a:t>[ Boolean expressions ], e.g. </a:t>
            </a:r>
            <a:r>
              <a:rPr lang="en-US" dirty="0" err="1"/>
              <a:t>df</a:t>
            </a:r>
            <a:r>
              <a:rPr lang="en-US" dirty="0"/>
              <a:t>[ </a:t>
            </a:r>
            <a:r>
              <a:rPr lang="en-US" dirty="0" err="1"/>
              <a:t>df</a:t>
            </a:r>
            <a:r>
              <a:rPr lang="en-US" dirty="0"/>
              <a:t>[columns]&gt;0 ]</a:t>
            </a:r>
            <a:br>
              <a:rPr lang="en-US" dirty="0"/>
            </a:br>
            <a:r>
              <a:rPr lang="en-US" dirty="0" err="1"/>
              <a:t>df.where</a:t>
            </a:r>
            <a:r>
              <a:rPr lang="en-US" dirty="0"/>
              <a:t>( Boolean expressions )</a:t>
            </a:r>
            <a:br>
              <a:rPr lang="en-US" dirty="0"/>
            </a:br>
            <a:r>
              <a:rPr lang="en-US" dirty="0" err="1"/>
              <a:t>df.query</a:t>
            </a:r>
            <a:r>
              <a:rPr lang="en-US" dirty="0"/>
              <a:t>( Boolean expressions </a:t>
            </a:r>
            <a:r>
              <a:rPr lang="en-US" dirty="0">
                <a:sym typeface="Wingdings" panose="05000000000000000000" pitchFamily="2" charset="2"/>
              </a:rPr>
              <a:t> string</a:t>
            </a:r>
            <a:r>
              <a:rPr lang="en-US" dirty="0"/>
              <a:t> )</a:t>
            </a:r>
            <a:endParaRPr lang="en-GB" dirty="0"/>
          </a:p>
          <a:p>
            <a:r>
              <a:rPr lang="en-GB" dirty="0"/>
              <a:t>Mutate / Transform</a:t>
            </a:r>
            <a:br>
              <a:rPr lang="en-GB" dirty="0"/>
            </a:br>
            <a:r>
              <a:rPr lang="en-GB" dirty="0" err="1"/>
              <a:t>df</a:t>
            </a:r>
            <a:r>
              <a:rPr lang="en-GB" dirty="0"/>
              <a:t>[ </a:t>
            </a:r>
            <a:r>
              <a:rPr lang="en-GB" dirty="0" err="1"/>
              <a:t>new_colname</a:t>
            </a:r>
            <a:r>
              <a:rPr lang="en-GB" dirty="0"/>
              <a:t> ] = …</a:t>
            </a:r>
            <a:br>
              <a:rPr lang="en-GB" dirty="0"/>
            </a:br>
            <a:r>
              <a:rPr lang="en-GB" dirty="0" err="1"/>
              <a:t>df.assign</a:t>
            </a:r>
            <a:r>
              <a:rPr lang="en-GB" dirty="0"/>
              <a:t>( </a:t>
            </a:r>
            <a:r>
              <a:rPr lang="en-GB" dirty="0" err="1"/>
              <a:t>new_name</a:t>
            </a:r>
            <a:r>
              <a:rPr lang="en-GB" dirty="0"/>
              <a:t> = f(</a:t>
            </a:r>
            <a:r>
              <a:rPr lang="en-GB" dirty="0" err="1"/>
              <a:t>df</a:t>
            </a:r>
            <a:r>
              <a:rPr lang="en-GB" dirty="0"/>
              <a:t>[‘col’], …) )</a:t>
            </a:r>
          </a:p>
          <a:p>
            <a:r>
              <a:rPr lang="en-GB" dirty="0"/>
              <a:t>Arrange / Sort</a:t>
            </a:r>
            <a:br>
              <a:rPr lang="en-GB" dirty="0"/>
            </a:br>
            <a:r>
              <a:rPr lang="en-GB" dirty="0" err="1"/>
              <a:t>df.sort_values</a:t>
            </a:r>
            <a:r>
              <a:rPr lang="en-GB" dirty="0"/>
              <a:t>( columns )</a:t>
            </a:r>
          </a:p>
          <a:p>
            <a:r>
              <a:rPr lang="en-GB" dirty="0"/>
              <a:t>Rename</a:t>
            </a:r>
            <a:br>
              <a:rPr lang="en-GB" dirty="0"/>
            </a:br>
            <a:r>
              <a:rPr lang="en-GB" dirty="0" err="1"/>
              <a:t>df.rename</a:t>
            </a:r>
            <a:r>
              <a:rPr lang="en-GB" dirty="0"/>
              <a:t>(columns = { </a:t>
            </a:r>
            <a:r>
              <a:rPr lang="en-GB" dirty="0" err="1"/>
              <a:t>column_bf</a:t>
            </a:r>
            <a:r>
              <a:rPr lang="en-GB" dirty="0"/>
              <a:t> : </a:t>
            </a:r>
            <a:r>
              <a:rPr lang="en-GB" dirty="0" err="1"/>
              <a:t>column_after</a:t>
            </a:r>
            <a:r>
              <a:rPr lang="en-GB" dirty="0"/>
              <a:t> } 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92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921-4DAB-46CE-ABD7-68B4B3E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850106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Pandas / R comparison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1AB56-EA74-4C98-9752-F0B09241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124744"/>
            <a:ext cx="859956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3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921-4DAB-46CE-ABD7-68B4B3E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850106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Pandas / R comparison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2E130-0D17-41D2-B133-4D4989D3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1" y="1268760"/>
            <a:ext cx="7397951" cy="54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AD9E-164D-4614-A601-15A6C879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Values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B990-C58A-4128-81F4-EBE0BA6386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/>
              <a:t>df</a:t>
            </a:r>
            <a:r>
              <a:rPr lang="en-GB" dirty="0"/>
              <a:t>[columns].</a:t>
            </a:r>
            <a:r>
              <a:rPr lang="en-GB" dirty="0" err="1"/>
              <a:t>isna</a:t>
            </a:r>
            <a:r>
              <a:rPr lang="en-GB" dirty="0"/>
              <a:t>()</a:t>
            </a:r>
          </a:p>
          <a:p>
            <a:r>
              <a:rPr lang="en-GB" dirty="0" err="1"/>
              <a:t>df</a:t>
            </a:r>
            <a:r>
              <a:rPr lang="en-GB" dirty="0"/>
              <a:t>[columns].</a:t>
            </a:r>
            <a:r>
              <a:rPr lang="en-GB" dirty="0" err="1"/>
              <a:t>fillna</a:t>
            </a:r>
            <a:r>
              <a:rPr lang="en-GB" dirty="0"/>
              <a:t>()</a:t>
            </a:r>
          </a:p>
          <a:p>
            <a:r>
              <a:rPr lang="en-GB" dirty="0" err="1"/>
              <a:t>df</a:t>
            </a:r>
            <a:r>
              <a:rPr lang="en-GB" dirty="0"/>
              <a:t>[columns].</a:t>
            </a:r>
            <a:r>
              <a:rPr lang="en-GB" dirty="0" err="1"/>
              <a:t>dropna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34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329CA3-C3A8-44D5-9EC2-3C1AE00C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3826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Last Lesson </a:t>
            </a:r>
            <a:r>
              <a:rPr lang="en-US" altLang="zh-HK" dirty="0"/>
              <a:t>– all are scalar computation…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340776-3AA6-4A14-8734-D95CA691F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HK" sz="3200" dirty="0"/>
              <a:t>Thanks to pandas </a:t>
            </a:r>
            <a:r>
              <a:rPr lang="en-US" altLang="zh-HK" sz="3200" dirty="0">
                <a:sym typeface="Wingdings" panose="05000000000000000000" pitchFamily="2" charset="2"/>
              </a:rPr>
              <a:t> Column-wise Computation starts…</a:t>
            </a:r>
          </a:p>
          <a:p>
            <a:r>
              <a:rPr lang="en-US" altLang="zh-HK" sz="3200" dirty="0">
                <a:sym typeface="Wingdings" panose="05000000000000000000" pitchFamily="2" charset="2"/>
              </a:rPr>
              <a:t>P.S.: Thanks to </a:t>
            </a:r>
            <a:r>
              <a:rPr lang="en-US" altLang="zh-HK" sz="3200" dirty="0" err="1">
                <a:sym typeface="Wingdings" panose="05000000000000000000" pitchFamily="2" charset="2"/>
              </a:rPr>
              <a:t>numpy</a:t>
            </a:r>
            <a:r>
              <a:rPr lang="en-US" altLang="zh-HK" sz="3200" dirty="0">
                <a:sym typeface="Wingdings" panose="05000000000000000000" pitchFamily="2" charset="2"/>
              </a:rPr>
              <a:t> later  n-dim matrix-wise computation…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656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</a:t>
            </a:r>
          </a:p>
        </p:txBody>
      </p:sp>
      <p:pic>
        <p:nvPicPr>
          <p:cNvPr id="8194" name="Picture 2" descr="Merges and joins are used to bring datasets together based on common valu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1"/>
          <a:stretch/>
        </p:blipFill>
        <p:spPr bwMode="auto">
          <a:xfrm>
            <a:off x="4932040" y="188640"/>
            <a:ext cx="38884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ou can merge data sets with different join variable names in each.">
            <a:extLst>
              <a:ext uri="{FF2B5EF4-FFF2-40B4-BE49-F238E27FC236}">
                <a16:creationId xmlns:a16="http://schemas.microsoft.com/office/drawing/2014/main" id="{DF7187EF-8F51-4BD3-8557-8FF3A6AB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132138"/>
            <a:ext cx="8670393" cy="260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2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 (Group by)</a:t>
            </a:r>
          </a:p>
        </p:txBody>
      </p:sp>
      <p:pic>
        <p:nvPicPr>
          <p:cNvPr id="2050" name="Picture 2" descr="https://shanelynnwebsite-mid9n9g1q9y8tt.netdna-ssl.com/wp-content/uploads/2016/03/pandas_aggregation.png">
            <a:extLst>
              <a:ext uri="{FF2B5EF4-FFF2-40B4-BE49-F238E27FC236}">
                <a16:creationId xmlns:a16="http://schemas.microsoft.com/office/drawing/2014/main" id="{773B392D-67F6-430F-9854-D581FC4A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0" y="1700808"/>
            <a:ext cx="8244408" cy="32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8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Categorical Variable</a:t>
            </a:r>
            <a:endParaRPr lang="en-GB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7FDE81-1F9B-43F3-A8EE-465B5222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64" y="1772816"/>
            <a:ext cx="5699170" cy="396044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3674E72-C917-484D-9775-6C54C307637A}"/>
              </a:ext>
            </a:extLst>
          </p:cNvPr>
          <p:cNvCxnSpPr>
            <a:cxnSpLocks/>
          </p:cNvCxnSpPr>
          <p:nvPr/>
        </p:nvCxnSpPr>
        <p:spPr>
          <a:xfrm flipH="1">
            <a:off x="3923928" y="191683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AE66F71-52EC-4D0E-AE76-BF587DC2A1FD}"/>
              </a:ext>
            </a:extLst>
          </p:cNvPr>
          <p:cNvSpPr/>
          <p:nvPr/>
        </p:nvSpPr>
        <p:spPr>
          <a:xfrm>
            <a:off x="5076056" y="1628800"/>
            <a:ext cx="180020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String Columns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896872-807B-4ED7-88A6-2D817ED132AB}"/>
              </a:ext>
            </a:extLst>
          </p:cNvPr>
          <p:cNvSpPr/>
          <p:nvPr/>
        </p:nvSpPr>
        <p:spPr>
          <a:xfrm>
            <a:off x="6084168" y="3501008"/>
            <a:ext cx="2376264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Categorical  Columns</a:t>
            </a:r>
          </a:p>
          <a:p>
            <a:pPr algn="ctr"/>
            <a:r>
              <a:rPr lang="en-US" altLang="zh-TW" dirty="0"/>
              <a:t>= integer column + code mapping</a:t>
            </a:r>
            <a:endParaRPr lang="zh-TW" altLang="en-US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9546B8E5-22A7-4B30-9A4D-8E333E00145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4932040" y="4005064"/>
            <a:ext cx="1152128" cy="648072"/>
          </a:xfrm>
          <a:prstGeom prst="bentConnector3">
            <a:avLst>
              <a:gd name="adj1" fmla="val 97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3651225-45E6-4BA0-841D-E14185F1700D}"/>
              </a:ext>
            </a:extLst>
          </p:cNvPr>
          <p:cNvSpPr/>
          <p:nvPr/>
        </p:nvSpPr>
        <p:spPr>
          <a:xfrm>
            <a:off x="5614471" y="5049181"/>
            <a:ext cx="2232249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[0, 0, 0, 0, 0, …] : levels = [‘Drama’, …]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886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 Tables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66875"/>
            <a:ext cx="72009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8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7FF61-DAEF-45D9-A7FD-6DF94F2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NumPy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651BD-1E26-42C6-B344-77E903D280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support for large, multi-dimensional arrays and matrices, along with mathematical functions to operate on them</a:t>
            </a:r>
          </a:p>
          <a:p>
            <a:r>
              <a:rPr lang="en-US" altLang="zh-TW" sz="2400" dirty="0"/>
              <a:t>Older Array Packages</a:t>
            </a:r>
          </a:p>
          <a:p>
            <a:pPr lvl="1"/>
            <a:r>
              <a:rPr lang="en-US" altLang="zh-TW" sz="2200" dirty="0"/>
              <a:t>In 1995, package called “Numeric” released.</a:t>
            </a:r>
          </a:p>
          <a:p>
            <a:pPr lvl="1"/>
            <a:r>
              <a:rPr lang="en-US" altLang="zh-TW" sz="2200" dirty="0" err="1"/>
              <a:t>Somewhile</a:t>
            </a:r>
            <a:r>
              <a:rPr lang="en-US" altLang="zh-TW" sz="2200" dirty="0"/>
              <a:t>, another package called “</a:t>
            </a:r>
            <a:r>
              <a:rPr lang="en-US" altLang="zh-TW" sz="2200" dirty="0" err="1"/>
              <a:t>numarray</a:t>
            </a:r>
            <a:r>
              <a:rPr lang="en-US" altLang="zh-TW" sz="2200" dirty="0"/>
              <a:t>” released.</a:t>
            </a:r>
          </a:p>
          <a:p>
            <a:pPr lvl="1"/>
            <a:r>
              <a:rPr lang="en-US" altLang="zh-TW" sz="2200" dirty="0"/>
              <a:t>In 2006, “Numeric” and “</a:t>
            </a:r>
            <a:r>
              <a:rPr lang="en-US" altLang="zh-TW" sz="2200" dirty="0" err="1"/>
              <a:t>numarray</a:t>
            </a:r>
            <a:r>
              <a:rPr lang="en-US" altLang="zh-TW" sz="2200" dirty="0"/>
              <a:t>” are integrated to the new package “NumPy”, by Travis Oliphant (After that he founded Anaconda)</a:t>
            </a:r>
            <a:endParaRPr lang="zh-TW" altLang="en-US" sz="2200" dirty="0"/>
          </a:p>
        </p:txBody>
      </p:sp>
      <p:pic>
        <p:nvPicPr>
          <p:cNvPr id="1026" name="Picture 2" descr="numpyçåçæå°çµæ">
            <a:extLst>
              <a:ext uri="{FF2B5EF4-FFF2-40B4-BE49-F238E27FC236}">
                <a16:creationId xmlns:a16="http://schemas.microsoft.com/office/drawing/2014/main" id="{B9327815-3D61-47F4-BB28-93ABD166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03613"/>
            <a:ext cx="4716016" cy="186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38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828B2-EA1B-4C4A-AFE0-DEC39819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Arrays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36E17D-CDAA-4DC0-AEFD-0AB25BC9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7"/>
            <a:ext cx="6753944" cy="39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3A3F5-704C-4EE4-B6DD-FA4008C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Computation / Manipulation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EF6DD4-67D0-4724-AB4E-A53AB02F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18" y="1572018"/>
            <a:ext cx="4243407" cy="33843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631103E-2244-44A3-B272-94678F36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18" y="4981963"/>
            <a:ext cx="4137691" cy="1399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A0524D-1994-49F6-9742-10B631A7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87" y="1585912"/>
            <a:ext cx="42576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0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22B3C-6287-46C7-88DD-AACB0B5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Cheat Sheets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DFCFA-1232-41C2-9767-AA800C66C4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https://sinxloud.com/python-cheat-sheet-beginner-advanced/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6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Assignment 3 – Netflix Movies</a:t>
            </a:r>
            <a:endParaRPr lang="en-US" dirty="0"/>
          </a:p>
        </p:txBody>
      </p:sp>
      <p:pic>
        <p:nvPicPr>
          <p:cNvPr id="1026" name="Picture 2" descr="netflix movies ratingçåçæå°çµæ">
            <a:extLst>
              <a:ext uri="{FF2B5EF4-FFF2-40B4-BE49-F238E27FC236}">
                <a16:creationId xmlns:a16="http://schemas.microsoft.com/office/drawing/2014/main" id="{3B2EE370-3399-485A-A0BC-1544F165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06752"/>
            <a:ext cx="3696448" cy="23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flix movies ratingçåçæå°çµæ">
            <a:extLst>
              <a:ext uri="{FF2B5EF4-FFF2-40B4-BE49-F238E27FC236}">
                <a16:creationId xmlns:a16="http://schemas.microsoft.com/office/drawing/2014/main" id="{6B843746-A893-4B1C-A817-304998E4A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38" b="19900"/>
          <a:stretch/>
        </p:blipFill>
        <p:spPr bwMode="auto">
          <a:xfrm>
            <a:off x="4865203" y="1417638"/>
            <a:ext cx="3696448" cy="403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movies ratingçåçæå°çµæ">
            <a:extLst>
              <a:ext uri="{FF2B5EF4-FFF2-40B4-BE49-F238E27FC236}">
                <a16:creationId xmlns:a16="http://schemas.microsoft.com/office/drawing/2014/main" id="{6690F9BF-6018-4D6B-AF1D-6E73F519C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3873082" cy="17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33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49E23-B5E9-4432-BBF9-CE85959C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HK" dirty="0"/>
              <a:t>Assignment 3 – Netflix Movies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B127D-B9AA-4AF0-ACC9-EFBBDDE151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701280"/>
          </a:xfrm>
        </p:spPr>
        <p:txBody>
          <a:bodyPr/>
          <a:lstStyle/>
          <a:p>
            <a:r>
              <a:rPr lang="en-US" altLang="zh-HK" dirty="0">
                <a:hlinkClick r:id="rId2"/>
              </a:rPr>
              <a:t>Data Source Link</a:t>
            </a:r>
            <a:endParaRPr lang="en-US" altLang="zh-HK" dirty="0"/>
          </a:p>
          <a:p>
            <a:r>
              <a:rPr lang="en-US" altLang="zh-HK" dirty="0"/>
              <a:t>The small dataset version is involved – ml</a:t>
            </a:r>
            <a:r>
              <a:rPr lang="en-US" altLang="zh-TW" dirty="0"/>
              <a:t>-</a:t>
            </a:r>
            <a:r>
              <a:rPr lang="en-US" altLang="zh-HK" dirty="0"/>
              <a:t>latest-small.zip</a:t>
            </a:r>
            <a:r>
              <a:rPr lang="en-US" altLang="zh-TW" dirty="0"/>
              <a:t>, with</a:t>
            </a:r>
            <a:r>
              <a:rPr lang="zh-TW" altLang="en-US" dirty="0"/>
              <a:t> </a:t>
            </a:r>
            <a:r>
              <a:rPr lang="en-US" altLang="zh-TW" dirty="0"/>
              <a:t>100K</a:t>
            </a:r>
            <a:r>
              <a:rPr lang="zh-TW" altLang="en-US" dirty="0"/>
              <a:t> </a:t>
            </a:r>
            <a:r>
              <a:rPr lang="en-US" altLang="zh-TW" dirty="0"/>
              <a:t>ratings</a:t>
            </a:r>
            <a:br>
              <a:rPr lang="en-US" altLang="zh-TW" dirty="0"/>
            </a:br>
            <a:r>
              <a:rPr lang="en-US" altLang="zh-TW" dirty="0"/>
              <a:t>(Of</a:t>
            </a:r>
            <a:r>
              <a:rPr lang="zh-TW" altLang="en-US" dirty="0"/>
              <a:t> </a:t>
            </a:r>
            <a:r>
              <a:rPr lang="en-US" altLang="zh-TW" dirty="0"/>
              <a:t>course</a:t>
            </a:r>
            <a:r>
              <a:rPr lang="zh-TW" altLang="en-US" dirty="0"/>
              <a:t> </a:t>
            </a:r>
            <a:r>
              <a:rPr lang="en-US" altLang="zh-TW" dirty="0"/>
              <a:t>you can play the larger version if</a:t>
            </a:r>
            <a:r>
              <a:rPr lang="zh-TW" altLang="en-US" dirty="0"/>
              <a:t> </a:t>
            </a:r>
            <a:r>
              <a:rPr lang="en-US" altLang="zh-TW" dirty="0"/>
              <a:t>you are interested in)</a:t>
            </a:r>
          </a:p>
          <a:p>
            <a:r>
              <a:rPr lang="en-US" altLang="zh-HK" dirty="0"/>
              <a:t>4 files are consisted (</a:t>
            </a:r>
            <a:r>
              <a:rPr lang="en-US" altLang="zh-HK" dirty="0">
                <a:hlinkClick r:id="rId3"/>
              </a:rPr>
              <a:t>details</a:t>
            </a:r>
            <a:r>
              <a:rPr lang="en-US" altLang="zh-HK" dirty="0"/>
              <a:t>)</a:t>
            </a:r>
            <a:endParaRPr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CF38F0-8232-4F4F-8214-48160E56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19653"/>
              </p:ext>
            </p:extLst>
          </p:nvPr>
        </p:nvGraphicFramePr>
        <p:xfrm>
          <a:off x="1259632" y="4005064"/>
          <a:ext cx="696996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0622">
                  <a:extLst>
                    <a:ext uri="{9D8B030D-6E8A-4147-A177-3AD203B41FA5}">
                      <a16:colId xmlns:a16="http://schemas.microsoft.com/office/drawing/2014/main" val="3461128368"/>
                    </a:ext>
                  </a:extLst>
                </a:gridCol>
                <a:gridCol w="4829346">
                  <a:extLst>
                    <a:ext uri="{9D8B030D-6E8A-4147-A177-3AD203B41FA5}">
                      <a16:colId xmlns:a16="http://schemas.microsoft.com/office/drawing/2014/main" val="302758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Ratings.csv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Ratings for movies from users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9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Tags.csv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Tags to movies from users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0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Movies.csv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Movie titles, with genres (categories)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7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Links.csv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The link id, can connect to the website movies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7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95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CFC50E-6065-43C3-9C80-6B0058CB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Pandas introduction</a:t>
            </a:r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2578B0-133F-41DF-8062-70AE77555D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Initial release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HK" dirty="0"/>
              <a:t>11 January 2008</a:t>
            </a:r>
          </a:p>
          <a:p>
            <a:r>
              <a:rPr lang="en-US" altLang="zh-TW" dirty="0"/>
              <a:t>Author: Wes McKinney – Developer</a:t>
            </a:r>
          </a:p>
          <a:p>
            <a:r>
              <a:rPr lang="en-US" altLang="zh-HK" dirty="0"/>
              <a:t>Need for Quantitative Analysis on financial data</a:t>
            </a:r>
          </a:p>
          <a:p>
            <a:r>
              <a:rPr lang="en-US" altLang="zh-HK" dirty="0"/>
              <a:t>Pandas = The short from </a:t>
            </a:r>
            <a:r>
              <a:rPr lang="en-US" altLang="zh-HK" dirty="0" err="1"/>
              <a:t>PANel</a:t>
            </a:r>
            <a:r>
              <a:rPr lang="en-US" altLang="zh-HK" dirty="0"/>
              <a:t> </a:t>
            </a:r>
            <a:r>
              <a:rPr lang="en-US" altLang="zh-HK" dirty="0" err="1"/>
              <a:t>DAta</a:t>
            </a:r>
            <a:endParaRPr lang="en-US" altLang="zh-HK" dirty="0"/>
          </a:p>
          <a:p>
            <a:endParaRPr lang="zh-HK" altLang="en-US" dirty="0"/>
          </a:p>
        </p:txBody>
      </p:sp>
      <p:pic>
        <p:nvPicPr>
          <p:cNvPr id="1026" name="Picture 2" descr="Pandas logo.svg">
            <a:extLst>
              <a:ext uri="{FF2B5EF4-FFF2-40B4-BE49-F238E27FC236}">
                <a16:creationId xmlns:a16="http://schemas.microsoft.com/office/drawing/2014/main" id="{0027D3F0-6199-47A5-8014-B5D139B0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73685"/>
            <a:ext cx="4968552" cy="10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33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49E23-B5E9-4432-BBF9-CE85959C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HK" dirty="0"/>
              <a:t>Assignment 3 – Netflix Movies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B127D-B9AA-4AF0-ACC9-EFBBDDE151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Indicate the unique keys of each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Join the datasets with appropriate keys, depends on what you need in the following tasks.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titles of 3 movies, with the most nos. of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no. of movies, with the highest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peak month users rate movies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peak hour users rate movies</a:t>
            </a:r>
            <a:br>
              <a:rPr lang="en-US" altLang="zh-HK" dirty="0"/>
            </a:br>
            <a:r>
              <a:rPr lang="en-US" altLang="zh-HK" dirty="0"/>
              <a:t>(Note: Q5,  6 you need to convert from the UNIX timestamp – seconds from 1970-01-01 00:00)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movie having the most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most active </a:t>
            </a:r>
            <a:r>
              <a:rPr lang="en-US" altLang="zh-HK" dirty="0" err="1"/>
              <a:t>userID</a:t>
            </a:r>
            <a:r>
              <a:rPr lang="en-US" altLang="zh-HK" dirty="0"/>
              <a:t> on tagging movies.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most common tags on those movies.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59960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49E23-B5E9-4432-BBF9-CE85959C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HK" dirty="0"/>
              <a:t>Assignment 3 – Netflix Movies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B127D-B9AA-4AF0-ACC9-EFBBDDE151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Indicate the unique keys of each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Join the datasets with appropriate keys, depends on what you need in the following tasks.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titles of 3 movies, with the most nos. of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no. of movies, with the highest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peak month users rate movies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peak hour users rate movies</a:t>
            </a:r>
            <a:br>
              <a:rPr lang="en-US" altLang="zh-HK" dirty="0"/>
            </a:br>
            <a:r>
              <a:rPr lang="en-US" altLang="zh-HK" dirty="0"/>
              <a:t>(Note: Q5,  6 you need to convert from the UNIX timestamp – seconds from 1970-01-01 00:00)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movie having the most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most active </a:t>
            </a:r>
            <a:r>
              <a:rPr lang="en-US" altLang="zh-HK" dirty="0" err="1"/>
              <a:t>userID</a:t>
            </a:r>
            <a:r>
              <a:rPr lang="en-US" altLang="zh-HK" dirty="0"/>
              <a:t> on tagging movies.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most common tags on those movies.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0152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7D970-7763-448F-BA85-77FEE31E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3 – </a:t>
            </a:r>
            <a:r>
              <a:rPr lang="en-US" altLang="zh-TW"/>
              <a:t>Netflix Movies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BB2FC5-523B-430C-BC00-EE201833AF38}"/>
              </a:ext>
            </a:extLst>
          </p:cNvPr>
          <p:cNvSpPr txBox="1"/>
          <p:nvPr/>
        </p:nvSpPr>
        <p:spPr>
          <a:xfrm>
            <a:off x="1043608" y="1417638"/>
            <a:ext cx="6984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Marking Scheme: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40% - the program should be RUN-able.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10% - for task 1 – identify unique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35% - success and accurate for task 3-9 (each 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10% - The program should be READ-able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5% - The assignment should be handed ON-TIME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Super 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Suggest to use pandas as your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Welcome to get reference to your classmates if you cannot solve this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956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0390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360B6-FF9A-42D0-A8F9-73E33F5F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Series / </a:t>
            </a:r>
            <a:r>
              <a:rPr lang="en-US" altLang="zh-HK"/>
              <a:t>DataFrame</a:t>
            </a:r>
            <a:endParaRPr lang="zh-HK" altLang="en-US"/>
          </a:p>
        </p:txBody>
      </p:sp>
      <p:pic>
        <p:nvPicPr>
          <p:cNvPr id="2052" name="Picture 4" descr="pandas series dataframeçåçæå°çµæ">
            <a:extLst>
              <a:ext uri="{FF2B5EF4-FFF2-40B4-BE49-F238E27FC236}">
                <a16:creationId xmlns:a16="http://schemas.microsoft.com/office/drawing/2014/main" id="{5A36976F-1D9C-4F4F-B178-254D7D02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4392488" cy="2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ndas series dataframeçåçæå°çµæ">
            <a:extLst>
              <a:ext uri="{FF2B5EF4-FFF2-40B4-BE49-F238E27FC236}">
                <a16:creationId xmlns:a16="http://schemas.microsoft.com/office/drawing/2014/main" id="{0399719C-C46E-4AA0-A21C-4A304390C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4" y="3911483"/>
            <a:ext cx="4158890" cy="15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F508-3784-4ED7-9C9C-D71ADDAA8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6" y="2640956"/>
            <a:ext cx="41719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650A1-BB65-4887-9310-3A720C46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en-US" altLang="zh-TW" dirty="0"/>
              <a:t> row, column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C7DE0-08C8-4841-A0FD-26434376DE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TW" dirty="0"/>
              <a:t>Select columns:</a:t>
            </a:r>
            <a:br>
              <a:rPr lang="en-GB" altLang="zh-TW" dirty="0"/>
            </a:br>
            <a:r>
              <a:rPr lang="en-GB" altLang="zh-TW" dirty="0"/>
              <a:t>df[ [List of column names] ]</a:t>
            </a:r>
          </a:p>
          <a:p>
            <a:r>
              <a:rPr lang="en-GB" altLang="zh-TW" dirty="0"/>
              <a:t>Select rows:</a:t>
            </a:r>
            <a:br>
              <a:rPr lang="en-GB" altLang="zh-TW" dirty="0"/>
            </a:br>
            <a:r>
              <a:rPr lang="en-GB" altLang="zh-TW" dirty="0" err="1"/>
              <a:t>df.loc</a:t>
            </a:r>
            <a:r>
              <a:rPr lang="en-GB" altLang="zh-TW" dirty="0"/>
              <a:t>[ [List of index names] ]</a:t>
            </a:r>
            <a:br>
              <a:rPr lang="en-GB" altLang="zh-TW" dirty="0"/>
            </a:br>
            <a:r>
              <a:rPr lang="en-GB" altLang="zh-TW" dirty="0" err="1"/>
              <a:t>df.iloc</a:t>
            </a:r>
            <a:r>
              <a:rPr lang="en-GB" altLang="zh-TW" dirty="0"/>
              <a:t>[ no. of rows ]</a:t>
            </a:r>
          </a:p>
          <a:p>
            <a:r>
              <a:rPr lang="en-GB" altLang="zh-TW" dirty="0"/>
              <a:t>Select elements:</a:t>
            </a:r>
            <a:br>
              <a:rPr lang="en-GB" altLang="zh-TW" dirty="0"/>
            </a:br>
            <a:r>
              <a:rPr lang="en-GB" altLang="zh-TW" dirty="0" err="1"/>
              <a:t>df.loc</a:t>
            </a:r>
            <a:r>
              <a:rPr lang="en-GB" altLang="zh-TW" dirty="0"/>
              <a:t>[ index names , column names ]</a:t>
            </a:r>
            <a:br>
              <a:rPr lang="en-GB" altLang="zh-TW" dirty="0"/>
            </a:br>
            <a:r>
              <a:rPr lang="en-GB" altLang="zh-TW" dirty="0" err="1"/>
              <a:t>df.iloc</a:t>
            </a:r>
            <a:r>
              <a:rPr lang="en-GB" altLang="zh-TW" dirty="0"/>
              <a:t>[ no. of rows , no. of columns ]</a:t>
            </a:r>
          </a:p>
          <a:p>
            <a:r>
              <a:rPr lang="en-GB" altLang="zh-TW" dirty="0"/>
              <a:t>Quick overview</a:t>
            </a:r>
            <a:br>
              <a:rPr lang="en-GB" altLang="zh-TW" dirty="0"/>
            </a:br>
            <a:r>
              <a:rPr lang="en-GB" altLang="zh-TW" dirty="0"/>
              <a:t>df.info() , </a:t>
            </a:r>
            <a:r>
              <a:rPr lang="en-GB" altLang="zh-TW" dirty="0" err="1"/>
              <a:t>df.describe</a:t>
            </a:r>
            <a:r>
              <a:rPr lang="en-GB" altLang="zh-TW" dirty="0"/>
              <a:t>() , </a:t>
            </a:r>
            <a:r>
              <a:rPr lang="en-GB" altLang="zh-TW" dirty="0" err="1"/>
              <a:t>df.head</a:t>
            </a:r>
            <a:r>
              <a:rPr lang="en-GB" altLang="zh-TW" dirty="0"/>
              <a:t>() , </a:t>
            </a:r>
            <a:r>
              <a:rPr lang="en-GB" altLang="zh-TW" dirty="0" err="1"/>
              <a:t>df.tail</a:t>
            </a:r>
            <a:r>
              <a:rPr lang="en-GB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Workshop / Summit for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Leader Summit</a:t>
            </a:r>
          </a:p>
          <a:p>
            <a:pPr lvl="1"/>
            <a:r>
              <a:rPr lang="en-GB" dirty="0"/>
              <a:t>Director / CXO Class Speakers</a:t>
            </a:r>
          </a:p>
          <a:p>
            <a:pPr lvl="1"/>
            <a:r>
              <a:rPr lang="en-GB" dirty="0"/>
              <a:t>Mainly for Networking</a:t>
            </a:r>
          </a:p>
          <a:p>
            <a:pPr lvl="1"/>
            <a:r>
              <a:rPr lang="en-GB" dirty="0"/>
              <a:t>$$$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2"/>
              </a:rPr>
              <a:t>https://www.theinnovationenterprise.com/summits/big-data-analytics-hong-kong-2018/speakers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3"/>
              </a:rPr>
              <a:t>https://forwardleading.co.uk/summits/big-data-and-ai-leaders-hongkong-2018</a:t>
            </a:r>
            <a:r>
              <a:rPr lang="en-GB" dirty="0"/>
              <a:t> </a:t>
            </a:r>
          </a:p>
          <a:p>
            <a:r>
              <a:rPr lang="en-GB" dirty="0"/>
              <a:t>Technical Workshop</a:t>
            </a:r>
          </a:p>
          <a:p>
            <a:pPr lvl="1"/>
            <a:r>
              <a:rPr lang="en-GB" dirty="0"/>
              <a:t>Technicians</a:t>
            </a:r>
            <a:r>
              <a:rPr lang="zh-TW" altLang="en-US" dirty="0"/>
              <a:t> </a:t>
            </a:r>
            <a:r>
              <a:rPr lang="en-US" altLang="zh-TW" dirty="0"/>
              <a:t>as Speakers</a:t>
            </a:r>
            <a:endParaRPr lang="en-GB" dirty="0"/>
          </a:p>
          <a:p>
            <a:pPr lvl="1"/>
            <a:r>
              <a:rPr lang="en-GB" dirty="0"/>
              <a:t>Mainly use case / technical sharing</a:t>
            </a:r>
          </a:p>
          <a:p>
            <a:pPr lvl="1"/>
            <a:r>
              <a:rPr lang="en-GB" dirty="0"/>
              <a:t>Free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4"/>
              </a:rPr>
              <a:t>https://hkoscon.org/2018/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5"/>
              </a:rPr>
              <a:t>http://pycon.hk/2017/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85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4"/>
          <a:stretch/>
        </p:blipFill>
        <p:spPr bwMode="auto">
          <a:xfrm>
            <a:off x="251520" y="1124744"/>
            <a:ext cx="8502236" cy="276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Leader Summit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3623" y="836712"/>
            <a:ext cx="7772400" cy="1621160"/>
          </a:xfrm>
        </p:spPr>
        <p:txBody>
          <a:bodyPr>
            <a:normAutofit/>
          </a:bodyPr>
          <a:lstStyle/>
          <a:p>
            <a:pPr lvl="1"/>
            <a:r>
              <a:rPr lang="en-GB" sz="1200" dirty="0">
                <a:hlinkClick r:id="rId3"/>
              </a:rPr>
              <a:t>https://www.theinnovationenterprise.com/summits/big-data-analytics-hong-kong-2018/speakers</a:t>
            </a:r>
            <a:r>
              <a:rPr lang="en-GB" sz="12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929267" y="3913720"/>
            <a:ext cx="5904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altLang="zh-TW" sz="1200" dirty="0">
                <a:hlinkClick r:id="rId4"/>
              </a:rPr>
              <a:t>https://forwardleading.co.uk/summits/big-data-and-ai-leaders-hongkong-2018</a:t>
            </a:r>
            <a:r>
              <a:rPr lang="en-GB" altLang="zh-TW" sz="1200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1" y="4225660"/>
            <a:ext cx="6934322" cy="24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55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00" y="1191374"/>
            <a:ext cx="6618511" cy="252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altLang="zh-TW" dirty="0"/>
              <a:t>Technical Workshop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908720"/>
            <a:ext cx="7772400" cy="901080"/>
          </a:xfrm>
        </p:spPr>
        <p:txBody>
          <a:bodyPr>
            <a:normAutofit/>
          </a:bodyPr>
          <a:lstStyle/>
          <a:p>
            <a:pPr lvl="1"/>
            <a:r>
              <a:rPr lang="en-GB" sz="1100" dirty="0">
                <a:hlinkClick r:id="rId3"/>
              </a:rPr>
              <a:t>https://hkoscon.org/2018/</a:t>
            </a:r>
            <a:r>
              <a:rPr lang="en-GB" sz="11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3714220"/>
            <a:ext cx="1981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altLang="zh-TW" sz="1100" dirty="0">
                <a:hlinkClick r:id="rId4"/>
              </a:rPr>
              <a:t>http://pycon.hk/2017/</a:t>
            </a:r>
            <a:r>
              <a:rPr lang="en-GB" altLang="zh-TW" sz="1100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00" y="3989810"/>
            <a:ext cx="6194195" cy="267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94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GB" dirty="0"/>
              <a:t>Facebook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-4936" y="1574717"/>
            <a:ext cx="3748608" cy="397024"/>
          </a:xfrm>
        </p:spPr>
        <p:txBody>
          <a:bodyPr>
            <a:normAutofit fontScale="92500"/>
          </a:bodyPr>
          <a:lstStyle/>
          <a:p>
            <a:pPr marL="320040" lvl="1" indent="0">
              <a:buNone/>
            </a:pPr>
            <a:r>
              <a:rPr lang="en-GB" sz="1400" dirty="0">
                <a:hlinkClick r:id="rId2"/>
              </a:rPr>
              <a:t>https://www.facebook.com/groups/hkrusers/</a:t>
            </a:r>
            <a:r>
              <a:rPr lang="en-GB" sz="1400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71741"/>
            <a:ext cx="3291843" cy="457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499992" y="155679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GB" altLang="zh-TW" sz="1400" dirty="0">
                <a:hlinkClick r:id="rId4"/>
              </a:rPr>
              <a:t>https://www.facebook.com/groups/hkpug/</a:t>
            </a:r>
            <a:r>
              <a:rPr lang="en-GB" altLang="zh-TW" sz="1400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26" y="1971741"/>
            <a:ext cx="3310797" cy="458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007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1670</TotalTime>
  <Words>780</Words>
  <Application>Microsoft Office PowerPoint</Application>
  <PresentationFormat>如螢幕大小 (4:3)</PresentationFormat>
  <Paragraphs>127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 2</vt:lpstr>
      <vt:lpstr>公正</vt:lpstr>
      <vt:lpstr>CUHK Statistics Department Workshop on Python 101</vt:lpstr>
      <vt:lpstr>Last Lesson – all are scalar computation…</vt:lpstr>
      <vt:lpstr>Pandas introduction</vt:lpstr>
      <vt:lpstr>Series / DataFrame</vt:lpstr>
      <vt:lpstr>DataFrame row, column selection</vt:lpstr>
      <vt:lpstr>Workshop / Summit for Data Scientists</vt:lpstr>
      <vt:lpstr>Leader Summit</vt:lpstr>
      <vt:lpstr>Technical Workshop</vt:lpstr>
      <vt:lpstr>Facebook Groups</vt:lpstr>
      <vt:lpstr>Linkedin Groups</vt:lpstr>
      <vt:lpstr>Eventbrite</vt:lpstr>
      <vt:lpstr>Hackathon</vt:lpstr>
      <vt:lpstr>Hadoop Environment / Spark</vt:lpstr>
      <vt:lpstr>Start Python Coding !</vt:lpstr>
      <vt:lpstr>Read_csv with chunksize</vt:lpstr>
      <vt:lpstr>DataFrame operations</vt:lpstr>
      <vt:lpstr>Pandas / R comparison</vt:lpstr>
      <vt:lpstr>Pandas / R comparison</vt:lpstr>
      <vt:lpstr>Missing Values Handling</vt:lpstr>
      <vt:lpstr>Merge</vt:lpstr>
      <vt:lpstr>Aggregation (Group by)</vt:lpstr>
      <vt:lpstr>Categorical Variable</vt:lpstr>
      <vt:lpstr>Pivot Tables</vt:lpstr>
      <vt:lpstr>NumPy introduction</vt:lpstr>
      <vt:lpstr>Creating Arrays</vt:lpstr>
      <vt:lpstr>Array Computation / Manipulation</vt:lpstr>
      <vt:lpstr>Cheat Sheets</vt:lpstr>
      <vt:lpstr>Assignment 3 – Netflix Movies</vt:lpstr>
      <vt:lpstr>Assignment 3 – Netflix Movies</vt:lpstr>
      <vt:lpstr>Assignment 3 – Netflix Movies</vt:lpstr>
      <vt:lpstr>Assignment 3 – Netflix Movies</vt:lpstr>
      <vt:lpstr>Assignment 3 – Netflix Movies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user</cp:lastModifiedBy>
  <cp:revision>88</cp:revision>
  <dcterms:created xsi:type="dcterms:W3CDTF">2018-06-17T14:24:16Z</dcterms:created>
  <dcterms:modified xsi:type="dcterms:W3CDTF">2019-07-11T03:48:16Z</dcterms:modified>
</cp:coreProperties>
</file>