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76" r:id="rId3"/>
    <p:sldId id="277" r:id="rId4"/>
    <p:sldId id="278" r:id="rId5"/>
    <p:sldId id="279" r:id="rId6"/>
    <p:sldId id="263" r:id="rId7"/>
    <p:sldId id="283" r:id="rId8"/>
    <p:sldId id="282" r:id="rId9"/>
    <p:sldId id="281" r:id="rId10"/>
    <p:sldId id="284" r:id="rId11"/>
    <p:sldId id="285" r:id="rId12"/>
    <p:sldId id="286" r:id="rId13"/>
    <p:sldId id="287" r:id="rId14"/>
    <p:sldId id="288" r:id="rId15"/>
    <p:sldId id="290" r:id="rId16"/>
    <p:sldId id="291" r:id="rId17"/>
    <p:sldId id="292" r:id="rId18"/>
    <p:sldId id="293" r:id="rId19"/>
    <p:sldId id="294" r:id="rId20"/>
    <p:sldId id="264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8" autoAdjust="0"/>
    <p:restoredTop sz="85871" autoAdjust="0"/>
  </p:normalViewPr>
  <p:slideViewPr>
    <p:cSldViewPr>
      <p:cViewPr varScale="1">
        <p:scale>
          <a:sx n="83" d="100"/>
          <a:sy n="83" d="100"/>
        </p:scale>
        <p:origin x="96" y="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534D3-0866-4BF5-A3A3-C1862587BE6F}" type="datetimeFigureOut">
              <a:rPr lang="en-GB" smtClean="0"/>
              <a:t>03/07/2019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7523E1-FC9D-4489-B062-6F8730FEA4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125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Science Manager / Project Manager</a:t>
            </a:r>
          </a:p>
          <a:p>
            <a:r>
              <a:rPr lang="en-GB" dirty="0"/>
              <a:t>Data Architect</a:t>
            </a:r>
          </a:p>
          <a:p>
            <a:r>
              <a:rPr lang="en-GB" dirty="0"/>
              <a:t>Data Engineer</a:t>
            </a:r>
          </a:p>
          <a:p>
            <a:r>
              <a:rPr lang="en-GB" dirty="0"/>
              <a:t>Data Scientist</a:t>
            </a:r>
          </a:p>
          <a:p>
            <a:r>
              <a:rPr lang="en-GB" dirty="0"/>
              <a:t>Data Visualizer / Business Analyst</a:t>
            </a:r>
          </a:p>
          <a:p>
            <a:r>
              <a:rPr lang="en-GB" dirty="0"/>
              <a:t>Data Governor</a:t>
            </a:r>
          </a:p>
          <a:p>
            <a:r>
              <a:rPr lang="en-GB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523E1-FC9D-4489-B062-6F8730FEA4B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632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Science Manager / Project Manager</a:t>
            </a:r>
          </a:p>
          <a:p>
            <a:r>
              <a:rPr lang="en-GB" dirty="0"/>
              <a:t>Data Architect</a:t>
            </a:r>
          </a:p>
          <a:p>
            <a:r>
              <a:rPr lang="en-GB" dirty="0"/>
              <a:t>Data Engineer</a:t>
            </a:r>
          </a:p>
          <a:p>
            <a:r>
              <a:rPr lang="en-GB" dirty="0"/>
              <a:t>Data Scientist</a:t>
            </a:r>
          </a:p>
          <a:p>
            <a:r>
              <a:rPr lang="en-GB" dirty="0"/>
              <a:t>Data Visualizer / Business Analyst</a:t>
            </a:r>
          </a:p>
          <a:p>
            <a:r>
              <a:rPr lang="en-GB" dirty="0"/>
              <a:t>Data Governor</a:t>
            </a:r>
          </a:p>
          <a:p>
            <a:r>
              <a:rPr lang="en-GB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7523E1-FC9D-4489-B062-6F8730FEA4B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2019/7/3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docs.microsoft.com/en-us/azure/machine-learning/data-science-process-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ytimes.com/2014/08/18/technology/for-big-data-scientists-hurdle-to-insights-is-janitor-work.html?_r=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oogle_LLC" TargetMode="External"/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6/library/datetim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7504" y="3200400"/>
            <a:ext cx="6400800" cy="1600200"/>
          </a:xfrm>
        </p:spPr>
        <p:txBody>
          <a:bodyPr/>
          <a:lstStyle/>
          <a:p>
            <a:pPr algn="l"/>
            <a:r>
              <a:rPr lang="en-US" altLang="zh-TW" b="1" dirty="0"/>
              <a:t>Week 2, 6 July 2019</a:t>
            </a:r>
          </a:p>
          <a:p>
            <a:pPr algn="l"/>
            <a:r>
              <a:rPr lang="en-US" altLang="zh-TW" b="1" dirty="0"/>
              <a:t>By KY Alan Lo</a:t>
            </a:r>
            <a:endParaRPr lang="zh-TW" altLang="en-US" b="1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7504" y="1505930"/>
            <a:ext cx="8229600" cy="1470025"/>
          </a:xfrm>
        </p:spPr>
        <p:txBody>
          <a:bodyPr/>
          <a:lstStyle/>
          <a:p>
            <a:pPr algn="l"/>
            <a:r>
              <a:rPr lang="en-US" altLang="zh-TW" b="1" dirty="0"/>
              <a:t>CUHK Statistics Department</a:t>
            </a:r>
            <a:br>
              <a:rPr lang="en-US" altLang="zh-TW" b="1" dirty="0"/>
            </a:br>
            <a:r>
              <a:rPr lang="en-US" altLang="zh-TW" b="1" dirty="0"/>
              <a:t>Workshop on Python 101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883497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0B59-66D2-4F24-8004-A354B330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4F81BD">
                    <a:lumMod val="75000"/>
                  </a:srgbClr>
                </a:solidFill>
                <a:cs typeface="Tahoma" pitchFamily="34" charset="0"/>
                <a:hlinkClick r:id="rId2"/>
              </a:rPr>
              <a:t>Team Data Science Process lifecycle</a:t>
            </a:r>
            <a:endParaRPr lang="en-GB" dirty="0"/>
          </a:p>
        </p:txBody>
      </p:sp>
      <p:sp>
        <p:nvSpPr>
          <p:cNvPr id="4" name="Rounded Rectangle 12">
            <a:extLst>
              <a:ext uri="{FF2B5EF4-FFF2-40B4-BE49-F238E27FC236}">
                <a16:creationId xmlns:a16="http://schemas.microsoft.com/office/drawing/2014/main" id="{F2959C35-9F73-4C31-B535-AD8EFE8F2722}"/>
              </a:ext>
            </a:extLst>
          </p:cNvPr>
          <p:cNvSpPr/>
          <p:nvPr/>
        </p:nvSpPr>
        <p:spPr>
          <a:xfrm>
            <a:off x="7168198" y="1680383"/>
            <a:ext cx="1631180" cy="956531"/>
          </a:xfrm>
          <a:prstGeom prst="roundRect">
            <a:avLst>
              <a:gd name="adj" fmla="val 601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endParaRPr lang="en-GB" sz="11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68F4D-B225-4291-8CE2-70977B9E6F70}"/>
              </a:ext>
            </a:extLst>
          </p:cNvPr>
          <p:cNvSpPr txBox="1"/>
          <p:nvPr/>
        </p:nvSpPr>
        <p:spPr>
          <a:xfrm>
            <a:off x="7168200" y="2272544"/>
            <a:ext cx="1436248" cy="246221"/>
          </a:xfrm>
          <a:prstGeom prst="rect">
            <a:avLst/>
          </a:prstGeom>
          <a:noFill/>
          <a:ln w="3175">
            <a:noFill/>
          </a:ln>
        </p:spPr>
        <p:txBody>
          <a:bodyPr wrap="square" numCol="1" rtlCol="0" anchor="ctr">
            <a:spAutoFit/>
          </a:bodyPr>
          <a:lstStyle/>
          <a:p>
            <a:pPr defTabSz="664478"/>
            <a:r>
              <a:rPr lang="en-US" sz="1000" dirty="0">
                <a:solidFill>
                  <a:prstClr val="black"/>
                </a:solidFill>
                <a:latin typeface="+mj-lt"/>
              </a:rPr>
              <a:t>Data Engineer</a:t>
            </a:r>
          </a:p>
        </p:txBody>
      </p:sp>
      <p:pic>
        <p:nvPicPr>
          <p:cNvPr id="6" name="Picture 2" descr="Image result for data engineer png">
            <a:extLst>
              <a:ext uri="{FF2B5EF4-FFF2-40B4-BE49-F238E27FC236}">
                <a16:creationId xmlns:a16="http://schemas.microsoft.com/office/drawing/2014/main" id="{A4B5429F-FA63-49B5-80BB-409DE1457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530" y="2318805"/>
            <a:ext cx="375942" cy="22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CAE078-4C9A-4B11-924B-ED6FF12B443C}"/>
              </a:ext>
            </a:extLst>
          </p:cNvPr>
          <p:cNvSpPr txBox="1"/>
          <p:nvPr/>
        </p:nvSpPr>
        <p:spPr>
          <a:xfrm>
            <a:off x="7168200" y="1771196"/>
            <a:ext cx="1436248" cy="246221"/>
          </a:xfrm>
          <a:prstGeom prst="rect">
            <a:avLst/>
          </a:prstGeom>
          <a:noFill/>
          <a:ln w="3175">
            <a:noFill/>
          </a:ln>
        </p:spPr>
        <p:txBody>
          <a:bodyPr wrap="square" numCol="1" rtlCol="0" anchor="ctr">
            <a:spAutoFit/>
          </a:bodyPr>
          <a:lstStyle/>
          <a:p>
            <a:pPr defTabSz="664478"/>
            <a:r>
              <a:rPr lang="en-US" sz="1000" dirty="0">
                <a:solidFill>
                  <a:prstClr val="black"/>
                </a:solidFill>
                <a:latin typeface="+mj-lt"/>
              </a:rPr>
              <a:t>Analyst (Domain SME)</a:t>
            </a:r>
          </a:p>
        </p:txBody>
      </p:sp>
      <p:pic>
        <p:nvPicPr>
          <p:cNvPr id="8" name="Picture 6" descr="Related image">
            <a:extLst>
              <a:ext uri="{FF2B5EF4-FFF2-40B4-BE49-F238E27FC236}">
                <a16:creationId xmlns:a16="http://schemas.microsoft.com/office/drawing/2014/main" id="{FEB44CD8-4A5A-4A1A-B7E5-08B9D1716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125" y="1736641"/>
            <a:ext cx="316752" cy="31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EE291A-DAA2-4A5B-9AA7-D23E3DF0E0F9}"/>
              </a:ext>
            </a:extLst>
          </p:cNvPr>
          <p:cNvSpPr txBox="1"/>
          <p:nvPr/>
        </p:nvSpPr>
        <p:spPr>
          <a:xfrm>
            <a:off x="7168200" y="2021141"/>
            <a:ext cx="1436248" cy="246221"/>
          </a:xfrm>
          <a:prstGeom prst="rect">
            <a:avLst/>
          </a:prstGeom>
          <a:noFill/>
          <a:ln w="3175">
            <a:noFill/>
          </a:ln>
        </p:spPr>
        <p:txBody>
          <a:bodyPr wrap="square" numCol="1" rtlCol="0" anchor="ctr">
            <a:spAutoFit/>
          </a:bodyPr>
          <a:lstStyle/>
          <a:p>
            <a:pPr defTabSz="664478"/>
            <a:r>
              <a:rPr lang="en-US" sz="1000" dirty="0">
                <a:solidFill>
                  <a:prstClr val="black"/>
                </a:solidFill>
                <a:latin typeface="+mj-lt"/>
              </a:rPr>
              <a:t>Data Scientist</a:t>
            </a:r>
          </a:p>
        </p:txBody>
      </p:sp>
      <p:pic>
        <p:nvPicPr>
          <p:cNvPr id="10" name="Picture 4" descr="Related image">
            <a:extLst>
              <a:ext uri="{FF2B5EF4-FFF2-40B4-BE49-F238E27FC236}">
                <a16:creationId xmlns:a16="http://schemas.microsoft.com/office/drawing/2014/main" id="{97193CD7-B682-46F8-91B4-C4835FFC4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7" y="2013209"/>
            <a:ext cx="310493" cy="31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BA28B2B-0B94-4D3A-88A2-4C8D314EF226}"/>
              </a:ext>
            </a:extLst>
          </p:cNvPr>
          <p:cNvSpPr>
            <a:spLocks noChangeAspect="1"/>
          </p:cNvSpPr>
          <p:nvPr/>
        </p:nvSpPr>
        <p:spPr>
          <a:xfrm>
            <a:off x="5727560" y="3157636"/>
            <a:ext cx="1262953" cy="126281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endParaRPr lang="en-GB" sz="1100" dirty="0">
              <a:solidFill>
                <a:srgbClr val="9BBB59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5422BE-920B-4301-ABD1-869051C4CCBB}"/>
              </a:ext>
            </a:extLst>
          </p:cNvPr>
          <p:cNvSpPr>
            <a:spLocks noChangeAspect="1"/>
          </p:cNvSpPr>
          <p:nvPr/>
        </p:nvSpPr>
        <p:spPr>
          <a:xfrm>
            <a:off x="2061591" y="3157636"/>
            <a:ext cx="1262953" cy="126281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endParaRPr lang="en-GB" sz="1100" dirty="0">
              <a:solidFill>
                <a:srgbClr val="8064A2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CA735A5-7B6E-4BDD-B7C7-53F508279EF7}"/>
              </a:ext>
            </a:extLst>
          </p:cNvPr>
          <p:cNvSpPr>
            <a:spLocks noChangeAspect="1"/>
          </p:cNvSpPr>
          <p:nvPr/>
        </p:nvSpPr>
        <p:spPr>
          <a:xfrm>
            <a:off x="3940526" y="1734141"/>
            <a:ext cx="1262953" cy="12628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endParaRPr lang="en-GB" sz="1100" dirty="0">
              <a:solidFill>
                <a:srgbClr val="F79646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2ED627-BCAE-4BA5-84B7-957FCEB9C903}"/>
              </a:ext>
            </a:extLst>
          </p:cNvPr>
          <p:cNvSpPr>
            <a:spLocks noChangeAspect="1"/>
          </p:cNvSpPr>
          <p:nvPr/>
        </p:nvSpPr>
        <p:spPr>
          <a:xfrm>
            <a:off x="5625789" y="3608658"/>
            <a:ext cx="1466492" cy="360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r>
              <a:rPr lang="en-US" sz="1100" b="1" dirty="0">
                <a:solidFill>
                  <a:srgbClr val="9BBB59">
                    <a:lumMod val="50000"/>
                  </a:srgbClr>
                </a:solidFill>
                <a:latin typeface="+mj-lt"/>
              </a:rPr>
              <a:t>Data Acquisition and Understanding</a:t>
            </a:r>
            <a:endParaRPr lang="en-GB" sz="1100" b="1" dirty="0">
              <a:solidFill>
                <a:srgbClr val="9BBB59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876ECA-5D1E-4A96-98D9-B3808641A663}"/>
              </a:ext>
            </a:extLst>
          </p:cNvPr>
          <p:cNvSpPr>
            <a:spLocks noChangeAspect="1"/>
          </p:cNvSpPr>
          <p:nvPr/>
        </p:nvSpPr>
        <p:spPr>
          <a:xfrm>
            <a:off x="1959820" y="3608658"/>
            <a:ext cx="1466492" cy="360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r>
              <a:rPr lang="en-US" sz="1100" b="1" dirty="0">
                <a:solidFill>
                  <a:srgbClr val="8064A2">
                    <a:lumMod val="50000"/>
                  </a:srgbClr>
                </a:solidFill>
                <a:latin typeface="+mj-lt"/>
              </a:rPr>
              <a:t>Modeling</a:t>
            </a:r>
            <a:endParaRPr lang="en-GB" sz="1100" b="1" dirty="0">
              <a:solidFill>
                <a:srgbClr val="8064A2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5A320A-4676-42F5-B692-2AFACF3B9EDA}"/>
              </a:ext>
            </a:extLst>
          </p:cNvPr>
          <p:cNvSpPr>
            <a:spLocks noChangeAspect="1"/>
          </p:cNvSpPr>
          <p:nvPr/>
        </p:nvSpPr>
        <p:spPr>
          <a:xfrm>
            <a:off x="3838755" y="2185164"/>
            <a:ext cx="1466492" cy="360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r>
              <a:rPr lang="en-US" sz="1100" b="1" dirty="0">
                <a:solidFill>
                  <a:srgbClr val="F79646">
                    <a:lumMod val="50000"/>
                  </a:srgbClr>
                </a:solidFill>
                <a:latin typeface="+mj-lt"/>
              </a:rPr>
              <a:t>Business Understanding </a:t>
            </a:r>
            <a:r>
              <a:rPr lang="en-US" sz="1100" b="1" dirty="0">
                <a:solidFill>
                  <a:srgbClr val="F79646">
                    <a:lumMod val="50000"/>
                  </a:srgbClr>
                </a:solidFill>
                <a:latin typeface="+mj-lt"/>
                <a:sym typeface="Wingdings" panose="05000000000000000000" pitchFamily="2" charset="2"/>
              </a:rPr>
              <a:t> Project Objective</a:t>
            </a:r>
            <a:endParaRPr lang="en-GB" sz="1100" b="1" dirty="0">
              <a:solidFill>
                <a:srgbClr val="F79646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EFD2F2-7554-462D-8D5F-E6DCA469AC9F}"/>
              </a:ext>
            </a:extLst>
          </p:cNvPr>
          <p:cNvSpPr>
            <a:spLocks noChangeAspect="1"/>
          </p:cNvSpPr>
          <p:nvPr/>
        </p:nvSpPr>
        <p:spPr>
          <a:xfrm>
            <a:off x="3940526" y="4581130"/>
            <a:ext cx="1262953" cy="12628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endParaRPr lang="en-GB" sz="11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990F7F-14E2-4780-A153-E555640C02D8}"/>
              </a:ext>
            </a:extLst>
          </p:cNvPr>
          <p:cNvSpPr>
            <a:spLocks noChangeAspect="1"/>
          </p:cNvSpPr>
          <p:nvPr/>
        </p:nvSpPr>
        <p:spPr>
          <a:xfrm>
            <a:off x="3838755" y="5032154"/>
            <a:ext cx="1466492" cy="360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r>
              <a:rPr lang="en-US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Deployment</a:t>
            </a:r>
            <a:endParaRPr lang="en-GB" sz="1100" b="1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sp>
        <p:nvSpPr>
          <p:cNvPr id="20" name="Right Arrow 3">
            <a:extLst>
              <a:ext uri="{FF2B5EF4-FFF2-40B4-BE49-F238E27FC236}">
                <a16:creationId xmlns:a16="http://schemas.microsoft.com/office/drawing/2014/main" id="{E771998B-3CBA-4126-A8BD-50696DEBD882}"/>
              </a:ext>
            </a:extLst>
          </p:cNvPr>
          <p:cNvSpPr/>
          <p:nvPr/>
        </p:nvSpPr>
        <p:spPr>
          <a:xfrm rot="19006493">
            <a:off x="3231462" y="2776635"/>
            <a:ext cx="714507" cy="44427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endParaRPr lang="en-GB">
              <a:solidFill>
                <a:prstClr val="white"/>
              </a:solidFill>
              <a:latin typeface="+mj-lt"/>
            </a:endParaRPr>
          </a:p>
        </p:txBody>
      </p:sp>
      <p:sp>
        <p:nvSpPr>
          <p:cNvPr id="21" name="Right Arrow 46">
            <a:extLst>
              <a:ext uri="{FF2B5EF4-FFF2-40B4-BE49-F238E27FC236}">
                <a16:creationId xmlns:a16="http://schemas.microsoft.com/office/drawing/2014/main" id="{C297165C-2841-4F66-BB5A-A5DFF6AB69CD}"/>
              </a:ext>
            </a:extLst>
          </p:cNvPr>
          <p:cNvSpPr/>
          <p:nvPr/>
        </p:nvSpPr>
        <p:spPr>
          <a:xfrm rot="2576788">
            <a:off x="3281184" y="4280221"/>
            <a:ext cx="739639" cy="42432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endParaRPr lang="en-GB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sp>
        <p:nvSpPr>
          <p:cNvPr id="22" name="Right Arrow 47">
            <a:extLst>
              <a:ext uri="{FF2B5EF4-FFF2-40B4-BE49-F238E27FC236}">
                <a16:creationId xmlns:a16="http://schemas.microsoft.com/office/drawing/2014/main" id="{7F359669-14A9-4621-ABDE-340BC23E8C56}"/>
              </a:ext>
            </a:extLst>
          </p:cNvPr>
          <p:cNvSpPr/>
          <p:nvPr/>
        </p:nvSpPr>
        <p:spPr>
          <a:xfrm rot="8055298">
            <a:off x="5132251" y="4301836"/>
            <a:ext cx="722084" cy="43453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endParaRPr lang="en-GB">
              <a:solidFill>
                <a:prstClr val="white"/>
              </a:solidFill>
              <a:latin typeface="+mj-lt"/>
            </a:endParaRPr>
          </a:p>
        </p:txBody>
      </p:sp>
      <p:sp>
        <p:nvSpPr>
          <p:cNvPr id="23" name="Left-Right Arrow 49">
            <a:extLst>
              <a:ext uri="{FF2B5EF4-FFF2-40B4-BE49-F238E27FC236}">
                <a16:creationId xmlns:a16="http://schemas.microsoft.com/office/drawing/2014/main" id="{11E29A07-3E74-4668-BCFF-CB61BA326C7B}"/>
              </a:ext>
            </a:extLst>
          </p:cNvPr>
          <p:cNvSpPr/>
          <p:nvPr/>
        </p:nvSpPr>
        <p:spPr>
          <a:xfrm rot="2576788">
            <a:off x="5322999" y="2793099"/>
            <a:ext cx="727158" cy="423626"/>
          </a:xfrm>
          <a:prstGeom prst="left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endParaRPr lang="en-GB">
              <a:solidFill>
                <a:prstClr val="white"/>
              </a:solidFill>
              <a:latin typeface="+mj-lt"/>
            </a:endParaRPr>
          </a:p>
        </p:txBody>
      </p:sp>
      <p:sp>
        <p:nvSpPr>
          <p:cNvPr id="24" name="Left-Right Arrow 50">
            <a:extLst>
              <a:ext uri="{FF2B5EF4-FFF2-40B4-BE49-F238E27FC236}">
                <a16:creationId xmlns:a16="http://schemas.microsoft.com/office/drawing/2014/main" id="{6D628AC1-8B9F-4E8D-B47E-932E5ADBFCDA}"/>
              </a:ext>
            </a:extLst>
          </p:cNvPr>
          <p:cNvSpPr/>
          <p:nvPr/>
        </p:nvSpPr>
        <p:spPr>
          <a:xfrm>
            <a:off x="4184646" y="3573741"/>
            <a:ext cx="779935" cy="430603"/>
          </a:xfrm>
          <a:prstGeom prst="left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endParaRPr lang="en-GB">
              <a:solidFill>
                <a:prstClr val="white"/>
              </a:solidFill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F40527-F81C-4BDB-B531-6CCF386374F1}"/>
              </a:ext>
            </a:extLst>
          </p:cNvPr>
          <p:cNvSpPr>
            <a:spLocks noChangeAspect="1"/>
          </p:cNvSpPr>
          <p:nvPr/>
        </p:nvSpPr>
        <p:spPr>
          <a:xfrm rot="2534762">
            <a:off x="3260992" y="4253054"/>
            <a:ext cx="662876" cy="360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64478"/>
            <a:r>
              <a:rPr 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Performant Model</a:t>
            </a:r>
            <a:endParaRPr lang="en-GB" sz="8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833465-B24C-41E0-8545-DA90250A6AE2}"/>
              </a:ext>
            </a:extLst>
          </p:cNvPr>
          <p:cNvSpPr>
            <a:spLocks noChangeAspect="1"/>
          </p:cNvSpPr>
          <p:nvPr/>
        </p:nvSpPr>
        <p:spPr>
          <a:xfrm rot="19029033">
            <a:off x="5164312" y="4284762"/>
            <a:ext cx="728402" cy="360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664478"/>
            <a:r>
              <a:rPr 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Production Pipeline</a:t>
            </a:r>
            <a:endParaRPr lang="en-GB" sz="8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sp>
        <p:nvSpPr>
          <p:cNvPr id="27" name="Rounded Rectangle 58">
            <a:extLst>
              <a:ext uri="{FF2B5EF4-FFF2-40B4-BE49-F238E27FC236}">
                <a16:creationId xmlns:a16="http://schemas.microsoft.com/office/drawing/2014/main" id="{AC51ADA5-66A0-4E8A-A61A-5D6468096ADA}"/>
              </a:ext>
            </a:extLst>
          </p:cNvPr>
          <p:cNvSpPr>
            <a:spLocks noChangeAspect="1"/>
          </p:cNvSpPr>
          <p:nvPr/>
        </p:nvSpPr>
        <p:spPr>
          <a:xfrm>
            <a:off x="140013" y="3144711"/>
            <a:ext cx="1239217" cy="3579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2239" lvl="1" defTabSz="664478"/>
            <a:r>
              <a:rPr lang="en-US" sz="1050" dirty="0">
                <a:solidFill>
                  <a:srgbClr val="8064A2">
                    <a:lumMod val="50000"/>
                  </a:srgbClr>
                </a:solidFill>
                <a:latin typeface="+mj-lt"/>
              </a:rPr>
              <a:t>Feature Engineering</a:t>
            </a:r>
            <a:endParaRPr lang="en-GB" sz="1050" dirty="0">
              <a:solidFill>
                <a:srgbClr val="8064A2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28" name="Rounded Rectangle 59">
            <a:extLst>
              <a:ext uri="{FF2B5EF4-FFF2-40B4-BE49-F238E27FC236}">
                <a16:creationId xmlns:a16="http://schemas.microsoft.com/office/drawing/2014/main" id="{97A66EF1-92C4-46F1-AFAC-4A210BC7A19F}"/>
              </a:ext>
            </a:extLst>
          </p:cNvPr>
          <p:cNvSpPr>
            <a:spLocks noChangeAspect="1"/>
          </p:cNvSpPr>
          <p:nvPr/>
        </p:nvSpPr>
        <p:spPr>
          <a:xfrm>
            <a:off x="137231" y="3602247"/>
            <a:ext cx="1239217" cy="3579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2239" lvl="1" defTabSz="664478"/>
            <a:r>
              <a:rPr lang="en-US" sz="1050" dirty="0">
                <a:solidFill>
                  <a:srgbClr val="8064A2">
                    <a:lumMod val="50000"/>
                  </a:srgbClr>
                </a:solidFill>
                <a:latin typeface="+mj-lt"/>
              </a:rPr>
              <a:t>Model Fitting</a:t>
            </a:r>
            <a:endParaRPr lang="en-GB" sz="1050" dirty="0">
              <a:solidFill>
                <a:srgbClr val="8064A2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29" name="Rounded Rectangle 60">
            <a:extLst>
              <a:ext uri="{FF2B5EF4-FFF2-40B4-BE49-F238E27FC236}">
                <a16:creationId xmlns:a16="http://schemas.microsoft.com/office/drawing/2014/main" id="{262844A2-F6E9-4758-9914-16F4A6490632}"/>
              </a:ext>
            </a:extLst>
          </p:cNvPr>
          <p:cNvSpPr>
            <a:spLocks noChangeAspect="1"/>
          </p:cNvSpPr>
          <p:nvPr/>
        </p:nvSpPr>
        <p:spPr>
          <a:xfrm>
            <a:off x="137231" y="4059783"/>
            <a:ext cx="1239217" cy="3579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32239" lvl="1" defTabSz="664478"/>
            <a:r>
              <a:rPr lang="en-US" sz="1050" dirty="0">
                <a:solidFill>
                  <a:srgbClr val="8064A2">
                    <a:lumMod val="50000"/>
                  </a:srgbClr>
                </a:solidFill>
                <a:latin typeface="+mj-lt"/>
              </a:rPr>
              <a:t>Model Evaluation</a:t>
            </a:r>
            <a:endParaRPr lang="en-GB" sz="1050" dirty="0">
              <a:solidFill>
                <a:srgbClr val="8064A2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30" name="Rounded Rectangle 61">
            <a:extLst>
              <a:ext uri="{FF2B5EF4-FFF2-40B4-BE49-F238E27FC236}">
                <a16:creationId xmlns:a16="http://schemas.microsoft.com/office/drawing/2014/main" id="{4196B1C9-5690-49AD-B79C-1E589A6CF314}"/>
              </a:ext>
            </a:extLst>
          </p:cNvPr>
          <p:cNvSpPr>
            <a:spLocks noChangeAspect="1"/>
          </p:cNvSpPr>
          <p:nvPr/>
        </p:nvSpPr>
        <p:spPr>
          <a:xfrm>
            <a:off x="7680018" y="2965758"/>
            <a:ext cx="1122142" cy="35790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664478"/>
            <a:endParaRPr lang="en-GB" sz="1050" dirty="0">
              <a:solidFill>
                <a:srgbClr val="9BBB59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31" name="Rounded Rectangle 62">
            <a:extLst>
              <a:ext uri="{FF2B5EF4-FFF2-40B4-BE49-F238E27FC236}">
                <a16:creationId xmlns:a16="http://schemas.microsoft.com/office/drawing/2014/main" id="{2F5BB444-9DC7-4F67-9B0F-BCAD3833CE8A}"/>
              </a:ext>
            </a:extLst>
          </p:cNvPr>
          <p:cNvSpPr>
            <a:spLocks noChangeAspect="1"/>
          </p:cNvSpPr>
          <p:nvPr/>
        </p:nvSpPr>
        <p:spPr>
          <a:xfrm>
            <a:off x="7677237" y="3423294"/>
            <a:ext cx="1122142" cy="35790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664478"/>
            <a:endParaRPr lang="en-GB" sz="1050" dirty="0">
              <a:solidFill>
                <a:srgbClr val="9BBB59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32" name="Rounded Rectangle 63">
            <a:extLst>
              <a:ext uri="{FF2B5EF4-FFF2-40B4-BE49-F238E27FC236}">
                <a16:creationId xmlns:a16="http://schemas.microsoft.com/office/drawing/2014/main" id="{CF1547A5-8319-48B8-A1BA-A09F39F5D69B}"/>
              </a:ext>
            </a:extLst>
          </p:cNvPr>
          <p:cNvSpPr>
            <a:spLocks noChangeAspect="1"/>
          </p:cNvSpPr>
          <p:nvPr/>
        </p:nvSpPr>
        <p:spPr>
          <a:xfrm>
            <a:off x="7677237" y="3880830"/>
            <a:ext cx="1122142" cy="35790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664478"/>
            <a:endParaRPr lang="en-GB" sz="1050" dirty="0">
              <a:solidFill>
                <a:srgbClr val="9BBB59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33" name="Rounded Rectangle 64">
            <a:extLst>
              <a:ext uri="{FF2B5EF4-FFF2-40B4-BE49-F238E27FC236}">
                <a16:creationId xmlns:a16="http://schemas.microsoft.com/office/drawing/2014/main" id="{3ACFE894-FAEE-4040-8F5B-8F6DCFD3C984}"/>
              </a:ext>
            </a:extLst>
          </p:cNvPr>
          <p:cNvSpPr>
            <a:spLocks noChangeAspect="1"/>
          </p:cNvSpPr>
          <p:nvPr/>
        </p:nvSpPr>
        <p:spPr>
          <a:xfrm>
            <a:off x="7681545" y="4338366"/>
            <a:ext cx="1122142" cy="35790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664478"/>
            <a:endParaRPr lang="en-GB" sz="1050" dirty="0">
              <a:solidFill>
                <a:srgbClr val="9BBB59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34" name="Right Arrow 66">
            <a:extLst>
              <a:ext uri="{FF2B5EF4-FFF2-40B4-BE49-F238E27FC236}">
                <a16:creationId xmlns:a16="http://schemas.microsoft.com/office/drawing/2014/main" id="{BED9A504-15FD-4F03-AABE-11F896FE2430}"/>
              </a:ext>
            </a:extLst>
          </p:cNvPr>
          <p:cNvSpPr/>
          <p:nvPr/>
        </p:nvSpPr>
        <p:spPr>
          <a:xfrm>
            <a:off x="3059832" y="1772816"/>
            <a:ext cx="690388" cy="43965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endParaRPr lang="en-GB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sp>
        <p:nvSpPr>
          <p:cNvPr id="35" name="Right Arrow 67">
            <a:extLst>
              <a:ext uri="{FF2B5EF4-FFF2-40B4-BE49-F238E27FC236}">
                <a16:creationId xmlns:a16="http://schemas.microsoft.com/office/drawing/2014/main" id="{5DF30D0C-246B-4427-8878-8E7E6750243C}"/>
              </a:ext>
            </a:extLst>
          </p:cNvPr>
          <p:cNvSpPr/>
          <p:nvPr/>
        </p:nvSpPr>
        <p:spPr>
          <a:xfrm>
            <a:off x="5428329" y="5052724"/>
            <a:ext cx="690388" cy="43965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endParaRPr lang="en-GB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33B645C-85B3-4643-B75F-C2D47540AD8A}"/>
              </a:ext>
            </a:extLst>
          </p:cNvPr>
          <p:cNvSpPr>
            <a:spLocks noChangeAspect="1"/>
          </p:cNvSpPr>
          <p:nvPr/>
        </p:nvSpPr>
        <p:spPr>
          <a:xfrm>
            <a:off x="5436097" y="5373218"/>
            <a:ext cx="728402" cy="360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64478"/>
            <a:r>
              <a:rPr 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User Acceptance</a:t>
            </a:r>
            <a:endParaRPr lang="en-GB" sz="800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pic>
        <p:nvPicPr>
          <p:cNvPr id="37" name="Picture 6" descr="Related image">
            <a:extLst>
              <a:ext uri="{FF2B5EF4-FFF2-40B4-BE49-F238E27FC236}">
                <a16:creationId xmlns:a16="http://schemas.microsoft.com/office/drawing/2014/main" id="{0C31F7E8-0498-4C2C-BCAB-28418D1E1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000" y="1757705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Related image">
            <a:extLst>
              <a:ext uri="{FF2B5EF4-FFF2-40B4-BE49-F238E27FC236}">
                <a16:creationId xmlns:a16="http://schemas.microsoft.com/office/drawing/2014/main" id="{AB8BEDD1-BD90-4018-AA46-35AB1BC29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62" y="3148689"/>
            <a:ext cx="28221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Image result for data engineer png">
            <a:extLst>
              <a:ext uri="{FF2B5EF4-FFF2-40B4-BE49-F238E27FC236}">
                <a16:creationId xmlns:a16="http://schemas.microsoft.com/office/drawing/2014/main" id="{0995F2B8-83A6-4450-84E1-A137C02AE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12" y="5490000"/>
            <a:ext cx="47864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237819E1-06C8-4AC4-863F-9EE41D39D4C1}"/>
              </a:ext>
            </a:extLst>
          </p:cNvPr>
          <p:cNvSpPr>
            <a:spLocks noChangeAspect="1"/>
          </p:cNvSpPr>
          <p:nvPr/>
        </p:nvSpPr>
        <p:spPr>
          <a:xfrm rot="5400000">
            <a:off x="1020258" y="3602247"/>
            <a:ext cx="1272975" cy="357903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endParaRPr lang="en-GB" sz="1050" dirty="0">
              <a:solidFill>
                <a:srgbClr val="8064A2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F0ABAE23-4532-4D0C-9207-8D850E931DAF}"/>
              </a:ext>
            </a:extLst>
          </p:cNvPr>
          <p:cNvSpPr>
            <a:spLocks noChangeAspect="1"/>
          </p:cNvSpPr>
          <p:nvPr/>
        </p:nvSpPr>
        <p:spPr>
          <a:xfrm rot="16200000">
            <a:off x="6564069" y="3652061"/>
            <a:ext cx="1730512" cy="35790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endParaRPr lang="en-GB" sz="1050" dirty="0">
              <a:solidFill>
                <a:srgbClr val="8064A2">
                  <a:lumMod val="50000"/>
                </a:srgbClr>
              </a:solidFill>
              <a:latin typeface="+mj-lt"/>
            </a:endParaRPr>
          </a:p>
        </p:txBody>
      </p:sp>
      <p:pic>
        <p:nvPicPr>
          <p:cNvPr id="42" name="Picture 6" descr="Related image">
            <a:extLst>
              <a:ext uri="{FF2B5EF4-FFF2-40B4-BE49-F238E27FC236}">
                <a16:creationId xmlns:a16="http://schemas.microsoft.com/office/drawing/2014/main" id="{BB8925F0-07C2-4BBA-AA59-30E64A4B7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4" y="5380860"/>
            <a:ext cx="312555" cy="31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Related image">
            <a:extLst>
              <a:ext uri="{FF2B5EF4-FFF2-40B4-BE49-F238E27FC236}">
                <a16:creationId xmlns:a16="http://schemas.microsoft.com/office/drawing/2014/main" id="{95558773-E945-4EBE-9C6B-D225398E8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41" y="3637196"/>
            <a:ext cx="28221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Related image">
            <a:extLst>
              <a:ext uri="{FF2B5EF4-FFF2-40B4-BE49-F238E27FC236}">
                <a16:creationId xmlns:a16="http://schemas.microsoft.com/office/drawing/2014/main" id="{3358A1D4-2F31-42D6-87B5-D8E89CEF3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41" y="4094732"/>
            <a:ext cx="28221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Image result for data engineer png">
            <a:extLst>
              <a:ext uri="{FF2B5EF4-FFF2-40B4-BE49-F238E27FC236}">
                <a16:creationId xmlns:a16="http://schemas.microsoft.com/office/drawing/2014/main" id="{274D9DFE-085A-4F74-B2E6-CA2E5683E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368" y="3148346"/>
            <a:ext cx="440403" cy="26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Image result for data engineer png">
            <a:extLst>
              <a:ext uri="{FF2B5EF4-FFF2-40B4-BE49-F238E27FC236}">
                <a16:creationId xmlns:a16="http://schemas.microsoft.com/office/drawing/2014/main" id="{899ABF59-3C47-4CB0-AA6D-07F68CAD7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12" y="3179660"/>
            <a:ext cx="47864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Image result for data engineer png">
            <a:extLst>
              <a:ext uri="{FF2B5EF4-FFF2-40B4-BE49-F238E27FC236}">
                <a16:creationId xmlns:a16="http://schemas.microsoft.com/office/drawing/2014/main" id="{16268EDD-6BF7-42CE-821C-3264EE083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256" y="3002872"/>
            <a:ext cx="47864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Image result for data engineer png">
            <a:extLst>
              <a:ext uri="{FF2B5EF4-FFF2-40B4-BE49-F238E27FC236}">
                <a16:creationId xmlns:a16="http://schemas.microsoft.com/office/drawing/2014/main" id="{F89EDFCB-37B9-4BFC-97C8-FA190748C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256" y="3456160"/>
            <a:ext cx="47864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Related image">
            <a:extLst>
              <a:ext uri="{FF2B5EF4-FFF2-40B4-BE49-F238E27FC236}">
                <a16:creationId xmlns:a16="http://schemas.microsoft.com/office/drawing/2014/main" id="{BDA6A1FF-0ADF-487E-A851-747FA781F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471" y="3909448"/>
            <a:ext cx="28221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Image result for data engineer png">
            <a:extLst>
              <a:ext uri="{FF2B5EF4-FFF2-40B4-BE49-F238E27FC236}">
                <a16:creationId xmlns:a16="http://schemas.microsoft.com/office/drawing/2014/main" id="{88153DBE-C6A7-4092-93E9-FE41651D7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256" y="4361914"/>
            <a:ext cx="478648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Related image">
            <a:extLst>
              <a:ext uri="{FF2B5EF4-FFF2-40B4-BE49-F238E27FC236}">
                <a16:creationId xmlns:a16="http://schemas.microsoft.com/office/drawing/2014/main" id="{45DBAEF9-330F-4BF6-932C-1788D0AAE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832" y="3183220"/>
            <a:ext cx="28221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Image result for data engineer png">
            <a:extLst>
              <a:ext uri="{FF2B5EF4-FFF2-40B4-BE49-F238E27FC236}">
                <a16:creationId xmlns:a16="http://schemas.microsoft.com/office/drawing/2014/main" id="{32B89604-4F49-4F2D-84B4-A063B6C68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137" y="3182877"/>
            <a:ext cx="440403" cy="26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ounded Rectangle 88">
            <a:extLst>
              <a:ext uri="{FF2B5EF4-FFF2-40B4-BE49-F238E27FC236}">
                <a16:creationId xmlns:a16="http://schemas.microsoft.com/office/drawing/2014/main" id="{6F25C323-9A94-4D1D-91CB-DDABF4793A88}"/>
              </a:ext>
            </a:extLst>
          </p:cNvPr>
          <p:cNvSpPr>
            <a:spLocks noChangeAspect="1"/>
          </p:cNvSpPr>
          <p:nvPr/>
        </p:nvSpPr>
        <p:spPr>
          <a:xfrm>
            <a:off x="7450514" y="2965758"/>
            <a:ext cx="1122142" cy="3579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664478"/>
            <a:r>
              <a:rPr lang="en-US" sz="1050" dirty="0">
                <a:solidFill>
                  <a:srgbClr val="9BBB59">
                    <a:lumMod val="50000"/>
                  </a:srgbClr>
                </a:solidFill>
                <a:latin typeface="+mj-lt"/>
              </a:rPr>
              <a:t>Data </a:t>
            </a:r>
          </a:p>
          <a:p>
            <a:pPr algn="r" defTabSz="664478"/>
            <a:r>
              <a:rPr lang="en-US" sz="1050" dirty="0">
                <a:solidFill>
                  <a:srgbClr val="9BBB59">
                    <a:lumMod val="50000"/>
                  </a:srgbClr>
                </a:solidFill>
                <a:latin typeface="+mj-lt"/>
              </a:rPr>
              <a:t>Source</a:t>
            </a:r>
            <a:endParaRPr lang="en-GB" sz="1050" dirty="0">
              <a:solidFill>
                <a:srgbClr val="9BBB59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54" name="Rounded Rectangle 89">
            <a:extLst>
              <a:ext uri="{FF2B5EF4-FFF2-40B4-BE49-F238E27FC236}">
                <a16:creationId xmlns:a16="http://schemas.microsoft.com/office/drawing/2014/main" id="{271579D6-E539-4A70-91A6-B24E75DD4217}"/>
              </a:ext>
            </a:extLst>
          </p:cNvPr>
          <p:cNvSpPr>
            <a:spLocks noChangeAspect="1"/>
          </p:cNvSpPr>
          <p:nvPr/>
        </p:nvSpPr>
        <p:spPr>
          <a:xfrm>
            <a:off x="7447731" y="3423294"/>
            <a:ext cx="1122142" cy="3579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664478"/>
            <a:r>
              <a:rPr lang="en-US" sz="1050" dirty="0">
                <a:solidFill>
                  <a:srgbClr val="9BBB59">
                    <a:lumMod val="50000"/>
                  </a:srgbClr>
                </a:solidFill>
                <a:latin typeface="+mj-lt"/>
              </a:rPr>
              <a:t>Pipeline</a:t>
            </a:r>
            <a:endParaRPr lang="en-GB" sz="1050" dirty="0">
              <a:solidFill>
                <a:srgbClr val="9BBB59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55" name="Rounded Rectangle 90">
            <a:extLst>
              <a:ext uri="{FF2B5EF4-FFF2-40B4-BE49-F238E27FC236}">
                <a16:creationId xmlns:a16="http://schemas.microsoft.com/office/drawing/2014/main" id="{8B369432-16D7-4B0D-9D24-B05918231A3E}"/>
              </a:ext>
            </a:extLst>
          </p:cNvPr>
          <p:cNvSpPr>
            <a:spLocks noChangeAspect="1"/>
          </p:cNvSpPr>
          <p:nvPr/>
        </p:nvSpPr>
        <p:spPr>
          <a:xfrm>
            <a:off x="7447731" y="3880830"/>
            <a:ext cx="1122142" cy="3579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664478"/>
            <a:r>
              <a:rPr lang="en-US" sz="1050" dirty="0">
                <a:solidFill>
                  <a:srgbClr val="9BBB59">
                    <a:lumMod val="50000"/>
                  </a:srgbClr>
                </a:solidFill>
                <a:latin typeface="+mj-lt"/>
              </a:rPr>
              <a:t>Data </a:t>
            </a:r>
          </a:p>
          <a:p>
            <a:pPr algn="r" defTabSz="664478"/>
            <a:r>
              <a:rPr lang="en-US" sz="1050" dirty="0">
                <a:solidFill>
                  <a:srgbClr val="9BBB59">
                    <a:lumMod val="50000"/>
                  </a:srgbClr>
                </a:solidFill>
                <a:latin typeface="+mj-lt"/>
              </a:rPr>
              <a:t>Wrangling</a:t>
            </a:r>
            <a:endParaRPr lang="en-GB" sz="1050" dirty="0">
              <a:solidFill>
                <a:srgbClr val="9BBB59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56" name="Rounded Rectangle 91">
            <a:extLst>
              <a:ext uri="{FF2B5EF4-FFF2-40B4-BE49-F238E27FC236}">
                <a16:creationId xmlns:a16="http://schemas.microsoft.com/office/drawing/2014/main" id="{29317363-CBCA-49EA-A3FD-255410E6078A}"/>
              </a:ext>
            </a:extLst>
          </p:cNvPr>
          <p:cNvSpPr>
            <a:spLocks noChangeAspect="1"/>
          </p:cNvSpPr>
          <p:nvPr/>
        </p:nvSpPr>
        <p:spPr>
          <a:xfrm>
            <a:off x="7452041" y="4338366"/>
            <a:ext cx="1122142" cy="3579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664478"/>
            <a:r>
              <a:rPr lang="en-US" sz="1050" dirty="0">
                <a:solidFill>
                  <a:srgbClr val="9BBB59">
                    <a:lumMod val="50000"/>
                  </a:srgbClr>
                </a:solidFill>
                <a:latin typeface="+mj-lt"/>
              </a:rPr>
              <a:t>Analytics Environment</a:t>
            </a:r>
            <a:endParaRPr lang="en-GB" sz="1050" dirty="0">
              <a:solidFill>
                <a:srgbClr val="9BBB59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55BBB6-42FC-4475-A001-C9AFA356A162}"/>
              </a:ext>
            </a:extLst>
          </p:cNvPr>
          <p:cNvSpPr>
            <a:spLocks noChangeAspect="1"/>
          </p:cNvSpPr>
          <p:nvPr/>
        </p:nvSpPr>
        <p:spPr>
          <a:xfrm>
            <a:off x="2476049" y="1885790"/>
            <a:ext cx="469408" cy="205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r>
              <a:rPr lang="en-US" sz="1100" dirty="0">
                <a:solidFill>
                  <a:srgbClr val="9BBB59">
                    <a:lumMod val="50000"/>
                  </a:srgbClr>
                </a:solidFill>
                <a:latin typeface="+mj-lt"/>
              </a:rPr>
              <a:t>Start</a:t>
            </a:r>
            <a:endParaRPr lang="en-GB" sz="1100" dirty="0">
              <a:solidFill>
                <a:srgbClr val="9BBB59">
                  <a:lumMod val="50000"/>
                </a:srgbClr>
              </a:solidFill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E729E2F-DFB6-4AA0-B9D5-3DAEEFFEB382}"/>
              </a:ext>
            </a:extLst>
          </p:cNvPr>
          <p:cNvSpPr>
            <a:spLocks noChangeAspect="1"/>
          </p:cNvSpPr>
          <p:nvPr/>
        </p:nvSpPr>
        <p:spPr>
          <a:xfrm>
            <a:off x="6151794" y="5163361"/>
            <a:ext cx="469408" cy="205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64478"/>
            <a:r>
              <a:rPr lang="en-US" sz="1100" dirty="0">
                <a:solidFill>
                  <a:srgbClr val="C0504D">
                    <a:lumMod val="50000"/>
                  </a:srgbClr>
                </a:solidFill>
                <a:latin typeface="+mj-lt"/>
              </a:rPr>
              <a:t>End</a:t>
            </a:r>
            <a:endParaRPr lang="en-GB" sz="1100" dirty="0">
              <a:solidFill>
                <a:srgbClr val="C0504D">
                  <a:lumMod val="50000"/>
                </a:srgb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3870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29F1-6C19-4A1D-86CD-62614C29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Keymans</a:t>
            </a:r>
            <a:r>
              <a:rPr lang="en-GB" dirty="0"/>
              <a:t> in the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313A6-B0E7-4188-B954-58A99CAE6A5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Data Science Manager / Project Manager</a:t>
            </a:r>
          </a:p>
          <a:p>
            <a:r>
              <a:rPr lang="en-GB" dirty="0"/>
              <a:t>Data Architect</a:t>
            </a:r>
          </a:p>
          <a:p>
            <a:r>
              <a:rPr lang="en-GB" dirty="0"/>
              <a:t>Data Engineer</a:t>
            </a:r>
          </a:p>
          <a:p>
            <a:r>
              <a:rPr lang="en-GB" dirty="0"/>
              <a:t>Data Scientist</a:t>
            </a:r>
          </a:p>
          <a:p>
            <a:r>
              <a:rPr lang="en-GB" dirty="0"/>
              <a:t>Data Visualizer / Business Analyst</a:t>
            </a:r>
          </a:p>
          <a:p>
            <a:r>
              <a:rPr lang="en-GB" dirty="0"/>
              <a:t>Data Governor</a:t>
            </a:r>
          </a:p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87904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D1FAD9E-ADF2-4E51-8EA6-C599234F8385}"/>
              </a:ext>
            </a:extLst>
          </p:cNvPr>
          <p:cNvSpPr/>
          <p:nvPr/>
        </p:nvSpPr>
        <p:spPr>
          <a:xfrm>
            <a:off x="179512" y="702839"/>
            <a:ext cx="2916480" cy="2114094"/>
          </a:xfrm>
          <a:prstGeom prst="rect">
            <a:avLst/>
          </a:prstGeom>
          <a:solidFill>
            <a:srgbClr val="D34817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129F1-6C19-4A1D-86CD-62614C29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Keymans</a:t>
            </a:r>
            <a:r>
              <a:rPr lang="en-GB" dirty="0"/>
              <a:t> in the cycle</a:t>
            </a:r>
          </a:p>
        </p:txBody>
      </p:sp>
      <p:pic>
        <p:nvPicPr>
          <p:cNvPr id="4" name="Picture 2" descr="IOT iconçåçæå°çµæ">
            <a:extLst>
              <a:ext uri="{FF2B5EF4-FFF2-40B4-BE49-F238E27FC236}">
                <a16:creationId xmlns:a16="http://schemas.microsoft.com/office/drawing/2014/main" id="{28325147-D9AF-4F1F-AE78-272BBD49E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07" y="1489063"/>
            <a:ext cx="571785" cy="57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98EFC7-7AD9-4728-B5BD-1B3A909AA292}"/>
              </a:ext>
            </a:extLst>
          </p:cNvPr>
          <p:cNvSpPr txBox="1"/>
          <p:nvPr/>
        </p:nvSpPr>
        <p:spPr>
          <a:xfrm>
            <a:off x="179512" y="2134597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Source</a:t>
            </a:r>
          </a:p>
        </p:txBody>
      </p:sp>
      <p:pic>
        <p:nvPicPr>
          <p:cNvPr id="7" name="Picture 18" descr="database iconçåçæå°çµæ">
            <a:extLst>
              <a:ext uri="{FF2B5EF4-FFF2-40B4-BE49-F238E27FC236}">
                <a16:creationId xmlns:a16="http://schemas.microsoft.com/office/drawing/2014/main" id="{9B95C119-A6A4-4238-A7D4-1525B2E4E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941" y="1480003"/>
            <a:ext cx="566192" cy="56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9F79CF-96D9-48BD-BD50-E174562912E6}"/>
              </a:ext>
            </a:extLst>
          </p:cNvPr>
          <p:cNvSpPr txBox="1"/>
          <p:nvPr/>
        </p:nvSpPr>
        <p:spPr>
          <a:xfrm>
            <a:off x="1764000" y="2132856"/>
            <a:ext cx="107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Database</a:t>
            </a:r>
          </a:p>
        </p:txBody>
      </p:sp>
      <p:pic>
        <p:nvPicPr>
          <p:cNvPr id="9" name="Picture 32" descr="data analysis iconçåçæå°çµæ">
            <a:extLst>
              <a:ext uri="{FF2B5EF4-FFF2-40B4-BE49-F238E27FC236}">
                <a16:creationId xmlns:a16="http://schemas.microsoft.com/office/drawing/2014/main" id="{58C47869-185E-444E-AE2A-2076CB245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899" y="1484784"/>
            <a:ext cx="642621" cy="64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4FE762-2C17-4773-B2E1-34C0D60C4467}"/>
              </a:ext>
            </a:extLst>
          </p:cNvPr>
          <p:cNvSpPr txBox="1"/>
          <p:nvPr/>
        </p:nvSpPr>
        <p:spPr>
          <a:xfrm>
            <a:off x="3714592" y="2204864"/>
            <a:ext cx="1145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Analysis / Modelling</a:t>
            </a:r>
          </a:p>
        </p:txBody>
      </p:sp>
      <p:pic>
        <p:nvPicPr>
          <p:cNvPr id="12" name="Picture 42" descr="data visualization iconçåçæå°çµæ">
            <a:extLst>
              <a:ext uri="{FF2B5EF4-FFF2-40B4-BE49-F238E27FC236}">
                <a16:creationId xmlns:a16="http://schemas.microsoft.com/office/drawing/2014/main" id="{9E34FC60-AF71-4BCD-83D6-2DB7ED03B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440218"/>
            <a:ext cx="642620" cy="64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5C656E-FB09-4F8E-80B2-E87B6BB9FE3F}"/>
              </a:ext>
            </a:extLst>
          </p:cNvPr>
          <p:cNvSpPr txBox="1"/>
          <p:nvPr/>
        </p:nvSpPr>
        <p:spPr>
          <a:xfrm>
            <a:off x="5652120" y="2206605"/>
            <a:ext cx="1367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Visualization</a:t>
            </a:r>
          </a:p>
        </p:txBody>
      </p:sp>
      <p:pic>
        <p:nvPicPr>
          <p:cNvPr id="1026" name="Picture 2" descr="management iconçåçæå°çµæ">
            <a:extLst>
              <a:ext uri="{FF2B5EF4-FFF2-40B4-BE49-F238E27FC236}">
                <a16:creationId xmlns:a16="http://schemas.microsoft.com/office/drawing/2014/main" id="{80854680-361B-4E14-9DAA-BBE190071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844" y="1346716"/>
            <a:ext cx="792702" cy="79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4E9FCD-C5B5-494A-9565-A2B3FD31D99B}"/>
              </a:ext>
            </a:extLst>
          </p:cNvPr>
          <p:cNvSpPr txBox="1"/>
          <p:nvPr/>
        </p:nvSpPr>
        <p:spPr>
          <a:xfrm>
            <a:off x="7692963" y="2088615"/>
            <a:ext cx="1367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Business Values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1EB0CA-1698-42DA-B990-71E4161D1113}"/>
              </a:ext>
            </a:extLst>
          </p:cNvPr>
          <p:cNvCxnSpPr/>
          <p:nvPr/>
        </p:nvCxnSpPr>
        <p:spPr>
          <a:xfrm flipH="1">
            <a:off x="467544" y="3128194"/>
            <a:ext cx="1800200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3E532B6-87E1-48D2-B1CC-1CB42D1BD451}"/>
              </a:ext>
            </a:extLst>
          </p:cNvPr>
          <p:cNvSpPr txBox="1"/>
          <p:nvPr/>
        </p:nvSpPr>
        <p:spPr>
          <a:xfrm>
            <a:off x="611248" y="2769895"/>
            <a:ext cx="165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Architect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84365C-A2E5-4C75-A6FB-D800820023D6}"/>
              </a:ext>
            </a:extLst>
          </p:cNvPr>
          <p:cNvCxnSpPr>
            <a:cxnSpLocks/>
          </p:cNvCxnSpPr>
          <p:nvPr/>
        </p:nvCxnSpPr>
        <p:spPr>
          <a:xfrm flipH="1">
            <a:off x="467544" y="3645024"/>
            <a:ext cx="3600400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7171009-8471-4BA6-B74F-4312F5742634}"/>
              </a:ext>
            </a:extLst>
          </p:cNvPr>
          <p:cNvSpPr txBox="1"/>
          <p:nvPr/>
        </p:nvSpPr>
        <p:spPr>
          <a:xfrm>
            <a:off x="914400" y="3244334"/>
            <a:ext cx="218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Data/ML Engineer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38CE2BF-7510-44FA-AB6E-CD199C48C91A}"/>
              </a:ext>
            </a:extLst>
          </p:cNvPr>
          <p:cNvCxnSpPr>
            <a:cxnSpLocks/>
          </p:cNvCxnSpPr>
          <p:nvPr/>
        </p:nvCxnSpPr>
        <p:spPr>
          <a:xfrm flipH="1">
            <a:off x="3278266" y="4221088"/>
            <a:ext cx="3309958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690F922-CCD9-4148-97D5-297C08294FE5}"/>
              </a:ext>
            </a:extLst>
          </p:cNvPr>
          <p:cNvSpPr txBox="1"/>
          <p:nvPr/>
        </p:nvSpPr>
        <p:spPr>
          <a:xfrm>
            <a:off x="3356848" y="3836599"/>
            <a:ext cx="338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Scientist / ML Researcher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FF51AD-BCA5-46BA-9079-665AE55A3B6B}"/>
              </a:ext>
            </a:extLst>
          </p:cNvPr>
          <p:cNvSpPr txBox="1"/>
          <p:nvPr/>
        </p:nvSpPr>
        <p:spPr>
          <a:xfrm>
            <a:off x="6230474" y="2996952"/>
            <a:ext cx="179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Visualizer / Business Analyst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507D4B5-694B-4CB8-9621-699F78767ADA}"/>
              </a:ext>
            </a:extLst>
          </p:cNvPr>
          <p:cNvCxnSpPr>
            <a:cxnSpLocks/>
          </p:cNvCxnSpPr>
          <p:nvPr/>
        </p:nvCxnSpPr>
        <p:spPr>
          <a:xfrm flipH="1">
            <a:off x="5430645" y="3613666"/>
            <a:ext cx="3256155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90353DD-85DE-4EF9-A54D-3B7F15F81251}"/>
              </a:ext>
            </a:extLst>
          </p:cNvPr>
          <p:cNvSpPr txBox="1"/>
          <p:nvPr/>
        </p:nvSpPr>
        <p:spPr>
          <a:xfrm>
            <a:off x="634909" y="310927"/>
            <a:ext cx="165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Governor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100FEC6-0704-4A87-BAF3-8BE8BB059783}"/>
              </a:ext>
            </a:extLst>
          </p:cNvPr>
          <p:cNvCxnSpPr>
            <a:cxnSpLocks/>
          </p:cNvCxnSpPr>
          <p:nvPr/>
        </p:nvCxnSpPr>
        <p:spPr>
          <a:xfrm flipH="1">
            <a:off x="464941" y="4221088"/>
            <a:ext cx="8128605" cy="0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4268E2-C6E0-4509-A80D-56E1568FD8BA}"/>
              </a:ext>
            </a:extLst>
          </p:cNvPr>
          <p:cNvCxnSpPr>
            <a:cxnSpLocks/>
          </p:cNvCxnSpPr>
          <p:nvPr/>
        </p:nvCxnSpPr>
        <p:spPr>
          <a:xfrm flipH="1">
            <a:off x="418084" y="4797152"/>
            <a:ext cx="8175462" cy="0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F477D8-E7B0-443F-82A6-F16B7B9DB526}"/>
              </a:ext>
            </a:extLst>
          </p:cNvPr>
          <p:cNvCxnSpPr>
            <a:cxnSpLocks/>
          </p:cNvCxnSpPr>
          <p:nvPr/>
        </p:nvCxnSpPr>
        <p:spPr>
          <a:xfrm flipH="1">
            <a:off x="7452320" y="4797152"/>
            <a:ext cx="1195416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50FF70A-09E3-4F1E-A618-1FAB73B3708E}"/>
              </a:ext>
            </a:extLst>
          </p:cNvPr>
          <p:cNvSpPr txBox="1"/>
          <p:nvPr/>
        </p:nvSpPr>
        <p:spPr>
          <a:xfrm>
            <a:off x="4463832" y="4337228"/>
            <a:ext cx="421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Science Manager / Project Manager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780428EF-0FFE-4E8F-A738-0729BCFA154B}"/>
              </a:ext>
            </a:extLst>
          </p:cNvPr>
          <p:cNvSpPr/>
          <p:nvPr/>
        </p:nvSpPr>
        <p:spPr>
          <a:xfrm>
            <a:off x="1070610" y="1819300"/>
            <a:ext cx="66657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F9F3F8DC-7C8D-4795-9314-54DD717A0726}"/>
              </a:ext>
            </a:extLst>
          </p:cNvPr>
          <p:cNvSpPr/>
          <p:nvPr/>
        </p:nvSpPr>
        <p:spPr>
          <a:xfrm>
            <a:off x="2912687" y="1809635"/>
            <a:ext cx="66657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FC938642-DFF9-4183-A52D-EA5055E54386}"/>
              </a:ext>
            </a:extLst>
          </p:cNvPr>
          <p:cNvSpPr/>
          <p:nvPr/>
        </p:nvSpPr>
        <p:spPr>
          <a:xfrm>
            <a:off x="4719496" y="1837963"/>
            <a:ext cx="66657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4D525CC5-93A3-4A91-ACC3-8BEE5CADCB10}"/>
              </a:ext>
            </a:extLst>
          </p:cNvPr>
          <p:cNvSpPr/>
          <p:nvPr/>
        </p:nvSpPr>
        <p:spPr>
          <a:xfrm>
            <a:off x="6832289" y="1826895"/>
            <a:ext cx="66657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465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D1FAD9E-ADF2-4E51-8EA6-C599234F8385}"/>
              </a:ext>
            </a:extLst>
          </p:cNvPr>
          <p:cNvSpPr/>
          <p:nvPr/>
        </p:nvSpPr>
        <p:spPr>
          <a:xfrm>
            <a:off x="179512" y="702839"/>
            <a:ext cx="2916480" cy="2114094"/>
          </a:xfrm>
          <a:prstGeom prst="rect">
            <a:avLst/>
          </a:prstGeom>
          <a:solidFill>
            <a:srgbClr val="D34817">
              <a:alpha val="2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129F1-6C19-4A1D-86CD-62614C29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Keymans</a:t>
            </a:r>
            <a:r>
              <a:rPr lang="en-GB" dirty="0"/>
              <a:t> in the cycle</a:t>
            </a:r>
          </a:p>
        </p:txBody>
      </p:sp>
      <p:pic>
        <p:nvPicPr>
          <p:cNvPr id="4" name="Picture 2" descr="IOT iconçåçæå°çµæ">
            <a:extLst>
              <a:ext uri="{FF2B5EF4-FFF2-40B4-BE49-F238E27FC236}">
                <a16:creationId xmlns:a16="http://schemas.microsoft.com/office/drawing/2014/main" id="{28325147-D9AF-4F1F-AE78-272BBD49E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07" y="1489063"/>
            <a:ext cx="571785" cy="57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98EFC7-7AD9-4728-B5BD-1B3A909AA292}"/>
              </a:ext>
            </a:extLst>
          </p:cNvPr>
          <p:cNvSpPr txBox="1"/>
          <p:nvPr/>
        </p:nvSpPr>
        <p:spPr>
          <a:xfrm>
            <a:off x="179512" y="2134597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Source</a:t>
            </a:r>
          </a:p>
        </p:txBody>
      </p:sp>
      <p:pic>
        <p:nvPicPr>
          <p:cNvPr id="7" name="Picture 18" descr="database iconçåçæå°çµæ">
            <a:extLst>
              <a:ext uri="{FF2B5EF4-FFF2-40B4-BE49-F238E27FC236}">
                <a16:creationId xmlns:a16="http://schemas.microsoft.com/office/drawing/2014/main" id="{9B95C119-A6A4-4238-A7D4-1525B2E4E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941" y="1480003"/>
            <a:ext cx="566192" cy="56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9F79CF-96D9-48BD-BD50-E174562912E6}"/>
              </a:ext>
            </a:extLst>
          </p:cNvPr>
          <p:cNvSpPr txBox="1"/>
          <p:nvPr/>
        </p:nvSpPr>
        <p:spPr>
          <a:xfrm>
            <a:off x="1764000" y="2132856"/>
            <a:ext cx="107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Database</a:t>
            </a:r>
          </a:p>
        </p:txBody>
      </p:sp>
      <p:pic>
        <p:nvPicPr>
          <p:cNvPr id="9" name="Picture 32" descr="data analysis iconçåçæå°çµæ">
            <a:extLst>
              <a:ext uri="{FF2B5EF4-FFF2-40B4-BE49-F238E27FC236}">
                <a16:creationId xmlns:a16="http://schemas.microsoft.com/office/drawing/2014/main" id="{58C47869-185E-444E-AE2A-2076CB245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899" y="1484784"/>
            <a:ext cx="642621" cy="64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4FE762-2C17-4773-B2E1-34C0D60C4467}"/>
              </a:ext>
            </a:extLst>
          </p:cNvPr>
          <p:cNvSpPr txBox="1"/>
          <p:nvPr/>
        </p:nvSpPr>
        <p:spPr>
          <a:xfrm>
            <a:off x="3714592" y="2204864"/>
            <a:ext cx="1145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Analysis / Modelling</a:t>
            </a:r>
          </a:p>
        </p:txBody>
      </p:sp>
      <p:pic>
        <p:nvPicPr>
          <p:cNvPr id="12" name="Picture 42" descr="data visualization iconçåçæå°çµæ">
            <a:extLst>
              <a:ext uri="{FF2B5EF4-FFF2-40B4-BE49-F238E27FC236}">
                <a16:creationId xmlns:a16="http://schemas.microsoft.com/office/drawing/2014/main" id="{9E34FC60-AF71-4BCD-83D6-2DB7ED03B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440218"/>
            <a:ext cx="642620" cy="64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5C656E-FB09-4F8E-80B2-E87B6BB9FE3F}"/>
              </a:ext>
            </a:extLst>
          </p:cNvPr>
          <p:cNvSpPr txBox="1"/>
          <p:nvPr/>
        </p:nvSpPr>
        <p:spPr>
          <a:xfrm>
            <a:off x="5652120" y="2206605"/>
            <a:ext cx="1367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Visualization</a:t>
            </a:r>
          </a:p>
        </p:txBody>
      </p:sp>
      <p:pic>
        <p:nvPicPr>
          <p:cNvPr id="1026" name="Picture 2" descr="management iconçåçæå°çµæ">
            <a:extLst>
              <a:ext uri="{FF2B5EF4-FFF2-40B4-BE49-F238E27FC236}">
                <a16:creationId xmlns:a16="http://schemas.microsoft.com/office/drawing/2014/main" id="{80854680-361B-4E14-9DAA-BBE190071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844" y="1346716"/>
            <a:ext cx="792702" cy="79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4E9FCD-C5B5-494A-9565-A2B3FD31D99B}"/>
              </a:ext>
            </a:extLst>
          </p:cNvPr>
          <p:cNvSpPr txBox="1"/>
          <p:nvPr/>
        </p:nvSpPr>
        <p:spPr>
          <a:xfrm>
            <a:off x="7692963" y="2088615"/>
            <a:ext cx="1367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Business Values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1EB0CA-1698-42DA-B990-71E4161D1113}"/>
              </a:ext>
            </a:extLst>
          </p:cNvPr>
          <p:cNvCxnSpPr/>
          <p:nvPr/>
        </p:nvCxnSpPr>
        <p:spPr>
          <a:xfrm flipH="1">
            <a:off x="467544" y="3128194"/>
            <a:ext cx="1800200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3E532B6-87E1-48D2-B1CC-1CB42D1BD451}"/>
              </a:ext>
            </a:extLst>
          </p:cNvPr>
          <p:cNvSpPr txBox="1"/>
          <p:nvPr/>
        </p:nvSpPr>
        <p:spPr>
          <a:xfrm>
            <a:off x="611248" y="2769895"/>
            <a:ext cx="165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Architect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84365C-A2E5-4C75-A6FB-D800820023D6}"/>
              </a:ext>
            </a:extLst>
          </p:cNvPr>
          <p:cNvCxnSpPr>
            <a:cxnSpLocks/>
          </p:cNvCxnSpPr>
          <p:nvPr/>
        </p:nvCxnSpPr>
        <p:spPr>
          <a:xfrm flipH="1">
            <a:off x="467544" y="3645024"/>
            <a:ext cx="3600400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7171009-8471-4BA6-B74F-4312F5742634}"/>
              </a:ext>
            </a:extLst>
          </p:cNvPr>
          <p:cNvSpPr txBox="1"/>
          <p:nvPr/>
        </p:nvSpPr>
        <p:spPr>
          <a:xfrm>
            <a:off x="914400" y="3244334"/>
            <a:ext cx="218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Data/ML Engineer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38CE2BF-7510-44FA-AB6E-CD199C48C91A}"/>
              </a:ext>
            </a:extLst>
          </p:cNvPr>
          <p:cNvCxnSpPr>
            <a:cxnSpLocks/>
          </p:cNvCxnSpPr>
          <p:nvPr/>
        </p:nvCxnSpPr>
        <p:spPr>
          <a:xfrm flipH="1">
            <a:off x="3278266" y="4221088"/>
            <a:ext cx="3309958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690F922-CCD9-4148-97D5-297C08294FE5}"/>
              </a:ext>
            </a:extLst>
          </p:cNvPr>
          <p:cNvSpPr txBox="1"/>
          <p:nvPr/>
        </p:nvSpPr>
        <p:spPr>
          <a:xfrm>
            <a:off x="3356848" y="3836599"/>
            <a:ext cx="338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Scientist / ML Researcher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FF51AD-BCA5-46BA-9079-665AE55A3B6B}"/>
              </a:ext>
            </a:extLst>
          </p:cNvPr>
          <p:cNvSpPr txBox="1"/>
          <p:nvPr/>
        </p:nvSpPr>
        <p:spPr>
          <a:xfrm>
            <a:off x="6230474" y="2996952"/>
            <a:ext cx="179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Visualizer / Business Analyst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507D4B5-694B-4CB8-9621-699F78767ADA}"/>
              </a:ext>
            </a:extLst>
          </p:cNvPr>
          <p:cNvCxnSpPr>
            <a:cxnSpLocks/>
          </p:cNvCxnSpPr>
          <p:nvPr/>
        </p:nvCxnSpPr>
        <p:spPr>
          <a:xfrm flipH="1">
            <a:off x="5430645" y="3613666"/>
            <a:ext cx="3256155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90353DD-85DE-4EF9-A54D-3B7F15F81251}"/>
              </a:ext>
            </a:extLst>
          </p:cNvPr>
          <p:cNvSpPr txBox="1"/>
          <p:nvPr/>
        </p:nvSpPr>
        <p:spPr>
          <a:xfrm>
            <a:off x="634909" y="310927"/>
            <a:ext cx="165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Governor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100FEC6-0704-4A87-BAF3-8BE8BB059783}"/>
              </a:ext>
            </a:extLst>
          </p:cNvPr>
          <p:cNvCxnSpPr>
            <a:cxnSpLocks/>
          </p:cNvCxnSpPr>
          <p:nvPr/>
        </p:nvCxnSpPr>
        <p:spPr>
          <a:xfrm flipH="1">
            <a:off x="464941" y="4221088"/>
            <a:ext cx="8128605" cy="0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4268E2-C6E0-4509-A80D-56E1568FD8BA}"/>
              </a:ext>
            </a:extLst>
          </p:cNvPr>
          <p:cNvCxnSpPr>
            <a:cxnSpLocks/>
          </p:cNvCxnSpPr>
          <p:nvPr/>
        </p:nvCxnSpPr>
        <p:spPr>
          <a:xfrm flipH="1">
            <a:off x="418084" y="4797152"/>
            <a:ext cx="8175462" cy="0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3F477D8-E7B0-443F-82A6-F16B7B9DB526}"/>
              </a:ext>
            </a:extLst>
          </p:cNvPr>
          <p:cNvCxnSpPr>
            <a:cxnSpLocks/>
          </p:cNvCxnSpPr>
          <p:nvPr/>
        </p:nvCxnSpPr>
        <p:spPr>
          <a:xfrm flipH="1">
            <a:off x="7452320" y="4797152"/>
            <a:ext cx="1195416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50FF70A-09E3-4F1E-A618-1FAB73B3708E}"/>
              </a:ext>
            </a:extLst>
          </p:cNvPr>
          <p:cNvSpPr txBox="1"/>
          <p:nvPr/>
        </p:nvSpPr>
        <p:spPr>
          <a:xfrm>
            <a:off x="4463832" y="4337228"/>
            <a:ext cx="421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Science Manager / Project Manager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780428EF-0FFE-4E8F-A738-0729BCFA154B}"/>
              </a:ext>
            </a:extLst>
          </p:cNvPr>
          <p:cNvSpPr/>
          <p:nvPr/>
        </p:nvSpPr>
        <p:spPr>
          <a:xfrm>
            <a:off x="1070610" y="1819300"/>
            <a:ext cx="66657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F9F3F8DC-7C8D-4795-9314-54DD717A0726}"/>
              </a:ext>
            </a:extLst>
          </p:cNvPr>
          <p:cNvSpPr/>
          <p:nvPr/>
        </p:nvSpPr>
        <p:spPr>
          <a:xfrm>
            <a:off x="2912687" y="1809635"/>
            <a:ext cx="66657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FC938642-DFF9-4183-A52D-EA5055E54386}"/>
              </a:ext>
            </a:extLst>
          </p:cNvPr>
          <p:cNvSpPr/>
          <p:nvPr/>
        </p:nvSpPr>
        <p:spPr>
          <a:xfrm>
            <a:off x="4719496" y="1837963"/>
            <a:ext cx="66657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4D525CC5-93A3-4A91-ACC3-8BEE5CADCB10}"/>
              </a:ext>
            </a:extLst>
          </p:cNvPr>
          <p:cNvSpPr/>
          <p:nvPr/>
        </p:nvSpPr>
        <p:spPr>
          <a:xfrm>
            <a:off x="6832289" y="1826895"/>
            <a:ext cx="666579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D234B77F-34AD-4AD5-AD00-7114BE82B40F}"/>
              </a:ext>
            </a:extLst>
          </p:cNvPr>
          <p:cNvSpPr/>
          <p:nvPr/>
        </p:nvSpPr>
        <p:spPr>
          <a:xfrm>
            <a:off x="986003" y="1284905"/>
            <a:ext cx="6947825" cy="52621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pic>
        <p:nvPicPr>
          <p:cNvPr id="33" name="Picture 32" descr="data analysis iconçåçæå°çµæ">
            <a:extLst>
              <a:ext uri="{FF2B5EF4-FFF2-40B4-BE49-F238E27FC236}">
                <a16:creationId xmlns:a16="http://schemas.microsoft.com/office/drawing/2014/main" id="{C4CD9AE6-C4F6-44C2-96A7-50E911CF9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778" y="1445994"/>
            <a:ext cx="642621" cy="64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9">
            <a:extLst>
              <a:ext uri="{FF2B5EF4-FFF2-40B4-BE49-F238E27FC236}">
                <a16:creationId xmlns:a16="http://schemas.microsoft.com/office/drawing/2014/main" id="{E87F1D7B-CFFC-4ACF-B74A-F85E0AF0AF83}"/>
              </a:ext>
            </a:extLst>
          </p:cNvPr>
          <p:cNvSpPr txBox="1"/>
          <p:nvPr/>
        </p:nvSpPr>
        <p:spPr>
          <a:xfrm>
            <a:off x="3999471" y="2166074"/>
            <a:ext cx="1145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Analysis / Modelling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7A7D29A-146B-4547-9C37-13CD49736F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3050" y="3146867"/>
            <a:ext cx="6057900" cy="2886075"/>
          </a:xfrm>
          <a:prstGeom prst="rect">
            <a:avLst/>
          </a:prstGeom>
        </p:spPr>
      </p:pic>
      <p:sp>
        <p:nvSpPr>
          <p:cNvPr id="39" name="TextBox 31">
            <a:extLst>
              <a:ext uri="{FF2B5EF4-FFF2-40B4-BE49-F238E27FC236}">
                <a16:creationId xmlns:a16="http://schemas.microsoft.com/office/drawing/2014/main" id="{1D4F32C7-BDB1-4E8F-89D7-0BF41D51D46C}"/>
              </a:ext>
            </a:extLst>
          </p:cNvPr>
          <p:cNvSpPr txBox="1"/>
          <p:nvPr/>
        </p:nvSpPr>
        <p:spPr>
          <a:xfrm>
            <a:off x="1079768" y="2454030"/>
            <a:ext cx="33840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Data Engineer / Scientist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Aim on insight / </a:t>
            </a:r>
            <a:r>
              <a:rPr lang="en-GB" sz="1400" dirty="0" err="1"/>
              <a:t>silde</a:t>
            </a:r>
            <a:r>
              <a:rPr lang="en-GB" sz="1400" dirty="0"/>
              <a:t>-deck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Visualization / Analytics</a:t>
            </a:r>
          </a:p>
        </p:txBody>
      </p:sp>
      <p:sp>
        <p:nvSpPr>
          <p:cNvPr id="40" name="TextBox 31">
            <a:extLst>
              <a:ext uri="{FF2B5EF4-FFF2-40B4-BE49-F238E27FC236}">
                <a16:creationId xmlns:a16="http://schemas.microsoft.com/office/drawing/2014/main" id="{05F4435B-415E-4844-876B-F95C2067A559}"/>
              </a:ext>
            </a:extLst>
          </p:cNvPr>
          <p:cNvSpPr txBox="1"/>
          <p:nvPr/>
        </p:nvSpPr>
        <p:spPr>
          <a:xfrm>
            <a:off x="5209482" y="2474312"/>
            <a:ext cx="28189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ML Engineer / Scientist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Aim on prediction /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Model /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26015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D2D79-4E96-44D5-B74E-2F558AD3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80% times on 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1A7FF-1F83-4944-8FFF-1B781DF2690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From NY Times in 2014</a:t>
            </a:r>
          </a:p>
          <a:p>
            <a:r>
              <a:rPr lang="en-GB" i="1" dirty="0"/>
              <a:t>Data scientists spend from </a:t>
            </a:r>
            <a:r>
              <a:rPr lang="en-GB" b="1" i="1" u="sng" dirty="0"/>
              <a:t>50 percent to 80 percent </a:t>
            </a:r>
            <a:r>
              <a:rPr lang="en-GB" i="1" dirty="0"/>
              <a:t>of their time mired in this more mundane </a:t>
            </a:r>
            <a:r>
              <a:rPr lang="en-GB" i="1" dirty="0" err="1"/>
              <a:t>labor</a:t>
            </a:r>
            <a:r>
              <a:rPr lang="en-GB" i="1" dirty="0"/>
              <a:t> of collecting and preparing unruly digital data, before it can be explored for useful nuggets.</a:t>
            </a:r>
            <a:endParaRPr lang="en-GB" i="1" dirty="0">
              <a:hlinkClick r:id="rId2"/>
            </a:endParaRPr>
          </a:p>
          <a:p>
            <a:pPr lvl="1"/>
            <a:r>
              <a:rPr lang="en-GB" dirty="0">
                <a:hlinkClick r:id="rId2"/>
              </a:rPr>
              <a:t>https://www.nytimes.com/2014/08/18/technology/for-big-data-scientists-hurdle-to-insights-is-janitor-work.html?_r=0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9565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Shorten For loops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Map</a:t>
            </a:r>
          </a:p>
          <a:p>
            <a:pPr lvl="1"/>
            <a:r>
              <a:rPr lang="en-US" altLang="zh-TW" dirty="0"/>
              <a:t>Map(function f, list) = output each f(x) in list</a:t>
            </a:r>
          </a:p>
          <a:p>
            <a:r>
              <a:rPr lang="en-US" altLang="zh-TW" dirty="0"/>
              <a:t>Lambda = one line function</a:t>
            </a:r>
          </a:p>
          <a:p>
            <a:pPr lvl="1"/>
            <a:r>
              <a:rPr lang="en-GB" altLang="zh-TW" dirty="0" err="1"/>
              <a:t>my_function</a:t>
            </a:r>
            <a:r>
              <a:rPr lang="en-GB" altLang="zh-TW" dirty="0"/>
              <a:t> = lambda a, b, c : a + b</a:t>
            </a:r>
            <a:endParaRPr lang="en-US" altLang="zh-TW" dirty="0"/>
          </a:p>
          <a:p>
            <a:r>
              <a:rPr lang="en-US" altLang="zh-TW" dirty="0"/>
              <a:t>List Comprehensions</a:t>
            </a:r>
          </a:p>
          <a:p>
            <a:pPr lvl="1"/>
            <a:r>
              <a:rPr lang="en-GB" altLang="zh-TW" dirty="0" err="1"/>
              <a:t>my_list</a:t>
            </a:r>
            <a:r>
              <a:rPr lang="en-GB" altLang="zh-TW" dirty="0"/>
              <a:t> = [number for number in range(0,1000) if number % 2 == 0]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4746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B329CA3-C3A8-44D5-9EC2-3C1AE00C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Up to here – all are scalar computation…</a:t>
            </a:r>
            <a:endParaRPr lang="zh-HK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A340776-3AA6-4A14-8734-D95CA691F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zh-HK" sz="3200" dirty="0"/>
              <a:t>Thanks to pandas </a:t>
            </a:r>
            <a:r>
              <a:rPr lang="en-US" altLang="zh-HK" sz="3200" dirty="0">
                <a:sym typeface="Wingdings" panose="05000000000000000000" pitchFamily="2" charset="2"/>
              </a:rPr>
              <a:t> Column-wise Computation starts…</a:t>
            </a:r>
          </a:p>
          <a:p>
            <a:r>
              <a:rPr lang="en-US" altLang="zh-HK" sz="3200" dirty="0">
                <a:sym typeface="Wingdings" panose="05000000000000000000" pitchFamily="2" charset="2"/>
              </a:rPr>
              <a:t>P.S.: Thanks to </a:t>
            </a:r>
            <a:r>
              <a:rPr lang="en-US" altLang="zh-HK" sz="3200" dirty="0" err="1">
                <a:sym typeface="Wingdings" panose="05000000000000000000" pitchFamily="2" charset="2"/>
              </a:rPr>
              <a:t>numpy</a:t>
            </a:r>
            <a:r>
              <a:rPr lang="en-US" altLang="zh-HK" sz="3200" dirty="0">
                <a:sym typeface="Wingdings" panose="05000000000000000000" pitchFamily="2" charset="2"/>
              </a:rPr>
              <a:t> later  n-dim matrix-wise computation…</a:t>
            </a:r>
            <a:endParaRPr lang="zh-HK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86560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1CFC50E-6065-43C3-9C80-6B0058CB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Pandas introduction</a:t>
            </a:r>
            <a:endParaRPr lang="zh-HK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12578B0-133F-41DF-8062-70AE77555D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HK" dirty="0"/>
              <a:t>Initial release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HK" dirty="0"/>
              <a:t>11 January 2008</a:t>
            </a:r>
          </a:p>
          <a:p>
            <a:r>
              <a:rPr lang="en-US" altLang="zh-TW" dirty="0"/>
              <a:t>Author: Wes McKinney – Developer</a:t>
            </a:r>
          </a:p>
          <a:p>
            <a:r>
              <a:rPr lang="en-US" altLang="zh-HK" dirty="0"/>
              <a:t>Need for Quantitative Analysis on financial data</a:t>
            </a:r>
          </a:p>
          <a:p>
            <a:r>
              <a:rPr lang="en-US" altLang="zh-HK" dirty="0"/>
              <a:t>Pandas = The short from </a:t>
            </a:r>
            <a:r>
              <a:rPr lang="en-US" altLang="zh-HK" dirty="0" err="1"/>
              <a:t>PANel</a:t>
            </a:r>
            <a:r>
              <a:rPr lang="en-US" altLang="zh-HK" dirty="0"/>
              <a:t> </a:t>
            </a:r>
            <a:r>
              <a:rPr lang="en-US" altLang="zh-HK" dirty="0" err="1"/>
              <a:t>DAta</a:t>
            </a:r>
            <a:endParaRPr lang="en-US" altLang="zh-HK" dirty="0"/>
          </a:p>
          <a:p>
            <a:endParaRPr lang="zh-HK" altLang="en-US" dirty="0"/>
          </a:p>
        </p:txBody>
      </p:sp>
      <p:pic>
        <p:nvPicPr>
          <p:cNvPr id="1026" name="Picture 2" descr="Pandas logo.svg">
            <a:extLst>
              <a:ext uri="{FF2B5EF4-FFF2-40B4-BE49-F238E27FC236}">
                <a16:creationId xmlns:a16="http://schemas.microsoft.com/office/drawing/2014/main" id="{0027D3F0-6199-47A5-8014-B5D139B05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73685"/>
            <a:ext cx="4968552" cy="103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133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3360B6-FF9A-42D0-A8F9-73E33F5F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Series / </a:t>
            </a:r>
            <a:r>
              <a:rPr lang="en-US" altLang="zh-HK"/>
              <a:t>DataFrame</a:t>
            </a:r>
            <a:endParaRPr lang="zh-HK" altLang="en-US"/>
          </a:p>
        </p:txBody>
      </p:sp>
      <p:pic>
        <p:nvPicPr>
          <p:cNvPr id="2052" name="Picture 4" descr="pandas series dataframeçåçæå°çµæ">
            <a:extLst>
              <a:ext uri="{FF2B5EF4-FFF2-40B4-BE49-F238E27FC236}">
                <a16:creationId xmlns:a16="http://schemas.microsoft.com/office/drawing/2014/main" id="{5A36976F-1D9C-4F4F-B178-254D7D027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556792"/>
            <a:ext cx="4392488" cy="231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andas series dataframeçåçæå°çµæ">
            <a:extLst>
              <a:ext uri="{FF2B5EF4-FFF2-40B4-BE49-F238E27FC236}">
                <a16:creationId xmlns:a16="http://schemas.microsoft.com/office/drawing/2014/main" id="{0399719C-C46E-4AA0-A21C-4A304390C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504" y="3911483"/>
            <a:ext cx="4158890" cy="159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9EFF508-3784-4ED7-9C9C-D71ADDAA8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606" y="2640956"/>
            <a:ext cx="417195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21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650A1-BB65-4887-9310-3A720C46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DataFrame</a:t>
            </a:r>
            <a:r>
              <a:rPr lang="en-US" altLang="zh-TW" dirty="0"/>
              <a:t> row, column selection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6C7DE0-08C8-4841-A0FD-26434376DEC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altLang="zh-TW" dirty="0"/>
              <a:t>Select columns:</a:t>
            </a:r>
            <a:br>
              <a:rPr lang="en-GB" altLang="zh-TW" dirty="0"/>
            </a:br>
            <a:r>
              <a:rPr lang="en-GB" altLang="zh-TW" dirty="0"/>
              <a:t>df[ [List of column names] ]</a:t>
            </a:r>
          </a:p>
          <a:p>
            <a:r>
              <a:rPr lang="en-GB" altLang="zh-TW" dirty="0"/>
              <a:t>Select rows:</a:t>
            </a:r>
            <a:br>
              <a:rPr lang="en-GB" altLang="zh-TW" dirty="0"/>
            </a:br>
            <a:r>
              <a:rPr lang="en-GB" altLang="zh-TW" dirty="0" err="1"/>
              <a:t>df.loc</a:t>
            </a:r>
            <a:r>
              <a:rPr lang="en-GB" altLang="zh-TW" dirty="0"/>
              <a:t>[ [List of index names] ]</a:t>
            </a:r>
            <a:br>
              <a:rPr lang="en-GB" altLang="zh-TW" dirty="0"/>
            </a:br>
            <a:r>
              <a:rPr lang="en-GB" altLang="zh-TW" dirty="0" err="1"/>
              <a:t>df.iloc</a:t>
            </a:r>
            <a:r>
              <a:rPr lang="en-GB" altLang="zh-TW" dirty="0"/>
              <a:t>[ no. of rows ]</a:t>
            </a:r>
          </a:p>
          <a:p>
            <a:r>
              <a:rPr lang="en-GB" altLang="zh-TW" dirty="0"/>
              <a:t>Select elements:</a:t>
            </a:r>
            <a:br>
              <a:rPr lang="en-GB" altLang="zh-TW" dirty="0"/>
            </a:br>
            <a:r>
              <a:rPr lang="en-GB" altLang="zh-TW" dirty="0" err="1"/>
              <a:t>df.loc</a:t>
            </a:r>
            <a:r>
              <a:rPr lang="en-GB" altLang="zh-TW" dirty="0"/>
              <a:t>[ index names , column names ]</a:t>
            </a:r>
            <a:br>
              <a:rPr lang="en-GB" altLang="zh-TW" dirty="0"/>
            </a:br>
            <a:r>
              <a:rPr lang="en-GB" altLang="zh-TW" dirty="0" err="1"/>
              <a:t>df.iloc</a:t>
            </a:r>
            <a:r>
              <a:rPr lang="en-GB" altLang="zh-TW" dirty="0"/>
              <a:t>[ no. of rows , no. of columns ]</a:t>
            </a:r>
          </a:p>
          <a:p>
            <a:r>
              <a:rPr lang="en-GB" altLang="zh-TW" dirty="0"/>
              <a:t>Quick overview</a:t>
            </a:r>
            <a:br>
              <a:rPr lang="en-GB" altLang="zh-TW" dirty="0"/>
            </a:br>
            <a:r>
              <a:rPr lang="en-GB" altLang="zh-TW" dirty="0"/>
              <a:t>df.info() , </a:t>
            </a:r>
            <a:r>
              <a:rPr lang="en-GB" altLang="zh-TW" dirty="0" err="1"/>
              <a:t>df.describe</a:t>
            </a:r>
            <a:r>
              <a:rPr lang="en-GB" altLang="zh-TW" dirty="0"/>
              <a:t>() , </a:t>
            </a:r>
            <a:r>
              <a:rPr lang="en-GB" altLang="zh-TW" dirty="0" err="1"/>
              <a:t>df.head</a:t>
            </a:r>
            <a:r>
              <a:rPr lang="en-GB" altLang="zh-TW" dirty="0"/>
              <a:t>() , </a:t>
            </a:r>
            <a:r>
              <a:rPr lang="en-GB" altLang="zh-TW" dirty="0" err="1"/>
              <a:t>df.tail</a:t>
            </a:r>
            <a:r>
              <a:rPr lang="en-GB" altLang="zh-TW" dirty="0"/>
              <a:t>()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66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14CD8F0-A13F-4590-BB1F-3191103D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Continue from the previous lesson…</a:t>
            </a:r>
            <a:endParaRPr lang="zh-HK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084C32A-4673-4C7E-9679-B49BAE82DE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22784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Thank you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82756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0D33C5-B1D0-4559-9509-96EE7B2A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(FYI) </a:t>
            </a:r>
            <a:r>
              <a:rPr lang="en-US" altLang="zh-TW" dirty="0">
                <a:hlinkClick r:id="rId2"/>
              </a:rPr>
              <a:t>Kaggle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821DC8-4C50-49EB-AC6F-1A7E81C1FBB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509592"/>
          </a:xfrm>
        </p:spPr>
        <p:txBody>
          <a:bodyPr>
            <a:normAutofit/>
          </a:bodyPr>
          <a:lstStyle/>
          <a:p>
            <a:r>
              <a:rPr lang="en-US" altLang="zh-TW" sz="1400" dirty="0"/>
              <a:t>allows users to find and publish data sets, explore and build models in a web-based data-science environment, work with other data scientists and machine learning engineers, and enter competitions to solve data science challenges.</a:t>
            </a:r>
          </a:p>
          <a:p>
            <a:r>
              <a:rPr lang="en-US" altLang="zh-TW" sz="1400" dirty="0"/>
              <a:t>owned by </a:t>
            </a:r>
            <a:r>
              <a:rPr lang="en-US" altLang="zh-TW" sz="1400" dirty="0">
                <a:hlinkClick r:id="rId3"/>
              </a:rPr>
              <a:t>Google LLC</a:t>
            </a:r>
            <a:endParaRPr lang="zh-TW" altLang="en-US" sz="1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92494B1-AE63-4D26-87A8-80C201ECE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542566"/>
            <a:ext cx="7499176" cy="404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0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DateTime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altLang="zh-TW" dirty="0">
                <a:hlinkClick r:id="rId2"/>
              </a:rPr>
              <a:t>Datetime library</a:t>
            </a:r>
            <a:endParaRPr lang="en-GB" altLang="zh-TW" dirty="0"/>
          </a:p>
          <a:p>
            <a:pPr lvl="1"/>
            <a:r>
              <a:rPr lang="en-GB" altLang="zh-TW" dirty="0"/>
              <a:t>Object datetime</a:t>
            </a:r>
          </a:p>
          <a:p>
            <a:pPr lvl="2"/>
            <a:r>
              <a:rPr lang="en-GB" altLang="zh-TW" dirty="0"/>
              <a:t>Elements: year, month, day, hour, minute, second, microsecond</a:t>
            </a:r>
          </a:p>
          <a:p>
            <a:pPr lvl="1"/>
            <a:r>
              <a:rPr lang="en-GB" altLang="zh-TW" dirty="0"/>
              <a:t>Object </a:t>
            </a:r>
            <a:r>
              <a:rPr lang="en-GB" altLang="zh-TW" dirty="0" err="1"/>
              <a:t>timedelta</a:t>
            </a:r>
            <a:endParaRPr lang="en-GB" altLang="zh-TW" dirty="0"/>
          </a:p>
          <a:p>
            <a:pPr lvl="2"/>
            <a:r>
              <a:rPr lang="en-GB" altLang="zh-TW" dirty="0"/>
              <a:t>Use for +- date and times</a:t>
            </a:r>
          </a:p>
          <a:p>
            <a:r>
              <a:rPr lang="en-GB" altLang="zh-TW" dirty="0"/>
              <a:t>Build-in Functions</a:t>
            </a:r>
          </a:p>
          <a:p>
            <a:pPr lvl="1"/>
            <a:r>
              <a:rPr lang="en-GB" altLang="zh-TW" dirty="0"/>
              <a:t>Recent time - </a:t>
            </a:r>
            <a:r>
              <a:rPr lang="en-GB" altLang="zh-TW" dirty="0" err="1"/>
              <a:t>Datetime.datetime.now</a:t>
            </a:r>
            <a:r>
              <a:rPr lang="en-GB" altLang="zh-TW" dirty="0"/>
              <a:t>()</a:t>
            </a:r>
          </a:p>
          <a:p>
            <a:pPr lvl="1"/>
            <a:r>
              <a:rPr lang="en-GB" altLang="zh-TW" dirty="0"/>
              <a:t>String to datetime: </a:t>
            </a:r>
            <a:r>
              <a:rPr lang="en-GB" altLang="zh-TW" dirty="0" err="1"/>
              <a:t>strptime</a:t>
            </a:r>
            <a:r>
              <a:rPr lang="en-GB" altLang="zh-TW" dirty="0"/>
              <a:t>(“2019-06-22’’)</a:t>
            </a:r>
          </a:p>
          <a:p>
            <a:pPr lvl="1"/>
            <a:r>
              <a:rPr lang="en-GB" altLang="zh-TW" dirty="0"/>
              <a:t>Datetime to String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strftime</a:t>
            </a:r>
            <a:r>
              <a:rPr lang="en-US" altLang="zh-TW" dirty="0"/>
              <a:t>(</a:t>
            </a:r>
            <a:r>
              <a:rPr lang="en-US" altLang="zh-TW" dirty="0" err="1"/>
              <a:t>dt.now</a:t>
            </a:r>
            <a:r>
              <a:rPr lang="en-US" altLang="zh-TW" dirty="0"/>
              <a:t>())</a:t>
            </a:r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58802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 &amp; Write Files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A6539E-F847-4DE1-ABBD-6B89E5987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853952"/>
            <a:ext cx="3612984" cy="136815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EEF5FE9-47B9-4D63-AA71-B0A04DE22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717032"/>
            <a:ext cx="5568988" cy="158417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B52181F-51AE-47EB-B83C-DA70CF2CC0BF}"/>
              </a:ext>
            </a:extLst>
          </p:cNvPr>
          <p:cNvSpPr txBox="1"/>
          <p:nvPr/>
        </p:nvSpPr>
        <p:spPr>
          <a:xfrm>
            <a:off x="1043608" y="141763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Reading File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D186182-4925-45D5-8F9A-E56994E1280C}"/>
              </a:ext>
            </a:extLst>
          </p:cNvPr>
          <p:cNvSpPr txBox="1"/>
          <p:nvPr/>
        </p:nvSpPr>
        <p:spPr>
          <a:xfrm>
            <a:off x="1043608" y="337428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Writing File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8575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Start Python Coding !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93706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A6EB06-F34F-467F-8930-D622BEE3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Programming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44DEC6-891E-433E-844F-B3E72AAB89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HK" dirty="0"/>
              <a:t>Algorithm: (coding in previous lesson)</a:t>
            </a:r>
            <a:br>
              <a:rPr lang="en-US" altLang="zh-HK" dirty="0"/>
            </a:br>
            <a:r>
              <a:rPr lang="en-US" altLang="zh-HK" dirty="0"/>
              <a:t>A set of rules or steps used to solve a problem</a:t>
            </a:r>
          </a:p>
          <a:p>
            <a:r>
              <a:rPr lang="en-US" altLang="zh-HK" dirty="0"/>
              <a:t>Data Structure: (variables)</a:t>
            </a:r>
            <a:br>
              <a:rPr lang="en-US" altLang="zh-HK" dirty="0"/>
            </a:br>
            <a:r>
              <a:rPr lang="en-US" altLang="zh-HK" dirty="0"/>
              <a:t>A particular way of organizing data in a computer</a:t>
            </a:r>
          </a:p>
          <a:p>
            <a:endParaRPr lang="en-US" altLang="zh-HK" dirty="0"/>
          </a:p>
          <a:p>
            <a:endParaRPr lang="en-US" altLang="zh-HK" dirty="0"/>
          </a:p>
          <a:p>
            <a:r>
              <a:rPr lang="en-US" altLang="zh-HK" dirty="0"/>
              <a:t>NOW more Data Structure…</a:t>
            </a:r>
            <a:br>
              <a:rPr lang="en-US" altLang="zh-HK" dirty="0"/>
            </a:br>
            <a:r>
              <a:rPr lang="en-US" altLang="zh-HK" dirty="0"/>
              <a:t>Tuple / List / Dictionary </a:t>
            </a:r>
            <a:br>
              <a:rPr lang="en-US" altLang="zh-HK" dirty="0"/>
            </a:br>
            <a:r>
              <a:rPr lang="en-US" altLang="zh-HK" dirty="0"/>
              <a:t>Series / </a:t>
            </a:r>
            <a:r>
              <a:rPr lang="en-US" altLang="zh-HK" dirty="0" err="1"/>
              <a:t>DataFrame</a:t>
            </a:r>
            <a:r>
              <a:rPr lang="en-US" altLang="zh-HK" dirty="0"/>
              <a:t> in Pandas</a:t>
            </a:r>
            <a:br>
              <a:rPr lang="en-US" altLang="zh-HK" dirty="0"/>
            </a:br>
            <a:r>
              <a:rPr lang="en-US" altLang="zh-HK" dirty="0"/>
              <a:t>Array in </a:t>
            </a:r>
            <a:r>
              <a:rPr lang="en-US" altLang="zh-HK" dirty="0" err="1"/>
              <a:t>Numpy</a:t>
            </a:r>
            <a:endParaRPr lang="en-US" altLang="zh-HK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452904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Tuple / List / Dictionary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altLang="zh-TW" sz="2000" dirty="0"/>
              <a:t>Tuple - x = (1, 'a', 2, 'b’)</a:t>
            </a:r>
          </a:p>
          <a:p>
            <a:pPr lvl="1"/>
            <a:r>
              <a:rPr lang="en-GB" sz="1800" dirty="0"/>
              <a:t>cannot be altered</a:t>
            </a:r>
          </a:p>
          <a:p>
            <a:r>
              <a:rPr lang="en-GB" altLang="zh-TW" sz="2000" b="1" u="sng" dirty="0"/>
              <a:t>List - x = [1, 'a', 2, ‘b’]</a:t>
            </a:r>
          </a:p>
          <a:p>
            <a:pPr lvl="1"/>
            <a:r>
              <a:rPr lang="en-GB" altLang="zh-TW" sz="1800" b="1" u="sng" dirty="0"/>
              <a:t>can be altered</a:t>
            </a:r>
          </a:p>
          <a:p>
            <a:r>
              <a:rPr lang="en-GB" altLang="zh-TW" sz="2000" dirty="0"/>
              <a:t>Dictionary - x = {‘a’: 1; ‘b’: 2}</a:t>
            </a:r>
          </a:p>
          <a:p>
            <a:pPr lvl="1"/>
            <a:r>
              <a:rPr lang="en-GB" altLang="zh-TW" sz="1800" dirty="0"/>
              <a:t>Collection of key-value pairs</a:t>
            </a:r>
          </a:p>
          <a:p>
            <a:pPr lvl="1"/>
            <a:r>
              <a:rPr lang="en-GB" altLang="zh-TW" sz="1800" dirty="0" err="1"/>
              <a:t>x.keys</a:t>
            </a:r>
            <a:r>
              <a:rPr lang="en-GB" altLang="zh-TW" sz="1800" dirty="0"/>
              <a:t>() = [‘a’, ‘b’] ; </a:t>
            </a:r>
            <a:r>
              <a:rPr lang="en-GB" altLang="zh-TW" sz="1800" dirty="0" err="1"/>
              <a:t>x.values</a:t>
            </a:r>
            <a:r>
              <a:rPr lang="en-GB" altLang="zh-TW" sz="1800" dirty="0"/>
              <a:t>() = [1, 2]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2D867-1E4F-43AC-B87B-40B96A04C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557033"/>
            <a:ext cx="4464496" cy="170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6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9C1DFD-E5E0-402F-A084-EE58E476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Tuple / List / Dictionary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52A902-1594-48C6-BA56-D1525651611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HK" dirty="0"/>
              <a:t>Note</a:t>
            </a:r>
          </a:p>
          <a:p>
            <a:pPr lvl="1"/>
            <a:r>
              <a:rPr lang="en-US" altLang="zh-HK" dirty="0"/>
              <a:t>string = list tuple of characters</a:t>
            </a:r>
          </a:p>
          <a:p>
            <a:pPr lvl="1"/>
            <a:r>
              <a:rPr lang="en-US" altLang="zh-HK" dirty="0"/>
              <a:t>Tuple &amp; List can use slicing properties (x[0:5])</a:t>
            </a:r>
          </a:p>
          <a:p>
            <a:pPr lvl="1"/>
            <a:r>
              <a:rPr lang="en-US" altLang="zh-HK" dirty="0"/>
              <a:t>List vs Dictionary</a:t>
            </a:r>
          </a:p>
          <a:p>
            <a:pPr lvl="2"/>
            <a:r>
              <a:rPr lang="en-US" altLang="zh-HK" dirty="0"/>
              <a:t>List: A linear collection of values that stay in order</a:t>
            </a:r>
          </a:p>
          <a:p>
            <a:pPr lvl="2"/>
            <a:r>
              <a:rPr lang="en-US" altLang="zh-HK" dirty="0"/>
              <a:t>Dictionary: A “bag” of values, each with its own label</a:t>
            </a:r>
          </a:p>
          <a:p>
            <a:pPr lvl="1"/>
            <a:r>
              <a:rPr lang="en-US" altLang="zh-HK" dirty="0"/>
              <a:t>Dictionary input = JSON</a:t>
            </a:r>
          </a:p>
          <a:p>
            <a:endParaRPr lang="zh-HK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732083E-1164-4AF6-9590-60B9AE435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3981449"/>
            <a:ext cx="2880320" cy="2568285"/>
          </a:xfrm>
          <a:prstGeom prst="rect">
            <a:avLst/>
          </a:prstGeom>
        </p:spPr>
      </p:pic>
      <p:pic>
        <p:nvPicPr>
          <p:cNvPr id="5" name="Shape 229">
            <a:extLst>
              <a:ext uri="{FF2B5EF4-FFF2-40B4-BE49-F238E27FC236}">
                <a16:creationId xmlns:a16="http://schemas.microsoft.com/office/drawing/2014/main" id="{84D7500D-B845-4F0D-80D5-63DE9139F83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9019" y="1916832"/>
            <a:ext cx="568568" cy="16548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7F637FEF-C0D2-42A2-8CBA-7B6EEFD3946F}"/>
              </a:ext>
            </a:extLst>
          </p:cNvPr>
          <p:cNvCxnSpPr>
            <a:stCxn id="5" idx="1"/>
          </p:cNvCxnSpPr>
          <p:nvPr/>
        </p:nvCxnSpPr>
        <p:spPr>
          <a:xfrm rot="10800000" flipV="1">
            <a:off x="7092281" y="2744242"/>
            <a:ext cx="976739" cy="5407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E8CA53C1-EE68-47BC-9C6F-699616508251}"/>
              </a:ext>
            </a:extLst>
          </p:cNvPr>
          <p:cNvCxnSpPr>
            <a:stCxn id="4" idx="1"/>
          </p:cNvCxnSpPr>
          <p:nvPr/>
        </p:nvCxnSpPr>
        <p:spPr>
          <a:xfrm rot="10800000">
            <a:off x="5004048" y="3951288"/>
            <a:ext cx="648072" cy="13143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021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LP Type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1483</TotalTime>
  <Words>690</Words>
  <Application>Microsoft Office PowerPoint</Application>
  <PresentationFormat>如螢幕大小 (4:3)</PresentationFormat>
  <Paragraphs>146</Paragraphs>
  <Slides>20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 2</vt:lpstr>
      <vt:lpstr>公正</vt:lpstr>
      <vt:lpstr>CUHK Statistics Department Workshop on Python 101</vt:lpstr>
      <vt:lpstr>Continue from the previous lesson…</vt:lpstr>
      <vt:lpstr>(FYI) Kaggle</vt:lpstr>
      <vt:lpstr>DateTime</vt:lpstr>
      <vt:lpstr>Read &amp; Write Files</vt:lpstr>
      <vt:lpstr>Start Python Coding !</vt:lpstr>
      <vt:lpstr>Programming</vt:lpstr>
      <vt:lpstr>Tuple / List / Dictionary</vt:lpstr>
      <vt:lpstr>Tuple / List / Dictionary</vt:lpstr>
      <vt:lpstr>Team Data Science Process lifecycle</vt:lpstr>
      <vt:lpstr>Keymans in the cycle</vt:lpstr>
      <vt:lpstr>Keymans in the cycle</vt:lpstr>
      <vt:lpstr>Keymans in the cycle</vt:lpstr>
      <vt:lpstr>80% times on Data Processing</vt:lpstr>
      <vt:lpstr>Shorten For loops</vt:lpstr>
      <vt:lpstr>Up to here – all are scalar computation…</vt:lpstr>
      <vt:lpstr>Pandas introduction</vt:lpstr>
      <vt:lpstr>Series / DataFrame</vt:lpstr>
      <vt:lpstr>DataFrame row, column selection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CUHK Statistics Department Workshop on Python 101</dc:title>
  <dc:creator>KY</dc:creator>
  <cp:lastModifiedBy>KY</cp:lastModifiedBy>
  <cp:revision>71</cp:revision>
  <dcterms:created xsi:type="dcterms:W3CDTF">2018-06-17T14:24:16Z</dcterms:created>
  <dcterms:modified xsi:type="dcterms:W3CDTF">2019-07-03T15:33:50Z</dcterms:modified>
</cp:coreProperties>
</file>