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79" r:id="rId2"/>
    <p:sldId id="290" r:id="rId3"/>
    <p:sldId id="256" r:id="rId4"/>
    <p:sldId id="257" r:id="rId5"/>
    <p:sldId id="278" r:id="rId6"/>
    <p:sldId id="280" r:id="rId7"/>
    <p:sldId id="281" r:id="rId8"/>
    <p:sldId id="282" r:id="rId9"/>
    <p:sldId id="296" r:id="rId10"/>
    <p:sldId id="298" r:id="rId11"/>
    <p:sldId id="274" r:id="rId12"/>
    <p:sldId id="259" r:id="rId13"/>
    <p:sldId id="297" r:id="rId14"/>
    <p:sldId id="260" r:id="rId15"/>
    <p:sldId id="275" r:id="rId16"/>
    <p:sldId id="276" r:id="rId17"/>
    <p:sldId id="299" r:id="rId18"/>
    <p:sldId id="263" r:id="rId19"/>
    <p:sldId id="283" r:id="rId20"/>
    <p:sldId id="284" r:id="rId21"/>
    <p:sldId id="285" r:id="rId22"/>
    <p:sldId id="286" r:id="rId23"/>
    <p:sldId id="287" r:id="rId24"/>
    <p:sldId id="288" r:id="rId25"/>
    <p:sldId id="266" r:id="rId26"/>
    <p:sldId id="289" r:id="rId27"/>
    <p:sldId id="300" r:id="rId28"/>
    <p:sldId id="268" r:id="rId29"/>
    <p:sldId id="270" r:id="rId30"/>
    <p:sldId id="269" r:id="rId31"/>
    <p:sldId id="291" r:id="rId32"/>
    <p:sldId id="292" r:id="rId33"/>
    <p:sldId id="293" r:id="rId34"/>
    <p:sldId id="294" r:id="rId35"/>
    <p:sldId id="264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8" autoAdjust="0"/>
    <p:restoredTop sz="85871" autoAdjust="0"/>
  </p:normalViewPr>
  <p:slideViewPr>
    <p:cSldViewPr>
      <p:cViewPr varScale="1">
        <p:scale>
          <a:sx n="98" d="100"/>
          <a:sy n="98" d="100"/>
        </p:scale>
        <p:origin x="21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Source: APIs (Facebook / Google Analytics / …)</a:t>
            </a:r>
          </a:p>
          <a:p>
            <a:r>
              <a:rPr lang="en-US" altLang="zh-TW" dirty="0"/>
              <a:t>Data Warehousing: T/U-SQL, Azure Data Factory</a:t>
            </a:r>
          </a:p>
          <a:p>
            <a:r>
              <a:rPr lang="en-US" altLang="zh-TW" dirty="0"/>
              <a:t>Data Analysis &amp; Modeling - High Level Experience: </a:t>
            </a:r>
            <a:br>
              <a:rPr lang="en-US" altLang="zh-TW" dirty="0"/>
            </a:br>
            <a:r>
              <a:rPr lang="en-US" altLang="zh-TW" dirty="0"/>
              <a:t>10 years experience in R / SAS / SPSS</a:t>
            </a:r>
            <a:br>
              <a:rPr lang="en-US" altLang="zh-TW" dirty="0"/>
            </a:br>
            <a:r>
              <a:rPr lang="en-US" altLang="zh-TW" dirty="0"/>
              <a:t>3 years experience in Python</a:t>
            </a:r>
          </a:p>
          <a:p>
            <a:r>
              <a:rPr lang="en-US" altLang="zh-TW" dirty="0"/>
              <a:t>Data Visualizer: Tableau, Power BI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(Add data flow chart, and indicate the importance: 10 year R but 3 year python)</a:t>
            </a:r>
            <a:endParaRPr lang="zh-TW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1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R kernel: https://github.com/IRkernel/Irkernel</a:t>
            </a:r>
          </a:p>
          <a:p>
            <a:r>
              <a:rPr lang="en-GB" dirty="0" err="1"/>
              <a:t>Jupyter</a:t>
            </a:r>
            <a:r>
              <a:rPr lang="en-GB" dirty="0"/>
              <a:t> SAS kernel: https://github.com/sassoftware/sas_kernel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bert_Gentleman_(statistician)" TargetMode="External"/><Relationship Id="rId2" Type="http://schemas.openxmlformats.org/officeDocument/2006/relationships/hyperlink" Target="https://en.wikipedia.org/wiki/Ross_Ihak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kknews.cc/tech/l685852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hk/search?q=r+vs+python+job+share&amp;num=20&amp;source=lnms&amp;tbm=isch&amp;sa=X&amp;ved=0ahUKEwjYpuTYiuDbAhXOMt4KHXxECZgQ_AUICigB&amp;biw=1920&amp;bih=898" TargetMode="External"/><Relationship Id="rId2" Type="http://schemas.openxmlformats.org/officeDocument/2006/relationships/hyperlink" Target="https://trends.google.com/trends/explore?date=today%205-y&amp;q=Python%20data%20science,R%20data%20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2.sli.do/event/zet7cz6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LLC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datetim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d.gov.hk/en/transport_in_hong_kong/public_transport/taxi/taxi_fare_of_hong_kong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d.gov.hk/en/transport_in_hong_kong/public_transport/taxi/taxi_fare_of_hong_kong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gif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dnyoj2.html#.XPtWTBYzaUk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39AA286-096F-45F1-96EB-5B4E97578E22}"/>
              </a:ext>
            </a:extLst>
          </p:cNvPr>
          <p:cNvSpPr txBox="1"/>
          <p:nvPr/>
        </p:nvSpPr>
        <p:spPr>
          <a:xfrm>
            <a:off x="971600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23288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(FYI) What is R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initial version released in 1995</a:t>
            </a:r>
          </a:p>
          <a:p>
            <a:r>
              <a:rPr lang="en-US" altLang="zh-TW" sz="1800" dirty="0"/>
              <a:t>by </a:t>
            </a:r>
            <a:r>
              <a:rPr lang="en-US" altLang="zh-TW" sz="1800" dirty="0">
                <a:hlinkClick r:id="rId2" tooltip="Ross Ihaka"/>
              </a:rPr>
              <a:t>Ross Ihaka</a:t>
            </a:r>
            <a:r>
              <a:rPr lang="en-US" altLang="zh-TW" sz="1800" dirty="0"/>
              <a:t> and </a:t>
            </a:r>
            <a:r>
              <a:rPr lang="en-US" altLang="zh-TW" sz="1800" u="sng" dirty="0">
                <a:hlinkClick r:id="rId3"/>
              </a:rPr>
              <a:t>Robert Gentleman</a:t>
            </a:r>
            <a:r>
              <a:rPr lang="en-US" altLang="zh-TW" sz="1800" dirty="0"/>
              <a:t>, Statisticians at the Auckland U</a:t>
            </a:r>
          </a:p>
          <a:p>
            <a:r>
              <a:rPr lang="en-US" altLang="zh-TW" sz="1800" dirty="0"/>
              <a:t>named partly after the first names of the first two R authors</a:t>
            </a:r>
          </a:p>
          <a:p>
            <a:r>
              <a:rPr lang="en-US" altLang="zh-TW" sz="1800" dirty="0"/>
              <a:t>Reference is </a:t>
            </a:r>
            <a:r>
              <a:rPr lang="en-US" altLang="zh-TW" sz="1800" dirty="0">
                <a:hlinkClick r:id="rId4"/>
              </a:rPr>
              <a:t>here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Version</a:t>
            </a:r>
          </a:p>
          <a:p>
            <a:pPr lvl="1"/>
            <a:r>
              <a:rPr lang="en-US" altLang="zh-TW" sz="1600" dirty="0"/>
              <a:t>R 1.0 - 2000-02-29</a:t>
            </a:r>
          </a:p>
          <a:p>
            <a:pPr lvl="1"/>
            <a:r>
              <a:rPr lang="en-US" altLang="zh-TW" sz="1600" dirty="0"/>
              <a:t>R 2.0 - 2004-10-04</a:t>
            </a:r>
          </a:p>
          <a:p>
            <a:pPr lvl="1"/>
            <a:r>
              <a:rPr lang="en-US" altLang="zh-TW" sz="1600" dirty="0"/>
              <a:t>R 3.0 - 2013-04-03</a:t>
            </a:r>
          </a:p>
          <a:p>
            <a:r>
              <a:rPr lang="en-US" altLang="zh-TW" sz="2000" dirty="0"/>
              <a:t>Recent – R 3.6 - 2019-04-26</a:t>
            </a:r>
          </a:p>
        </p:txBody>
      </p:sp>
      <p:pic>
        <p:nvPicPr>
          <p:cNvPr id="2050" name="Picture 2" descr="Ross Ihaka and Robert Gentlemançåçæå°çµæ">
            <a:extLst>
              <a:ext uri="{FF2B5EF4-FFF2-40B4-BE49-F238E27FC236}">
                <a16:creationId xmlns:a16="http://schemas.microsoft.com/office/drawing/2014/main" id="{E521E8EA-4134-4046-B302-30BB4189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32" y="2780928"/>
            <a:ext cx="3312368" cy="248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err="1"/>
              <a:t>vs</a:t>
            </a:r>
            <a:r>
              <a:rPr lang="en-US" altLang="zh-TW" dirty="0"/>
              <a:t>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from Statistics; Python from Computer Science</a:t>
            </a:r>
          </a:p>
        </p:txBody>
      </p:sp>
      <p:pic>
        <p:nvPicPr>
          <p:cNvPr id="1028" name="Picture 4" descr="R vs python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39"/>
            <a:ext cx="6120680" cy="43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1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err="1"/>
              <a:t>vs</a:t>
            </a:r>
            <a:r>
              <a:rPr lang="en-US" altLang="zh-TW" dirty="0"/>
              <a:t>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Google Trends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hlinkClick r:id="rId3"/>
            </a:endParaRP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In Job market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9" name="Picture 5" descr="r vs python job share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58077"/>
            <a:ext cx="4680520" cy="26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-images-1.medium.com/max/1600/1*4K9qzXmFQzEmz-kODupuC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1"/>
          <a:stretch/>
        </p:blipFill>
        <p:spPr bwMode="auto">
          <a:xfrm>
            <a:off x="3347864" y="1599149"/>
            <a:ext cx="4510966" cy="222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8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vs Python – My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5826298"/>
            <a:ext cx="7772400" cy="757064"/>
          </a:xfrm>
        </p:spPr>
        <p:txBody>
          <a:bodyPr>
            <a:normAutofit fontScale="92500" lnSpcReduction="10000"/>
          </a:bodyPr>
          <a:lstStyle/>
          <a:p>
            <a:pPr marL="320040" lvl="1" indent="0" algn="ctr">
              <a:buNone/>
            </a:pPr>
            <a:r>
              <a:rPr lang="en-US" altLang="zh-TW" sz="4800" dirty="0"/>
              <a:t>Tell you more in the final lesson.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4618D-4418-4E89-9A29-7EF736F3252F}"/>
              </a:ext>
            </a:extLst>
          </p:cNvPr>
          <p:cNvSpPr/>
          <p:nvPr/>
        </p:nvSpPr>
        <p:spPr>
          <a:xfrm>
            <a:off x="683568" y="1556792"/>
            <a:ext cx="7772400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US" altLang="zh-TW" dirty="0">
                <a:solidFill>
                  <a:prstClr val="black"/>
                </a:solidFill>
              </a:rPr>
              <a:t>R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data analysis / mining / visualization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data analytics perspective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STATISTICAL Modelling use</a:t>
            </a:r>
          </a:p>
          <a:p>
            <a:pPr marL="91440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dirty="0">
                <a:solidFill>
                  <a:prstClr val="black"/>
                </a:solidFill>
              </a:rPr>
              <a:t>Python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large scale data flow / engineering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web scraping / getting web data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Machine Learning / Deep Learning Modelling use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</a:t>
            </a:r>
            <a:r>
              <a:rPr lang="en-US" altLang="zh-TW" sz="1600" dirty="0" err="1">
                <a:solidFill>
                  <a:prstClr val="black"/>
                </a:solidFill>
              </a:rPr>
              <a:t>productionalizing</a:t>
            </a:r>
            <a:r>
              <a:rPr lang="en-US" altLang="zh-TW" sz="1600" dirty="0">
                <a:solidFill>
                  <a:prstClr val="black"/>
                </a:solidFill>
              </a:rPr>
              <a:t> DS projects</a:t>
            </a:r>
          </a:p>
        </p:txBody>
      </p:sp>
    </p:spTree>
    <p:extLst>
      <p:ext uri="{BB962C8B-B14F-4D97-AF65-F5344CB8AC3E}">
        <p14:creationId xmlns:p14="http://schemas.microsoft.com/office/powerpoint/2010/main" val="304038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Program Editor – </a:t>
            </a:r>
            <a:r>
              <a:rPr lang="en-US" altLang="zh-TW" dirty="0" err="1"/>
              <a:t>Jupyter</a:t>
            </a:r>
            <a:r>
              <a:rPr lang="en-US" altLang="zh-TW" dirty="0"/>
              <a:t> &amp; </a:t>
            </a:r>
            <a:r>
              <a:rPr lang="en-US" altLang="zh-TW" dirty="0" err="1"/>
              <a:t>Spyder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Open Anaconda</a:t>
            </a:r>
          </a:p>
        </p:txBody>
      </p:sp>
      <p:pic>
        <p:nvPicPr>
          <p:cNvPr id="1026" name="Picture 2" descr="Anaconda Navig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960576" cy="449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44008" y="5733256"/>
            <a:ext cx="432048" cy="2880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076056" y="5373216"/>
            <a:ext cx="864096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52120" y="49115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Click here to start </a:t>
            </a:r>
            <a:r>
              <a:rPr lang="en-US" altLang="zh-TW" sz="1200" dirty="0" err="1"/>
              <a:t>Spyder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671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Program Editor – </a:t>
            </a:r>
            <a:r>
              <a:rPr lang="en-US" altLang="zh-TW" dirty="0" err="1"/>
              <a:t>Jupyter</a:t>
            </a:r>
            <a:r>
              <a:rPr lang="en-US" altLang="zh-TW" dirty="0"/>
              <a:t> &amp; </a:t>
            </a:r>
            <a:r>
              <a:rPr lang="en-US" altLang="zh-TW" dirty="0" err="1"/>
              <a:t>Spyder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= Presentation mode </a:t>
            </a:r>
            <a:r>
              <a:rPr lang="en-US" altLang="zh-TW"/>
              <a:t>for Python / </a:t>
            </a:r>
            <a:r>
              <a:rPr lang="en-US" altLang="zh-TW" dirty="0"/>
              <a:t>R / SAS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76052"/>
            <a:ext cx="7461203" cy="462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04048" y="350100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Some Hints: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Command Mode </a:t>
            </a:r>
            <a:r>
              <a:rPr lang="en-US" altLang="zh-TW" dirty="0" err="1"/>
              <a:t>vs</a:t>
            </a:r>
            <a:r>
              <a:rPr lang="en-US" altLang="zh-TW" dirty="0"/>
              <a:t> Edit Mode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See Shortcuts, </a:t>
            </a:r>
            <a:r>
              <a:rPr lang="en-US" altLang="zh-TW" b="1" u="sng" dirty="0"/>
              <a:t>Press 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Run cell, </a:t>
            </a:r>
            <a:r>
              <a:rPr lang="en-US" altLang="zh-TW" b="1" u="sng" dirty="0"/>
              <a:t>Press Ctrl + Enter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Run cell and move to the next, </a:t>
            </a:r>
            <a:r>
              <a:rPr lang="en-US" altLang="zh-TW" b="1" u="sng" dirty="0"/>
              <a:t>Press Shift +</a:t>
            </a:r>
            <a:r>
              <a:rPr lang="zh-TW" altLang="en-US" b="1" u="sng" dirty="0"/>
              <a:t> </a:t>
            </a:r>
            <a:r>
              <a:rPr lang="en-US" altLang="zh-TW" b="1" u="sng" dirty="0"/>
              <a:t>Enter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75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Program Editor – </a:t>
            </a:r>
            <a:r>
              <a:rPr lang="en-US" altLang="zh-TW" dirty="0" err="1"/>
              <a:t>Jupyter</a:t>
            </a:r>
            <a:r>
              <a:rPr lang="en-US" altLang="zh-TW" dirty="0"/>
              <a:t> &amp; </a:t>
            </a:r>
            <a:r>
              <a:rPr lang="en-US" altLang="zh-TW" dirty="0" err="1"/>
              <a:t>Spyder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Spyder</a:t>
            </a:r>
            <a:r>
              <a:rPr lang="en-US" altLang="zh-TW" dirty="0"/>
              <a:t> = IDE for Python (</a:t>
            </a:r>
            <a:r>
              <a:rPr lang="en-US" altLang="zh-TW" dirty="0" err="1"/>
              <a:t>RStudio</a:t>
            </a:r>
            <a:r>
              <a:rPr lang="en-US" altLang="zh-TW" dirty="0"/>
              <a:t> = IDE for 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728300" cy="407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2423"/>
            <a:ext cx="2156005" cy="137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35730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Some Hints: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55" y="4013738"/>
            <a:ext cx="2404460" cy="131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9512" y="4671333"/>
            <a:ext cx="1872208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35516" y="4077072"/>
            <a:ext cx="2164475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9512" y="4017311"/>
            <a:ext cx="1872208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70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99AEE-8294-40E2-863F-FD2A824C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 for Python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3A773-AA89-4E48-9803-5832DA387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Py4e</a:t>
            </a:r>
          </a:p>
          <a:p>
            <a:r>
              <a:rPr lang="en-US" altLang="zh-TW" dirty="0"/>
              <a:t>Coursera / edX</a:t>
            </a:r>
          </a:p>
          <a:p>
            <a:r>
              <a:rPr lang="en-US" altLang="zh-TW" dirty="0" err="1"/>
              <a:t>Datacamp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67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706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8F90C-BF13-4825-ACAF-B12FD259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 &amp;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83CFC-89BA-49E3-9CD3-D7BD59659B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u="sng" dirty="0"/>
              <a:t>Constant</a:t>
            </a:r>
            <a:r>
              <a:rPr lang="en-US" altLang="zh-TW" dirty="0"/>
              <a:t> = Fixed values , their value does not change</a:t>
            </a:r>
          </a:p>
          <a:p>
            <a:pPr lvl="1"/>
            <a:r>
              <a:rPr lang="en-US" altLang="zh-TW" dirty="0"/>
              <a:t>Numeric / String</a:t>
            </a:r>
          </a:p>
          <a:p>
            <a:pPr lvl="1"/>
            <a:r>
              <a:rPr lang="en-US" altLang="zh-TW" dirty="0"/>
              <a:t>String constants use single quotes (') or double quotes (")</a:t>
            </a:r>
          </a:p>
          <a:p>
            <a:r>
              <a:rPr lang="en-US" altLang="zh-TW" b="1" u="sng" dirty="0"/>
              <a:t>Reserved Words </a:t>
            </a:r>
            <a:r>
              <a:rPr lang="en-US" altLang="zh-TW" dirty="0"/>
              <a:t>– </a:t>
            </a:r>
            <a:r>
              <a:rPr lang="en-US" altLang="zh-TW" dirty="0" err="1"/>
              <a:t>colour</a:t>
            </a:r>
            <a:r>
              <a:rPr lang="en-US" altLang="zh-TW" dirty="0"/>
              <a:t> changed</a:t>
            </a:r>
          </a:p>
          <a:p>
            <a:pPr lvl="1"/>
            <a:r>
              <a:rPr lang="en-US" altLang="zh-TW" dirty="0"/>
              <a:t>Don’t use as variable names</a:t>
            </a:r>
          </a:p>
          <a:p>
            <a:r>
              <a:rPr lang="en-US" altLang="zh-TW" b="1" u="sng" dirty="0"/>
              <a:t>Variables</a:t>
            </a:r>
            <a:r>
              <a:rPr lang="en-US" altLang="zh-TW" dirty="0"/>
              <a:t> = named place in the memory where a programmer can store data and later retrieve the data using the variable “name”</a:t>
            </a:r>
          </a:p>
          <a:p>
            <a:pPr lvl="1"/>
            <a:r>
              <a:rPr lang="en-US" altLang="zh-TW" dirty="0"/>
              <a:t>Variable Name Rules</a:t>
            </a:r>
          </a:p>
          <a:p>
            <a:pPr lvl="2"/>
            <a:r>
              <a:rPr lang="en-US" altLang="zh-TW" dirty="0"/>
              <a:t>Must start with a letter or underscore _ </a:t>
            </a:r>
          </a:p>
          <a:p>
            <a:pPr lvl="2"/>
            <a:r>
              <a:rPr lang="en-US" altLang="zh-TW" dirty="0"/>
              <a:t>Must consist of letters, numbers, and underscores</a:t>
            </a:r>
          </a:p>
          <a:p>
            <a:pPr lvl="2"/>
            <a:r>
              <a:rPr lang="en-US" altLang="zh-TW" dirty="0"/>
              <a:t>Case Sensitive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35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44824"/>
            <a:ext cx="3475405" cy="3432232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914400" y="274638"/>
            <a:ext cx="7772400" cy="85010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Welcome Survey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35118" y="1475492"/>
            <a:ext cx="348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https://wall2.sli.do/event/zet7cz6o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F8A17-BF33-4413-934E-F2FC11ED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Sentences or Lines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DDEBC24-48DB-45B2-B4F5-3CA66E60918A}"/>
              </a:ext>
            </a:extLst>
          </p:cNvPr>
          <p:cNvGrpSpPr/>
          <p:nvPr/>
        </p:nvGrpSpPr>
        <p:grpSpPr>
          <a:xfrm>
            <a:off x="215627" y="2060848"/>
            <a:ext cx="8712746" cy="3028988"/>
            <a:chOff x="1322915" y="2717800"/>
            <a:chExt cx="14698135" cy="5109810"/>
          </a:xfrm>
        </p:grpSpPr>
        <p:sp>
          <p:nvSpPr>
            <p:cNvPr id="4" name="Shape 509">
              <a:extLst>
                <a:ext uri="{FF2B5EF4-FFF2-40B4-BE49-F238E27FC236}">
                  <a16:creationId xmlns:a16="http://schemas.microsoft.com/office/drawing/2014/main" id="{F98FE407-9EA8-4BBF-819A-0CDD9FF1B651}"/>
                </a:ext>
              </a:extLst>
            </p:cNvPr>
            <p:cNvSpPr txBox="1"/>
            <p:nvPr/>
          </p:nvSpPr>
          <p:spPr>
            <a:xfrm>
              <a:off x="1554125" y="2730300"/>
              <a:ext cx="4003499" cy="4038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latin typeface="Courier"/>
                  <a:ea typeface="Courier"/>
                  <a:cs typeface="Courier"/>
                  <a:sym typeface="Courier New"/>
                </a:rPr>
                <a:t> = </a:t>
              </a:r>
              <a:r>
                <a:rPr lang="en-US" sz="2400" i="0" u="none" strike="noStrike" cap="none" dirty="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 New"/>
                </a:rPr>
                <a:t>2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latin typeface="Courier"/>
                  <a:ea typeface="Courier"/>
                  <a:cs typeface="Courier"/>
                  <a:sym typeface="Courier New"/>
                </a:rPr>
                <a:t> = </a:t>
              </a: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latin typeface="Courier"/>
                  <a:ea typeface="Courier"/>
                  <a:cs typeface="Courier"/>
                  <a:sym typeface="Courier New"/>
                </a:rPr>
                <a:t> + </a:t>
              </a:r>
              <a:r>
                <a:rPr lang="en-US" sz="2400" i="0" u="none" strike="noStrike" cap="none" dirty="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 New"/>
                </a:rPr>
                <a:t>2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400" dirty="0">
                  <a:solidFill>
                    <a:srgbClr val="FFC000"/>
                  </a:solidFill>
                  <a:latin typeface="Courier"/>
                  <a:ea typeface="Courier"/>
                  <a:cs typeface="Courier"/>
                  <a:sym typeface="Courier New"/>
                </a:rPr>
                <a:t>p</a:t>
              </a:r>
              <a:r>
                <a:rPr lang="en-US" sz="2400" i="0" u="none" strike="noStrike" cap="none" dirty="0">
                  <a:solidFill>
                    <a:srgbClr val="FFC000"/>
                  </a:solidFill>
                  <a:latin typeface="Courier"/>
                  <a:ea typeface="Courier"/>
                  <a:cs typeface="Courier"/>
                  <a:sym typeface="Courier New"/>
                </a:rPr>
                <a:t>rint(</a:t>
              </a: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solidFill>
                    <a:srgbClr val="FFC000"/>
                  </a:solidFill>
                  <a:latin typeface="Courier"/>
                  <a:ea typeface="Courier"/>
                  <a:cs typeface="Courier"/>
                  <a:sym typeface="Courier New"/>
                </a:rPr>
                <a:t>)</a:t>
              </a:r>
            </a:p>
          </p:txBody>
        </p:sp>
        <p:sp>
          <p:nvSpPr>
            <p:cNvPr id="5" name="Shape 510">
              <a:extLst>
                <a:ext uri="{FF2B5EF4-FFF2-40B4-BE49-F238E27FC236}">
                  <a16:creationId xmlns:a16="http://schemas.microsoft.com/office/drawing/2014/main" id="{A6065A6D-DB95-45FA-BDC4-B72ABE37140F}"/>
                </a:ext>
              </a:extLst>
            </p:cNvPr>
            <p:cNvSpPr txBox="1"/>
            <p:nvPr/>
          </p:nvSpPr>
          <p:spPr>
            <a:xfrm>
              <a:off x="1322915" y="7037422"/>
              <a:ext cx="2341499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C00000"/>
                  </a:solidFill>
                  <a:latin typeface="+mj-lt"/>
                  <a:ea typeface="Arial" charset="0"/>
                  <a:cs typeface="Arial" charset="0"/>
                  <a:sym typeface="Cabin"/>
                </a:rPr>
                <a:t>Variable</a:t>
              </a:r>
            </a:p>
          </p:txBody>
        </p:sp>
        <p:sp>
          <p:nvSpPr>
            <p:cNvPr id="6" name="Shape 511">
              <a:extLst>
                <a:ext uri="{FF2B5EF4-FFF2-40B4-BE49-F238E27FC236}">
                  <a16:creationId xmlns:a16="http://schemas.microsoft.com/office/drawing/2014/main" id="{9F449FC3-A4C6-4F1F-AF1A-44F22B2E183A}"/>
                </a:ext>
              </a:extLst>
            </p:cNvPr>
            <p:cNvSpPr txBox="1"/>
            <p:nvPr/>
          </p:nvSpPr>
          <p:spPr>
            <a:xfrm>
              <a:off x="4696365" y="7037422"/>
              <a:ext cx="21972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2000" u="none" strike="noStrike" cap="none">
                  <a:latin typeface="+mj-lt"/>
                  <a:ea typeface="Arial" charset="0"/>
                  <a:cs typeface="Arial" charset="0"/>
                  <a:sym typeface="Cabin"/>
                </a:rPr>
                <a:t>Operator</a:t>
              </a:r>
            </a:p>
          </p:txBody>
        </p:sp>
        <p:sp>
          <p:nvSpPr>
            <p:cNvPr id="7" name="Shape 512">
              <a:extLst>
                <a:ext uri="{FF2B5EF4-FFF2-40B4-BE49-F238E27FC236}">
                  <a16:creationId xmlns:a16="http://schemas.microsoft.com/office/drawing/2014/main" id="{F957BF70-CC56-4096-950C-10174DD8C49B}"/>
                </a:ext>
              </a:extLst>
            </p:cNvPr>
            <p:cNvSpPr txBox="1"/>
            <p:nvPr/>
          </p:nvSpPr>
          <p:spPr>
            <a:xfrm>
              <a:off x="8080914" y="7088222"/>
              <a:ext cx="2455889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  <a:sym typeface="Cabin"/>
                </a:rPr>
                <a:t>Constant</a:t>
              </a:r>
            </a:p>
          </p:txBody>
        </p:sp>
        <p:sp>
          <p:nvSpPr>
            <p:cNvPr id="8" name="Shape 513">
              <a:extLst>
                <a:ext uri="{FF2B5EF4-FFF2-40B4-BE49-F238E27FC236}">
                  <a16:creationId xmlns:a16="http://schemas.microsoft.com/office/drawing/2014/main" id="{724914D3-9655-4A99-8CD6-0CB231CB6DB1}"/>
                </a:ext>
              </a:extLst>
            </p:cNvPr>
            <p:cNvSpPr txBox="1"/>
            <p:nvPr/>
          </p:nvSpPr>
          <p:spPr>
            <a:xfrm>
              <a:off x="11589607" y="7103710"/>
              <a:ext cx="3009992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FFC000"/>
                  </a:solidFill>
                  <a:latin typeface="+mj-lt"/>
                  <a:ea typeface="Arial" charset="0"/>
                  <a:cs typeface="Arial" charset="0"/>
                  <a:sym typeface="Cabin"/>
                </a:rPr>
                <a:t>Function</a:t>
              </a:r>
            </a:p>
          </p:txBody>
        </p:sp>
        <p:sp>
          <p:nvSpPr>
            <p:cNvPr id="9" name="Shape 514">
              <a:extLst>
                <a:ext uri="{FF2B5EF4-FFF2-40B4-BE49-F238E27FC236}">
                  <a16:creationId xmlns:a16="http://schemas.microsoft.com/office/drawing/2014/main" id="{8EFD8561-9EFB-4E97-8DE8-4ED06F760F7A}"/>
                </a:ext>
              </a:extLst>
            </p:cNvPr>
            <p:cNvSpPr txBox="1"/>
            <p:nvPr/>
          </p:nvSpPr>
          <p:spPr>
            <a:xfrm>
              <a:off x="7213600" y="2717800"/>
              <a:ext cx="8807450" cy="4038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Assignment </a:t>
              </a:r>
              <a:r>
                <a:rPr lang="en-US" sz="2800" dirty="0">
                  <a:latin typeface="+mj-lt"/>
                  <a:ea typeface="Arial" charset="0"/>
                  <a:cs typeface="Arial" charset="0"/>
                  <a:sym typeface="Cabin"/>
                </a:rPr>
                <a:t>s</a:t>
              </a: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tatement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Assignment with expression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Print statement</a:t>
              </a:r>
            </a:p>
          </p:txBody>
        </p:sp>
        <p:cxnSp>
          <p:nvCxnSpPr>
            <p:cNvPr id="10" name="Shape 515">
              <a:extLst>
                <a:ext uri="{FF2B5EF4-FFF2-40B4-BE49-F238E27FC236}">
                  <a16:creationId xmlns:a16="http://schemas.microsoft.com/office/drawing/2014/main" id="{336C2A7A-BC06-4133-8BDC-E7B562A7488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308600" y="3886262"/>
              <a:ext cx="1330199" cy="17399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1" name="Shape 516">
              <a:extLst>
                <a:ext uri="{FF2B5EF4-FFF2-40B4-BE49-F238E27FC236}">
                  <a16:creationId xmlns:a16="http://schemas.microsoft.com/office/drawing/2014/main" id="{C634C7E8-8132-40B4-8B02-9666BDB9A0AE}"/>
                </a:ext>
              </a:extLst>
            </p:cNvPr>
            <p:cNvCxnSpPr/>
            <p:nvPr/>
          </p:nvCxnSpPr>
          <p:spPr>
            <a:xfrm rot="10800000" flipH="1">
              <a:off x="5816600" y="4734062"/>
              <a:ext cx="933599" cy="7800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2" name="Shape 517">
              <a:extLst>
                <a:ext uri="{FF2B5EF4-FFF2-40B4-BE49-F238E27FC236}">
                  <a16:creationId xmlns:a16="http://schemas.microsoft.com/office/drawing/2014/main" id="{32647D41-C4E9-48A6-9852-933A91F54C73}"/>
                </a:ext>
              </a:extLst>
            </p:cNvPr>
            <p:cNvCxnSpPr/>
            <p:nvPr/>
          </p:nvCxnSpPr>
          <p:spPr>
            <a:xfrm rot="10800000" flipH="1">
              <a:off x="5384800" y="5562662"/>
              <a:ext cx="1330199" cy="17399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0041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DC135-9DEB-48F3-9E58-F8BF52BB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Expressions</a:t>
            </a:r>
            <a:endParaRPr lang="zh-TW" altLang="en-US" dirty="0"/>
          </a:p>
        </p:txBody>
      </p:sp>
      <p:graphicFrame>
        <p:nvGraphicFramePr>
          <p:cNvPr id="4" name="Shape 363">
            <a:extLst>
              <a:ext uri="{FF2B5EF4-FFF2-40B4-BE49-F238E27FC236}">
                <a16:creationId xmlns:a16="http://schemas.microsoft.com/office/drawing/2014/main" id="{E5D13FB1-EE5B-4986-A93D-92694ECA0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2982"/>
              </p:ext>
            </p:extLst>
          </p:nvPr>
        </p:nvGraphicFramePr>
        <p:xfrm>
          <a:off x="467544" y="1556792"/>
          <a:ext cx="3312368" cy="3168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u="none" dirty="0">
                          <a:sym typeface="Cabin"/>
                        </a:rPr>
                        <a:t>Operator</a:t>
                      </a:r>
                      <a:endParaRPr lang="en-US" sz="2300" b="0" i="0" u="none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u="none">
                          <a:sym typeface="Cabin"/>
                        </a:rPr>
                        <a:t>Operation</a:t>
                      </a:r>
                      <a:endParaRPr lang="en-US" sz="23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+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Addition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-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Subtraction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*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Multiplication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/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Division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**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Power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%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 dirty="0">
                          <a:sym typeface="Cabin"/>
                        </a:rPr>
                        <a:t>Remainder</a:t>
                      </a:r>
                      <a:endParaRPr lang="en-US" sz="2200" b="0" i="0" u="none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141B785-074F-4C57-A19A-091464C38A66}"/>
              </a:ext>
            </a:extLst>
          </p:cNvPr>
          <p:cNvSpPr txBox="1"/>
          <p:nvPr/>
        </p:nvSpPr>
        <p:spPr>
          <a:xfrm>
            <a:off x="4499992" y="155679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Operator Precedence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Parentheses are always respected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Exponentiation (raise to a power)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Multiplication, Division, and Remainder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Addition and Subtraction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Left to right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1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D855C-A0D9-4D9B-B730-EC41176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7C7BD-03F9-4CB9-BCEB-DF60A59DD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Numeric</a:t>
            </a:r>
          </a:p>
          <a:p>
            <a:pPr lvl="1"/>
            <a:r>
              <a:rPr lang="en-US" altLang="zh-TW" dirty="0"/>
              <a:t>int , float</a:t>
            </a:r>
          </a:p>
          <a:p>
            <a:r>
              <a:rPr lang="en-US" altLang="zh-TW" dirty="0"/>
              <a:t>Characters</a:t>
            </a:r>
          </a:p>
          <a:p>
            <a:pPr lvl="1"/>
            <a:r>
              <a:rPr lang="en-US" altLang="zh-TW" dirty="0"/>
              <a:t>String = List of Characters</a:t>
            </a:r>
          </a:p>
          <a:p>
            <a:r>
              <a:rPr lang="en-US" altLang="zh-TW" dirty="0"/>
              <a:t>Type(.)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Type function</a:t>
            </a:r>
          </a:p>
          <a:p>
            <a:r>
              <a:rPr lang="en-US" altLang="zh-TW" dirty="0"/>
              <a:t>int(.) / float(.) / str(.) – Type Conversion functions</a:t>
            </a:r>
          </a:p>
          <a:p>
            <a:r>
              <a:rPr lang="en-US" altLang="zh-TW" dirty="0"/>
              <a:t>int / int </a:t>
            </a:r>
            <a:r>
              <a:rPr lang="en-US" altLang="zh-TW" dirty="0">
                <a:sym typeface="Wingdings" panose="05000000000000000000" pitchFamily="2" charset="2"/>
              </a:rPr>
              <a:t> 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80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BFE1A-4ECB-4743-B19D-CC99932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Statements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430FC5-6E05-42FF-ACAB-47CD0BDCAAE4}"/>
              </a:ext>
            </a:extLst>
          </p:cNvPr>
          <p:cNvGrpSpPr/>
          <p:nvPr/>
        </p:nvGrpSpPr>
        <p:grpSpPr>
          <a:xfrm>
            <a:off x="3779912" y="1417638"/>
            <a:ext cx="3130063" cy="3606540"/>
            <a:chOff x="10671332" y="1315710"/>
            <a:chExt cx="5067399" cy="5838788"/>
          </a:xfrm>
        </p:grpSpPr>
        <p:cxnSp>
          <p:nvCxnSpPr>
            <p:cNvPr id="4" name="Shape 303">
              <a:extLst>
                <a:ext uri="{FF2B5EF4-FFF2-40B4-BE49-F238E27FC236}">
                  <a16:creationId xmlns:a16="http://schemas.microsoft.com/office/drawing/2014/main" id="{63E0904C-C997-4586-9E06-424D588C2068}"/>
                </a:ext>
              </a:extLst>
            </p:cNvPr>
            <p:cNvCxnSpPr/>
            <p:nvPr/>
          </p:nvCxnSpPr>
          <p:spPr>
            <a:xfrm rot="10800000">
              <a:off x="12087268" y="1315710"/>
              <a:ext cx="14400" cy="566699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" name="Shape 304">
              <a:extLst>
                <a:ext uri="{FF2B5EF4-FFF2-40B4-BE49-F238E27FC236}">
                  <a16:creationId xmlns:a16="http://schemas.microsoft.com/office/drawing/2014/main" id="{D7292AE0-B076-47BD-A6AB-F12B4B437187}"/>
                </a:ext>
              </a:extLst>
            </p:cNvPr>
            <p:cNvSpPr/>
            <p:nvPr/>
          </p:nvSpPr>
          <p:spPr>
            <a:xfrm>
              <a:off x="10671332" y="1876061"/>
              <a:ext cx="2870100" cy="1269899"/>
            </a:xfrm>
            <a:prstGeom prst="diamond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6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x == 5 ?</a:t>
              </a:r>
            </a:p>
          </p:txBody>
        </p:sp>
        <p:cxnSp>
          <p:nvCxnSpPr>
            <p:cNvPr id="6" name="Shape 305">
              <a:extLst>
                <a:ext uri="{FF2B5EF4-FFF2-40B4-BE49-F238E27FC236}">
                  <a16:creationId xmlns:a16="http://schemas.microsoft.com/office/drawing/2014/main" id="{CDDEBFD0-5A27-4C06-9E9A-43558532C07B}"/>
                </a:ext>
              </a:extLst>
            </p:cNvPr>
            <p:cNvCxnSpPr/>
            <p:nvPr/>
          </p:nvCxnSpPr>
          <p:spPr>
            <a:xfrm rot="10800000">
              <a:off x="12087393" y="3093698"/>
              <a:ext cx="49200" cy="40608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7" name="Shape 306">
              <a:extLst>
                <a:ext uri="{FF2B5EF4-FFF2-40B4-BE49-F238E27FC236}">
                  <a16:creationId xmlns:a16="http://schemas.microsoft.com/office/drawing/2014/main" id="{0A2885F7-55E4-4D18-80DC-909CFBFED3B5}"/>
                </a:ext>
              </a:extLst>
            </p:cNvPr>
            <p:cNvCxnSpPr/>
            <p:nvPr/>
          </p:nvCxnSpPr>
          <p:spPr>
            <a:xfrm rot="10800000">
              <a:off x="13528956" y="2504710"/>
              <a:ext cx="724500" cy="57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307">
              <a:extLst>
                <a:ext uri="{FF2B5EF4-FFF2-40B4-BE49-F238E27FC236}">
                  <a16:creationId xmlns:a16="http://schemas.microsoft.com/office/drawing/2014/main" id="{B2AB628B-65CB-4566-9DC7-A4E07B47D49E}"/>
                </a:ext>
              </a:extLst>
            </p:cNvPr>
            <p:cNvCxnSpPr/>
            <p:nvPr/>
          </p:nvCxnSpPr>
          <p:spPr>
            <a:xfrm rot="10800000" flipH="1">
              <a:off x="14273369" y="2504835"/>
              <a:ext cx="15899" cy="644400"/>
            </a:xfrm>
            <a:prstGeom prst="straightConnector1">
              <a:avLst/>
            </a:prstGeom>
            <a:noFill/>
            <a:ln w="508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9" name="Shape 308">
              <a:extLst>
                <a:ext uri="{FF2B5EF4-FFF2-40B4-BE49-F238E27FC236}">
                  <a16:creationId xmlns:a16="http://schemas.microsoft.com/office/drawing/2014/main" id="{AC144EB6-144D-4B2E-A05D-F2196B5C8723}"/>
                </a:ext>
              </a:extLst>
            </p:cNvPr>
            <p:cNvCxnSpPr/>
            <p:nvPr/>
          </p:nvCxnSpPr>
          <p:spPr>
            <a:xfrm>
              <a:off x="12144418" y="6345736"/>
              <a:ext cx="2149499" cy="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10" name="Shape 309">
              <a:extLst>
                <a:ext uri="{FF2B5EF4-FFF2-40B4-BE49-F238E27FC236}">
                  <a16:creationId xmlns:a16="http://schemas.microsoft.com/office/drawing/2014/main" id="{DA1410EA-155C-4591-A34F-C27C903CC8CE}"/>
                </a:ext>
              </a:extLst>
            </p:cNvPr>
            <p:cNvSpPr txBox="1"/>
            <p:nvPr/>
          </p:nvSpPr>
          <p:spPr>
            <a:xfrm>
              <a:off x="13365944" y="1667311"/>
              <a:ext cx="1114555" cy="622199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Yes</a:t>
              </a:r>
            </a:p>
          </p:txBody>
        </p:sp>
        <p:sp>
          <p:nvSpPr>
            <p:cNvPr id="11" name="Shape 310">
              <a:extLst>
                <a:ext uri="{FF2B5EF4-FFF2-40B4-BE49-F238E27FC236}">
                  <a16:creationId xmlns:a16="http://schemas.microsoft.com/office/drawing/2014/main" id="{0BC3953E-EFE0-49F3-BB2A-4B10D095EBEA}"/>
                </a:ext>
              </a:extLst>
            </p:cNvPr>
            <p:cNvSpPr txBox="1"/>
            <p:nvPr/>
          </p:nvSpPr>
          <p:spPr>
            <a:xfrm>
              <a:off x="12817632" y="4212861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ct val="25000"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print('Still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Cabin"/>
                </a:rPr>
                <a:t>5')</a:t>
              </a:r>
              <a:endPara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12" name="Shape 311">
              <a:extLst>
                <a:ext uri="{FF2B5EF4-FFF2-40B4-BE49-F238E27FC236}">
                  <a16:creationId xmlns:a16="http://schemas.microsoft.com/office/drawing/2014/main" id="{D0883FE7-F297-4F8E-B15C-D7F31670D108}"/>
                </a:ext>
              </a:extLst>
            </p:cNvPr>
            <p:cNvSpPr txBox="1"/>
            <p:nvPr/>
          </p:nvSpPr>
          <p:spPr>
            <a:xfrm>
              <a:off x="12817632" y="5317761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ct val="25000"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print('Third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Cabin"/>
                </a:rPr>
                <a:t>5')</a:t>
              </a:r>
              <a:endPara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13" name="Shape 312">
              <a:extLst>
                <a:ext uri="{FF2B5EF4-FFF2-40B4-BE49-F238E27FC236}">
                  <a16:creationId xmlns:a16="http://schemas.microsoft.com/office/drawing/2014/main" id="{5001A424-13B9-45EA-8476-FC4DFFCA14AE}"/>
                </a:ext>
              </a:extLst>
            </p:cNvPr>
            <p:cNvSpPr txBox="1"/>
            <p:nvPr/>
          </p:nvSpPr>
          <p:spPr>
            <a:xfrm>
              <a:off x="10988832" y="3171461"/>
              <a:ext cx="723900" cy="622199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No</a:t>
              </a:r>
            </a:p>
          </p:txBody>
        </p:sp>
        <p:sp>
          <p:nvSpPr>
            <p:cNvPr id="14" name="Shape 313">
              <a:extLst>
                <a:ext uri="{FF2B5EF4-FFF2-40B4-BE49-F238E27FC236}">
                  <a16:creationId xmlns:a16="http://schemas.microsoft.com/office/drawing/2014/main" id="{1662DEFE-86EB-4873-AFDB-3E94F5975029}"/>
                </a:ext>
              </a:extLst>
            </p:cNvPr>
            <p:cNvSpPr txBox="1"/>
            <p:nvPr/>
          </p:nvSpPr>
          <p:spPr>
            <a:xfrm>
              <a:off x="12817632" y="3107961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ct val="25000"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print('Is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Cabin"/>
                </a:rPr>
                <a:t>5’)</a:t>
              </a:r>
              <a:endPara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15" name="Shape 314">
              <a:extLst>
                <a:ext uri="{FF2B5EF4-FFF2-40B4-BE49-F238E27FC236}">
                  <a16:creationId xmlns:a16="http://schemas.microsoft.com/office/drawing/2014/main" id="{61E72754-FB80-4447-B2AE-17CF238B7234}"/>
                </a:ext>
              </a:extLst>
            </p:cNvPr>
            <p:cNvCxnSpPr>
              <a:endCxn id="14" idx="2"/>
            </p:cNvCxnSpPr>
            <p:nvPr/>
          </p:nvCxnSpPr>
          <p:spPr>
            <a:xfrm rot="10800000" flipH="1">
              <a:off x="14267981" y="3857360"/>
              <a:ext cx="10200" cy="3555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6" name="Shape 315">
              <a:extLst>
                <a:ext uri="{FF2B5EF4-FFF2-40B4-BE49-F238E27FC236}">
                  <a16:creationId xmlns:a16="http://schemas.microsoft.com/office/drawing/2014/main" id="{AF3B29E0-EC3B-418D-9398-9308ADB481A0}"/>
                </a:ext>
              </a:extLst>
            </p:cNvPr>
            <p:cNvCxnSpPr/>
            <p:nvPr/>
          </p:nvCxnSpPr>
          <p:spPr>
            <a:xfrm rot="10800000" flipH="1">
              <a:off x="14267982" y="4999998"/>
              <a:ext cx="10200" cy="3555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7" name="Shape 316">
              <a:extLst>
                <a:ext uri="{FF2B5EF4-FFF2-40B4-BE49-F238E27FC236}">
                  <a16:creationId xmlns:a16="http://schemas.microsoft.com/office/drawing/2014/main" id="{849821AB-4A26-4A9F-A8F4-4FF0B2F41957}"/>
                </a:ext>
              </a:extLst>
            </p:cNvPr>
            <p:cNvCxnSpPr/>
            <p:nvPr/>
          </p:nvCxnSpPr>
          <p:spPr>
            <a:xfrm rot="10800000" flipH="1">
              <a:off x="14276219" y="6066435"/>
              <a:ext cx="10200" cy="3555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9" name="Shape 299">
            <a:extLst>
              <a:ext uri="{FF2B5EF4-FFF2-40B4-BE49-F238E27FC236}">
                <a16:creationId xmlns:a16="http://schemas.microsoft.com/office/drawing/2014/main" id="{40D005B5-43BB-4CE8-B4FB-837DD73B41F5}"/>
              </a:ext>
            </a:extLst>
          </p:cNvPr>
          <p:cNvSpPr txBox="1"/>
          <p:nvPr/>
        </p:nvSpPr>
        <p:spPr>
          <a:xfrm>
            <a:off x="546785" y="1481460"/>
            <a:ext cx="3030241" cy="3451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16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16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16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8CF4FD-0620-42E5-B2FF-F38A241628EA}"/>
              </a:ext>
            </a:extLst>
          </p:cNvPr>
          <p:cNvSpPr txBox="1"/>
          <p:nvPr/>
        </p:nvSpPr>
        <p:spPr>
          <a:xfrm>
            <a:off x="546784" y="5157192"/>
            <a:ext cx="86553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Indentation (Tab)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Increase indent </a:t>
            </a:r>
            <a:r>
              <a:rPr lang="en-US" altLang="zh-TW" sz="1400" dirty="0" err="1"/>
              <a:t>indent</a:t>
            </a:r>
            <a:r>
              <a:rPr lang="en-US" altLang="zh-TW" sz="1400" dirty="0"/>
              <a:t> after an if statement or for statement (after :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Maintain indent to indicate the scope of the block (which lines are affected by the if/for)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Reduce indent back to the level of the if statement or for statement to indicate the end of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92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D0346-2E50-4C1F-A381-4AAC3DF4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/ except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FCBE272-1E74-4ED5-9322-B732CE34E526}"/>
              </a:ext>
            </a:extLst>
          </p:cNvPr>
          <p:cNvGrpSpPr/>
          <p:nvPr/>
        </p:nvGrpSpPr>
        <p:grpSpPr>
          <a:xfrm>
            <a:off x="4355976" y="1730186"/>
            <a:ext cx="3274990" cy="2907183"/>
            <a:chOff x="7581900" y="952500"/>
            <a:chExt cx="8254999" cy="7327899"/>
          </a:xfrm>
        </p:grpSpPr>
        <p:sp>
          <p:nvSpPr>
            <p:cNvPr id="4" name="Shape 647">
              <a:extLst>
                <a:ext uri="{FF2B5EF4-FFF2-40B4-BE49-F238E27FC236}">
                  <a16:creationId xmlns:a16="http://schemas.microsoft.com/office/drawing/2014/main" id="{C77D4519-1D98-49EB-9D4C-C9DEC5836973}"/>
                </a:ext>
              </a:extLst>
            </p:cNvPr>
            <p:cNvSpPr txBox="1"/>
            <p:nvPr/>
          </p:nvSpPr>
          <p:spPr>
            <a:xfrm>
              <a:off x="7581900" y="9525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astr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 = 'Bob'</a:t>
              </a:r>
            </a:p>
          </p:txBody>
        </p:sp>
        <p:cxnSp>
          <p:nvCxnSpPr>
            <p:cNvPr id="5" name="Shape 648">
              <a:extLst>
                <a:ext uri="{FF2B5EF4-FFF2-40B4-BE49-F238E27FC236}">
                  <a16:creationId xmlns:a16="http://schemas.microsoft.com/office/drawing/2014/main" id="{50B567C6-A7F1-40F3-9080-C613CB19E60F}"/>
                </a:ext>
              </a:extLst>
            </p:cNvPr>
            <p:cNvCxnSpPr/>
            <p:nvPr/>
          </p:nvCxnSpPr>
          <p:spPr>
            <a:xfrm rot="10800000">
              <a:off x="11690350" y="2797174"/>
              <a:ext cx="2417761" cy="20636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sp>
          <p:nvSpPr>
            <p:cNvPr id="6" name="Shape 650">
              <a:extLst>
                <a:ext uri="{FF2B5EF4-FFF2-40B4-BE49-F238E27FC236}">
                  <a16:creationId xmlns:a16="http://schemas.microsoft.com/office/drawing/2014/main" id="{9908BC2E-52F4-40A7-A507-7FAD8F791E6A}"/>
                </a:ext>
              </a:extLst>
            </p:cNvPr>
            <p:cNvSpPr txBox="1"/>
            <p:nvPr/>
          </p:nvSpPr>
          <p:spPr>
            <a:xfrm>
              <a:off x="8229600" y="23876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print('Hello')</a:t>
              </a:r>
            </a:p>
          </p:txBody>
        </p:sp>
        <p:sp>
          <p:nvSpPr>
            <p:cNvPr id="7" name="Shape 651">
              <a:extLst>
                <a:ext uri="{FF2B5EF4-FFF2-40B4-BE49-F238E27FC236}">
                  <a16:creationId xmlns:a16="http://schemas.microsoft.com/office/drawing/2014/main" id="{FB389813-5A8A-40F0-8B38-C5C379529C6B}"/>
                </a:ext>
              </a:extLst>
            </p:cNvPr>
            <p:cNvSpPr txBox="1"/>
            <p:nvPr/>
          </p:nvSpPr>
          <p:spPr>
            <a:xfrm>
              <a:off x="8229600" y="50800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print('There')</a:t>
              </a:r>
            </a:p>
          </p:txBody>
        </p:sp>
        <p:sp>
          <p:nvSpPr>
            <p:cNvPr id="8" name="Shape 652">
              <a:extLst>
                <a:ext uri="{FF2B5EF4-FFF2-40B4-BE49-F238E27FC236}">
                  <a16:creationId xmlns:a16="http://schemas.microsoft.com/office/drawing/2014/main" id="{DB744E2A-6FBB-464F-9698-A683912B59F7}"/>
                </a:ext>
              </a:extLst>
            </p:cNvPr>
            <p:cNvSpPr txBox="1"/>
            <p:nvPr/>
          </p:nvSpPr>
          <p:spPr>
            <a:xfrm>
              <a:off x="8229600" y="37719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 = </a:t>
              </a: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int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astr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9" name="Shape 653">
              <a:extLst>
                <a:ext uri="{FF2B5EF4-FFF2-40B4-BE49-F238E27FC236}">
                  <a16:creationId xmlns:a16="http://schemas.microsoft.com/office/drawing/2014/main" id="{3241C553-91A7-4E05-B790-3F5909F6B2F4}"/>
                </a:ext>
              </a:extLst>
            </p:cNvPr>
            <p:cNvSpPr txBox="1"/>
            <p:nvPr/>
          </p:nvSpPr>
          <p:spPr>
            <a:xfrm>
              <a:off x="8153400" y="74422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print('Done', </a:t>
              </a: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cxnSp>
          <p:nvCxnSpPr>
            <p:cNvPr id="10" name="Shape 654">
              <a:extLst>
                <a:ext uri="{FF2B5EF4-FFF2-40B4-BE49-F238E27FC236}">
                  <a16:creationId xmlns:a16="http://schemas.microsoft.com/office/drawing/2014/main" id="{D6A48BBB-3612-411A-8DF9-5522E7CD1CA5}"/>
                </a:ext>
              </a:extLst>
            </p:cNvPr>
            <p:cNvCxnSpPr/>
            <p:nvPr/>
          </p:nvCxnSpPr>
          <p:spPr>
            <a:xfrm rot="10800000">
              <a:off x="9947275" y="3227386"/>
              <a:ext cx="19049" cy="541337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1" name="Shape 655">
              <a:extLst>
                <a:ext uri="{FF2B5EF4-FFF2-40B4-BE49-F238E27FC236}">
                  <a16:creationId xmlns:a16="http://schemas.microsoft.com/office/drawing/2014/main" id="{82D7D5B4-7722-448A-86F5-DFB096B5D8C7}"/>
                </a:ext>
              </a:extLst>
            </p:cNvPr>
            <p:cNvCxnSpPr/>
            <p:nvPr/>
          </p:nvCxnSpPr>
          <p:spPr>
            <a:xfrm rot="10800000" flipH="1">
              <a:off x="9947275" y="4618036"/>
              <a:ext cx="22225" cy="439736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12" name="Shape 656">
              <a:extLst>
                <a:ext uri="{FF2B5EF4-FFF2-40B4-BE49-F238E27FC236}">
                  <a16:creationId xmlns:a16="http://schemas.microsoft.com/office/drawing/2014/main" id="{20D9CC15-4782-4959-8186-5202EEA49ACC}"/>
                </a:ext>
              </a:extLst>
            </p:cNvPr>
            <p:cNvSpPr txBox="1"/>
            <p:nvPr/>
          </p:nvSpPr>
          <p:spPr>
            <a:xfrm>
              <a:off x="12369800" y="63246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 = -1</a:t>
              </a:r>
            </a:p>
          </p:txBody>
        </p:sp>
        <p:cxnSp>
          <p:nvCxnSpPr>
            <p:cNvPr id="13" name="Shape 657">
              <a:extLst>
                <a:ext uri="{FF2B5EF4-FFF2-40B4-BE49-F238E27FC236}">
                  <a16:creationId xmlns:a16="http://schemas.microsoft.com/office/drawing/2014/main" id="{83E68C2D-02EE-47B1-BFBB-23031FA65708}"/>
                </a:ext>
              </a:extLst>
            </p:cNvPr>
            <p:cNvCxnSpPr/>
            <p:nvPr/>
          </p:nvCxnSpPr>
          <p:spPr>
            <a:xfrm rot="10800000" flipH="1">
              <a:off x="9942675" y="5940375"/>
              <a:ext cx="4799" cy="1550399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4" name="Shape 658">
              <a:extLst>
                <a:ext uri="{FF2B5EF4-FFF2-40B4-BE49-F238E27FC236}">
                  <a16:creationId xmlns:a16="http://schemas.microsoft.com/office/drawing/2014/main" id="{AD3B46FB-3041-4032-9FF3-C4925A7CB695}"/>
                </a:ext>
              </a:extLst>
            </p:cNvPr>
            <p:cNvCxnSpPr/>
            <p:nvPr/>
          </p:nvCxnSpPr>
          <p:spPr>
            <a:xfrm rot="10800000">
              <a:off x="9293225" y="1884361"/>
              <a:ext cx="673099" cy="485775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5" name="Shape 659">
              <a:extLst>
                <a:ext uri="{FF2B5EF4-FFF2-40B4-BE49-F238E27FC236}">
                  <a16:creationId xmlns:a16="http://schemas.microsoft.com/office/drawing/2014/main" id="{F70AAC61-E5D4-4F17-B6E0-8866DCD86FFA}"/>
                </a:ext>
              </a:extLst>
            </p:cNvPr>
            <p:cNvCxnSpPr/>
            <p:nvPr/>
          </p:nvCxnSpPr>
          <p:spPr>
            <a:xfrm rot="10800000">
              <a:off x="11690349" y="4181475"/>
              <a:ext cx="2400300" cy="17461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cxnSp>
          <p:nvCxnSpPr>
            <p:cNvPr id="16" name="Shape 660">
              <a:extLst>
                <a:ext uri="{FF2B5EF4-FFF2-40B4-BE49-F238E27FC236}">
                  <a16:creationId xmlns:a16="http://schemas.microsoft.com/office/drawing/2014/main" id="{EF339384-3D3C-4E34-A629-5B5BD0602BC3}"/>
                </a:ext>
              </a:extLst>
            </p:cNvPr>
            <p:cNvCxnSpPr/>
            <p:nvPr/>
          </p:nvCxnSpPr>
          <p:spPr>
            <a:xfrm rot="10800000">
              <a:off x="11690349" y="5489575"/>
              <a:ext cx="2400300" cy="33336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cxnSp>
          <p:nvCxnSpPr>
            <p:cNvPr id="17" name="Shape 661">
              <a:extLst>
                <a:ext uri="{FF2B5EF4-FFF2-40B4-BE49-F238E27FC236}">
                  <a16:creationId xmlns:a16="http://schemas.microsoft.com/office/drawing/2014/main" id="{4B959C0A-B73A-4135-8B32-3AB7A128CB1A}"/>
                </a:ext>
              </a:extLst>
            </p:cNvPr>
            <p:cNvCxnSpPr/>
            <p:nvPr/>
          </p:nvCxnSpPr>
          <p:spPr>
            <a:xfrm rot="10800000">
              <a:off x="14150600" y="2753249"/>
              <a:ext cx="14999" cy="3511500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cxnSp>
          <p:nvCxnSpPr>
            <p:cNvPr id="18" name="Shape 662">
              <a:extLst>
                <a:ext uri="{FF2B5EF4-FFF2-40B4-BE49-F238E27FC236}">
                  <a16:creationId xmlns:a16="http://schemas.microsoft.com/office/drawing/2014/main" id="{9F614DFD-7574-4B3A-827E-C6E442710442}"/>
                </a:ext>
              </a:extLst>
            </p:cNvPr>
            <p:cNvCxnSpPr/>
            <p:nvPr/>
          </p:nvCxnSpPr>
          <p:spPr>
            <a:xfrm rot="10800000" flipH="1">
              <a:off x="9927550" y="6737349"/>
              <a:ext cx="2351700" cy="405300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sp>
          <p:nvSpPr>
            <p:cNvPr id="19" name="Shape 663">
              <a:extLst>
                <a:ext uri="{FF2B5EF4-FFF2-40B4-BE49-F238E27FC236}">
                  <a16:creationId xmlns:a16="http://schemas.microsoft.com/office/drawing/2014/main" id="{5F108E3D-6408-45C4-8F23-4F1D79D66D45}"/>
                </a:ext>
              </a:extLst>
            </p:cNvPr>
            <p:cNvSpPr txBox="1"/>
            <p:nvPr/>
          </p:nvSpPr>
          <p:spPr>
            <a:xfrm>
              <a:off x="12920677" y="7340600"/>
              <a:ext cx="2351700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6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Safety net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AB42C8A-8FD9-4909-8080-3C04B670946E}"/>
              </a:ext>
            </a:extLst>
          </p:cNvPr>
          <p:cNvSpPr/>
          <p:nvPr/>
        </p:nvSpPr>
        <p:spPr>
          <a:xfrm>
            <a:off x="845588" y="189111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print('Hello')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= int(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print('There')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lvl="0" algn="ctr"/>
            <a:endParaRPr lang="en-US" altLang="zh-TW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5843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71A17-709F-47E1-A893-229CD7EA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3" y="3790528"/>
            <a:ext cx="6429375" cy="2590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0696A30-4D5E-48A3-8C2B-A0AD1B9546B9}"/>
              </a:ext>
            </a:extLst>
          </p:cNvPr>
          <p:cNvSpPr/>
          <p:nvPr/>
        </p:nvSpPr>
        <p:spPr>
          <a:xfrm>
            <a:off x="4139952" y="3646512"/>
            <a:ext cx="1224136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B0E1D-339A-43DD-ADE6-1CFEE913C074}"/>
              </a:ext>
            </a:extLst>
          </p:cNvPr>
          <p:cNvSpPr txBox="1"/>
          <p:nvPr/>
        </p:nvSpPr>
        <p:spPr>
          <a:xfrm>
            <a:off x="3457900" y="32051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None: NULL value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8E6520-7499-4B9A-8A4F-4701C283A9B3}"/>
              </a:ext>
            </a:extLst>
          </p:cNvPr>
          <p:cNvSpPr/>
          <p:nvPr/>
        </p:nvSpPr>
        <p:spPr>
          <a:xfrm>
            <a:off x="6012160" y="3646512"/>
            <a:ext cx="1224136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9DE95-E776-4C36-85C7-88FF619F3B3F}"/>
              </a:ext>
            </a:extLst>
          </p:cNvPr>
          <p:cNvSpPr txBox="1"/>
          <p:nvPr/>
        </p:nvSpPr>
        <p:spPr>
          <a:xfrm>
            <a:off x="6001400" y="32188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Value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240A1DD-13D0-4D09-9EFE-2C8A9CB9715B}"/>
              </a:ext>
            </a:extLst>
          </p:cNvPr>
          <p:cNvSpPr/>
          <p:nvPr/>
        </p:nvSpPr>
        <p:spPr>
          <a:xfrm>
            <a:off x="1187624" y="4294584"/>
            <a:ext cx="446856" cy="20162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28112-13CC-4D99-A9AD-7C083E9A2D4C}"/>
              </a:ext>
            </a:extLst>
          </p:cNvPr>
          <p:cNvSpPr txBox="1"/>
          <p:nvPr/>
        </p:nvSpPr>
        <p:spPr>
          <a:xfrm>
            <a:off x="251520" y="511803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If-  condition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85EFC-26AC-4EFB-94D4-DA8B61D935A5}"/>
              </a:ext>
            </a:extLst>
          </p:cNvPr>
          <p:cNvSpPr/>
          <p:nvPr/>
        </p:nvSpPr>
        <p:spPr>
          <a:xfrm>
            <a:off x="766158" y="1438434"/>
            <a:ext cx="7550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There are two kinds of functions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u="sng" dirty="0"/>
              <a:t>Built-in functions </a:t>
            </a:r>
            <a:r>
              <a:rPr lang="en-US" altLang="zh-TW" dirty="0"/>
              <a:t>that are provided as part of Python – </a:t>
            </a:r>
            <a:br>
              <a:rPr lang="en-US" altLang="zh-TW" dirty="0"/>
            </a:br>
            <a:r>
              <a:rPr lang="en-US" altLang="zh-TW" dirty="0"/>
              <a:t>print(), input(), type(), float(), int()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u="sng" dirty="0"/>
              <a:t>Functions that we define ourselves </a:t>
            </a:r>
            <a:r>
              <a:rPr lang="en-US" altLang="zh-TW" dirty="0"/>
              <a:t>and then use</a:t>
            </a:r>
          </a:p>
        </p:txBody>
      </p:sp>
    </p:spTree>
    <p:extLst>
      <p:ext uri="{BB962C8B-B14F-4D97-AF65-F5344CB8AC3E}">
        <p14:creationId xmlns:p14="http://schemas.microsoft.com/office/powerpoint/2010/main" val="398496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D33C5-B1D0-4559-9509-96EE7B2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Iterations (Loops)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1DC8-4C50-49EB-AC6F-1A7E81C1F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09592"/>
          </a:xfrm>
        </p:spPr>
        <p:txBody>
          <a:bodyPr/>
          <a:lstStyle/>
          <a:p>
            <a:r>
              <a:rPr lang="en-US" altLang="zh-TW" dirty="0"/>
              <a:t>Two kinds of loops</a:t>
            </a:r>
          </a:p>
          <a:p>
            <a:pPr lvl="1"/>
            <a:r>
              <a:rPr lang="en-US" altLang="zh-TW" dirty="0"/>
              <a:t>Indefinite Loops (While Loops)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Definite Loops (For Loops)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continue – jump to next iteration</a:t>
            </a:r>
          </a:p>
          <a:p>
            <a:r>
              <a:rPr lang="en-US" altLang="zh-TW" dirty="0"/>
              <a:t>break – jump out the loop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B9B571-AC4A-4BC6-976F-D1255888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82957"/>
            <a:ext cx="2664296" cy="17246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A5BC70-7EE2-42EE-A8F8-98302F28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434749"/>
            <a:ext cx="3733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D33C5-B1D0-4559-9509-96EE7B2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(FYI) </a:t>
            </a:r>
            <a:r>
              <a:rPr lang="en-US" altLang="zh-TW" dirty="0">
                <a:hlinkClick r:id="rId2"/>
              </a:rPr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1DC8-4C50-49EB-AC6F-1A7E81C1F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09592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allows users to find and publish data sets, explore and build models in a web-based data-science environment, work with other data scientists and machine learning engineers, and enter competitions to solve data science challenges.</a:t>
            </a:r>
          </a:p>
          <a:p>
            <a:r>
              <a:rPr lang="en-US" altLang="zh-TW" sz="1400" dirty="0"/>
              <a:t>owned by </a:t>
            </a:r>
            <a:r>
              <a:rPr lang="en-US" altLang="zh-TW" sz="1400" dirty="0">
                <a:hlinkClick r:id="rId3"/>
              </a:rPr>
              <a:t>Google LLC</a:t>
            </a:r>
            <a:endParaRPr lang="zh-TW" altLang="en-US" sz="1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2494B1-AE63-4D26-87A8-80C201EC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42566"/>
            <a:ext cx="7499176" cy="40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Strings Operations, Slicing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TW" dirty="0"/>
              <a:t>Strings = List of characters</a:t>
            </a:r>
          </a:p>
          <a:p>
            <a:r>
              <a:rPr lang="en-GB" altLang="zh-TW" dirty="0"/>
              <a:t>Slicing: </a:t>
            </a:r>
          </a:p>
          <a:p>
            <a:pPr lvl="1"/>
            <a:r>
              <a:rPr lang="en-GB" altLang="zh-TW" dirty="0"/>
              <a:t>string[1:4] = 2</a:t>
            </a:r>
            <a:r>
              <a:rPr lang="en-GB" altLang="zh-TW" baseline="30000" dirty="0"/>
              <a:t>nd</a:t>
            </a:r>
            <a:r>
              <a:rPr lang="en-GB" altLang="zh-TW" dirty="0"/>
              <a:t> to 5</a:t>
            </a:r>
            <a:r>
              <a:rPr lang="en-GB" altLang="zh-TW" baseline="30000" dirty="0"/>
              <a:t>th</a:t>
            </a:r>
            <a:r>
              <a:rPr lang="en-GB" altLang="zh-TW" dirty="0"/>
              <a:t> characters</a:t>
            </a:r>
          </a:p>
          <a:p>
            <a:pPr lvl="1"/>
            <a:r>
              <a:rPr lang="en-GB" altLang="zh-TW" dirty="0"/>
              <a:t>string[-4:-1] = last 4 characters</a:t>
            </a:r>
          </a:p>
          <a:p>
            <a:r>
              <a:rPr lang="en-GB" altLang="zh-TW" dirty="0" err="1"/>
              <a:t>Strings.split</a:t>
            </a:r>
            <a:r>
              <a:rPr lang="en-GB" altLang="zh-TW" dirty="0"/>
              <a:t>(‘ ‘)</a:t>
            </a:r>
          </a:p>
          <a:p>
            <a:r>
              <a:rPr lang="en-GB" altLang="zh-TW" dirty="0" err="1"/>
              <a:t>Strings.format</a:t>
            </a:r>
            <a:r>
              <a:rPr lang="en-GB" altLang="zh-TW" dirty="0"/>
              <a:t>(…)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E2776-54A0-495F-B8FC-644E8186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223831"/>
            <a:ext cx="4788024" cy="33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zh-TW" dirty="0">
                <a:hlinkClick r:id="rId2"/>
              </a:rPr>
              <a:t>Datetime library</a:t>
            </a:r>
            <a:endParaRPr lang="en-GB" altLang="zh-TW" dirty="0"/>
          </a:p>
          <a:p>
            <a:pPr lvl="1"/>
            <a:r>
              <a:rPr lang="en-GB" altLang="zh-TW" dirty="0"/>
              <a:t>Object datetime</a:t>
            </a:r>
          </a:p>
          <a:p>
            <a:pPr lvl="2"/>
            <a:r>
              <a:rPr lang="en-GB" altLang="zh-TW" dirty="0"/>
              <a:t>Elements: year, month, day, hour, minute, second, microsecond</a:t>
            </a:r>
          </a:p>
          <a:p>
            <a:pPr lvl="1"/>
            <a:r>
              <a:rPr lang="en-GB" altLang="zh-TW" dirty="0"/>
              <a:t>Object </a:t>
            </a:r>
            <a:r>
              <a:rPr lang="en-GB" altLang="zh-TW" dirty="0" err="1"/>
              <a:t>timedelta</a:t>
            </a:r>
            <a:endParaRPr lang="en-GB" altLang="zh-TW" dirty="0"/>
          </a:p>
          <a:p>
            <a:pPr lvl="2"/>
            <a:r>
              <a:rPr lang="en-GB" altLang="zh-TW" dirty="0"/>
              <a:t>Use for +- date and times</a:t>
            </a:r>
          </a:p>
          <a:p>
            <a:r>
              <a:rPr lang="en-GB" altLang="zh-TW" dirty="0"/>
              <a:t>Build-in Functions</a:t>
            </a:r>
          </a:p>
          <a:p>
            <a:pPr lvl="1"/>
            <a:r>
              <a:rPr lang="en-GB" altLang="zh-TW" dirty="0"/>
              <a:t>Recent time - </a:t>
            </a:r>
            <a:r>
              <a:rPr lang="en-GB" altLang="zh-TW" dirty="0" err="1"/>
              <a:t>Datetime.datetime.now</a:t>
            </a:r>
            <a:r>
              <a:rPr lang="en-GB" altLang="zh-TW" dirty="0"/>
              <a:t>()</a:t>
            </a:r>
          </a:p>
          <a:p>
            <a:pPr lvl="1"/>
            <a:r>
              <a:rPr lang="en-GB" altLang="zh-TW" dirty="0"/>
              <a:t>String to datetime: </a:t>
            </a:r>
            <a:r>
              <a:rPr lang="en-GB" altLang="zh-TW" dirty="0" err="1"/>
              <a:t>strptime</a:t>
            </a:r>
            <a:r>
              <a:rPr lang="en-GB" altLang="zh-TW" dirty="0"/>
              <a:t>(“2019-06-22’’)</a:t>
            </a:r>
          </a:p>
          <a:p>
            <a:pPr lvl="1"/>
            <a:r>
              <a:rPr lang="en-GB" altLang="zh-TW" dirty="0"/>
              <a:t>Datetime to String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strftime</a:t>
            </a:r>
            <a:r>
              <a:rPr lang="en-US" altLang="zh-TW" dirty="0"/>
              <a:t>(</a:t>
            </a:r>
            <a:r>
              <a:rPr lang="en-US" altLang="zh-TW" dirty="0" err="1"/>
              <a:t>dt.now</a:t>
            </a:r>
            <a:r>
              <a:rPr lang="en-US" altLang="zh-TW" dirty="0"/>
              <a:t>())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58802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1, 22 June 2019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Tutorial in Python 101 for Data Science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&amp; Write Files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A6539E-F847-4DE1-ABBD-6B89E598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53952"/>
            <a:ext cx="3612984" cy="1368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EF5FE9-47B9-4D63-AA71-B0A04DE2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5568988" cy="15841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B52181F-51AE-47EB-B83C-DA70CF2CC0BF}"/>
              </a:ext>
            </a:extLst>
          </p:cNvPr>
          <p:cNvSpPr txBox="1"/>
          <p:nvPr/>
        </p:nvSpPr>
        <p:spPr>
          <a:xfrm>
            <a:off x="1043608" y="14176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Reading File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186182-4925-45D5-8F9A-E56994E1280C}"/>
              </a:ext>
            </a:extLst>
          </p:cNvPr>
          <p:cNvSpPr txBox="1"/>
          <p:nvPr/>
        </p:nvSpPr>
        <p:spPr>
          <a:xfrm>
            <a:off x="1043608" y="33742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Writing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575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pic>
        <p:nvPicPr>
          <p:cNvPr id="1026" name="Picture 2" descr="Hong Kong Taxiçåçæå°çµæ">
            <a:extLst>
              <a:ext uri="{FF2B5EF4-FFF2-40B4-BE49-F238E27FC236}">
                <a16:creationId xmlns:a16="http://schemas.microsoft.com/office/drawing/2014/main" id="{99F020EF-7C4F-405B-A7CC-232AD733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591195"/>
            <a:ext cx="3396771" cy="26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0057C45-A800-4C5F-96B3-EE7DDF4E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6" y="1556792"/>
            <a:ext cx="3153544" cy="4670591"/>
          </a:xfrm>
          <a:prstGeom prst="rect">
            <a:avLst/>
          </a:prstGeom>
        </p:spPr>
      </p:pic>
      <p:pic>
        <p:nvPicPr>
          <p:cNvPr id="1028" name="Picture 4" descr="Hong Kong Taxi meterçåçæå°çµæ">
            <a:extLst>
              <a:ext uri="{FF2B5EF4-FFF2-40B4-BE49-F238E27FC236}">
                <a16:creationId xmlns:a16="http://schemas.microsoft.com/office/drawing/2014/main" id="{22D3FD97-5BDA-40AF-AB40-80738839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1"/>
            <a:ext cx="3384376" cy="18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3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A847BE-10B1-42EA-84C8-C544A4C339D9}"/>
              </a:ext>
            </a:extLst>
          </p:cNvPr>
          <p:cNvSpPr txBox="1"/>
          <p:nvPr/>
        </p:nvSpPr>
        <p:spPr>
          <a:xfrm>
            <a:off x="914400" y="1417638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recent rule – please refer to </a:t>
            </a:r>
            <a:r>
              <a:rPr lang="en-US" altLang="zh-TW" dirty="0">
                <a:hlinkClick r:id="rId2"/>
              </a:rPr>
              <a:t>here</a:t>
            </a:r>
            <a:r>
              <a:rPr lang="en-US" altLang="zh-TW" dirty="0"/>
              <a:t> – gov Transport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Splint 1: Construction a function: </a:t>
            </a:r>
            <a:r>
              <a:rPr lang="en-US" altLang="zh-TW" dirty="0" err="1"/>
              <a:t>TaxiFare</a:t>
            </a:r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parameter: the number of km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Return value: the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Validation : from Shatin Station </a:t>
            </a:r>
            <a:r>
              <a:rPr lang="en-US" altLang="zh-TW" dirty="0">
                <a:sym typeface="Wingdings" panose="05000000000000000000" pitchFamily="2" charset="2"/>
              </a:rPr>
              <a:t> LSB, CUHK</a:t>
            </a:r>
            <a:br>
              <a:rPr lang="en-US" altLang="zh-TW" dirty="0"/>
            </a:br>
            <a:r>
              <a:rPr lang="en-US" altLang="zh-TW" dirty="0"/>
              <a:t>(UAT#1) </a:t>
            </a:r>
            <a:r>
              <a:rPr lang="en-US" altLang="zh-TW" dirty="0" err="1"/>
              <a:t>TaxiFare</a:t>
            </a:r>
            <a:r>
              <a:rPr lang="en-US" altLang="zh-TW" dirty="0"/>
              <a:t>(5.7) # Return value = 54.6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try-except block to protect this:</a:t>
            </a:r>
            <a:br>
              <a:rPr lang="en-US" altLang="zh-TW" dirty="0"/>
            </a:br>
            <a:r>
              <a:rPr lang="en-US" altLang="zh-TW" dirty="0"/>
              <a:t>(UAT#2) </a:t>
            </a:r>
            <a:r>
              <a:rPr lang="en-US" altLang="zh-TW" dirty="0" err="1"/>
              <a:t>TaxiFare</a:t>
            </a:r>
            <a:r>
              <a:rPr lang="en-US" altLang="zh-TW" dirty="0"/>
              <a:t>(“Free”)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TaxiFare</a:t>
            </a:r>
            <a:r>
              <a:rPr lang="en-US" altLang="zh-TW" dirty="0"/>
              <a:t>(None)</a:t>
            </a:r>
            <a:br>
              <a:rPr lang="en-US" altLang="zh-TW" dirty="0"/>
            </a:br>
            <a:r>
              <a:rPr lang="en-US" altLang="zh-TW" dirty="0"/>
              <a:t># print: “Something goes wrong !”</a:t>
            </a:r>
            <a:br>
              <a:rPr lang="en-US" altLang="zh-TW" dirty="0"/>
            </a:br>
            <a:r>
              <a:rPr lang="en-US" altLang="zh-TW" dirty="0"/>
              <a:t># return (None)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起錶 </a:t>
            </a:r>
            <a:r>
              <a:rPr lang="en-US" altLang="zh-TW" dirty="0"/>
              <a:t>start meter:</a:t>
            </a:r>
            <a:r>
              <a:rPr lang="zh-TW" altLang="en-US" dirty="0"/>
              <a:t> </a:t>
            </a:r>
            <a:r>
              <a:rPr lang="en-US" altLang="zh-TW" dirty="0"/>
              <a:t>First 2 km, Fare = $24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跳錶 </a:t>
            </a:r>
            <a:r>
              <a:rPr lang="en-US" altLang="zh-TW" dirty="0"/>
              <a:t>tick meter:</a:t>
            </a:r>
            <a:r>
              <a:rPr lang="zh-TW" altLang="en-US" dirty="0"/>
              <a:t> </a:t>
            </a:r>
            <a:r>
              <a:rPr lang="en-US" altLang="zh-TW" dirty="0"/>
              <a:t>For each 200m afterwards, Fare = $1.7</a:t>
            </a:r>
            <a:br>
              <a:rPr lang="en-US" altLang="zh-TW" dirty="0"/>
            </a:br>
            <a:r>
              <a:rPr lang="en-US" altLang="zh-TW" dirty="0"/>
              <a:t>(you should truncate into integer if the remainder is not enough 200m)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Assume: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Urban Taxi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 waiting time</a:t>
            </a:r>
          </a:p>
        </p:txBody>
      </p:sp>
    </p:spTree>
    <p:extLst>
      <p:ext uri="{BB962C8B-B14F-4D97-AF65-F5344CB8AC3E}">
        <p14:creationId xmlns:p14="http://schemas.microsoft.com/office/powerpoint/2010/main" val="246883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A847BE-10B1-42EA-84C8-C544A4C339D9}"/>
              </a:ext>
            </a:extLst>
          </p:cNvPr>
          <p:cNvSpPr txBox="1"/>
          <p:nvPr/>
        </p:nvSpPr>
        <p:spPr>
          <a:xfrm>
            <a:off x="914400" y="1417638"/>
            <a:ext cx="7315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Splint 2: Modify the function: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短加長減 </a:t>
            </a:r>
            <a:r>
              <a:rPr lang="en-US" altLang="zh-TW" sz="1600" dirty="0"/>
              <a:t>–</a:t>
            </a:r>
            <a:r>
              <a:rPr lang="zh-TW" altLang="en-US" sz="1600" dirty="0"/>
              <a:t> </a:t>
            </a:r>
            <a:r>
              <a:rPr lang="en-US" altLang="zh-TW" sz="1600" dirty="0"/>
              <a:t>if the fare exceeds $83.5, Fare for each 200m = $1.2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Or use the logic: if distance &gt; 9 km, Fare for each 200m = $1.2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Validation: from Sheung Shui Station </a:t>
            </a:r>
            <a:r>
              <a:rPr lang="en-US" altLang="zh-TW" sz="1600" dirty="0">
                <a:sym typeface="Wingdings" panose="05000000000000000000" pitchFamily="2" charset="2"/>
              </a:rPr>
              <a:t> LSB, CUHK</a:t>
            </a:r>
            <a:br>
              <a:rPr lang="en-US" altLang="zh-TW" sz="1600" dirty="0"/>
            </a:br>
            <a:r>
              <a:rPr lang="en-US" altLang="zh-TW" sz="1600" dirty="0"/>
              <a:t>(UAT#3)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(17.6) # Return value = 135.1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Splint 3: Add the parameter into function: </a:t>
            </a:r>
            <a:r>
              <a:rPr lang="en-US" altLang="zh-TW" sz="1600" dirty="0" err="1"/>
              <a:t>TaxiType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Taxi Type: “urban”, “NT”, “</a:t>
            </a:r>
            <a:r>
              <a:rPr lang="en-US" altLang="zh-TW" sz="1600" dirty="0" err="1"/>
              <a:t>lantau</a:t>
            </a:r>
            <a:r>
              <a:rPr lang="en-US" altLang="zh-TW" sz="1600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You need to copy and rewrite with different values for each taxi type. Please refer to the </a:t>
            </a:r>
            <a:r>
              <a:rPr lang="en-US" altLang="zh-TW" sz="1600" dirty="0">
                <a:hlinkClick r:id="rId2"/>
              </a:rPr>
              <a:t>here</a:t>
            </a:r>
            <a:r>
              <a:rPr lang="en-US" altLang="zh-TW" sz="1600" dirty="0"/>
              <a:t> – gov Transport Department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Taxi Type can be lower / upper case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NT taxi threshold : 8km / $65.5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Lantau taxi threshold:</a:t>
            </a:r>
            <a:r>
              <a:rPr lang="zh-TW" altLang="en-US" sz="1600" dirty="0"/>
              <a:t> </a:t>
            </a:r>
            <a:r>
              <a:rPr lang="en-US" altLang="zh-TW" sz="1600" dirty="0"/>
              <a:t>20km / $154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Set default parameter = “urban”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Validation: </a:t>
            </a:r>
            <a:br>
              <a:rPr lang="en-US" altLang="zh-TW" sz="1600" dirty="0"/>
            </a:br>
            <a:r>
              <a:rPr lang="en-US" altLang="zh-TW" sz="1600" dirty="0"/>
              <a:t>(UAT#4)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(5.7,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nT</a:t>
            </a:r>
            <a:r>
              <a:rPr lang="en-US" altLang="zh-TW" sz="1600" dirty="0"/>
              <a:t>”) # Return value 47.5</a:t>
            </a:r>
            <a:br>
              <a:rPr lang="en-US" altLang="zh-TW" sz="1600" dirty="0"/>
            </a:br>
            <a:r>
              <a:rPr lang="en-US" altLang="zh-TW" sz="1600" dirty="0"/>
              <a:t>(UAT#5)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(17.6,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nT</a:t>
            </a:r>
            <a:r>
              <a:rPr lang="en-US" altLang="zh-TW" sz="1600" dirty="0"/>
              <a:t>”) # Return value 123.1</a:t>
            </a:r>
            <a:br>
              <a:rPr lang="en-US" altLang="zh-TW" sz="1600" dirty="0"/>
            </a:br>
            <a:r>
              <a:rPr lang="en-US" altLang="zh-TW" sz="1600" dirty="0"/>
              <a:t>(UAT#6)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(17.6,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laNtAu</a:t>
            </a:r>
            <a:r>
              <a:rPr lang="en-US" altLang="zh-TW" sz="1600" dirty="0"/>
              <a:t>”) # Return value 136.0</a:t>
            </a:r>
            <a:br>
              <a:rPr lang="en-US" altLang="zh-TW" sz="1600" dirty="0"/>
            </a:br>
            <a:r>
              <a:rPr lang="en-US" altLang="zh-TW" sz="1600" dirty="0"/>
              <a:t>(UAT#7)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(36.4,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laNtAu</a:t>
            </a:r>
            <a:r>
              <a:rPr lang="en-US" altLang="zh-TW" sz="1600" dirty="0"/>
              <a:t>”) # Return value 268.8 (Disneyland </a:t>
            </a:r>
            <a:r>
              <a:rPr lang="en-US" altLang="zh-TW" sz="1600" dirty="0">
                <a:sym typeface="Wingdings" panose="05000000000000000000" pitchFamily="2" charset="2"/>
              </a:rPr>
              <a:t> Tai O)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6911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A847BE-10B1-42EA-84C8-C544A4C339D9}"/>
              </a:ext>
            </a:extLst>
          </p:cNvPr>
          <p:cNvSpPr txBox="1"/>
          <p:nvPr/>
        </p:nvSpPr>
        <p:spPr>
          <a:xfrm>
            <a:off x="914400" y="1417638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Marking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program should be RUN-able –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program should be </a:t>
            </a:r>
            <a:r>
              <a:rPr lang="en-US" altLang="zh-TW" sz="2400" dirty="0" err="1"/>
              <a:t>PASSed</a:t>
            </a:r>
            <a:r>
              <a:rPr lang="en-US" altLang="zh-TW" sz="2400" dirty="0"/>
              <a:t> all UAT case – 7*5% = 35%</a:t>
            </a:r>
            <a:br>
              <a:rPr lang="en-US" altLang="zh-TW" sz="2400" dirty="0"/>
            </a:br>
            <a:r>
              <a:rPr lang="en-US" altLang="zh-TW" sz="2400" dirty="0"/>
              <a:t>(UAT = user acceptance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program should be READ-able –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assignment should be handed ON-TIME – 5%</a:t>
            </a:r>
          </a:p>
        </p:txBody>
      </p:sp>
    </p:spTree>
    <p:extLst>
      <p:ext uri="{BB962C8B-B14F-4D97-AF65-F5344CB8AC3E}">
        <p14:creationId xmlns:p14="http://schemas.microsoft.com/office/powerpoint/2010/main" val="53127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708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Self-Introduction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973" y="874483"/>
            <a:ext cx="6249888" cy="516735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2008 July </a:t>
            </a:r>
            <a:br>
              <a:rPr lang="en-US" altLang="zh-TW" dirty="0"/>
            </a:br>
            <a:r>
              <a:rPr lang="en-US" altLang="zh-TW" dirty="0"/>
              <a:t>BSc in Statistics CUHK (1</a:t>
            </a:r>
            <a:r>
              <a:rPr lang="en-US" altLang="zh-TW" baseline="30000" dirty="0"/>
              <a:t>st</a:t>
            </a:r>
            <a:r>
              <a:rPr lang="en-US" altLang="zh-TW" dirty="0"/>
              <a:t> </a:t>
            </a:r>
            <a:r>
              <a:rPr lang="en-US" altLang="zh-TW" dirty="0" err="1"/>
              <a:t>Hons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in Data Science and Bus. Stat. Stream</a:t>
            </a:r>
          </a:p>
          <a:p>
            <a:r>
              <a:rPr lang="en-US" altLang="zh-TW" dirty="0"/>
              <a:t>2010</a:t>
            </a:r>
            <a:r>
              <a:rPr lang="zh-TW" altLang="en-US" dirty="0"/>
              <a:t> </a:t>
            </a:r>
            <a:r>
              <a:rPr lang="en-US" altLang="zh-TW" dirty="0"/>
              <a:t>July </a:t>
            </a:r>
            <a:br>
              <a:rPr lang="en-US" altLang="zh-TW" dirty="0"/>
            </a:br>
            <a:r>
              <a:rPr lang="en-US" altLang="zh-TW" dirty="0"/>
              <a:t>MPhil in Statistics CUHK</a:t>
            </a:r>
            <a:br>
              <a:rPr lang="en-US" altLang="zh-TW" dirty="0"/>
            </a:br>
            <a:r>
              <a:rPr lang="en-US" altLang="zh-TW" dirty="0"/>
              <a:t>under Supervised by Prof. Ben Chan</a:t>
            </a:r>
          </a:p>
          <a:p>
            <a:r>
              <a:rPr lang="en-US" altLang="zh-TW" dirty="0"/>
              <a:t>2010 Oct – 2013 Sept</a:t>
            </a:r>
            <a:br>
              <a:rPr lang="en-US" altLang="zh-TW" dirty="0"/>
            </a:br>
            <a:r>
              <a:rPr lang="en-US" altLang="zh-TW" dirty="0"/>
              <a:t>Research Analyst – </a:t>
            </a:r>
            <a:r>
              <a:rPr lang="en-US" altLang="zh-TW" dirty="0" err="1"/>
              <a:t>Algo</a:t>
            </a:r>
            <a:r>
              <a:rPr lang="en-US" altLang="zh-TW" dirty="0"/>
              <a:t> Trading</a:t>
            </a:r>
            <a:br>
              <a:rPr lang="en-US" altLang="zh-TW" dirty="0"/>
            </a:br>
            <a:r>
              <a:rPr lang="en-US" altLang="zh-TW" dirty="0"/>
              <a:t>CASH Dynamic Opportunities Investment</a:t>
            </a:r>
          </a:p>
          <a:p>
            <a:r>
              <a:rPr lang="en-US" altLang="zh-TW" dirty="0"/>
              <a:t>2013 Sept – 2014 Sept</a:t>
            </a:r>
            <a:br>
              <a:rPr lang="en-US" altLang="zh-TW" dirty="0"/>
            </a:br>
            <a:r>
              <a:rPr lang="en-US" altLang="zh-TW" dirty="0"/>
              <a:t>Quantitative Analyst – IT Consulting</a:t>
            </a:r>
            <a:br>
              <a:rPr lang="en-US" altLang="zh-TW" dirty="0"/>
            </a:br>
            <a:r>
              <a:rPr lang="en-US" altLang="zh-TW" dirty="0"/>
              <a:t>Long Term Intelligence</a:t>
            </a:r>
          </a:p>
          <a:p>
            <a:r>
              <a:rPr lang="en-US" altLang="zh-TW" dirty="0"/>
              <a:t>2014 Sept – 2015 Sept</a:t>
            </a:r>
            <a:br>
              <a:rPr lang="en-US" altLang="zh-TW" dirty="0"/>
            </a:br>
            <a:r>
              <a:rPr lang="en-US" altLang="zh-TW" dirty="0"/>
              <a:t>Project Officer - Environmental Predictive </a:t>
            </a:r>
            <a:r>
              <a:rPr lang="en-US" altLang="zh-TW" dirty="0" err="1"/>
              <a:t>Modelling</a:t>
            </a:r>
            <a:br>
              <a:rPr lang="en-US" altLang="zh-TW" dirty="0"/>
            </a:br>
            <a:r>
              <a:rPr lang="en-US" altLang="zh-TW" dirty="0"/>
              <a:t>Environmental Protection </a:t>
            </a:r>
            <a:r>
              <a:rPr lang="en-US" altLang="zh-TW" dirty="0" err="1"/>
              <a:t>Dept</a:t>
            </a:r>
            <a:r>
              <a:rPr lang="en-US" altLang="zh-TW" dirty="0"/>
              <a:t>, HK Gov’t</a:t>
            </a:r>
          </a:p>
          <a:p>
            <a:r>
              <a:rPr lang="en-US" altLang="zh-TW" dirty="0"/>
              <a:t>2016 March – 2018 Dec</a:t>
            </a:r>
            <a:br>
              <a:rPr lang="en-US" altLang="zh-TW" dirty="0"/>
            </a:br>
            <a:r>
              <a:rPr lang="en-US" altLang="zh-TW" dirty="0"/>
              <a:t>Data Scientist – Group IT, </a:t>
            </a:r>
            <a:r>
              <a:rPr lang="en-US" altLang="zh-TW" dirty="0" err="1"/>
              <a:t>CoE</a:t>
            </a:r>
            <a:r>
              <a:rPr lang="en-US" altLang="zh-TW" dirty="0"/>
              <a:t> Analytics</a:t>
            </a:r>
            <a:br>
              <a:rPr lang="en-US" altLang="zh-TW" dirty="0"/>
            </a:br>
            <a:r>
              <a:rPr lang="en-US" altLang="zh-TW" dirty="0"/>
              <a:t>CLP Power Limited</a:t>
            </a:r>
          </a:p>
          <a:p>
            <a:r>
              <a:rPr lang="en-HK" altLang="zh-TW" dirty="0"/>
              <a:t>2019 February – NOW</a:t>
            </a:r>
            <a:br>
              <a:rPr lang="en-HK" altLang="zh-TW" dirty="0"/>
            </a:br>
            <a:r>
              <a:rPr lang="en-HK" altLang="zh-TW" dirty="0"/>
              <a:t>Data Scientist, Data Analytics Manager – Chief Data Office</a:t>
            </a:r>
            <a:br>
              <a:rPr lang="en-HK" altLang="zh-TW" dirty="0"/>
            </a:br>
            <a:r>
              <a:rPr lang="en-HK" altLang="zh-TW" dirty="0"/>
              <a:t>Hang Seng Bank Limited</a:t>
            </a:r>
            <a:endParaRPr lang="zh-TW" altLang="en-US" dirty="0"/>
          </a:p>
        </p:txBody>
      </p:sp>
      <p:pic>
        <p:nvPicPr>
          <p:cNvPr id="1026" name="Picture 2" descr="https://avatars3.githubusercontent.com/u/15514661?s=40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441848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linkedin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linkedin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linkedin iconçåçæå°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9" y="198203"/>
            <a:ext cx="369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874568" y="198202"/>
            <a:ext cx="32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www.linkedin.com/in/kyalanlo/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74568" y="665480"/>
            <a:ext cx="32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kyalan.2013@gmail.com</a:t>
            </a:r>
            <a:endParaRPr lang="zh-TW" altLang="en-US" dirty="0"/>
          </a:p>
        </p:txBody>
      </p:sp>
      <p:sp>
        <p:nvSpPr>
          <p:cNvPr id="8" name="AutoShape 11" descr="email iconçåçæå°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92" y="682899"/>
            <a:ext cx="344802" cy="34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en-US" altLang="zh-TW" dirty="0"/>
              <a:t>Ability</a:t>
            </a:r>
            <a:endParaRPr lang="zh-TW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75FE7-9BE3-4B33-8418-04E2C9E5AB91}"/>
              </a:ext>
            </a:extLst>
          </p:cNvPr>
          <p:cNvSpPr/>
          <p:nvPr/>
        </p:nvSpPr>
        <p:spPr>
          <a:xfrm>
            <a:off x="395536" y="1124744"/>
            <a:ext cx="1440160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OT iconçåçæå°çµæ">
            <a:extLst>
              <a:ext uri="{FF2B5EF4-FFF2-40B4-BE49-F238E27FC236}">
                <a16:creationId xmlns:a16="http://schemas.microsoft.com/office/drawing/2014/main" id="{712A1AE6-ED19-4B61-B678-86D4D603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1031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4A80F-CF1B-45A1-8B55-1C8C1B725936}"/>
              </a:ext>
            </a:extLst>
          </p:cNvPr>
          <p:cNvSpPr txBox="1"/>
          <p:nvPr/>
        </p:nvSpPr>
        <p:spPr>
          <a:xfrm>
            <a:off x="539552" y="16516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F2B8C-D14A-427F-A379-20CA3F11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0" y="2382869"/>
            <a:ext cx="398059" cy="398059"/>
          </a:xfrm>
          <a:prstGeom prst="rect">
            <a:avLst/>
          </a:prstGeom>
        </p:spPr>
      </p:pic>
      <p:pic>
        <p:nvPicPr>
          <p:cNvPr id="1030" name="Picture 6" descr="google analytics iconçåçæå°çµæ">
            <a:extLst>
              <a:ext uri="{FF2B5EF4-FFF2-40B4-BE49-F238E27FC236}">
                <a16:creationId xmlns:a16="http://schemas.microsoft.com/office/drawing/2014/main" id="{293ED039-A4E5-40C7-B831-172CB0AE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2" y="2636912"/>
            <a:ext cx="427112" cy="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04A02-E21A-4396-A0F8-F123B4F3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" y="3480536"/>
            <a:ext cx="1086233" cy="716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7B433-6A8C-4064-A3BD-774AB838E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00" y="3065891"/>
            <a:ext cx="645116" cy="311573"/>
          </a:xfrm>
          <a:prstGeom prst="rect">
            <a:avLst/>
          </a:prstGeom>
        </p:spPr>
      </p:pic>
      <p:pic>
        <p:nvPicPr>
          <p:cNvPr id="1040" name="Picture 16" descr="twitter iconçåçæå°çµæ">
            <a:extLst>
              <a:ext uri="{FF2B5EF4-FFF2-40B4-BE49-F238E27FC236}">
                <a16:creationId xmlns:a16="http://schemas.microsoft.com/office/drawing/2014/main" id="{898150B3-921F-43C6-8BAA-2E143A6F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2" y="4685341"/>
            <a:ext cx="441000" cy="4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4125F-C810-4DB4-8B48-1CB9248DBA82}"/>
              </a:ext>
            </a:extLst>
          </p:cNvPr>
          <p:cNvCxnSpPr>
            <a:cxnSpLocks/>
          </p:cNvCxnSpPr>
          <p:nvPr/>
        </p:nvCxnSpPr>
        <p:spPr>
          <a:xfrm>
            <a:off x="1831067" y="3681028"/>
            <a:ext cx="940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database iconçåçæå°çµæ">
            <a:extLst>
              <a:ext uri="{FF2B5EF4-FFF2-40B4-BE49-F238E27FC236}">
                <a16:creationId xmlns:a16="http://schemas.microsoft.com/office/drawing/2014/main" id="{5A7D9937-D83E-4E66-94A5-BD0967D4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97932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3D4988-7C7C-46F3-9CA6-19B4FBE06E3C}"/>
              </a:ext>
            </a:extLst>
          </p:cNvPr>
          <p:cNvSpPr txBox="1"/>
          <p:nvPr/>
        </p:nvSpPr>
        <p:spPr>
          <a:xfrm>
            <a:off x="2599547" y="402139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2CD25-4745-473F-A46F-6DD4F1DC7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9942" y="2868603"/>
            <a:ext cx="711523" cy="711523"/>
          </a:xfrm>
          <a:prstGeom prst="rect">
            <a:avLst/>
          </a:prstGeom>
        </p:spPr>
      </p:pic>
      <p:sp>
        <p:nvSpPr>
          <p:cNvPr id="27" name="Arrow: U-Turn 26">
            <a:extLst>
              <a:ext uri="{FF2B5EF4-FFF2-40B4-BE49-F238E27FC236}">
                <a16:creationId xmlns:a16="http://schemas.microsoft.com/office/drawing/2014/main" id="{50BFF3C4-E390-4BCC-98CD-7F917314A971}"/>
              </a:ext>
            </a:extLst>
          </p:cNvPr>
          <p:cNvSpPr/>
          <p:nvPr/>
        </p:nvSpPr>
        <p:spPr>
          <a:xfrm>
            <a:off x="2905944" y="2800604"/>
            <a:ext cx="504056" cy="540056"/>
          </a:xfrm>
          <a:prstGeom prst="utur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41583F-71AE-4E9C-8C34-20C316F2BB35}"/>
              </a:ext>
            </a:extLst>
          </p:cNvPr>
          <p:cNvSpPr txBox="1"/>
          <p:nvPr/>
        </p:nvSpPr>
        <p:spPr>
          <a:xfrm>
            <a:off x="2625494" y="2380444"/>
            <a:ext cx="1079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Warehousing</a:t>
            </a:r>
          </a:p>
        </p:txBody>
      </p:sp>
      <p:pic>
        <p:nvPicPr>
          <p:cNvPr id="1052" name="Picture 28" descr="t-sql iconçåçæå°çµæ">
            <a:extLst>
              <a:ext uri="{FF2B5EF4-FFF2-40B4-BE49-F238E27FC236}">
                <a16:creationId xmlns:a16="http://schemas.microsoft.com/office/drawing/2014/main" id="{F0E5A110-8257-4BD4-B84E-88DE06F1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46045"/>
            <a:ext cx="470571" cy="3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ata factory iconçåçæå°çµæ">
            <a:extLst>
              <a:ext uri="{FF2B5EF4-FFF2-40B4-BE49-F238E27FC236}">
                <a16:creationId xmlns:a16="http://schemas.microsoft.com/office/drawing/2014/main" id="{308BCB7F-F0FE-40B2-A106-694A0DEB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78" y="1635502"/>
            <a:ext cx="750577" cy="3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740D348-7884-4E42-A85E-FF2094EEE2C3}"/>
              </a:ext>
            </a:extLst>
          </p:cNvPr>
          <p:cNvSpPr txBox="1"/>
          <p:nvPr/>
        </p:nvSpPr>
        <p:spPr>
          <a:xfrm>
            <a:off x="2625494" y="908720"/>
            <a:ext cx="1079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T/U-SQL</a:t>
            </a:r>
            <a:br>
              <a:rPr lang="en-GB" sz="1400" dirty="0"/>
            </a:br>
            <a:r>
              <a:rPr lang="en-GB" sz="1400" dirty="0"/>
              <a:t>Azure Data Factory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32F07F-2C9F-47EC-8254-E32C202D19BD}"/>
              </a:ext>
            </a:extLst>
          </p:cNvPr>
          <p:cNvCxnSpPr>
            <a:cxnSpLocks/>
          </p:cNvCxnSpPr>
          <p:nvPr/>
        </p:nvCxnSpPr>
        <p:spPr>
          <a:xfrm>
            <a:off x="3563888" y="368102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DDCA17-2A04-4AE7-B000-E4D29127A956}"/>
              </a:ext>
            </a:extLst>
          </p:cNvPr>
          <p:cNvSpPr/>
          <p:nvPr/>
        </p:nvSpPr>
        <p:spPr>
          <a:xfrm>
            <a:off x="4499379" y="1124744"/>
            <a:ext cx="1440160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6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2FF8DEFC-37FA-48F6-A88C-33D3AEF04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95" y="1176382"/>
            <a:ext cx="520147" cy="52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1BB0340-55EA-4745-9910-3E6DC7DEA75D}"/>
              </a:ext>
            </a:extLst>
          </p:cNvPr>
          <p:cNvSpPr txBox="1"/>
          <p:nvPr/>
        </p:nvSpPr>
        <p:spPr>
          <a:xfrm>
            <a:off x="4578688" y="1652223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058" name="Picture 34" descr="R iconçåçæå°çµæ">
            <a:extLst>
              <a:ext uri="{FF2B5EF4-FFF2-40B4-BE49-F238E27FC236}">
                <a16:creationId xmlns:a16="http://schemas.microsoft.com/office/drawing/2014/main" id="{AB23EF98-5AB9-47F2-A890-482DD735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96" y="2697240"/>
            <a:ext cx="479725" cy="3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AS iconçåçæå°çµæ">
            <a:extLst>
              <a:ext uri="{FF2B5EF4-FFF2-40B4-BE49-F238E27FC236}">
                <a16:creationId xmlns:a16="http://schemas.microsoft.com/office/drawing/2014/main" id="{165DFE3F-0B6A-4EB0-B3A0-BE9ED97F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95" y="2581898"/>
            <a:ext cx="964040" cy="3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PSS iconçåçæå°çµæ">
            <a:extLst>
              <a:ext uri="{FF2B5EF4-FFF2-40B4-BE49-F238E27FC236}">
                <a16:creationId xmlns:a16="http://schemas.microsoft.com/office/drawing/2014/main" id="{24512B03-CA58-42DA-9356-9C9D8199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58" y="2973115"/>
            <a:ext cx="527446" cy="2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086774B-3E82-4441-9D04-09B311830D51}"/>
              </a:ext>
            </a:extLst>
          </p:cNvPr>
          <p:cNvSpPr/>
          <p:nvPr/>
        </p:nvSpPr>
        <p:spPr>
          <a:xfrm>
            <a:off x="4216558" y="3140968"/>
            <a:ext cx="2049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u="sng" dirty="0"/>
              <a:t>R / SAS / SPSS</a:t>
            </a:r>
          </a:p>
          <a:p>
            <a:pPr algn="ctr"/>
            <a:r>
              <a:rPr lang="en-US" altLang="zh-TW" sz="1400" b="1" u="sng" dirty="0"/>
              <a:t>11-yr experience</a:t>
            </a:r>
            <a:endParaRPr lang="en-GB" sz="1400" b="1" u="sng" dirty="0"/>
          </a:p>
        </p:txBody>
      </p:sp>
      <p:pic>
        <p:nvPicPr>
          <p:cNvPr id="1064" name="Picture 40" descr="Pythoniconçåçæå°çµæ">
            <a:extLst>
              <a:ext uri="{FF2B5EF4-FFF2-40B4-BE49-F238E27FC236}">
                <a16:creationId xmlns:a16="http://schemas.microsoft.com/office/drawing/2014/main" id="{DFFD87AD-A37E-4E7E-8C42-7400E39E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99" y="3807762"/>
            <a:ext cx="936717" cy="6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E4C6EE5-E151-4190-AE88-AB916A2A337F}"/>
              </a:ext>
            </a:extLst>
          </p:cNvPr>
          <p:cNvSpPr/>
          <p:nvPr/>
        </p:nvSpPr>
        <p:spPr>
          <a:xfrm>
            <a:off x="4574316" y="4509120"/>
            <a:ext cx="133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u="sng" dirty="0"/>
              <a:t>Python</a:t>
            </a:r>
          </a:p>
          <a:p>
            <a:pPr algn="ctr"/>
            <a:r>
              <a:rPr lang="en-US" altLang="zh-TW" sz="1400" b="1" u="sng" dirty="0"/>
              <a:t>4-yr experience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608628-33AE-4300-BB02-B741A8890DEC}"/>
              </a:ext>
            </a:extLst>
          </p:cNvPr>
          <p:cNvCxnSpPr>
            <a:cxnSpLocks/>
          </p:cNvCxnSpPr>
          <p:nvPr/>
        </p:nvCxnSpPr>
        <p:spPr>
          <a:xfrm>
            <a:off x="5939539" y="368076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0E8FD9-1A9B-42E7-A8A7-7A3F8F06BA74}"/>
              </a:ext>
            </a:extLst>
          </p:cNvPr>
          <p:cNvSpPr/>
          <p:nvPr/>
        </p:nvSpPr>
        <p:spPr>
          <a:xfrm>
            <a:off x="6875643" y="1124744"/>
            <a:ext cx="1440160" cy="4900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6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62F40895-AB91-467C-AAC9-EA5797E5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1173868"/>
            <a:ext cx="528702" cy="5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E96DD77-C64E-428B-8942-BB127EDE5425}"/>
              </a:ext>
            </a:extLst>
          </p:cNvPr>
          <p:cNvSpPr txBox="1"/>
          <p:nvPr/>
        </p:nvSpPr>
        <p:spPr>
          <a:xfrm>
            <a:off x="6948265" y="1652223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68" name="Picture 44" descr="tableau iconçåçæå°çµæ">
            <a:extLst>
              <a:ext uri="{FF2B5EF4-FFF2-40B4-BE49-F238E27FC236}">
                <a16:creationId xmlns:a16="http://schemas.microsoft.com/office/drawing/2014/main" id="{D7B867EA-FCEB-4AD7-8C68-5D9E2AE2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25" y="2487641"/>
            <a:ext cx="1172187" cy="6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Power BI iconçåçæå°çµæ">
            <a:extLst>
              <a:ext uri="{FF2B5EF4-FFF2-40B4-BE49-F238E27FC236}">
                <a16:creationId xmlns:a16="http://schemas.microsoft.com/office/drawing/2014/main" id="{D7E31065-D33C-4C68-936D-DA6EE4D55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20149" r="16530" b="22689"/>
          <a:stretch/>
        </p:blipFill>
        <p:spPr bwMode="auto">
          <a:xfrm>
            <a:off x="7131994" y="3322657"/>
            <a:ext cx="927458" cy="8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iconçåçæå°çµæ">
            <a:extLst>
              <a:ext uri="{FF2B5EF4-FFF2-40B4-BE49-F238E27FC236}">
                <a16:creationId xmlns:a16="http://schemas.microsoft.com/office/drawing/2014/main" id="{BEAB2669-B181-495E-9C06-1DA55FAF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2" y="4324963"/>
            <a:ext cx="534055" cy="5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park iconçåçæå°çµæ">
            <a:extLst>
              <a:ext uri="{FF2B5EF4-FFF2-40B4-BE49-F238E27FC236}">
                <a16:creationId xmlns:a16="http://schemas.microsoft.com/office/drawing/2014/main" id="{75A65275-4426-4782-8901-A8389C5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02" y="1963458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 iconçåçæå°çµæ">
            <a:extLst>
              <a:ext uri="{FF2B5EF4-FFF2-40B4-BE49-F238E27FC236}">
                <a16:creationId xmlns:a16="http://schemas.microsoft.com/office/drawing/2014/main" id="{7A530B2A-51EA-480A-A2F9-D5FC2545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56" y="2065108"/>
            <a:ext cx="404664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3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3901B-F28C-425C-B30F-9FC6ACFA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 in this 5 weeks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35279-0848-4311-87E6-B788DEA160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22 June - Python Basics, IO, strings, datetime</a:t>
            </a:r>
          </a:p>
          <a:p>
            <a:r>
              <a:rPr lang="en-US" altLang="zh-TW" dirty="0"/>
              <a:t>6 July - Data Structures - List, Dictionary, Tuple, </a:t>
            </a:r>
            <a:r>
              <a:rPr lang="en-US" altLang="zh-TW" dirty="0" err="1"/>
              <a:t>DataFrame</a:t>
            </a:r>
            <a:r>
              <a:rPr lang="en-US" altLang="zh-TW" dirty="0"/>
              <a:t> in Pandas</a:t>
            </a:r>
          </a:p>
          <a:p>
            <a:r>
              <a:rPr lang="en-US" altLang="zh-TW" dirty="0"/>
              <a:t>13 July - Pandas for Data Processing - Query, Sort, Merge, Missing Value Handling</a:t>
            </a:r>
          </a:p>
          <a:p>
            <a:r>
              <a:rPr lang="en-US" altLang="zh-TW" dirty="0"/>
              <a:t>20 July - APIs, web scraping</a:t>
            </a:r>
          </a:p>
          <a:p>
            <a:r>
              <a:rPr lang="en-US" altLang="zh-TW" dirty="0"/>
              <a:t>27 July - </a:t>
            </a:r>
            <a:r>
              <a:rPr lang="en-US" altLang="zh-TW" dirty="0" err="1"/>
              <a:t>Numpy</a:t>
            </a:r>
            <a:r>
              <a:rPr lang="en-US" altLang="zh-TW" dirty="0"/>
              <a:t>, univariate statistics, random generators, Plots, and the other topics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82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3901B-F28C-425C-B30F-9FC6ACFA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 in this 5 weeks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35279-0848-4311-87E6-B788DEA160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Lecture</a:t>
            </a:r>
          </a:p>
          <a:p>
            <a:r>
              <a:rPr lang="en-US" altLang="zh-TW" dirty="0"/>
              <a:t>Classwork</a:t>
            </a:r>
          </a:p>
          <a:p>
            <a:r>
              <a:rPr lang="en-US" altLang="zh-TW" dirty="0"/>
              <a:t>Break</a:t>
            </a:r>
          </a:p>
          <a:p>
            <a:r>
              <a:rPr lang="en-US" altLang="zh-TW" dirty="0"/>
              <a:t>Blow Water </a:t>
            </a:r>
          </a:p>
          <a:p>
            <a:pPr lvl="1"/>
            <a:r>
              <a:rPr lang="en-US" altLang="zh-TW" dirty="0"/>
              <a:t>What’s happened about Data Science ?</a:t>
            </a:r>
          </a:p>
          <a:p>
            <a:pPr lvl="1"/>
            <a:r>
              <a:rPr lang="en-US" altLang="zh-TW" dirty="0"/>
              <a:t>Career in recent market</a:t>
            </a:r>
          </a:p>
          <a:p>
            <a:r>
              <a:rPr lang="en-US" altLang="zh-TW" dirty="0"/>
              <a:t>Assignment / Mock Exam</a:t>
            </a:r>
          </a:p>
          <a:p>
            <a:pPr lvl="1"/>
            <a:r>
              <a:rPr lang="en-US" altLang="zh-TW" dirty="0"/>
              <a:t>Feel Free to do</a:t>
            </a:r>
          </a:p>
          <a:p>
            <a:pPr lvl="1"/>
            <a:r>
              <a:rPr lang="en-US" altLang="zh-TW" dirty="0"/>
              <a:t>As a </a:t>
            </a:r>
            <a:r>
              <a:rPr lang="en-US" altLang="zh-TW" dirty="0" err="1"/>
              <a:t>PoC</a:t>
            </a:r>
            <a:r>
              <a:rPr lang="en-US" altLang="zh-TW" dirty="0"/>
              <a:t> of STAT5106 in the coming Sem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6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DBC38-F0E1-41AF-B011-EB3C4F6D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Data Science ?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E146E4-397C-47B3-A6DE-CAC696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62215"/>
            <a:ext cx="8734573" cy="39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Python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implementation was started in December 1989</a:t>
            </a:r>
          </a:p>
          <a:p>
            <a:r>
              <a:rPr lang="en-US" altLang="zh-TW" sz="1800" dirty="0"/>
              <a:t>by </a:t>
            </a:r>
            <a:r>
              <a:rPr lang="en-US" altLang="zh-TW" sz="1800" dirty="0">
                <a:hlinkClick r:id="rId2" tooltip="Guido van Rossum"/>
              </a:rPr>
              <a:t>Guido van Rossum</a:t>
            </a:r>
            <a:r>
              <a:rPr lang="en-US" altLang="zh-TW" sz="1800" dirty="0"/>
              <a:t>, a Dutch programmer </a:t>
            </a:r>
          </a:p>
          <a:p>
            <a:r>
              <a:rPr lang="en-US" altLang="zh-TW" sz="1800" dirty="0"/>
              <a:t>Python was named for the BBC TV show </a:t>
            </a:r>
            <a:r>
              <a:rPr lang="en-US" altLang="zh-TW" sz="1800" b="1" u="sng" dirty="0"/>
              <a:t>Monty Python's Flying Circus</a:t>
            </a:r>
            <a:r>
              <a:rPr lang="en-US" altLang="zh-TW" sz="1800" dirty="0"/>
              <a:t>.</a:t>
            </a:r>
          </a:p>
          <a:p>
            <a:r>
              <a:rPr lang="en-US" altLang="zh-TW" sz="1800" dirty="0"/>
              <a:t>Reference is </a:t>
            </a:r>
            <a:r>
              <a:rPr lang="en-US" altLang="zh-TW" sz="1800" dirty="0">
                <a:hlinkClick r:id="rId3"/>
              </a:rPr>
              <a:t>here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Version</a:t>
            </a:r>
          </a:p>
          <a:p>
            <a:pPr lvl="1"/>
            <a:r>
              <a:rPr lang="en-US" altLang="zh-TW" sz="1600" dirty="0"/>
              <a:t>Python 0.9.0 - February 20, 1991</a:t>
            </a:r>
          </a:p>
          <a:p>
            <a:pPr lvl="1"/>
            <a:r>
              <a:rPr lang="en-US" altLang="zh-TW" sz="1600" dirty="0"/>
              <a:t>Python 1.0 - January 1994</a:t>
            </a:r>
          </a:p>
          <a:p>
            <a:pPr lvl="1"/>
            <a:r>
              <a:rPr lang="en-US" altLang="zh-TW" sz="1600" dirty="0"/>
              <a:t>Python 2.0 - October 16, 2000</a:t>
            </a:r>
          </a:p>
          <a:p>
            <a:pPr lvl="1"/>
            <a:r>
              <a:rPr lang="en-US" altLang="zh-TW" sz="1600" dirty="0"/>
              <a:t>Python 3.0 - December 3, 2008</a:t>
            </a:r>
          </a:p>
          <a:p>
            <a:r>
              <a:rPr lang="en-US" altLang="zh-TW" sz="1800" dirty="0"/>
              <a:t>Recent - Python 3.7 - June 27, 2018</a:t>
            </a:r>
          </a:p>
        </p:txBody>
      </p:sp>
      <p:pic>
        <p:nvPicPr>
          <p:cNvPr id="1026" name="Picture 2" descr="https://i1.read01.com/SIG=2vgts4f/3037475945333030.jpg">
            <a:extLst>
              <a:ext uri="{FF2B5EF4-FFF2-40B4-BE49-F238E27FC236}">
                <a16:creationId xmlns:a16="http://schemas.microsoft.com/office/drawing/2014/main" id="{231CBC38-003E-4378-B482-703BAF01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33675"/>
            <a:ext cx="2847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43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1735</TotalTime>
  <Words>1199</Words>
  <Application>Microsoft Office PowerPoint</Application>
  <PresentationFormat>如螢幕大小 (4:3)</PresentationFormat>
  <Paragraphs>282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Cabin</vt:lpstr>
      <vt:lpstr>Courier</vt:lpstr>
      <vt:lpstr>Arial</vt:lpstr>
      <vt:lpstr>Calibri</vt:lpstr>
      <vt:lpstr>Wingdings 2</vt:lpstr>
      <vt:lpstr>公正</vt:lpstr>
      <vt:lpstr>PowerPoint 簡報</vt:lpstr>
      <vt:lpstr>PowerPoint 簡報</vt:lpstr>
      <vt:lpstr>CUHK Statistics Department Tutorial in Python 101 for Data Science</vt:lpstr>
      <vt:lpstr>Self-Introduction</vt:lpstr>
      <vt:lpstr>Ability</vt:lpstr>
      <vt:lpstr>Agenda in this 5 weeks</vt:lpstr>
      <vt:lpstr>Agenda in this 5 weeks</vt:lpstr>
      <vt:lpstr>What is Data Science ?</vt:lpstr>
      <vt:lpstr>What is Python ?</vt:lpstr>
      <vt:lpstr>(FYI) What is R ?</vt:lpstr>
      <vt:lpstr>R vs Python</vt:lpstr>
      <vt:lpstr>R vs Python</vt:lpstr>
      <vt:lpstr>R vs Python – My Practice</vt:lpstr>
      <vt:lpstr>Python Program Editor – Jupyter &amp; Spyder</vt:lpstr>
      <vt:lpstr>Python Program Editor – Jupyter &amp; Spyder</vt:lpstr>
      <vt:lpstr>Python Program Editor – Jupyter &amp; Spyder</vt:lpstr>
      <vt:lpstr>Resources for Python coding</vt:lpstr>
      <vt:lpstr>Start Python Coding !</vt:lpstr>
      <vt:lpstr>Constant &amp; Variables</vt:lpstr>
      <vt:lpstr>Sentences or Lines</vt:lpstr>
      <vt:lpstr>Expressions</vt:lpstr>
      <vt:lpstr>Variable Types</vt:lpstr>
      <vt:lpstr>Conditional Statements</vt:lpstr>
      <vt:lpstr>try / except</vt:lpstr>
      <vt:lpstr>Functions</vt:lpstr>
      <vt:lpstr>Iterations (Loops)</vt:lpstr>
      <vt:lpstr>(FYI) Kaggle</vt:lpstr>
      <vt:lpstr>Strings Operations, Slicing</vt:lpstr>
      <vt:lpstr>DateTime</vt:lpstr>
      <vt:lpstr>Read &amp; Write Files</vt:lpstr>
      <vt:lpstr>Assignment 1 – Taxi Calculator</vt:lpstr>
      <vt:lpstr>Assignment 1 – Taxi Calculator</vt:lpstr>
      <vt:lpstr>Assignment 1 – Taxi Calculator</vt:lpstr>
      <vt:lpstr>Assignment 1 – Taxi Calculator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KY</cp:lastModifiedBy>
  <cp:revision>93</cp:revision>
  <dcterms:created xsi:type="dcterms:W3CDTF">2018-06-17T14:24:16Z</dcterms:created>
  <dcterms:modified xsi:type="dcterms:W3CDTF">2019-06-08T07:28:21Z</dcterms:modified>
</cp:coreProperties>
</file>