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0" r:id="rId3"/>
    <p:sldId id="284" r:id="rId4"/>
    <p:sldId id="282" r:id="rId5"/>
    <p:sldId id="281" r:id="rId6"/>
    <p:sldId id="283" r:id="rId7"/>
    <p:sldId id="285" r:id="rId8"/>
    <p:sldId id="275" r:id="rId9"/>
    <p:sldId id="277" r:id="rId10"/>
    <p:sldId id="276" r:id="rId11"/>
    <p:sldId id="278" r:id="rId12"/>
    <p:sldId id="286" r:id="rId13"/>
    <p:sldId id="287" r:id="rId14"/>
    <p:sldId id="288" r:id="rId15"/>
    <p:sldId id="289" r:id="rId16"/>
    <p:sldId id="297" r:id="rId17"/>
    <p:sldId id="298" r:id="rId18"/>
    <p:sldId id="26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757" autoAdjust="0"/>
  </p:normalViewPr>
  <p:slideViewPr>
    <p:cSldViewPr>
      <p:cViewPr varScale="1">
        <p:scale>
          <a:sx n="78" d="100"/>
          <a:sy n="78" d="100"/>
        </p:scale>
        <p:origin x="12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vid.pires#!/vizhome/JapanIten/Japan2WeekItinerary" TargetMode="External"/><Relationship Id="rId2" Type="http://schemas.openxmlformats.org/officeDocument/2006/relationships/hyperlink" Target="https://public.tableau.com/en-us/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ocs.scipy.org/doc/scipy-1.3.0/reference/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s://numpy.org/devdocs/referen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smodels.org/stable/index.html" TargetMode="External"/><Relationship Id="rId5" Type="http://schemas.openxmlformats.org/officeDocument/2006/relationships/hyperlink" Target="https://docs.scipy.org/doc/scipy/reference/stats.html" TargetMode="External"/><Relationship Id="rId4" Type="http://schemas.openxmlformats.org/officeDocument/2006/relationships/hyperlink" Target="https://docs.scipy.org/doc/numpy-1.16.0/reference/routines.random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hyperlink" Target="https://plot.ly/pyth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Data-Stories-Gallery/bd-p/DataStoriesGallery" TargetMode="External"/><Relationship Id="rId2" Type="http://schemas.openxmlformats.org/officeDocument/2006/relationships/hyperlink" Target="https://powerbi.microsoft.com/en-us/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gallery" TargetMode="External"/><Relationship Id="rId2" Type="http://schemas.openxmlformats.org/officeDocument/2006/relationships/hyperlink" Target="https://public.tableau.com/en-us/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public.tableau.com/en-us/s/gallery/deconstructing-big-mac-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5, 3 August 2019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D630-767B-4C34-8323-F058ABB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Tableau Public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4636-AE43-4573-8D7B-AB39343F3E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https://public.tableau.com/profile/david.pires#!/vizhome/JapanIten/Japan2WeekItinerary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70086-ADAA-4253-A6AA-B4476EF01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379262"/>
            <a:ext cx="4943078" cy="420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EA13-1ADD-4E3A-A60C-C43B1C97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/ Python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87BF-F073-44A4-8D29-0A402E4424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73624" cy="397024"/>
          </a:xfrm>
        </p:spPr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https://www.r-graph-gallery.com/</a:t>
            </a:r>
            <a:r>
              <a:rPr lang="en-GB" sz="16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437132-BBE4-4974-A3B1-59EE5AB58049}"/>
              </a:ext>
            </a:extLst>
          </p:cNvPr>
          <p:cNvSpPr txBox="1">
            <a:spLocks/>
          </p:cNvSpPr>
          <p:nvPr/>
        </p:nvSpPr>
        <p:spPr>
          <a:xfrm>
            <a:off x="4932040" y="1456290"/>
            <a:ext cx="3873624" cy="397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hlinkClick r:id="rId3"/>
              </a:rPr>
              <a:t>https://python-graph-gallery.com</a:t>
            </a:r>
            <a:r>
              <a:rPr lang="en-GB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66C30-0AB6-44A8-BF3C-214A77FA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21" y="1828642"/>
            <a:ext cx="3650988" cy="4076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1885B-BA7F-44C8-8AA6-BA05D25B7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168" y="1891966"/>
            <a:ext cx="3725367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4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2253B-05F4-4A42-998B-6943A14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9CB4C-8467-4DBC-BB34-B4F8EFC641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Sklearn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err="1"/>
              <a:t>Tensorflow</a:t>
            </a:r>
            <a:endParaRPr lang="en-US" altLang="zh-TW" dirty="0"/>
          </a:p>
          <a:p>
            <a:pPr lvl="1"/>
            <a:r>
              <a:rPr lang="en-US" altLang="zh-TW" dirty="0"/>
              <a:t>Neural Network / Convolutional NN / Recurrent NN / LSTM</a:t>
            </a:r>
          </a:p>
          <a:p>
            <a:r>
              <a:rPr lang="en-US" altLang="zh-TW" dirty="0" err="1"/>
              <a:t>XGBoost</a:t>
            </a:r>
            <a:endParaRPr lang="en-US" altLang="zh-TW" dirty="0"/>
          </a:p>
          <a:p>
            <a:pPr lvl="1"/>
            <a:r>
              <a:rPr lang="en-US" altLang="zh-TW" dirty="0"/>
              <a:t>Bagging + Boosting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77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7B94A-63B6-493B-AD69-A2EC38BC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 / </a:t>
            </a:r>
            <a:r>
              <a:rPr lang="en-US" altLang="zh-TW" dirty="0" err="1"/>
              <a:t>sklearn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AF7EFC-B442-4990-A468-0FBB6129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45078"/>
            <a:ext cx="5057775" cy="21240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D2185B-FF6B-46E8-BAAA-C1414CA1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3962400" cy="1190625"/>
          </a:xfrm>
          <a:prstGeom prst="rect">
            <a:avLst/>
          </a:prstGeom>
        </p:spPr>
      </p:pic>
      <p:pic>
        <p:nvPicPr>
          <p:cNvPr id="4098" name="Picture 2" descr="sklearn ecosystemçåçæå°çµæ">
            <a:extLst>
              <a:ext uri="{FF2B5EF4-FFF2-40B4-BE49-F238E27FC236}">
                <a16:creationId xmlns:a16="http://schemas.microsoft.com/office/drawing/2014/main" id="{E2F5AE06-C199-4827-9FF6-A695DF86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35578"/>
            <a:ext cx="5085990" cy="28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5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4D6D0-CCDE-4FDD-86DD-34C6C342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+ 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03AD6-C4E2-407E-8DF0-63CE086D91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Neural Network</a:t>
            </a:r>
          </a:p>
          <a:p>
            <a:r>
              <a:rPr lang="en-US" altLang="zh-TW" dirty="0"/>
              <a:t>Convolution NN</a:t>
            </a:r>
          </a:p>
          <a:p>
            <a:r>
              <a:rPr lang="en-US" altLang="zh-TW" dirty="0"/>
              <a:t>Recurrent NN, LSTM</a:t>
            </a:r>
            <a:endParaRPr lang="zh-TW" altLang="en-US" dirty="0"/>
          </a:p>
        </p:txBody>
      </p:sp>
      <p:pic>
        <p:nvPicPr>
          <p:cNvPr id="6146" name="Picture 2" descr="neural networkçåçæå°çµæ">
            <a:extLst>
              <a:ext uri="{FF2B5EF4-FFF2-40B4-BE49-F238E27FC236}">
                <a16:creationId xmlns:a16="http://schemas.microsoft.com/office/drawing/2014/main" id="{B9CFF6A1-3DD0-4BEC-8C8E-1E6EA771F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9201" r="20863" b="3800"/>
          <a:stretch/>
        </p:blipFill>
        <p:spPr bwMode="auto">
          <a:xfrm>
            <a:off x="5076056" y="548679"/>
            <a:ext cx="3384376" cy="23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volutional neural networksçåçæå°çµæ">
            <a:extLst>
              <a:ext uri="{FF2B5EF4-FFF2-40B4-BE49-F238E27FC236}">
                <a16:creationId xmlns:a16="http://schemas.microsoft.com/office/drawing/2014/main" id="{E924FF98-3CBC-4B7A-9ACA-7496BBBC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7"/>
            <a:ext cx="4464496" cy="23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current NNçåçæå°çµæ">
            <a:extLst>
              <a:ext uri="{FF2B5EF4-FFF2-40B4-BE49-F238E27FC236}">
                <a16:creationId xmlns:a16="http://schemas.microsoft.com/office/drawing/2014/main" id="{8BF60B05-7481-44C2-A1DE-59840E20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44" y="3798168"/>
            <a:ext cx="353162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4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DDDBD-B30F-445A-AD4D-D693B254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zh-TW" altLang="en-US" dirty="0"/>
          </a:p>
        </p:txBody>
      </p:sp>
      <p:pic>
        <p:nvPicPr>
          <p:cNvPr id="7170" name="Picture 2" descr="kaggle XGBoostçåçæå°çµæ">
            <a:extLst>
              <a:ext uri="{FF2B5EF4-FFF2-40B4-BE49-F238E27FC236}">
                <a16:creationId xmlns:a16="http://schemas.microsoft.com/office/drawing/2014/main" id="{AE56E5A0-BB96-418B-AD5F-EB791828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4783"/>
            <a:ext cx="6825952" cy="46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1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vs Python – My Practice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4618D-4418-4E89-9A29-7EF736F3252F}"/>
              </a:ext>
            </a:extLst>
          </p:cNvPr>
          <p:cNvSpPr/>
          <p:nvPr/>
        </p:nvSpPr>
        <p:spPr>
          <a:xfrm>
            <a:off x="683568" y="1556792"/>
            <a:ext cx="403244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n-US" altLang="zh-TW" dirty="0">
                <a:solidFill>
                  <a:prstClr val="black"/>
                </a:solidFill>
              </a:rPr>
              <a:t>R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data analysis / mining / visualization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data analytics perspective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STATISTICAL Modelling use</a:t>
            </a:r>
          </a:p>
        </p:txBody>
      </p:sp>
      <p:pic>
        <p:nvPicPr>
          <p:cNvPr id="7" name="Picture 2" descr="database iconçåçæå°çµæ">
            <a:extLst>
              <a:ext uri="{FF2B5EF4-FFF2-40B4-BE49-F238E27FC236}">
                <a16:creationId xmlns:a16="http://schemas.microsoft.com/office/drawing/2014/main" id="{93AD974F-F421-4C8D-9408-3E02F72C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6" y="4725144"/>
            <a:ext cx="794947" cy="7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t analysis iconçåçæå°çµæ">
            <a:extLst>
              <a:ext uri="{FF2B5EF4-FFF2-40B4-BE49-F238E27FC236}">
                <a16:creationId xmlns:a16="http://schemas.microsoft.com/office/drawing/2014/main" id="{AB6BCAA6-80C7-436F-9915-567BEA3A0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41" y="4722285"/>
            <a:ext cx="794947" cy="7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E218CF-A618-43FF-A029-295C83FF4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736903"/>
            <a:ext cx="945012" cy="708321"/>
          </a:xfrm>
          <a:prstGeom prst="rect">
            <a:avLst/>
          </a:prstGeom>
        </p:spPr>
      </p:pic>
      <p:pic>
        <p:nvPicPr>
          <p:cNvPr id="10" name="Picture 38" descr="machine learning iconçåçæå°çµæ">
            <a:extLst>
              <a:ext uri="{FF2B5EF4-FFF2-40B4-BE49-F238E27FC236}">
                <a16:creationId xmlns:a16="http://schemas.microsoft.com/office/drawing/2014/main" id="{D00E75F5-1D46-4A27-8624-CE64CE135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97" y="4725144"/>
            <a:ext cx="945013" cy="7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DD74976-E195-461F-BC12-99CFA7C0290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311873" y="5119759"/>
            <a:ext cx="1393968" cy="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4DEA5-0C0C-4534-AA89-96019B522F9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943010" y="5091064"/>
            <a:ext cx="1365294" cy="1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4" descr="R iconçåçæå°çµæ">
            <a:extLst>
              <a:ext uri="{FF2B5EF4-FFF2-40B4-BE49-F238E27FC236}">
                <a16:creationId xmlns:a16="http://schemas.microsoft.com/office/drawing/2014/main" id="{AB23EF98-5AB9-47F2-A890-482DD735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54" y="5688117"/>
            <a:ext cx="575429" cy="4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0" descr="Pythoniconçåçæå°çµæ">
            <a:extLst>
              <a:ext uri="{FF2B5EF4-FFF2-40B4-BE49-F238E27FC236}">
                <a16:creationId xmlns:a16="http://schemas.microsoft.com/office/drawing/2014/main" id="{DFFD87AD-A37E-4E7E-8C42-7400E39E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5682396"/>
            <a:ext cx="670690" cy="45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4" descr="R iconçåçæå°çµæ">
            <a:extLst>
              <a:ext uri="{FF2B5EF4-FFF2-40B4-BE49-F238E27FC236}">
                <a16:creationId xmlns:a16="http://schemas.microsoft.com/office/drawing/2014/main" id="{66AFE0CC-A110-4AED-8531-3D405D5D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50" y="5688117"/>
            <a:ext cx="575429" cy="4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0" descr="Pythoniconçåçæå°çµæ">
            <a:extLst>
              <a:ext uri="{FF2B5EF4-FFF2-40B4-BE49-F238E27FC236}">
                <a16:creationId xmlns:a16="http://schemas.microsoft.com/office/drawing/2014/main" id="{EF038648-4FEB-4A6E-B010-E4C85F125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29" y="5647239"/>
            <a:ext cx="670690" cy="45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2115ADC-425D-43DB-87F1-8EF3C16D81F2}"/>
              </a:ext>
            </a:extLst>
          </p:cNvPr>
          <p:cNvSpPr/>
          <p:nvPr/>
        </p:nvSpPr>
        <p:spPr>
          <a:xfrm>
            <a:off x="552801" y="6226606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Data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7A632E-3957-4CAB-8942-19EC52995023}"/>
              </a:ext>
            </a:extLst>
          </p:cNvPr>
          <p:cNvSpPr/>
          <p:nvPr/>
        </p:nvSpPr>
        <p:spPr>
          <a:xfrm>
            <a:off x="2555049" y="6226606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Analysis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A098DB-245F-498D-8F2D-04516538541A}"/>
              </a:ext>
            </a:extLst>
          </p:cNvPr>
          <p:cNvSpPr/>
          <p:nvPr/>
        </p:nvSpPr>
        <p:spPr>
          <a:xfrm>
            <a:off x="5279865" y="6226606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ML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322544-0036-4C3B-AE81-CE86265E20E7}"/>
              </a:ext>
            </a:extLst>
          </p:cNvPr>
          <p:cNvSpPr/>
          <p:nvPr/>
        </p:nvSpPr>
        <p:spPr>
          <a:xfrm>
            <a:off x="7385679" y="6226606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Visuals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6AD27-FE62-4FFA-8E4C-682C1199D7DA}"/>
              </a:ext>
            </a:extLst>
          </p:cNvPr>
          <p:cNvSpPr/>
          <p:nvPr/>
        </p:nvSpPr>
        <p:spPr>
          <a:xfrm>
            <a:off x="4773803" y="1579943"/>
            <a:ext cx="4572000" cy="18056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dirty="0">
                <a:solidFill>
                  <a:prstClr val="black"/>
                </a:solidFill>
              </a:rPr>
              <a:t>Python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large scale data flow / engineering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web scraping / getting web data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Machine Learning / Deep Learning Modelling use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</a:t>
            </a:r>
            <a:r>
              <a:rPr lang="en-US" altLang="zh-TW" sz="1600" dirty="0" err="1">
                <a:solidFill>
                  <a:prstClr val="black"/>
                </a:solidFill>
              </a:rPr>
              <a:t>productionalizing</a:t>
            </a:r>
            <a:r>
              <a:rPr lang="en-US" altLang="zh-TW" sz="1600" dirty="0">
                <a:solidFill>
                  <a:prstClr val="black"/>
                </a:solidFill>
              </a:rPr>
              <a:t> DS projects</a:t>
            </a:r>
          </a:p>
        </p:txBody>
      </p:sp>
      <p:pic>
        <p:nvPicPr>
          <p:cNvPr id="29" name="Picture 4" descr="R vs pythonçåçæå°çµæ">
            <a:extLst>
              <a:ext uri="{FF2B5EF4-FFF2-40B4-BE49-F238E27FC236}">
                <a16:creationId xmlns:a16="http://schemas.microsoft.com/office/drawing/2014/main" id="{A845157E-5BE1-41BC-B531-953F4585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0"/>
          <a:stretch/>
        </p:blipFill>
        <p:spPr bwMode="auto">
          <a:xfrm>
            <a:off x="1163095" y="3546034"/>
            <a:ext cx="7105842" cy="8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8C670AF-BF25-4900-9263-1BC6A690AFDD}"/>
              </a:ext>
            </a:extLst>
          </p:cNvPr>
          <p:cNvCxnSpPr/>
          <p:nvPr/>
        </p:nvCxnSpPr>
        <p:spPr>
          <a:xfrm flipH="1">
            <a:off x="3851920" y="4722285"/>
            <a:ext cx="1146077" cy="79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8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76456-C296-4547-BBDD-FBB14124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K" sz="3200" dirty="0"/>
              <a:t>To Everyone </a:t>
            </a:r>
            <a:r>
              <a:rPr lang="en-US" altLang="zh-HK" sz="3200" dirty="0" err="1"/>
              <a:t>wanna</a:t>
            </a:r>
            <a:r>
              <a:rPr lang="en-US" altLang="zh-HK" sz="3200" dirty="0"/>
              <a:t> trap into Data </a:t>
            </a:r>
            <a:r>
              <a:rPr lang="en-US" altLang="zh-TW" sz="3200" dirty="0"/>
              <a:t>Science…</a:t>
            </a:r>
            <a:endParaRPr lang="zh-HK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D369FF-F751-4005-891A-14C8F7AB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33562"/>
            <a:ext cx="7784205" cy="43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6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2B0F4-1D81-4370-995A-89FC61FD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Data to Model</a:t>
            </a:r>
            <a:endParaRPr lang="zh-TW" altLang="en-US" dirty="0"/>
          </a:p>
        </p:txBody>
      </p:sp>
      <p:pic>
        <p:nvPicPr>
          <p:cNvPr id="4" name="Picture 2" descr="database iconçåçæå°çµæ">
            <a:extLst>
              <a:ext uri="{FF2B5EF4-FFF2-40B4-BE49-F238E27FC236}">
                <a16:creationId xmlns:a16="http://schemas.microsoft.com/office/drawing/2014/main" id="{1693DF67-2167-4F5E-842A-BC86182F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94947" cy="7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A286065-DB3D-4120-9A3E-91776EE22ED5}"/>
              </a:ext>
            </a:extLst>
          </p:cNvPr>
          <p:cNvCxnSpPr>
            <a:cxnSpLocks/>
            <a:stCxn id="4" idx="3"/>
            <a:endCxn id="1026" idx="1"/>
          </p:cNvCxnSpPr>
          <p:nvPr/>
        </p:nvCxnSpPr>
        <p:spPr>
          <a:xfrm flipV="1">
            <a:off x="1406507" y="2596630"/>
            <a:ext cx="1365293" cy="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at analysis iconçåçæå°çµæ">
            <a:extLst>
              <a:ext uri="{FF2B5EF4-FFF2-40B4-BE49-F238E27FC236}">
                <a16:creationId xmlns:a16="http://schemas.microsoft.com/office/drawing/2014/main" id="{E2556ECF-8689-4847-8BE6-B67B40E7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639515" cy="63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FD01A26-9521-4A40-97AF-CC39AD0C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2318680"/>
            <a:ext cx="741656" cy="555898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868E97D-2655-4698-844D-3B39371E8D16}"/>
              </a:ext>
            </a:extLst>
          </p:cNvPr>
          <p:cNvCxnSpPr>
            <a:cxnSpLocks/>
            <a:stCxn id="1026" idx="3"/>
            <a:endCxn id="13" idx="1"/>
          </p:cNvCxnSpPr>
          <p:nvPr/>
        </p:nvCxnSpPr>
        <p:spPr>
          <a:xfrm flipV="1">
            <a:off x="3411315" y="2596629"/>
            <a:ext cx="3320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6" descr="R lm glm iconçåçæå°çµæ">
            <a:extLst>
              <a:ext uri="{FF2B5EF4-FFF2-40B4-BE49-F238E27FC236}">
                <a16:creationId xmlns:a16="http://schemas.microsoft.com/office/drawing/2014/main" id="{6ED97A34-BEA3-4173-98F2-9026D248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12954"/>
            <a:ext cx="1285314" cy="101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C0656030-B244-4834-A44E-55DEE84CFAB8}"/>
              </a:ext>
            </a:extLst>
          </p:cNvPr>
          <p:cNvCxnSpPr>
            <a:stCxn id="1026" idx="2"/>
            <a:endCxn id="18" idx="1"/>
          </p:cNvCxnSpPr>
          <p:nvPr/>
        </p:nvCxnSpPr>
        <p:spPr>
          <a:xfrm rot="16200000" flipH="1">
            <a:off x="3451609" y="2556336"/>
            <a:ext cx="904357" cy="1624458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6B3063A-40D9-484B-BBF4-B4B04E1E7B4D}"/>
              </a:ext>
            </a:extLst>
          </p:cNvPr>
          <p:cNvSpPr txBox="1"/>
          <p:nvPr/>
        </p:nvSpPr>
        <p:spPr>
          <a:xfrm>
            <a:off x="110362" y="2996503"/>
            <a:ext cx="17973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Data</a:t>
            </a:r>
          </a:p>
          <a:p>
            <a:pPr algn="ctr"/>
            <a:r>
              <a:rPr lang="en-US" altLang="zh-TW" sz="1050" dirty="0" err="1"/>
              <a:t>read_csv</a:t>
            </a:r>
            <a:r>
              <a:rPr lang="en-US" altLang="zh-TW" sz="1050" dirty="0"/>
              <a:t> / </a:t>
            </a:r>
            <a:r>
              <a:rPr lang="en-US" altLang="zh-TW" sz="1050" dirty="0" err="1"/>
              <a:t>read_xlsx</a:t>
            </a:r>
            <a:endParaRPr lang="en-US" altLang="zh-TW" sz="1050" dirty="0"/>
          </a:p>
          <a:p>
            <a:pPr algn="ctr"/>
            <a:r>
              <a:rPr lang="en-US" altLang="zh-TW" sz="1050" dirty="0" err="1"/>
              <a:t>Pandas.DataFrame</a:t>
            </a:r>
            <a:endParaRPr lang="en-US" altLang="zh-TW" sz="1050" dirty="0"/>
          </a:p>
          <a:p>
            <a:pPr algn="ctr"/>
            <a:r>
              <a:rPr lang="en-US" altLang="zh-TW" sz="1050" dirty="0" err="1"/>
              <a:t>Urllib</a:t>
            </a:r>
            <a:r>
              <a:rPr lang="en-US" altLang="zh-TW" sz="1050" dirty="0"/>
              <a:t> + </a:t>
            </a:r>
            <a:r>
              <a:rPr lang="en-US" altLang="zh-TW" sz="1050" dirty="0" err="1"/>
              <a:t>BeautifulSoup</a:t>
            </a:r>
            <a:r>
              <a:rPr lang="en-US" altLang="zh-TW" sz="1050" dirty="0"/>
              <a:t> = API</a:t>
            </a:r>
            <a:endParaRPr lang="zh-TW" altLang="en-US" sz="105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1BEE1BD-D417-4894-9D32-846EEAAF0D1B}"/>
              </a:ext>
            </a:extLst>
          </p:cNvPr>
          <p:cNvSpPr txBox="1"/>
          <p:nvPr/>
        </p:nvSpPr>
        <p:spPr>
          <a:xfrm>
            <a:off x="2483768" y="4341380"/>
            <a:ext cx="1512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Stat. Analysis / Model</a:t>
            </a:r>
          </a:p>
          <a:p>
            <a:pPr algn="ctr"/>
            <a:r>
              <a:rPr lang="en-US" altLang="zh-TW" sz="1100" dirty="0" err="1"/>
              <a:t>numpy.random</a:t>
            </a:r>
            <a:endParaRPr lang="en-US" altLang="zh-TW" sz="1100" dirty="0"/>
          </a:p>
          <a:p>
            <a:pPr algn="ctr"/>
            <a:r>
              <a:rPr lang="en-US" altLang="zh-TW" sz="1100" dirty="0" err="1"/>
              <a:t>Scipy.stat</a:t>
            </a:r>
            <a:endParaRPr lang="en-US" altLang="zh-TW" sz="1100" dirty="0"/>
          </a:p>
          <a:p>
            <a:pPr algn="ctr"/>
            <a:r>
              <a:rPr lang="en-US" altLang="zh-TW" sz="1100" dirty="0" err="1"/>
              <a:t>Statmodels</a:t>
            </a:r>
            <a:endParaRPr lang="en-US" altLang="zh-TW" sz="1100" dirty="0"/>
          </a:p>
          <a:p>
            <a:pPr algn="ctr"/>
            <a:endParaRPr lang="zh-TW" altLang="en-US" sz="11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AC2C9D1-96C4-4E56-B642-7F3B10ACB673}"/>
              </a:ext>
            </a:extLst>
          </p:cNvPr>
          <p:cNvSpPr txBox="1"/>
          <p:nvPr/>
        </p:nvSpPr>
        <p:spPr>
          <a:xfrm>
            <a:off x="4602589" y="4355769"/>
            <a:ext cx="15121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ML Model</a:t>
            </a:r>
          </a:p>
          <a:p>
            <a:pPr algn="ctr"/>
            <a:r>
              <a:rPr lang="en-US" altLang="zh-TW" sz="1100" dirty="0" err="1"/>
              <a:t>Scikit</a:t>
            </a:r>
            <a:r>
              <a:rPr lang="en-US" altLang="zh-TW" sz="1100" dirty="0"/>
              <a:t>-learn / </a:t>
            </a:r>
            <a:r>
              <a:rPr lang="en-US" altLang="zh-TW" sz="1100" dirty="0" err="1"/>
              <a:t>sklearn</a:t>
            </a:r>
            <a:endParaRPr lang="en-US" altLang="zh-TW" sz="1100" dirty="0"/>
          </a:p>
          <a:p>
            <a:pPr algn="ctr"/>
            <a:r>
              <a:rPr lang="en-US" altLang="zh-TW" sz="1100" dirty="0" err="1"/>
              <a:t>Tensorflow</a:t>
            </a:r>
            <a:endParaRPr lang="en-US" altLang="zh-TW" sz="1100" dirty="0"/>
          </a:p>
          <a:p>
            <a:pPr algn="ctr"/>
            <a:r>
              <a:rPr lang="en-US" altLang="zh-TW" sz="1100" dirty="0" err="1"/>
              <a:t>Keras</a:t>
            </a:r>
            <a:endParaRPr lang="en-US" altLang="zh-TW" sz="1100" dirty="0"/>
          </a:p>
          <a:p>
            <a:pPr algn="ctr"/>
            <a:r>
              <a:rPr lang="en-US" altLang="zh-TW" sz="1100" dirty="0" err="1"/>
              <a:t>Xgboost</a:t>
            </a:r>
            <a:endParaRPr lang="en-US" altLang="zh-TW" sz="1100" dirty="0"/>
          </a:p>
        </p:txBody>
      </p:sp>
      <p:pic>
        <p:nvPicPr>
          <p:cNvPr id="25" name="Picture 38" descr="machine learning iconçåçæå°çµæ">
            <a:extLst>
              <a:ext uri="{FF2B5EF4-FFF2-40B4-BE49-F238E27FC236}">
                <a16:creationId xmlns:a16="http://schemas.microsoft.com/office/drawing/2014/main" id="{9E08FA1B-0412-4A78-A4F3-A8B112FC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83" y="3112170"/>
            <a:ext cx="369326" cy="2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2B8DF2-26BD-4A9C-AAC5-58E3813FCCFA}"/>
              </a:ext>
            </a:extLst>
          </p:cNvPr>
          <p:cNvSpPr txBox="1"/>
          <p:nvPr/>
        </p:nvSpPr>
        <p:spPr>
          <a:xfrm>
            <a:off x="6346984" y="2980243"/>
            <a:ext cx="151216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Visuals</a:t>
            </a:r>
          </a:p>
          <a:p>
            <a:pPr algn="ctr"/>
            <a:r>
              <a:rPr lang="en-US" altLang="zh-TW" sz="1100" dirty="0"/>
              <a:t>Matplotlib</a:t>
            </a:r>
          </a:p>
          <a:p>
            <a:pPr algn="ctr"/>
            <a:r>
              <a:rPr lang="en-US" altLang="zh-TW" sz="1100" dirty="0"/>
              <a:t>Seaborn</a:t>
            </a:r>
          </a:p>
          <a:p>
            <a:pPr algn="ctr"/>
            <a:r>
              <a:rPr lang="en-US" altLang="zh-TW" sz="1100" dirty="0" err="1"/>
              <a:t>plotly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80101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2253B-05F4-4A42-998B-6943A14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Statistical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9CB4C-8467-4DBC-BB34-B4F8EFC641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800" dirty="0">
                <a:hlinkClick r:id="rId2"/>
              </a:rPr>
              <a:t>Numpy</a:t>
            </a:r>
            <a:endParaRPr lang="en-US" altLang="zh-TW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sz="2800" dirty="0">
                <a:hlinkClick r:id="rId3"/>
              </a:rPr>
              <a:t>Scipy</a:t>
            </a:r>
            <a:endParaRPr lang="en-US" altLang="zh-TW" sz="2800" dirty="0"/>
          </a:p>
          <a:p>
            <a:r>
              <a:rPr lang="en-US" altLang="zh-TW" sz="2800" dirty="0"/>
              <a:t>Simulation - </a:t>
            </a:r>
            <a:r>
              <a:rPr lang="en-US" altLang="zh-TW" sz="2800" dirty="0" err="1">
                <a:hlinkClick r:id="rId4"/>
              </a:rPr>
              <a:t>numpy.random</a:t>
            </a:r>
            <a:endParaRPr lang="en-US" altLang="zh-TW" sz="2800" dirty="0"/>
          </a:p>
          <a:p>
            <a:r>
              <a:rPr lang="en-US" altLang="zh-TW" sz="2800" dirty="0"/>
              <a:t>Statistics - </a:t>
            </a:r>
            <a:r>
              <a:rPr lang="en-US" altLang="zh-TW" sz="2800" dirty="0" err="1">
                <a:hlinkClick r:id="rId5"/>
              </a:rPr>
              <a:t>Scipy.stat</a:t>
            </a:r>
            <a:endParaRPr lang="en-US" altLang="zh-TW" sz="2800" dirty="0"/>
          </a:p>
          <a:p>
            <a:r>
              <a:rPr lang="en-US" altLang="zh-TW" sz="2800" dirty="0"/>
              <a:t>Stat Models - </a:t>
            </a:r>
            <a:r>
              <a:rPr lang="en-US" altLang="zh-TW" sz="2800" dirty="0" err="1">
                <a:hlinkClick r:id="rId6"/>
              </a:rPr>
              <a:t>Statmodels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2050" name="Picture 2" descr="scipyçåçæå°çµæ">
            <a:extLst>
              <a:ext uri="{FF2B5EF4-FFF2-40B4-BE49-F238E27FC236}">
                <a16:creationId xmlns:a16="http://schemas.microsoft.com/office/drawing/2014/main" id="{B9D11532-855F-448A-810E-994A79BC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2550"/>
            <a:ext cx="3608709" cy="188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7F57AF1-8810-40B1-8018-33686F847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247" y="3423101"/>
            <a:ext cx="3699534" cy="31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Statistical Analysis - Simulations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Probability Functions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Density / Distribution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dnorm</a:t>
                      </a:r>
                      <a:r>
                        <a:rPr lang="en-US" altLang="zh-TW" dirty="0"/>
                        <a:t>(x, 0, 1)</a:t>
                      </a:r>
                      <a:br>
                        <a:rPr lang="en-US" altLang="zh-TW" dirty="0"/>
                      </a:br>
                      <a:r>
                        <a:rPr lang="en-US" altLang="zh-TW" dirty="0" err="1"/>
                        <a:t>dbinom</a:t>
                      </a:r>
                      <a:r>
                        <a:rPr lang="en-US" altLang="zh-TW" dirty="0"/>
                        <a:t>(x, n, 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scipy.stats.norm.pdf(x, 0,</a:t>
                      </a:r>
                      <a:r>
                        <a:rPr lang="en-US" altLang="zh-TW" baseline="0" dirty="0"/>
                        <a:t> 1)</a:t>
                      </a:r>
                      <a:br>
                        <a:rPr lang="en-US" altLang="zh-TW" baseline="0" dirty="0"/>
                      </a:br>
                      <a:r>
                        <a:rPr lang="en-US" altLang="zh-TW" dirty="0" err="1"/>
                        <a:t>scipy.stats.binom.pmf</a:t>
                      </a:r>
                      <a:r>
                        <a:rPr lang="en-US" altLang="zh-TW" dirty="0"/>
                        <a:t>(x, n, p</a:t>
                      </a:r>
                      <a:r>
                        <a:rPr lang="en-US" altLang="zh-TW" baseline="0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Quantile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qnorm</a:t>
                      </a:r>
                      <a:r>
                        <a:rPr lang="en-US" altLang="zh-TW" dirty="0"/>
                        <a:t>(p,</a:t>
                      </a:r>
                      <a:r>
                        <a:rPr lang="en-US" altLang="zh-TW" baseline="0" dirty="0"/>
                        <a:t> 0, 1)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scipy.stats.norm.ppf</a:t>
                      </a:r>
                      <a:r>
                        <a:rPr lang="en-US" altLang="zh-TW" dirty="0"/>
                        <a:t>(p, 0,</a:t>
                      </a:r>
                      <a:r>
                        <a:rPr lang="en-US" altLang="zh-TW" baseline="0" dirty="0"/>
                        <a:t>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CDF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pnorm</a:t>
                      </a:r>
                      <a:r>
                        <a:rPr lang="en-US" altLang="zh-TW" dirty="0"/>
                        <a:t>(x,</a:t>
                      </a:r>
                      <a:r>
                        <a:rPr lang="en-US" altLang="zh-TW" baseline="0" dirty="0"/>
                        <a:t> 0, 1)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scipy.stats.norm.cdf</a:t>
                      </a:r>
                      <a:r>
                        <a:rPr lang="en-US" altLang="zh-TW" dirty="0"/>
                        <a:t>(x, 0,</a:t>
                      </a:r>
                      <a:r>
                        <a:rPr lang="en-US" altLang="zh-TW" baseline="0" dirty="0"/>
                        <a:t>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Numbers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rnorm</a:t>
                      </a:r>
                      <a:r>
                        <a:rPr lang="en-US" altLang="zh-TW" dirty="0"/>
                        <a:t>(N,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0,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np.random.normal</a:t>
                      </a:r>
                      <a:r>
                        <a:rPr lang="en-US" altLang="zh-TW" dirty="0"/>
                        <a:t>(0,1,N)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899592" y="4365104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More on Random</a:t>
                      </a:r>
                      <a:r>
                        <a:rPr lang="en-US" altLang="zh-TW" baseline="0" dirty="0"/>
                        <a:t> nos.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Set seed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seed(n)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np.random.seed</a:t>
                      </a:r>
                      <a:r>
                        <a:rPr lang="en-US" altLang="zh-TW" dirty="0"/>
                        <a:t>(n)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Sample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sample(x, n, replace=T)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Np.random.choice</a:t>
                      </a:r>
                      <a:r>
                        <a:rPr lang="en-US" altLang="zh-TW" dirty="0"/>
                        <a:t>(x,</a:t>
                      </a:r>
                      <a:r>
                        <a:rPr lang="en-US" altLang="zh-TW" baseline="0" dirty="0"/>
                        <a:t> n, replace=True)</a:t>
                      </a:r>
                    </a:p>
                    <a:p>
                      <a:r>
                        <a:rPr lang="en-US" altLang="zh-TW" baseline="0" dirty="0"/>
                        <a:t>(Note: sample(n) ~ U(0,1))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4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5-number summary, Moments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5-no. Summary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Summary(x)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Summary(d)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(code</a:t>
                      </a:r>
                      <a:r>
                        <a:rPr lang="en-US" altLang="zh-TW" baseline="0" dirty="0"/>
                        <a:t> for each functions…)</a:t>
                      </a:r>
                    </a:p>
                    <a:p>
                      <a:r>
                        <a:rPr lang="en-US" altLang="zh-TW" baseline="0" dirty="0" err="1"/>
                        <a:t>df.describe</a:t>
                      </a:r>
                      <a:r>
                        <a:rPr lang="en-US" altLang="zh-TW" baseline="0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mean(x, [na.rm=T])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np.mean</a:t>
                      </a:r>
                      <a:r>
                        <a:rPr lang="en-US" altLang="zh-TW" dirty="0"/>
                        <a:t>(x) / </a:t>
                      </a:r>
                      <a:r>
                        <a:rPr lang="en-US" altLang="zh-TW" dirty="0" err="1"/>
                        <a:t>np.nanmean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Variance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var</a:t>
                      </a:r>
                      <a:r>
                        <a:rPr lang="en-US" altLang="zh-TW" dirty="0"/>
                        <a:t>(x, [na.rm=T])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np.var</a:t>
                      </a:r>
                      <a:r>
                        <a:rPr lang="en-US" altLang="zh-TW" dirty="0"/>
                        <a:t>(x) / </a:t>
                      </a:r>
                      <a:r>
                        <a:rPr lang="en-US" altLang="zh-TW" dirty="0" err="1"/>
                        <a:t>np.nanvar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Skewness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skewness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Scipy.stats.skew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Kurtosis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kurtosis(x)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scipy.stats.kurtosis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3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MSc Courses and the Python Libraries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Course</a:t>
                      </a:r>
                      <a:r>
                        <a:rPr lang="en-US" altLang="zh-TW" baseline="0" dirty="0"/>
                        <a:t>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Topic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 Library involved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STAT5102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Linear Regression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dirty="0" err="1"/>
                        <a:t>sklearn.linear_model</a:t>
                      </a:r>
                      <a:br>
                        <a:rPr lang="en-GB" altLang="zh-TW" dirty="0"/>
                      </a:br>
                      <a:r>
                        <a:rPr kumimoji="0" lang="en-GB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statsmodels.regression.linear_model</a:t>
                      </a:r>
                      <a:endParaRPr kumimoji="0" lang="en-GB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STAT5103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Principle Component Analysis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 err="1"/>
                        <a:t>sklearn.decomposition.PCA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STAT5105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Cox Proportional Hazard Regression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statsmodels.duration.hazard_regression.PHReg</a:t>
                      </a:r>
                      <a:endParaRPr kumimoji="0" lang="en-GB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STAT6103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Any kind of Simulation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 err="1"/>
                        <a:t>scipy.stat</a:t>
                      </a:r>
                      <a:endParaRPr lang="en-GB" altLang="zh-TW" dirty="0"/>
                    </a:p>
                    <a:p>
                      <a:r>
                        <a:rPr lang="en-GB" altLang="zh-TW" dirty="0" err="1"/>
                        <a:t>numpy.random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STAT6104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ARIMA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 err="1"/>
                        <a:t>statsmodels.tsa.arima_model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STAT6106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Naïve Bayes Model</a:t>
                      </a:r>
                      <a:br>
                        <a:rPr lang="en-GB" altLang="zh-TW" dirty="0"/>
                      </a:br>
                      <a:r>
                        <a:rPr lang="en-GB" altLang="zh-TW" dirty="0"/>
                        <a:t>Any Bayesian Models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sklearn.naive_bayes</a:t>
                      </a:r>
                      <a:endParaRPr kumimoji="0" lang="en-GB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altLang="zh-TW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pymc3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STAT6108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Structural Equation Models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(R is better)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F3D0DC-1AC2-4439-BA55-E612299C8A11}"/>
              </a:ext>
            </a:extLst>
          </p:cNvPr>
          <p:cNvSpPr txBox="1"/>
          <p:nvPr/>
        </p:nvSpPr>
        <p:spPr>
          <a:xfrm>
            <a:off x="971600" y="5796553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Run R in Python Kernel : rpy2</a:t>
            </a:r>
          </a:p>
        </p:txBody>
      </p:sp>
    </p:spTree>
    <p:extLst>
      <p:ext uri="{BB962C8B-B14F-4D97-AF65-F5344CB8AC3E}">
        <p14:creationId xmlns:p14="http://schemas.microsoft.com/office/powerpoint/2010/main" val="6119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8A14F-7277-49C0-AD68-C2FD5EB1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Visualization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FCAAA-5E54-416D-A9E0-BE0DCFBB9F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Matplotlib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Seaborn</a:t>
            </a:r>
            <a:endParaRPr lang="en-US" altLang="zh-TW" dirty="0"/>
          </a:p>
          <a:p>
            <a:r>
              <a:rPr lang="en-US" altLang="zh-TW" dirty="0" err="1">
                <a:hlinkClick r:id="rId4"/>
              </a:rPr>
              <a:t>Plotly</a:t>
            </a:r>
            <a:endParaRPr lang="en-US" altLang="zh-TW" dirty="0"/>
          </a:p>
        </p:txBody>
      </p:sp>
      <p:pic>
        <p:nvPicPr>
          <p:cNvPr id="3074" name="Picture 2" descr="Matplotlibçåçæå°çµæ">
            <a:extLst>
              <a:ext uri="{FF2B5EF4-FFF2-40B4-BE49-F238E27FC236}">
                <a16:creationId xmlns:a16="http://schemas.microsoft.com/office/drawing/2014/main" id="{877BBA2D-5017-4891-941F-D30840D60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6800" r="17871" b="1314"/>
          <a:stretch/>
        </p:blipFill>
        <p:spPr bwMode="auto">
          <a:xfrm>
            <a:off x="5004048" y="305494"/>
            <a:ext cx="3096344" cy="30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otly pythonçåçæå°çµæ">
            <a:extLst>
              <a:ext uri="{FF2B5EF4-FFF2-40B4-BE49-F238E27FC236}">
                <a16:creationId xmlns:a16="http://schemas.microsoft.com/office/drawing/2014/main" id="{B310BEAC-FB36-4654-BDEC-79FD969963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4" y="3212976"/>
            <a:ext cx="489664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abornçåçæå°çµæ">
            <a:extLst>
              <a:ext uri="{FF2B5EF4-FFF2-40B4-BE49-F238E27FC236}">
                <a16:creationId xmlns:a16="http://schemas.microsoft.com/office/drawing/2014/main" id="{2EEBB754-EC91-4C98-AF61-1B4781656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4607"/>
          <a:stretch/>
        </p:blipFill>
        <p:spPr bwMode="auto">
          <a:xfrm>
            <a:off x="3629245" y="3717032"/>
            <a:ext cx="5310879" cy="26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9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26F7-7AE8-458E-930D-669F680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Power BI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D1B9-7F06-4E42-921F-49A66E9CE0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https://community.powerbi.com/t5/Data-Stories-Gallery/bd-p/DataStoriesGallery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C524F-75F2-4B4A-A5A5-C3B23DDF8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92896"/>
            <a:ext cx="7416824" cy="41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D630-767B-4C34-8323-F058ABB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Tableau Public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4636-AE43-4573-8D7B-AB39343F3E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https://public.tableau.com/en-us/s/gallery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8CE52223-78B0-434B-88AA-22A9F526E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1930066"/>
            <a:ext cx="6624736" cy="47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11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1876</TotalTime>
  <Words>593</Words>
  <Application>Microsoft Office PowerPoint</Application>
  <PresentationFormat>如螢幕大小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 2</vt:lpstr>
      <vt:lpstr>公正</vt:lpstr>
      <vt:lpstr>CUHK Statistics Department Workshop on Python 101</vt:lpstr>
      <vt:lpstr>From Data to Model</vt:lpstr>
      <vt:lpstr>Statistical Analysis</vt:lpstr>
      <vt:lpstr>Statistical Analysis - Simulations</vt:lpstr>
      <vt:lpstr>5-number summary, Moments</vt:lpstr>
      <vt:lpstr>MSc Courses and the Python Libraries</vt:lpstr>
      <vt:lpstr>Data Visualization</vt:lpstr>
      <vt:lpstr>Power BI</vt:lpstr>
      <vt:lpstr>Tableau Public</vt:lpstr>
      <vt:lpstr>Tableau Public</vt:lpstr>
      <vt:lpstr>R / Python gallery</vt:lpstr>
      <vt:lpstr>Models</vt:lpstr>
      <vt:lpstr>Scikit-learn / sklearn</vt:lpstr>
      <vt:lpstr>Keras + Tensorflow</vt:lpstr>
      <vt:lpstr>XGBoost</vt:lpstr>
      <vt:lpstr>R vs Python – My Practice</vt:lpstr>
      <vt:lpstr>To Everyone wanna trap into Data Science…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user</cp:lastModifiedBy>
  <cp:revision>107</cp:revision>
  <dcterms:created xsi:type="dcterms:W3CDTF">2018-06-17T14:24:16Z</dcterms:created>
  <dcterms:modified xsi:type="dcterms:W3CDTF">2019-08-01T07:43:01Z</dcterms:modified>
</cp:coreProperties>
</file>