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56" r:id="rId2"/>
    <p:sldId id="274" r:id="rId3"/>
    <p:sldId id="281" r:id="rId4"/>
    <p:sldId id="283" r:id="rId5"/>
    <p:sldId id="284" r:id="rId6"/>
    <p:sldId id="287" r:id="rId7"/>
    <p:sldId id="286" r:id="rId8"/>
    <p:sldId id="288" r:id="rId9"/>
    <p:sldId id="273" r:id="rId10"/>
    <p:sldId id="275" r:id="rId11"/>
    <p:sldId id="276" r:id="rId12"/>
    <p:sldId id="285" r:id="rId13"/>
    <p:sldId id="294" r:id="rId14"/>
    <p:sldId id="277" r:id="rId15"/>
    <p:sldId id="292" r:id="rId16"/>
    <p:sldId id="293" r:id="rId17"/>
    <p:sldId id="290" r:id="rId18"/>
    <p:sldId id="295" r:id="rId19"/>
    <p:sldId id="291" r:id="rId20"/>
    <p:sldId id="303" r:id="rId21"/>
    <p:sldId id="296" r:id="rId22"/>
    <p:sldId id="297" r:id="rId23"/>
    <p:sldId id="302" r:id="rId24"/>
    <p:sldId id="264" r:id="rId2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348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1757" autoAdjust="0"/>
  </p:normalViewPr>
  <p:slideViewPr>
    <p:cSldViewPr>
      <p:cViewPr varScale="1">
        <p:scale>
          <a:sx n="78" d="100"/>
          <a:sy n="78" d="100"/>
        </p:scale>
        <p:origin x="1242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D534D3-0866-4BF5-A3A3-C1862587BE6F}" type="datetimeFigureOut">
              <a:rPr lang="en-GB" smtClean="0"/>
              <a:t>19/07/2019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7523E1-FC9D-4489-B062-6F8730FEA4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81250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7" name="Shape 33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356626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https://msropendata.com/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7523E1-FC9D-4489-B062-6F8730FEA4B2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15073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Use </a:t>
            </a:r>
            <a:r>
              <a:rPr lang="en-US" altLang="zh-TW" dirty="0" err="1"/>
              <a:t>skyscanner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7523E1-FC9D-4489-B062-6F8730FEA4B2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50250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https://www.dataquest.io/blog/python-api-tutorial/</a:t>
            </a:r>
          </a:p>
          <a:p>
            <a:r>
              <a:rPr lang="en-US" altLang="zh-TW" dirty="0"/>
              <a:t>https://data.gov.hk/tc/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7523E1-FC9D-4489-B062-6F8730FEA4B2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39481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圓角矩形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/>
              <a:t>按一下以編輯母片副標題樣式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2019/7/19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2019/7/19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2019/7/19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7592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2019/7/19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圓角矩形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2019/7/19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2019/7/19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2019/7/19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2019/7/19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2019/7/19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圓角矩形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2019/7/19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2019/7/19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矩形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/>
              <a:t>按一下圖示以新增圖片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圓角矩形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  <a:p>
            <a:pPr lvl="1" eaLnBrk="1" latinLnBrk="0" hangingPunct="1"/>
            <a:r>
              <a:rPr kumimoji="0" lang="zh-TW" altLang="en-US"/>
              <a:t>第二層</a:t>
            </a:r>
          </a:p>
          <a:p>
            <a:pPr lvl="2" eaLnBrk="1" latinLnBrk="0" hangingPunct="1"/>
            <a:r>
              <a:rPr kumimoji="0" lang="zh-TW" altLang="en-US"/>
              <a:t>第三層</a:t>
            </a:r>
          </a:p>
          <a:p>
            <a:pPr lvl="3" eaLnBrk="1" latinLnBrk="0" hangingPunct="1"/>
            <a:r>
              <a:rPr kumimoji="0" lang="zh-TW" altLang="en-US"/>
              <a:t>第四層</a:t>
            </a:r>
          </a:p>
          <a:p>
            <a:pPr lvl="4" eaLnBrk="1" latinLnBrk="0" hangingPunct="1"/>
            <a:r>
              <a:rPr kumimoji="0" lang="zh-TW" altLang="en-US"/>
              <a:t>第五層</a:t>
            </a:r>
            <a:endParaRPr kumimoji="0"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2019/7/19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boingboing.net/2017/08/25/person-tests-amazons-unlim.htm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hyperlink" Target="https://youtu.be/zvKadd9Cflc" TargetMode="External"/><Relationship Id="rId7" Type="http://schemas.openxmlformats.org/officeDocument/2006/relationships/image" Target="../media/image1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console.cloud.google.com/apis/credentials" TargetMode="External"/><Relationship Id="rId7" Type="http://schemas.openxmlformats.org/officeDocument/2006/relationships/image" Target="../media/image21.png"/><Relationship Id="rId2" Type="http://schemas.openxmlformats.org/officeDocument/2006/relationships/hyperlink" Target="https://cloud.google.com/docs/authentication/api-keys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hyperlink" Target="https://maps.googleapis.com/maps/api/geocode/json?address=Lady+Shaw+Building%2C+Hong+Kong&amp;key=YOUR_API_KEY" TargetMode="Externa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google.com/maps/documentation/geocoding/usage-and-billing?hl=zh-tw" TargetMode="External"/><Relationship Id="rId2" Type="http://schemas.openxmlformats.org/officeDocument/2006/relationships/hyperlink" Target="https://developers.google.com/maps/documentation/geocoding/start?hl=zh-tw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s://data.gov.hk/tc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s://g0vhk-io.github.io/HKAddressParser/#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google.com/maps/documentation/directions/start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2.wmf"/><Relationship Id="rId5" Type="http://schemas.openxmlformats.org/officeDocument/2006/relationships/oleObject" Target="../embeddings/oleObject1.bin"/><Relationship Id="rId4" Type="http://schemas.openxmlformats.org/officeDocument/2006/relationships/hyperlink" Target="https://maps.googleapis.com/maps/api/directions/json?origin=Hang+Seng+Bank+Headquarter&amp;destination=The+Chinese+University+of+Hong+Kong&amp;key=YOUR_API_KEY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y4e.com/lessons/regex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Hypertext_Transfer_Protocol#Request_methods" TargetMode="External"/><Relationship Id="rId2" Type="http://schemas.openxmlformats.org/officeDocument/2006/relationships/hyperlink" Target="https://en.wikipedia.org/wiki/Hypertext_Transfer_Protoco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en.wikipedia.org/wiki/List_of_TCP_and_UDP_port_numbers" TargetMode="External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List_of_HTTP_status_codes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07504" y="3200400"/>
            <a:ext cx="6400800" cy="1600200"/>
          </a:xfrm>
        </p:spPr>
        <p:txBody>
          <a:bodyPr/>
          <a:lstStyle/>
          <a:p>
            <a:pPr algn="l"/>
            <a:r>
              <a:rPr lang="en-US" altLang="zh-TW" b="1" dirty="0"/>
              <a:t>Week 4, 20 July 2019</a:t>
            </a:r>
          </a:p>
          <a:p>
            <a:pPr algn="l"/>
            <a:r>
              <a:rPr lang="en-US" altLang="zh-TW" b="1" dirty="0"/>
              <a:t>By KY Alan Lo</a:t>
            </a:r>
            <a:endParaRPr lang="zh-TW" altLang="en-US" b="1" dirty="0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07504" y="1505930"/>
            <a:ext cx="8229600" cy="1470025"/>
          </a:xfrm>
        </p:spPr>
        <p:txBody>
          <a:bodyPr/>
          <a:lstStyle/>
          <a:p>
            <a:pPr algn="l"/>
            <a:r>
              <a:rPr lang="en-US" altLang="zh-TW" b="1" dirty="0"/>
              <a:t>CUHK Statistics Department</a:t>
            </a:r>
            <a:br>
              <a:rPr lang="en-US" altLang="zh-TW" b="1" dirty="0"/>
            </a:br>
            <a:r>
              <a:rPr lang="en-US" altLang="zh-TW" b="1" dirty="0"/>
              <a:t>Workshop on Python 101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28834974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Import Data Source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300362659"/>
              </p:ext>
            </p:extLst>
          </p:nvPr>
        </p:nvGraphicFramePr>
        <p:xfrm>
          <a:off x="914400" y="1447800"/>
          <a:ext cx="777240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33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963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227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Importing…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Python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temp.csv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d &lt;-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read.csv(“temp.csv”)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df</a:t>
                      </a:r>
                      <a:r>
                        <a:rPr lang="en-US" altLang="zh-TW" dirty="0"/>
                        <a:t> = </a:t>
                      </a:r>
                      <a:r>
                        <a:rPr lang="en-US" altLang="zh-TW" dirty="0" err="1"/>
                        <a:t>pd.read_csv</a:t>
                      </a:r>
                      <a:r>
                        <a:rPr lang="en-US" altLang="zh-TW" dirty="0"/>
                        <a:t>(“temp.csv”)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temp.xlsx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library(</a:t>
                      </a:r>
                      <a:r>
                        <a:rPr lang="en-US" altLang="zh-TW" dirty="0" err="1"/>
                        <a:t>xlsx</a:t>
                      </a:r>
                      <a:r>
                        <a:rPr lang="en-US" altLang="zh-TW" dirty="0"/>
                        <a:t>)</a:t>
                      </a:r>
                    </a:p>
                    <a:p>
                      <a:r>
                        <a:rPr lang="en-US" altLang="zh-TW" dirty="0"/>
                        <a:t>d &lt;- read.xlsx(“temp.xlsx")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df</a:t>
                      </a:r>
                      <a:r>
                        <a:rPr lang="en-US" altLang="zh-TW" dirty="0"/>
                        <a:t> = </a:t>
                      </a:r>
                      <a:r>
                        <a:rPr lang="en-US" altLang="zh-TW" dirty="0" err="1"/>
                        <a:t>pd.ExcelFile</a:t>
                      </a:r>
                      <a:r>
                        <a:rPr lang="en-US" altLang="zh-TW" dirty="0"/>
                        <a:t>(“temp.xlsx”)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026" name="Picture 2" descr="CSVçåçæå°çµæ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70"/>
          <a:stretch/>
        </p:blipFill>
        <p:spPr bwMode="auto">
          <a:xfrm>
            <a:off x="395536" y="3068960"/>
            <a:ext cx="3778531" cy="3168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4" descr="CSV iconçåçæå°çµæ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1032" name="Picture 8" descr="CSV iconçåçæå°çµæ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6228" y="5013176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xlsxçåçæå°çµæ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2924944"/>
            <a:ext cx="4124325" cy="3609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utoShape 12" descr="xlsx iconçåçæå°çµæ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5110534"/>
            <a:ext cx="923181" cy="9231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65861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HTML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613048"/>
          </a:xfrm>
        </p:spPr>
        <p:txBody>
          <a:bodyPr/>
          <a:lstStyle/>
          <a:p>
            <a:r>
              <a:rPr lang="en-US" altLang="zh-TW" dirty="0" err="1"/>
              <a:t>HyperText</a:t>
            </a:r>
            <a:r>
              <a:rPr lang="en-US" altLang="zh-TW" dirty="0"/>
              <a:t> Markup Language</a:t>
            </a:r>
            <a:endParaRPr lang="zh-TW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165857"/>
            <a:ext cx="3944647" cy="2898651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780928"/>
            <a:ext cx="4032448" cy="3749062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向右箭號 3"/>
          <p:cNvSpPr/>
          <p:nvPr/>
        </p:nvSpPr>
        <p:spPr>
          <a:xfrm>
            <a:off x="5292080" y="4077072"/>
            <a:ext cx="1656184" cy="9874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err="1"/>
              <a:t>BeautifulSoup</a:t>
            </a:r>
            <a:endParaRPr lang="zh-TW" altLang="en-US" sz="1600" dirty="0"/>
          </a:p>
        </p:txBody>
      </p:sp>
      <p:pic>
        <p:nvPicPr>
          <p:cNvPr id="2053" name="Picture 5" descr="data table iconçåçæå°çµæ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7424" y="3699015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7" descr="python library iconçåçæå°çµæ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6" name="AutoShape 9" descr="python library iconçåçæå°çµæ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3585921"/>
            <a:ext cx="711523" cy="7115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文字方塊 6"/>
          <p:cNvSpPr txBox="1"/>
          <p:nvPr/>
        </p:nvSpPr>
        <p:spPr>
          <a:xfrm>
            <a:off x="7205848" y="3461101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DataFrame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757616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68844A5-4300-41F6-A26D-92BC65CC4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Urllib</a:t>
            </a:r>
            <a:r>
              <a:rPr lang="zh-TW" altLang="en-US" dirty="0"/>
              <a:t> </a:t>
            </a:r>
            <a:r>
              <a:rPr lang="en-US" altLang="zh-TW" dirty="0">
                <a:sym typeface="Wingdings" panose="05000000000000000000" pitchFamily="2" charset="2"/>
              </a:rPr>
              <a:t>+</a:t>
            </a:r>
            <a:r>
              <a:rPr lang="zh-TW" altLang="en-US" dirty="0">
                <a:sym typeface="Wingdings" panose="05000000000000000000" pitchFamily="2" charset="2"/>
              </a:rPr>
              <a:t> </a:t>
            </a:r>
            <a:r>
              <a:rPr lang="en-US" altLang="zh-TW" dirty="0" err="1">
                <a:sym typeface="Wingdings" panose="05000000000000000000" pitchFamily="2" charset="2"/>
              </a:rPr>
              <a:t>BeautifulSoup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E043F91-ABC0-4AF1-946C-028E55E52A4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1400" dirty="0">
                <a:latin typeface="Courier"/>
              </a:rPr>
              <a:t>import </a:t>
            </a:r>
            <a:r>
              <a:rPr lang="en-US" altLang="zh-TW" sz="1400" dirty="0" err="1">
                <a:latin typeface="Courier"/>
              </a:rPr>
              <a:t>urllib.request</a:t>
            </a:r>
            <a:br>
              <a:rPr lang="en-US" altLang="zh-TW" sz="1400" dirty="0">
                <a:latin typeface="Courier"/>
              </a:rPr>
            </a:br>
            <a:r>
              <a:rPr lang="en-US" altLang="zh-TW" sz="1400" dirty="0">
                <a:latin typeface="Courier"/>
              </a:rPr>
              <a:t>from bs4 import </a:t>
            </a:r>
            <a:r>
              <a:rPr lang="en-US" altLang="zh-TW" sz="1400" dirty="0" err="1">
                <a:latin typeface="Courier"/>
              </a:rPr>
              <a:t>BeautifulSoup</a:t>
            </a:r>
            <a:endParaRPr lang="en-US" altLang="zh-TW" sz="1400" dirty="0">
              <a:latin typeface="Courier"/>
            </a:endParaRPr>
          </a:p>
          <a:p>
            <a:pPr marL="0" indent="0">
              <a:buNone/>
            </a:pPr>
            <a:endParaRPr lang="en-US" altLang="zh-TW" sz="1400" dirty="0">
              <a:latin typeface="Courier"/>
            </a:endParaRPr>
          </a:p>
          <a:p>
            <a:pPr marL="0" indent="0">
              <a:buNone/>
            </a:pPr>
            <a:r>
              <a:rPr lang="en-US" altLang="zh-TW" sz="1400" dirty="0">
                <a:latin typeface="Courier"/>
              </a:rPr>
              <a:t>html = </a:t>
            </a:r>
            <a:r>
              <a:rPr lang="en-US" altLang="zh-TW" sz="1400" dirty="0" err="1">
                <a:latin typeface="Courier"/>
              </a:rPr>
              <a:t>urllib.request.urlopen</a:t>
            </a:r>
            <a:r>
              <a:rPr lang="en-US" altLang="zh-TW" sz="1400" dirty="0">
                <a:latin typeface="Courier"/>
              </a:rPr>
              <a:t>(‘https://www.sta.cuhk.edu.hk’).read()</a:t>
            </a:r>
            <a:br>
              <a:rPr lang="en-US" altLang="zh-TW" sz="1400" dirty="0">
                <a:latin typeface="Courier"/>
              </a:rPr>
            </a:br>
            <a:r>
              <a:rPr lang="en-US" altLang="zh-TW" sz="1400" dirty="0">
                <a:latin typeface="Courier"/>
              </a:rPr>
              <a:t># “</a:t>
            </a:r>
            <a:r>
              <a:rPr lang="zh-TW" altLang="en-US" sz="1400" dirty="0">
                <a:latin typeface="Courier"/>
              </a:rPr>
              <a:t> </a:t>
            </a:r>
            <a:r>
              <a:rPr lang="en-US" altLang="zh-TW" sz="1400" dirty="0">
                <a:latin typeface="Courier"/>
              </a:rPr>
              <a:t>&lt;html  </a:t>
            </a:r>
            <a:r>
              <a:rPr lang="en-US" altLang="zh-TW" sz="1400" dirty="0" err="1">
                <a:latin typeface="Courier"/>
              </a:rPr>
              <a:t>lang</a:t>
            </a:r>
            <a:r>
              <a:rPr lang="en-US" altLang="zh-TW" sz="1400" dirty="0">
                <a:latin typeface="Courier"/>
              </a:rPr>
              <a:t>=“</a:t>
            </a:r>
            <a:r>
              <a:rPr lang="en-US" altLang="zh-TW" sz="1400" dirty="0" err="1">
                <a:latin typeface="Courier"/>
              </a:rPr>
              <a:t>en</a:t>
            </a:r>
            <a:r>
              <a:rPr lang="en-US" altLang="zh-TW" sz="1400" dirty="0">
                <a:latin typeface="Courier"/>
              </a:rPr>
              <a:t>-US”&gt;</a:t>
            </a:r>
            <a:br>
              <a:rPr lang="en-US" altLang="zh-TW" sz="1400" dirty="0">
                <a:latin typeface="Courier"/>
              </a:rPr>
            </a:br>
            <a:r>
              <a:rPr lang="en-US" altLang="zh-TW" sz="1400" dirty="0">
                <a:latin typeface="Courier"/>
              </a:rPr>
              <a:t># &lt;head id=“Head”&gt;</a:t>
            </a:r>
            <a:br>
              <a:rPr lang="en-US" altLang="zh-TW" sz="1400" dirty="0">
                <a:latin typeface="Courier"/>
              </a:rPr>
            </a:br>
            <a:r>
              <a:rPr lang="en-US" altLang="zh-TW" sz="1400" dirty="0">
                <a:latin typeface="Courier"/>
              </a:rPr>
              <a:t>#</a:t>
            </a:r>
            <a:r>
              <a:rPr lang="zh-TW" altLang="en-US" sz="1400" dirty="0">
                <a:latin typeface="Courier"/>
              </a:rPr>
              <a:t> </a:t>
            </a:r>
            <a:r>
              <a:rPr lang="en-US" altLang="zh-TW" sz="1400" dirty="0">
                <a:latin typeface="Courier"/>
              </a:rPr>
              <a:t>&lt;title&gt;</a:t>
            </a:r>
            <a:br>
              <a:rPr lang="en-US" altLang="zh-TW" sz="1400" dirty="0">
                <a:latin typeface="Courier"/>
              </a:rPr>
            </a:br>
            <a:r>
              <a:rPr lang="en-US" altLang="zh-TW" sz="1400" dirty="0">
                <a:latin typeface="Courier"/>
              </a:rPr>
              <a:t>#</a:t>
            </a:r>
            <a:r>
              <a:rPr lang="zh-TW" altLang="en-US" sz="1400" dirty="0">
                <a:latin typeface="Courier"/>
              </a:rPr>
              <a:t> </a:t>
            </a:r>
            <a:r>
              <a:rPr lang="en-US" altLang="zh-TW" sz="1400" dirty="0">
                <a:latin typeface="Courier"/>
              </a:rPr>
              <a:t>	Statistics &gt; Home</a:t>
            </a:r>
            <a:br>
              <a:rPr lang="en-US" altLang="zh-TW" sz="1400" dirty="0">
                <a:latin typeface="Courier"/>
              </a:rPr>
            </a:br>
            <a:r>
              <a:rPr lang="en-US" altLang="zh-TW" sz="1400" dirty="0">
                <a:latin typeface="Courier"/>
              </a:rPr>
              <a:t>#</a:t>
            </a:r>
            <a:r>
              <a:rPr lang="zh-TW" altLang="en-US" sz="1400" dirty="0">
                <a:latin typeface="Courier"/>
              </a:rPr>
              <a:t> </a:t>
            </a:r>
            <a:r>
              <a:rPr lang="en-US" altLang="zh-TW" sz="1400" dirty="0">
                <a:latin typeface="Courier"/>
              </a:rPr>
              <a:t>&lt;/title&gt;…</a:t>
            </a:r>
            <a:r>
              <a:rPr lang="zh-TW" altLang="en-US" sz="1400" dirty="0">
                <a:latin typeface="Courier"/>
              </a:rPr>
              <a:t> </a:t>
            </a:r>
            <a:r>
              <a:rPr lang="en-US" altLang="zh-TW" sz="1400" dirty="0">
                <a:latin typeface="Courier"/>
              </a:rPr>
              <a:t>“</a:t>
            </a:r>
            <a:br>
              <a:rPr lang="en-US" altLang="zh-TW" sz="1400" dirty="0">
                <a:latin typeface="Courier"/>
              </a:rPr>
            </a:br>
            <a:r>
              <a:rPr lang="en-US" altLang="zh-TW" sz="1400" dirty="0">
                <a:latin typeface="Courier"/>
              </a:rPr>
              <a:t>soup = </a:t>
            </a:r>
            <a:r>
              <a:rPr lang="en-US" altLang="zh-TW" sz="1400" dirty="0" err="1">
                <a:latin typeface="Courier"/>
              </a:rPr>
              <a:t>BeautifulSoup</a:t>
            </a:r>
            <a:r>
              <a:rPr lang="en-US" altLang="zh-TW" sz="1400" dirty="0">
                <a:latin typeface="Courier"/>
              </a:rPr>
              <a:t>(html, '</a:t>
            </a:r>
            <a:r>
              <a:rPr lang="en-US" altLang="zh-TW" sz="1400" dirty="0" err="1">
                <a:latin typeface="Courier"/>
              </a:rPr>
              <a:t>html.parser</a:t>
            </a:r>
            <a:r>
              <a:rPr lang="en-US" altLang="zh-TW" sz="1400" dirty="0">
                <a:latin typeface="Courier"/>
              </a:rPr>
              <a:t>’)</a:t>
            </a:r>
          </a:p>
          <a:p>
            <a:pPr marL="0" indent="0">
              <a:buNone/>
            </a:pPr>
            <a:endParaRPr lang="en-US" altLang="zh-TW" sz="1400" dirty="0">
              <a:latin typeface="Courier"/>
            </a:endParaRPr>
          </a:p>
          <a:p>
            <a:pPr marL="0" indent="0">
              <a:buNone/>
            </a:pPr>
            <a:r>
              <a:rPr lang="en-US" altLang="zh-TW" sz="1400" dirty="0">
                <a:latin typeface="Courier"/>
              </a:rPr>
              <a:t># Retrieve all of the anchor tags</a:t>
            </a:r>
            <a:br>
              <a:rPr lang="en-US" altLang="zh-TW" sz="1400" dirty="0">
                <a:latin typeface="Courier"/>
              </a:rPr>
            </a:br>
            <a:r>
              <a:rPr lang="en-US" altLang="zh-TW" sz="1400" dirty="0" err="1">
                <a:latin typeface="Courier"/>
              </a:rPr>
              <a:t>tags</a:t>
            </a:r>
            <a:r>
              <a:rPr lang="en-US" altLang="zh-TW" sz="1400" dirty="0">
                <a:latin typeface="Courier"/>
              </a:rPr>
              <a:t> = soup('a’)</a:t>
            </a:r>
            <a:br>
              <a:rPr lang="en-US" altLang="zh-TW" sz="1400" dirty="0">
                <a:latin typeface="Courier"/>
              </a:rPr>
            </a:br>
            <a:r>
              <a:rPr lang="en-US" altLang="zh-TW" sz="1400" dirty="0">
                <a:latin typeface="Courier"/>
              </a:rPr>
              <a:t>for tag in tags:</a:t>
            </a:r>
            <a:br>
              <a:rPr lang="en-US" altLang="zh-TW" sz="1400" dirty="0">
                <a:latin typeface="Courier"/>
              </a:rPr>
            </a:br>
            <a:r>
              <a:rPr lang="en-US" altLang="zh-TW" sz="1400" dirty="0">
                <a:latin typeface="Courier"/>
              </a:rPr>
              <a:t>    print(</a:t>
            </a:r>
            <a:r>
              <a:rPr lang="en-US" altLang="zh-TW" sz="1400" dirty="0" err="1">
                <a:latin typeface="Courier"/>
              </a:rPr>
              <a:t>tag.get</a:t>
            </a:r>
            <a:r>
              <a:rPr lang="en-US" altLang="zh-TW" sz="1400" dirty="0">
                <a:latin typeface="Courier"/>
              </a:rPr>
              <a:t>('</a:t>
            </a:r>
            <a:r>
              <a:rPr lang="en-US" altLang="zh-TW" sz="1400" dirty="0" err="1">
                <a:latin typeface="Courier"/>
              </a:rPr>
              <a:t>href</a:t>
            </a:r>
            <a:r>
              <a:rPr lang="en-US" altLang="zh-TW" sz="1400" dirty="0">
                <a:latin typeface="Courier"/>
              </a:rPr>
              <a:t>', None))</a:t>
            </a:r>
          </a:p>
          <a:p>
            <a:pPr marL="0" indent="0">
              <a:buNone/>
            </a:pPr>
            <a:endParaRPr lang="en-US" altLang="zh-TW" sz="1400" dirty="0">
              <a:latin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7437512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39DF01-85E7-4F91-8B7E-2D0E4F065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Web scraping extreme example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EDE1B84-2AC1-4C2C-9ABC-005B8D36CED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https://boingboing.net/2017/08/25/person-tests-amazons-unlim.html</a:t>
            </a:r>
            <a:endParaRPr lang="en-US" altLang="zh-TW" dirty="0"/>
          </a:p>
          <a:p>
            <a:r>
              <a:rPr lang="en-US" altLang="zh-TW" dirty="0"/>
              <a:t>A fellow who goes by the handle beaston02 wanted to see how unlimited Amazon's "unlimited" cloud storage plan was, so he uploaded 293 years' worth (2 million gigabytes or 2 petabytes) </a:t>
            </a:r>
            <a:r>
              <a:rPr lang="en-US" altLang="zh-TW"/>
              <a:t>of </a:t>
            </a:r>
            <a:r>
              <a:rPr lang="en-US" altLang="zh-TW">
                <a:sym typeface="Wingdings" panose="05000000000000000000" pitchFamily="2" charset="2"/>
              </a:rPr>
              <a:t></a:t>
            </a:r>
            <a:r>
              <a:rPr lang="en-US" altLang="zh-TW"/>
              <a:t> </a:t>
            </a:r>
            <a:r>
              <a:rPr lang="en-US" altLang="zh-TW" dirty="0"/>
              <a:t>videos to his account.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595137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API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1045096"/>
          </a:xfrm>
        </p:spPr>
        <p:txBody>
          <a:bodyPr>
            <a:normAutofit/>
          </a:bodyPr>
          <a:lstStyle/>
          <a:p>
            <a:r>
              <a:rPr lang="en-US" altLang="zh-TW" dirty="0"/>
              <a:t>Application programming interface</a:t>
            </a:r>
            <a:br>
              <a:rPr lang="en-US" altLang="zh-TW" dirty="0"/>
            </a:br>
            <a:r>
              <a:rPr lang="en-US" altLang="zh-TW" dirty="0">
                <a:hlinkClick r:id="rId3"/>
              </a:rPr>
              <a:t>https://youtu.be/zvKadd9Cflc</a:t>
            </a:r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4" name="AutoShape 2" descr="API iconçåçæå°çµæ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3861048"/>
            <a:ext cx="1071563" cy="1071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AutoShape 5" descr="cloud database iconçåçæå°çµæ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6" name="AutoShape 8" descr="cloud database iconçåçæå°çµæ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7" name="AutoShape 10" descr="cloud database iconçåçæå°çµæ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8" name="AutoShape 13" descr="cloud database iconçåçæå°çµæ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9" name="AutoShape 15" descr="cloud database iconçåçæå°çµæ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3089" name="Picture 17" descr="cloud database iconçåçæå°çµæ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3475285"/>
            <a:ext cx="2362200" cy="1457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5" descr="data table iconçåçæå°çµæ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7424" y="3343867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文字方塊 14"/>
          <p:cNvSpPr txBox="1"/>
          <p:nvPr/>
        </p:nvSpPr>
        <p:spPr>
          <a:xfrm>
            <a:off x="7205848" y="3105953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DataFrame</a:t>
            </a:r>
            <a:endParaRPr lang="zh-TW" altLang="en-US" dirty="0"/>
          </a:p>
        </p:txBody>
      </p:sp>
      <p:pic>
        <p:nvPicPr>
          <p:cNvPr id="3091" name="Picture 19" descr="waiter iconçåçæå°çµæ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3475285"/>
            <a:ext cx="679023" cy="679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9" descr="waiter iconçåçæå°çµæ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4296367"/>
            <a:ext cx="679023" cy="679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直線單箭頭接點 10"/>
          <p:cNvCxnSpPr/>
          <p:nvPr/>
        </p:nvCxnSpPr>
        <p:spPr>
          <a:xfrm flipH="1">
            <a:off x="3627339" y="4154308"/>
            <a:ext cx="331008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>
            <a:endCxn id="14" idx="1"/>
          </p:cNvCxnSpPr>
          <p:nvPr/>
        </p:nvCxnSpPr>
        <p:spPr>
          <a:xfrm>
            <a:off x="3707904" y="4296367"/>
            <a:ext cx="32295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10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8589" y="3430534"/>
            <a:ext cx="711523" cy="7115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文字方塊 26"/>
          <p:cNvSpPr txBox="1"/>
          <p:nvPr/>
        </p:nvSpPr>
        <p:spPr>
          <a:xfrm>
            <a:off x="4882312" y="4390991"/>
            <a:ext cx="684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urllib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331395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E3A6CD-811E-425A-9887-FDE9727E8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Google Map API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B565C2A-FDAC-4AB9-997E-9A9DD01B75B2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1143000"/>
          </a:xfrm>
        </p:spPr>
        <p:txBody>
          <a:bodyPr>
            <a:normAutofit lnSpcReduction="10000"/>
          </a:bodyPr>
          <a:lstStyle/>
          <a:p>
            <a:r>
              <a:rPr lang="en-US" altLang="zh-TW" sz="2000" dirty="0"/>
              <a:t>Get API</a:t>
            </a:r>
            <a:r>
              <a:rPr lang="zh-TW" altLang="en-US" sz="2000" dirty="0"/>
              <a:t> </a:t>
            </a:r>
            <a:r>
              <a:rPr lang="en-US" altLang="zh-TW" sz="2000" dirty="0"/>
              <a:t>key (</a:t>
            </a:r>
            <a:r>
              <a:rPr lang="en-US" altLang="zh-TW" sz="2000" dirty="0">
                <a:hlinkClick r:id="rId2"/>
              </a:rPr>
              <a:t>Reference</a:t>
            </a:r>
            <a:r>
              <a:rPr lang="en-US" altLang="zh-TW" sz="2000" dirty="0"/>
              <a:t>)</a:t>
            </a:r>
          </a:p>
          <a:p>
            <a:r>
              <a:rPr lang="en-US" altLang="zh-TW" sz="2000" dirty="0"/>
              <a:t>At </a:t>
            </a:r>
            <a:r>
              <a:rPr lang="en-US" altLang="zh-TW" sz="2000" dirty="0">
                <a:hlinkClick r:id="rId3"/>
              </a:rPr>
              <a:t>here</a:t>
            </a:r>
            <a:r>
              <a:rPr lang="en-US" altLang="zh-TW" sz="2000" dirty="0"/>
              <a:t> , Create the credential =</a:t>
            </a:r>
            <a:r>
              <a:rPr lang="zh-TW" altLang="en-US" sz="2000" dirty="0"/>
              <a:t> </a:t>
            </a:r>
            <a:r>
              <a:rPr lang="en-US" altLang="zh-TW" sz="2000" dirty="0"/>
              <a:t>your API Key</a:t>
            </a:r>
            <a:r>
              <a:rPr lang="zh-TW" altLang="en-US" sz="2000" dirty="0"/>
              <a:t> </a:t>
            </a:r>
            <a:r>
              <a:rPr lang="en-US" altLang="zh-TW" sz="2000" dirty="0"/>
              <a:t>(time limit = 24 hours)</a:t>
            </a:r>
            <a:br>
              <a:rPr lang="en-US" altLang="zh-TW" dirty="0"/>
            </a:b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5858A8A-BF8B-4126-B529-6CC7DE955A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1641" y="2250779"/>
            <a:ext cx="5400600" cy="1990553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948C75C4-D94E-4DF2-BB37-01E853D4C1C9}"/>
              </a:ext>
            </a:extLst>
          </p:cNvPr>
          <p:cNvSpPr/>
          <p:nvPr/>
        </p:nvSpPr>
        <p:spPr>
          <a:xfrm>
            <a:off x="1289979" y="5660032"/>
            <a:ext cx="640871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Try this in your browser:</a:t>
            </a:r>
            <a:br>
              <a:rPr lang="en-US" altLang="zh-TW" dirty="0"/>
            </a:br>
            <a:r>
              <a:rPr lang="en-US" altLang="zh-TW" dirty="0">
                <a:hlinkClick r:id="rId5"/>
              </a:rPr>
              <a:t>https://maps.googleapis.com/maps/api/geocode/json?address=Lady+Shaw+Building%2C+Hong+Kong&amp;key=YOUR_API_KEY</a:t>
            </a:r>
            <a:r>
              <a:rPr lang="zh-TW" altLang="en-US" dirty="0"/>
              <a:t> 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5A5A948-DB1F-4A39-B228-0F19A339F32A}"/>
              </a:ext>
            </a:extLst>
          </p:cNvPr>
          <p:cNvSpPr/>
          <p:nvPr/>
        </p:nvSpPr>
        <p:spPr>
          <a:xfrm>
            <a:off x="1262555" y="4077072"/>
            <a:ext cx="34903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At here , Choose your API you want</a:t>
            </a:r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5E483397-66DE-49F0-8CAE-D0E6A0EECEE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74081" y="4482278"/>
            <a:ext cx="3197919" cy="957806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11F2791D-DE10-4154-BD0D-D3699860DE2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20072" y="4577233"/>
            <a:ext cx="1308878" cy="1082799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6C409AB9-766F-4DBD-A6D4-655CA56B1B6A}"/>
              </a:ext>
            </a:extLst>
          </p:cNvPr>
          <p:cNvSpPr/>
          <p:nvPr/>
        </p:nvSpPr>
        <p:spPr>
          <a:xfrm>
            <a:off x="5285952" y="4147847"/>
            <a:ext cx="17716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Then choose this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690335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E3A6CD-811E-425A-9887-FDE9727E8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Google Map API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B565C2A-FDAC-4AB9-997E-9A9DD01B75B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sz="2000" dirty="0">
                <a:hlinkClick r:id="rId2"/>
              </a:rPr>
              <a:t>The API documentation</a:t>
            </a:r>
            <a:endParaRPr lang="en-US" altLang="zh-TW" sz="2000" dirty="0"/>
          </a:p>
          <a:p>
            <a:pPr marL="0" indent="0">
              <a:buNone/>
            </a:pPr>
            <a:endParaRPr lang="en-US" altLang="zh-TW" sz="2000" dirty="0"/>
          </a:p>
          <a:p>
            <a:pPr marL="0" indent="0">
              <a:buNone/>
            </a:pPr>
            <a:endParaRPr lang="en-US" altLang="zh-TW" sz="2000" dirty="0"/>
          </a:p>
          <a:p>
            <a:pPr marL="0" indent="0">
              <a:buNone/>
            </a:pPr>
            <a:endParaRPr lang="en-US" altLang="zh-TW" sz="2000" dirty="0"/>
          </a:p>
          <a:p>
            <a:pPr marL="0" indent="0">
              <a:buNone/>
            </a:pPr>
            <a:endParaRPr lang="en-US" altLang="zh-TW" sz="2000" dirty="0"/>
          </a:p>
          <a:p>
            <a:pPr marL="0" indent="0">
              <a:buNone/>
            </a:pPr>
            <a:endParaRPr lang="en-US" altLang="zh-TW" sz="2000" dirty="0"/>
          </a:p>
          <a:p>
            <a:r>
              <a:rPr lang="en-US" altLang="zh-TW" sz="2000" dirty="0">
                <a:hlinkClick r:id="rId3"/>
              </a:rPr>
              <a:t>Usage and Billing</a:t>
            </a:r>
            <a:br>
              <a:rPr lang="en-US" altLang="zh-TW" sz="2000" dirty="0"/>
            </a:br>
            <a:r>
              <a:rPr lang="en-US" altLang="zh-TW" sz="2000" dirty="0"/>
              <a:t>$200 USD Google Maps Platform credit is available each month</a:t>
            </a:r>
            <a:br>
              <a:rPr lang="en-US" altLang="zh-TW" sz="2000" dirty="0"/>
            </a:br>
            <a:br>
              <a:rPr lang="en-US" altLang="zh-TW" dirty="0"/>
            </a:b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B833BED1-46D6-4D66-B839-B74A300DA0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1640" y="4460009"/>
            <a:ext cx="6264696" cy="1188385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F101030D-455A-4448-A7ED-5C9502682C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31640" y="1851295"/>
            <a:ext cx="5398497" cy="1881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8542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E3A6CD-811E-425A-9887-FDE9727E8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Data.gov.hk</a:t>
            </a:r>
            <a:r>
              <a:rPr lang="en-US" altLang="zh-TW" dirty="0"/>
              <a:t> API</a:t>
            </a:r>
            <a:endParaRPr lang="zh-TW" altLang="en-US" dirty="0"/>
          </a:p>
        </p:txBody>
      </p:sp>
      <p:pic>
        <p:nvPicPr>
          <p:cNvPr id="4" name="圖片 3">
            <a:hlinkClick r:id="rId2"/>
            <a:extLst>
              <a:ext uri="{FF2B5EF4-FFF2-40B4-BE49-F238E27FC236}">
                <a16:creationId xmlns:a16="http://schemas.microsoft.com/office/drawing/2014/main" id="{5A631F1B-458F-4CC4-8C30-771A6D3EA9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664" y="1340768"/>
            <a:ext cx="6295984" cy="5242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1090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E3A6CD-811E-425A-9887-FDE9727E8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>
                <a:hlinkClick r:id="rId2"/>
              </a:rPr>
              <a:t>HKAddressParser</a:t>
            </a:r>
            <a:endParaRPr lang="zh-TW" alt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5E3C9554-C361-488A-A1E3-D275A6F387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1417638"/>
            <a:ext cx="6912768" cy="5130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8310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E3A6CD-811E-425A-9887-FDE9727E8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Assignment: Continue from taxi meter</a:t>
            </a:r>
            <a:endParaRPr lang="zh-TW" alt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EF54595F-F3F5-4865-BC2F-6D20FDDD55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1340768"/>
            <a:ext cx="3639760" cy="4641129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6EECC99C-ECCF-48AA-9EB8-5C8071AA1F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5087" y="1340768"/>
            <a:ext cx="2946126" cy="2209595"/>
          </a:xfrm>
          <a:prstGeom prst="rect">
            <a:avLst/>
          </a:prstGeom>
        </p:spPr>
      </p:pic>
      <p:pic>
        <p:nvPicPr>
          <p:cNvPr id="1026" name="Picture 2" descr="è¥¿é§ è·¯ççåçæå°çµæ">
            <a:extLst>
              <a:ext uri="{FF2B5EF4-FFF2-40B4-BE49-F238E27FC236}">
                <a16:creationId xmlns:a16="http://schemas.microsoft.com/office/drawing/2014/main" id="{503494D5-906B-4FAD-85BB-3D95A76971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2576" y="3710692"/>
            <a:ext cx="2946126" cy="224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2059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Content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/>
              <a:t>Some Knowledge on Internet</a:t>
            </a:r>
          </a:p>
          <a:p>
            <a:r>
              <a:rPr lang="en-US" altLang="zh-TW" dirty="0"/>
              <a:t>Web Scraping </a:t>
            </a:r>
          </a:p>
          <a:p>
            <a:pPr lvl="1"/>
            <a:r>
              <a:rPr lang="en-US" altLang="zh-TW" dirty="0" err="1"/>
              <a:t>urllib</a:t>
            </a:r>
            <a:r>
              <a:rPr lang="en-US" altLang="zh-TW" dirty="0"/>
              <a:t> , </a:t>
            </a:r>
            <a:r>
              <a:rPr lang="en-US" altLang="zh-TW" dirty="0" err="1"/>
              <a:t>BeautifulSoup</a:t>
            </a:r>
            <a:endParaRPr lang="en-US" altLang="zh-TW" dirty="0"/>
          </a:p>
          <a:p>
            <a:r>
              <a:rPr lang="en-US" altLang="zh-TW" dirty="0"/>
              <a:t>API</a:t>
            </a:r>
          </a:p>
          <a:p>
            <a:pPr lvl="1"/>
            <a:r>
              <a:rPr lang="en-US" altLang="zh-TW" dirty="0"/>
              <a:t>Google API, data.gov.hk, Twitter API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446311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911D7B-C2AE-41DC-83B0-4C104EE2B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Twitter API</a:t>
            </a:r>
            <a:endParaRPr lang="zh-HK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ACF95C4-D9BA-4AE2-8878-727488A6630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HK" dirty="0"/>
              <a:t>If we have time, also go through this.</a:t>
            </a:r>
            <a:endParaRPr lang="zh-HK" altLang="en-US" dirty="0"/>
          </a:p>
        </p:txBody>
      </p:sp>
      <p:pic>
        <p:nvPicPr>
          <p:cNvPr id="3074" name="Picture 2" descr="twitter API pythonçåçæå°çµæ">
            <a:extLst>
              <a:ext uri="{FF2B5EF4-FFF2-40B4-BE49-F238E27FC236}">
                <a16:creationId xmlns:a16="http://schemas.microsoft.com/office/drawing/2014/main" id="{0F83A466-5E9B-4F0C-8B6B-F661542FD5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205426"/>
            <a:ext cx="3878957" cy="1265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962724C9-DEEC-4671-9358-1FE2ACB770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352" y="2060848"/>
            <a:ext cx="5454556" cy="3958952"/>
          </a:xfrm>
          <a:prstGeom prst="rect">
            <a:avLst/>
          </a:prstGeom>
        </p:spPr>
      </p:pic>
      <p:pic>
        <p:nvPicPr>
          <p:cNvPr id="3076" name="Picture 4" descr="insight iconçåçæå°çµæ">
            <a:extLst>
              <a:ext uri="{FF2B5EF4-FFF2-40B4-BE49-F238E27FC236}">
                <a16:creationId xmlns:a16="http://schemas.microsoft.com/office/drawing/2014/main" id="{1E48F79F-879E-4D3E-B1E7-4D34B75432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7444" y="3636082"/>
            <a:ext cx="808484" cy="808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734AD4A2-F872-44D3-923F-29A1DF122813}"/>
              </a:ext>
            </a:extLst>
          </p:cNvPr>
          <p:cNvCxnSpPr>
            <a:stCxn id="4" idx="3"/>
            <a:endCxn id="3076" idx="1"/>
          </p:cNvCxnSpPr>
          <p:nvPr/>
        </p:nvCxnSpPr>
        <p:spPr>
          <a:xfrm>
            <a:off x="5936908" y="4040324"/>
            <a:ext cx="16205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73007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E99DCA0-2BD3-418B-84DF-C82DF3B7D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Assignment 4: Continue from taxi meter</a:t>
            </a:r>
            <a:endParaRPr lang="zh-HK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B2A97AD-01C7-48F8-8343-2ED7B558CEAB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1981200"/>
          </a:xfrm>
        </p:spPr>
        <p:txBody>
          <a:bodyPr/>
          <a:lstStyle/>
          <a:p>
            <a:r>
              <a:rPr lang="en-US" altLang="zh-HK" dirty="0"/>
              <a:t>Use </a:t>
            </a:r>
            <a:r>
              <a:rPr lang="en-US" altLang="zh-HK" dirty="0">
                <a:hlinkClick r:id="rId3"/>
              </a:rPr>
              <a:t>Google Direction API </a:t>
            </a:r>
            <a:r>
              <a:rPr lang="en-US" altLang="zh-HK" dirty="0"/>
              <a:t>to search the best route</a:t>
            </a:r>
          </a:p>
          <a:p>
            <a:r>
              <a:rPr lang="en-US" altLang="zh-HK" dirty="0"/>
              <a:t>The sample API url:</a:t>
            </a:r>
            <a:br>
              <a:rPr lang="en-US" altLang="zh-HK" dirty="0"/>
            </a:br>
            <a:r>
              <a:rPr lang="en-US" altLang="zh-HK" sz="1600" dirty="0">
                <a:hlinkClick r:id="rId4"/>
              </a:rPr>
              <a:t>https://maps.googleapis.com/maps/api/directions/json?origin=Hang+Seng+Bank+Headquarter&amp;destination=The+Chinese+University+of+Hong+Kong&amp;key=YOUR_API_KEY</a:t>
            </a:r>
            <a:endParaRPr lang="en-US" altLang="zh-HK" sz="2400" dirty="0"/>
          </a:p>
          <a:p>
            <a:r>
              <a:rPr lang="en-US" altLang="zh-HK" sz="2400" dirty="0"/>
              <a:t>The sample JSON output</a:t>
            </a:r>
            <a:endParaRPr lang="zh-HK" altLang="en-US" dirty="0"/>
          </a:p>
        </p:txBody>
      </p:sp>
      <p:graphicFrame>
        <p:nvGraphicFramePr>
          <p:cNvPr id="4" name="物件 3">
            <a:extLst>
              <a:ext uri="{FF2B5EF4-FFF2-40B4-BE49-F238E27FC236}">
                <a16:creationId xmlns:a16="http://schemas.microsoft.com/office/drawing/2014/main" id="{F539EBB0-5737-41A3-925A-E7027C38619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5632737"/>
              </p:ext>
            </p:extLst>
          </p:nvPr>
        </p:nvGraphicFramePr>
        <p:xfrm>
          <a:off x="1187624" y="3394660"/>
          <a:ext cx="1423988" cy="490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name="封裝程式殼層物件" showAsIcon="1" r:id="rId5" imgW="1423440" imgH="491040" progId="Package">
                  <p:embed/>
                </p:oleObj>
              </mc:Choice>
              <mc:Fallback>
                <p:oleObj name="封裝程式殼層物件" showAsIcon="1" r:id="rId5" imgW="1423440" imgH="49104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87624" y="3394660"/>
                        <a:ext cx="1423988" cy="4905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字方塊 4">
            <a:extLst>
              <a:ext uri="{FF2B5EF4-FFF2-40B4-BE49-F238E27FC236}">
                <a16:creationId xmlns:a16="http://schemas.microsoft.com/office/drawing/2014/main" id="{DFB7FDE0-66F5-4FF9-853D-77A359074CA3}"/>
              </a:ext>
            </a:extLst>
          </p:cNvPr>
          <p:cNvSpPr txBox="1"/>
          <p:nvPr/>
        </p:nvSpPr>
        <p:spPr>
          <a:xfrm>
            <a:off x="1043608" y="4005064"/>
            <a:ext cx="74168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HK" dirty="0"/>
              <a:t>Level 1 – Create a function: </a:t>
            </a:r>
            <a:r>
              <a:rPr lang="en-US" altLang="zh-HK" dirty="0" err="1"/>
              <a:t>getRoute</a:t>
            </a:r>
            <a:r>
              <a:rPr lang="en-US" altLang="zh-HK" dirty="0"/>
              <a:t>(origin, destination)</a:t>
            </a:r>
            <a:br>
              <a:rPr lang="en-US" altLang="zh-HK" dirty="0"/>
            </a:br>
            <a:r>
              <a:rPr lang="en-US" altLang="zh-HK" dirty="0"/>
              <a:t>with return ({‘</a:t>
            </a:r>
            <a:r>
              <a:rPr lang="en-US" altLang="zh-HK" dirty="0" err="1"/>
              <a:t>Dist</a:t>
            </a:r>
            <a:r>
              <a:rPr lang="en-US" altLang="zh-HK" dirty="0"/>
              <a:t>’, ‘Time’}) – The Route Distance and Time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HK" dirty="0"/>
              <a:t>UAT#1 – </a:t>
            </a:r>
            <a:r>
              <a:rPr lang="en-US" altLang="zh-HK" dirty="0" err="1"/>
              <a:t>getRoute</a:t>
            </a:r>
            <a:r>
              <a:rPr lang="en-US" altLang="zh-HK" dirty="0"/>
              <a:t>(‘Hang Seng Bank Headquarter’, ‘The Chinese University of Hong Kong’) </a:t>
            </a:r>
            <a:r>
              <a:rPr lang="en-US" altLang="zh-HK" dirty="0">
                <a:sym typeface="Wingdings" panose="05000000000000000000" pitchFamily="2" charset="2"/>
              </a:rPr>
              <a:t> {‘</a:t>
            </a:r>
            <a:r>
              <a:rPr lang="en-US" altLang="zh-HK" dirty="0" err="1">
                <a:sym typeface="Wingdings" panose="05000000000000000000" pitchFamily="2" charset="2"/>
              </a:rPr>
              <a:t>Dist</a:t>
            </a:r>
            <a:r>
              <a:rPr lang="en-US" altLang="zh-HK" dirty="0">
                <a:sym typeface="Wingdings" panose="05000000000000000000" pitchFamily="2" charset="2"/>
              </a:rPr>
              <a:t>’: </a:t>
            </a:r>
            <a:r>
              <a:rPr lang="en-US" altLang="zh-HK" dirty="0"/>
              <a:t>23.193, ‘Time’:  25.2667}</a:t>
            </a:r>
          </a:p>
        </p:txBody>
      </p:sp>
    </p:spTree>
    <p:extLst>
      <p:ext uri="{BB962C8B-B14F-4D97-AF65-F5344CB8AC3E}">
        <p14:creationId xmlns:p14="http://schemas.microsoft.com/office/powerpoint/2010/main" val="41102898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7F3F50-35B9-416A-B4A3-BFC4F62E7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Assignment 4: Continue from taxi meter</a:t>
            </a:r>
            <a:endParaRPr lang="zh-HK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782ACBB-EC2F-4209-BFA7-AD09F2EC94B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HK" sz="2000" dirty="0"/>
              <a:t>Level 2 – Modify the function: </a:t>
            </a:r>
            <a:r>
              <a:rPr lang="en-US" altLang="zh-HK" sz="2000" dirty="0" err="1"/>
              <a:t>getRoute</a:t>
            </a:r>
            <a:br>
              <a:rPr lang="en-US" altLang="zh-HK" sz="2000" dirty="0"/>
            </a:br>
            <a:r>
              <a:rPr lang="en-US" altLang="zh-HK" sz="2000" dirty="0"/>
              <a:t>For detecting whether the route is using any </a:t>
            </a:r>
            <a:r>
              <a:rPr lang="en-US" altLang="zh-HK" sz="2000" dirty="0" err="1"/>
              <a:t>harbour</a:t>
            </a:r>
            <a:r>
              <a:rPr lang="en-US" altLang="zh-HK" sz="2000" dirty="0"/>
              <a:t> crossing tunnel</a:t>
            </a:r>
            <a:br>
              <a:rPr lang="en-US" altLang="zh-HK" sz="2000" dirty="0"/>
            </a:br>
            <a:r>
              <a:rPr lang="en-US" altLang="zh-HK" sz="2000" dirty="0"/>
              <a:t>important key: “</a:t>
            </a:r>
            <a:r>
              <a:rPr lang="en-US" altLang="zh-HK" sz="2000" dirty="0" err="1"/>
              <a:t>html_instructions</a:t>
            </a:r>
            <a:r>
              <a:rPr lang="en-US" altLang="zh-HK" sz="2000" dirty="0"/>
              <a:t>”</a:t>
            </a:r>
          </a:p>
          <a:p>
            <a:pPr lvl="1"/>
            <a:r>
              <a:rPr lang="en-US" altLang="zh-HK" sz="1800" dirty="0"/>
              <a:t>If </a:t>
            </a:r>
            <a:r>
              <a:rPr lang="en-US" altLang="zh-HK" sz="1800" dirty="0" err="1"/>
              <a:t>html_instructions</a:t>
            </a:r>
            <a:r>
              <a:rPr lang="en-US" altLang="zh-HK" sz="1800" dirty="0"/>
              <a:t> contains </a:t>
            </a:r>
          </a:p>
          <a:p>
            <a:pPr lvl="2"/>
            <a:r>
              <a:rPr lang="en-US" altLang="zh-TW" sz="1400" dirty="0"/>
              <a:t>“1</a:t>
            </a:r>
            <a:r>
              <a:rPr lang="zh-TW" altLang="en-US" sz="1400" dirty="0"/>
              <a:t>號幹線</a:t>
            </a:r>
            <a:r>
              <a:rPr lang="en-US" altLang="zh-TW" sz="1400" dirty="0"/>
              <a:t>” and “</a:t>
            </a:r>
            <a:r>
              <a:rPr lang="zh-TW" altLang="en-US" sz="1400" dirty="0"/>
              <a:t>收費路段</a:t>
            </a:r>
            <a:r>
              <a:rPr lang="en-US" altLang="zh-TW" sz="1400" dirty="0"/>
              <a:t>” </a:t>
            </a:r>
            <a:r>
              <a:rPr lang="en-US" altLang="zh-TW" sz="1400" dirty="0">
                <a:sym typeface="Wingdings" panose="05000000000000000000" pitchFamily="2" charset="2"/>
              </a:rPr>
              <a:t> </a:t>
            </a:r>
            <a:r>
              <a:rPr lang="en-US" altLang="zh-TW" sz="1400" dirty="0" err="1">
                <a:sym typeface="Wingdings" panose="05000000000000000000" pitchFamily="2" charset="2"/>
              </a:rPr>
              <a:t>Harbour</a:t>
            </a:r>
            <a:r>
              <a:rPr lang="en-US" altLang="zh-TW" sz="1400" dirty="0">
                <a:sym typeface="Wingdings" panose="05000000000000000000" pitchFamily="2" charset="2"/>
              </a:rPr>
              <a:t> Tunnel Crossing</a:t>
            </a:r>
          </a:p>
          <a:p>
            <a:pPr lvl="2"/>
            <a:r>
              <a:rPr lang="en-US" altLang="zh-TW" sz="1400" dirty="0"/>
              <a:t>“2</a:t>
            </a:r>
            <a:r>
              <a:rPr lang="zh-TW" altLang="en-US" sz="1400" dirty="0"/>
              <a:t>號幹線</a:t>
            </a:r>
            <a:r>
              <a:rPr lang="en-US" altLang="zh-TW" sz="1400" dirty="0"/>
              <a:t>” and “</a:t>
            </a:r>
            <a:r>
              <a:rPr lang="zh-TW" altLang="en-US" sz="1400" dirty="0"/>
              <a:t>收費路段</a:t>
            </a:r>
            <a:r>
              <a:rPr lang="en-US" altLang="zh-TW" sz="1400" dirty="0"/>
              <a:t>” </a:t>
            </a:r>
            <a:r>
              <a:rPr lang="en-US" altLang="zh-TW" sz="1400" dirty="0">
                <a:sym typeface="Wingdings" panose="05000000000000000000" pitchFamily="2" charset="2"/>
              </a:rPr>
              <a:t> Eastern </a:t>
            </a:r>
            <a:r>
              <a:rPr lang="en-US" altLang="zh-TW" sz="1400" dirty="0" err="1">
                <a:sym typeface="Wingdings" panose="05000000000000000000" pitchFamily="2" charset="2"/>
              </a:rPr>
              <a:t>Harbour</a:t>
            </a:r>
            <a:r>
              <a:rPr lang="en-US" altLang="zh-TW" sz="1400" dirty="0">
                <a:sym typeface="Wingdings" panose="05000000000000000000" pitchFamily="2" charset="2"/>
              </a:rPr>
              <a:t> Tunnel Crossing</a:t>
            </a:r>
          </a:p>
          <a:p>
            <a:pPr lvl="2"/>
            <a:r>
              <a:rPr lang="en-US" altLang="zh-TW" sz="1400" dirty="0"/>
              <a:t>“3</a:t>
            </a:r>
            <a:r>
              <a:rPr lang="zh-TW" altLang="en-US" sz="1400" dirty="0"/>
              <a:t>號幹線</a:t>
            </a:r>
            <a:r>
              <a:rPr lang="en-US" altLang="zh-TW" sz="1400" dirty="0"/>
              <a:t>” and “</a:t>
            </a:r>
            <a:r>
              <a:rPr lang="zh-TW" altLang="en-US" sz="1400" dirty="0"/>
              <a:t>收費路段</a:t>
            </a:r>
            <a:r>
              <a:rPr lang="en-US" altLang="zh-TW" sz="1400" dirty="0"/>
              <a:t>” </a:t>
            </a:r>
            <a:r>
              <a:rPr lang="en-US" altLang="zh-TW" sz="1400" dirty="0">
                <a:sym typeface="Wingdings" panose="05000000000000000000" pitchFamily="2" charset="2"/>
              </a:rPr>
              <a:t> Western </a:t>
            </a:r>
            <a:r>
              <a:rPr lang="en-US" altLang="zh-TW" sz="1400" dirty="0" err="1">
                <a:sym typeface="Wingdings" panose="05000000000000000000" pitchFamily="2" charset="2"/>
              </a:rPr>
              <a:t>Harbour</a:t>
            </a:r>
            <a:r>
              <a:rPr lang="en-US" altLang="zh-TW" sz="1400" dirty="0">
                <a:sym typeface="Wingdings" panose="05000000000000000000" pitchFamily="2" charset="2"/>
              </a:rPr>
              <a:t> Tunnel Crossing</a:t>
            </a:r>
          </a:p>
          <a:p>
            <a:pPr lvl="1"/>
            <a:r>
              <a:rPr lang="en-US" altLang="zh-HK" sz="1800" dirty="0"/>
              <a:t>with return ({‘</a:t>
            </a:r>
            <a:r>
              <a:rPr lang="en-US" altLang="zh-HK" sz="1800" dirty="0" err="1"/>
              <a:t>Dist</a:t>
            </a:r>
            <a:r>
              <a:rPr lang="en-US" altLang="zh-HK" sz="1800" dirty="0"/>
              <a:t>’, ‘Time’, ‘HC’}) – The Route Distance, Time, </a:t>
            </a:r>
            <a:r>
              <a:rPr lang="en-US" altLang="zh-HK" sz="1800" dirty="0" err="1"/>
              <a:t>Harbour</a:t>
            </a:r>
            <a:r>
              <a:rPr lang="en-US" altLang="zh-HK" sz="1800" dirty="0"/>
              <a:t> Crossing</a:t>
            </a:r>
          </a:p>
          <a:p>
            <a:pPr lvl="2"/>
            <a:r>
              <a:rPr lang="en-US" altLang="zh-TW" sz="1400" dirty="0">
                <a:sym typeface="Wingdings" panose="05000000000000000000" pitchFamily="2" charset="2"/>
              </a:rPr>
              <a:t>UAT#2 - </a:t>
            </a:r>
            <a:r>
              <a:rPr lang="en-US" altLang="zh-HK" sz="1400" dirty="0" err="1"/>
              <a:t>getRoute</a:t>
            </a:r>
            <a:r>
              <a:rPr lang="en-US" altLang="zh-HK" sz="1400" dirty="0"/>
              <a:t>(‘Hang Seng Bank Headquarter’, ‘The Chinese University of Hong Kong’) </a:t>
            </a:r>
            <a:r>
              <a:rPr lang="en-US" altLang="zh-HK" sz="1400" dirty="0">
                <a:sym typeface="Wingdings" panose="05000000000000000000" pitchFamily="2" charset="2"/>
              </a:rPr>
              <a:t> {‘</a:t>
            </a:r>
            <a:r>
              <a:rPr lang="en-US" altLang="zh-HK" sz="1400" dirty="0" err="1">
                <a:sym typeface="Wingdings" panose="05000000000000000000" pitchFamily="2" charset="2"/>
              </a:rPr>
              <a:t>Dist</a:t>
            </a:r>
            <a:r>
              <a:rPr lang="en-US" altLang="zh-HK" sz="1400" dirty="0">
                <a:sym typeface="Wingdings" panose="05000000000000000000" pitchFamily="2" charset="2"/>
              </a:rPr>
              <a:t>’: </a:t>
            </a:r>
            <a:r>
              <a:rPr lang="en-US" altLang="zh-HK" sz="1400" dirty="0"/>
              <a:t>23.193, ‘Time’:  25.2667, ‘HC’: ‘West’}</a:t>
            </a:r>
          </a:p>
          <a:p>
            <a:pPr lvl="2"/>
            <a:r>
              <a:rPr lang="en-US" altLang="zh-TW" sz="1400" dirty="0">
                <a:sym typeface="Wingdings" panose="05000000000000000000" pitchFamily="2" charset="2"/>
              </a:rPr>
              <a:t>UAT#3 – </a:t>
            </a:r>
            <a:r>
              <a:rPr lang="en-US" altLang="zh-TW" sz="1400" dirty="0" err="1">
                <a:sym typeface="Wingdings" panose="05000000000000000000" pitchFamily="2" charset="2"/>
              </a:rPr>
              <a:t>getRoute</a:t>
            </a:r>
            <a:r>
              <a:rPr lang="en-US" altLang="zh-TW" sz="1400" dirty="0">
                <a:sym typeface="Wingdings" panose="05000000000000000000" pitchFamily="2" charset="2"/>
              </a:rPr>
              <a:t>(‘Sogo Causeway Bay’,</a:t>
            </a:r>
            <a:r>
              <a:rPr lang="en-US" altLang="zh-HK" sz="1400" dirty="0"/>
              <a:t> ‘The Chinese University of Hong Kong’) </a:t>
            </a:r>
            <a:r>
              <a:rPr lang="en-US" altLang="zh-HK" sz="1400" dirty="0">
                <a:sym typeface="Wingdings" panose="05000000000000000000" pitchFamily="2" charset="2"/>
              </a:rPr>
              <a:t> {‘</a:t>
            </a:r>
            <a:r>
              <a:rPr lang="en-US" altLang="zh-HK" sz="1400" dirty="0" err="1">
                <a:sym typeface="Wingdings" panose="05000000000000000000" pitchFamily="2" charset="2"/>
              </a:rPr>
              <a:t>Dist</a:t>
            </a:r>
            <a:r>
              <a:rPr lang="en-US" altLang="zh-HK" sz="1400" dirty="0">
                <a:sym typeface="Wingdings" panose="05000000000000000000" pitchFamily="2" charset="2"/>
              </a:rPr>
              <a:t>’: </a:t>
            </a:r>
            <a:r>
              <a:rPr lang="en-US" altLang="zh-HK" sz="1400" dirty="0"/>
              <a:t>21.365, ‘Time’:  31.0833, ‘HC’: ‘Central’}</a:t>
            </a:r>
          </a:p>
          <a:p>
            <a:pPr lvl="2"/>
            <a:r>
              <a:rPr lang="en-US" altLang="zh-TW" sz="1400" dirty="0">
                <a:sym typeface="Wingdings" panose="05000000000000000000" pitchFamily="2" charset="2"/>
              </a:rPr>
              <a:t>UAT#4 – </a:t>
            </a:r>
            <a:r>
              <a:rPr lang="en-US" altLang="zh-TW" sz="1400" dirty="0" err="1">
                <a:sym typeface="Wingdings" panose="05000000000000000000" pitchFamily="2" charset="2"/>
              </a:rPr>
              <a:t>getRoute</a:t>
            </a:r>
            <a:r>
              <a:rPr lang="en-US" altLang="zh-TW" sz="1400" dirty="0">
                <a:sym typeface="Wingdings" panose="05000000000000000000" pitchFamily="2" charset="2"/>
              </a:rPr>
              <a:t>(‘Tai Koo Place’,</a:t>
            </a:r>
            <a:r>
              <a:rPr lang="en-US" altLang="zh-HK" sz="1400" dirty="0"/>
              <a:t> ‘The Chinese University of Hong Kong’) </a:t>
            </a:r>
            <a:r>
              <a:rPr lang="en-US" altLang="zh-HK" sz="1400" dirty="0">
                <a:sym typeface="Wingdings" panose="05000000000000000000" pitchFamily="2" charset="2"/>
              </a:rPr>
              <a:t> {‘</a:t>
            </a:r>
            <a:r>
              <a:rPr lang="en-US" altLang="zh-HK" sz="1400" dirty="0" err="1">
                <a:sym typeface="Wingdings" panose="05000000000000000000" pitchFamily="2" charset="2"/>
              </a:rPr>
              <a:t>Dist</a:t>
            </a:r>
            <a:r>
              <a:rPr lang="en-US" altLang="zh-HK" sz="1400" dirty="0">
                <a:sym typeface="Wingdings" panose="05000000000000000000" pitchFamily="2" charset="2"/>
              </a:rPr>
              <a:t>’: </a:t>
            </a:r>
            <a:r>
              <a:rPr lang="en-US" altLang="zh-HK" sz="1400" dirty="0"/>
              <a:t>25.219, ‘Time’:  31.8333, ‘HC’: ‘East’}</a:t>
            </a:r>
          </a:p>
          <a:p>
            <a:pPr lvl="2"/>
            <a:r>
              <a:rPr lang="en-US" altLang="zh-TW" sz="1400" dirty="0">
                <a:sym typeface="Wingdings" panose="05000000000000000000" pitchFamily="2" charset="2"/>
              </a:rPr>
              <a:t>UAT#5 - </a:t>
            </a:r>
            <a:r>
              <a:rPr lang="en-US" altLang="zh-TW" sz="1400" dirty="0" err="1">
                <a:sym typeface="Wingdings" panose="05000000000000000000" pitchFamily="2" charset="2"/>
              </a:rPr>
              <a:t>getRoute</a:t>
            </a:r>
            <a:r>
              <a:rPr lang="en-US" altLang="zh-TW" sz="1400" dirty="0">
                <a:sym typeface="Wingdings" panose="05000000000000000000" pitchFamily="2" charset="2"/>
              </a:rPr>
              <a:t>(‘Shatin Station’,</a:t>
            </a:r>
            <a:r>
              <a:rPr lang="en-US" altLang="zh-HK" sz="1400" dirty="0"/>
              <a:t> ‘The Chinese University of Hong Kong’) </a:t>
            </a:r>
            <a:r>
              <a:rPr lang="en-US" altLang="zh-HK" sz="1400" dirty="0">
                <a:sym typeface="Wingdings" panose="05000000000000000000" pitchFamily="2" charset="2"/>
              </a:rPr>
              <a:t> {‘</a:t>
            </a:r>
            <a:r>
              <a:rPr lang="en-US" altLang="zh-HK" sz="1400" dirty="0" err="1">
                <a:sym typeface="Wingdings" panose="05000000000000000000" pitchFamily="2" charset="2"/>
              </a:rPr>
              <a:t>Dist</a:t>
            </a:r>
            <a:r>
              <a:rPr lang="en-US" altLang="zh-HK" sz="1400" dirty="0">
                <a:sym typeface="Wingdings" panose="05000000000000000000" pitchFamily="2" charset="2"/>
              </a:rPr>
              <a:t>’: 6.426</a:t>
            </a:r>
            <a:r>
              <a:rPr lang="en-US" altLang="zh-HK" sz="1400" dirty="0"/>
              <a:t>, ‘Time’:  8.8, ‘HC’: None}</a:t>
            </a:r>
            <a:endParaRPr lang="en-US" altLang="zh-TW" sz="1400" dirty="0">
              <a:sym typeface="Wingdings" panose="05000000000000000000" pitchFamily="2" charset="2"/>
            </a:endParaRPr>
          </a:p>
          <a:p>
            <a:pPr lvl="2"/>
            <a:endParaRPr lang="en-US" altLang="zh-TW" sz="1400" dirty="0">
              <a:sym typeface="Wingdings" panose="05000000000000000000" pitchFamily="2" charset="2"/>
            </a:endParaRPr>
          </a:p>
          <a:p>
            <a:pPr lvl="1"/>
            <a:endParaRPr lang="en-US" altLang="zh-TW" sz="1800" dirty="0">
              <a:sym typeface="Wingdings" panose="05000000000000000000" pitchFamily="2" charset="2"/>
            </a:endParaRPr>
          </a:p>
          <a:p>
            <a:pPr lvl="2"/>
            <a:endParaRPr lang="zh-HK" altLang="en-US" sz="1400" dirty="0"/>
          </a:p>
          <a:p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17048420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717D970-7763-448F-BA85-77FEE31E2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Assignment 4: Continue from taxi meter</a:t>
            </a:r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32BB2FC5-523B-430C-BC00-EE201833AF38}"/>
              </a:ext>
            </a:extLst>
          </p:cNvPr>
          <p:cNvSpPr txBox="1"/>
          <p:nvPr/>
        </p:nvSpPr>
        <p:spPr>
          <a:xfrm>
            <a:off x="1043608" y="1417638"/>
            <a:ext cx="698477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/>
              <a:t>Marking Scheme: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2400" dirty="0"/>
              <a:t>50% - the program should be RUN-able.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2400" dirty="0"/>
              <a:t>10% - Succeed to get json from API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2400" dirty="0"/>
              <a:t>25% - success to pass UAT#1-5 (each 5%)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2400" dirty="0"/>
              <a:t>10% - The program should be READ-able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2400" dirty="0"/>
              <a:t>5% - The assignment should be handed ON-TIME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/>
              <a:t>Super NOTE: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2400" dirty="0"/>
              <a:t>Good to train your techniques on </a:t>
            </a:r>
            <a:r>
              <a:rPr lang="en-US" altLang="zh-TW" sz="2400" dirty="0" err="1"/>
              <a:t>urllib</a:t>
            </a:r>
            <a:endParaRPr lang="en-US" altLang="zh-TW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2400" dirty="0"/>
              <a:t>Welcome to use the word searching library re – regular expression (</a:t>
            </a:r>
            <a:r>
              <a:rPr lang="en-US" altLang="zh-TW" sz="2400" dirty="0">
                <a:hlinkClick r:id="rId2"/>
              </a:rPr>
              <a:t>Notes is here</a:t>
            </a:r>
            <a:r>
              <a:rPr lang="en-US" altLang="zh-TW" sz="2400" dirty="0"/>
              <a:t>)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9049563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b="1" dirty="0"/>
              <a:t>Thank you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827563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0535A3-492C-49C2-81A3-BD3329390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Some knowledge on internet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6CC4D59-1583-4BB5-AD0B-6516594DE5D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TCP/IP</a:t>
            </a:r>
          </a:p>
          <a:p>
            <a:r>
              <a:rPr lang="en-US" altLang="zh-TW" dirty="0"/>
              <a:t>Protocol</a:t>
            </a:r>
            <a:br>
              <a:rPr lang="en-US" altLang="zh-TW" dirty="0"/>
            </a:br>
            <a:r>
              <a:rPr lang="en-US" altLang="zh-TW" sz="1600" dirty="0"/>
              <a:t>A set of rules that all parties follow so we can predict each other’s behavior</a:t>
            </a:r>
            <a:endParaRPr lang="en-US" altLang="zh-TW" dirty="0"/>
          </a:p>
          <a:p>
            <a:pPr lvl="1"/>
            <a:r>
              <a:rPr lang="en-US" altLang="zh-TW" dirty="0">
                <a:hlinkClick r:id="rId2"/>
              </a:rPr>
              <a:t>HTTP</a:t>
            </a:r>
            <a:r>
              <a:rPr lang="en-US" altLang="zh-TW" dirty="0"/>
              <a:t> – </a:t>
            </a:r>
            <a:r>
              <a:rPr lang="en-US" altLang="zh-TW" dirty="0" err="1"/>
              <a:t>HyperText</a:t>
            </a:r>
            <a:r>
              <a:rPr lang="en-US" altLang="zh-TW" dirty="0"/>
              <a:t> Transfer Protocol</a:t>
            </a:r>
          </a:p>
          <a:p>
            <a:pPr lvl="1"/>
            <a:r>
              <a:rPr lang="en-US" altLang="zh-TW" dirty="0"/>
              <a:t>HTTPS – (+)</a:t>
            </a:r>
            <a:r>
              <a:rPr lang="zh-TW" altLang="en-US" dirty="0"/>
              <a:t> </a:t>
            </a:r>
            <a:r>
              <a:rPr lang="en-US" altLang="zh-TW" dirty="0"/>
              <a:t>Secure</a:t>
            </a:r>
          </a:p>
          <a:p>
            <a:pPr lvl="1"/>
            <a:r>
              <a:rPr lang="en-US" altLang="zh-TW" dirty="0">
                <a:hlinkClick r:id="rId3"/>
              </a:rPr>
              <a:t>Request</a:t>
            </a:r>
            <a:r>
              <a:rPr lang="en-US" altLang="zh-TW" dirty="0"/>
              <a:t> – GET / PUT / DELETE …</a:t>
            </a:r>
          </a:p>
          <a:p>
            <a:r>
              <a:rPr lang="en-US" altLang="zh-TW" dirty="0"/>
              <a:t>Protocol + Host + Files</a:t>
            </a:r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Port</a:t>
            </a:r>
            <a:endParaRPr lang="zh-TW" altLang="en-US" dirty="0"/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BC44C115-69DF-436C-A8B8-79280EBC2738}"/>
              </a:ext>
            </a:extLst>
          </p:cNvPr>
          <p:cNvGrpSpPr/>
          <p:nvPr/>
        </p:nvGrpSpPr>
        <p:grpSpPr>
          <a:xfrm>
            <a:off x="1331640" y="4365104"/>
            <a:ext cx="6702495" cy="898639"/>
            <a:chOff x="3178175" y="1879600"/>
            <a:chExt cx="9167700" cy="1229162"/>
          </a:xfrm>
        </p:grpSpPr>
        <p:sp>
          <p:nvSpPr>
            <p:cNvPr id="4" name="Shape 458">
              <a:extLst>
                <a:ext uri="{FF2B5EF4-FFF2-40B4-BE49-F238E27FC236}">
                  <a16:creationId xmlns:a16="http://schemas.microsoft.com/office/drawing/2014/main" id="{E72A8873-8A04-4BBC-AF7E-6147229D9898}"/>
                </a:ext>
              </a:extLst>
            </p:cNvPr>
            <p:cNvSpPr txBox="1"/>
            <p:nvPr/>
          </p:nvSpPr>
          <p:spPr>
            <a:xfrm>
              <a:off x="3178175" y="1879600"/>
              <a:ext cx="9167700" cy="647700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FF00"/>
                </a:buClr>
                <a:buSzPct val="25000"/>
                <a:buFont typeface="Courier New"/>
                <a:buNone/>
              </a:pPr>
              <a:r>
                <a:rPr lang="en-US" sz="2000" b="0" i="0" u="none" strike="noStrike" cap="none" dirty="0">
                  <a:solidFill>
                    <a:srgbClr val="00B050"/>
                  </a:solidFill>
                  <a:latin typeface="Courier"/>
                  <a:ea typeface="Courier New"/>
                  <a:cs typeface="Courier"/>
                  <a:sym typeface="Courier New"/>
                </a:rPr>
                <a:t>https://</a:t>
              </a:r>
              <a:r>
                <a:rPr lang="en-US" sz="2000" b="0" i="0" u="none" strike="noStrike" cap="none" dirty="0">
                  <a:solidFill>
                    <a:srgbClr val="C00000"/>
                  </a:solidFill>
                  <a:latin typeface="Courier"/>
                  <a:ea typeface="Courier New"/>
                  <a:cs typeface="Courier"/>
                  <a:sym typeface="Courier New"/>
                </a:rPr>
                <a:t>www.sta.cuhk.edu.hk</a:t>
              </a:r>
              <a:r>
                <a:rPr lang="en-US" sz="2000" b="0" i="0" u="none" strike="noStrike" cap="none" dirty="0">
                  <a:solidFill>
                    <a:srgbClr val="FF7F00"/>
                  </a:solidFill>
                  <a:latin typeface="Courier"/>
                  <a:ea typeface="Courier New"/>
                  <a:cs typeface="Courier"/>
                  <a:sym typeface="Courier New"/>
                </a:rPr>
                <a:t>/default.aspx</a:t>
              </a:r>
            </a:p>
          </p:txBody>
        </p:sp>
        <p:sp>
          <p:nvSpPr>
            <p:cNvPr id="5" name="Shape 460">
              <a:extLst>
                <a:ext uri="{FF2B5EF4-FFF2-40B4-BE49-F238E27FC236}">
                  <a16:creationId xmlns:a16="http://schemas.microsoft.com/office/drawing/2014/main" id="{B4236371-93B3-41F7-9859-CA183A2ED057}"/>
                </a:ext>
              </a:extLst>
            </p:cNvPr>
            <p:cNvSpPr txBox="1"/>
            <p:nvPr/>
          </p:nvSpPr>
          <p:spPr>
            <a:xfrm>
              <a:off x="3392931" y="2486562"/>
              <a:ext cx="1722301" cy="62219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FF00"/>
                </a:buClr>
                <a:buSzPct val="25000"/>
                <a:buFont typeface="Cabin"/>
                <a:buNone/>
              </a:pPr>
              <a:r>
                <a:rPr lang="en-US" sz="2000" u="none" strike="noStrike" cap="none" dirty="0">
                  <a:solidFill>
                    <a:srgbClr val="00B050"/>
                  </a:solidFill>
                  <a:ea typeface="Arial" charset="0"/>
                  <a:cs typeface="Arial" charset="0"/>
                  <a:sym typeface="Cabin"/>
                </a:rPr>
                <a:t>protocol</a:t>
              </a:r>
            </a:p>
          </p:txBody>
        </p:sp>
        <p:sp>
          <p:nvSpPr>
            <p:cNvPr id="6" name="Shape 461">
              <a:extLst>
                <a:ext uri="{FF2B5EF4-FFF2-40B4-BE49-F238E27FC236}">
                  <a16:creationId xmlns:a16="http://schemas.microsoft.com/office/drawing/2014/main" id="{DFCB65F9-2AD9-434A-98ED-C1C71D1E9DFE}"/>
                </a:ext>
              </a:extLst>
            </p:cNvPr>
            <p:cNvSpPr txBox="1"/>
            <p:nvPr/>
          </p:nvSpPr>
          <p:spPr>
            <a:xfrm>
              <a:off x="6857869" y="2486563"/>
              <a:ext cx="924000" cy="62219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FF"/>
                </a:buClr>
                <a:buSzPct val="25000"/>
                <a:buFont typeface="Cabin"/>
                <a:buNone/>
              </a:pPr>
              <a:r>
                <a:rPr lang="en-US" sz="2000" u="none" strike="noStrike" cap="none" dirty="0">
                  <a:solidFill>
                    <a:srgbClr val="C00000"/>
                  </a:solidFill>
                  <a:ea typeface="Arial" charset="0"/>
                  <a:cs typeface="Arial" charset="0"/>
                  <a:sym typeface="Cabin"/>
                </a:rPr>
                <a:t>host</a:t>
              </a:r>
            </a:p>
          </p:txBody>
        </p:sp>
        <p:sp>
          <p:nvSpPr>
            <p:cNvPr id="7" name="Shape 462">
              <a:extLst>
                <a:ext uri="{FF2B5EF4-FFF2-40B4-BE49-F238E27FC236}">
                  <a16:creationId xmlns:a16="http://schemas.microsoft.com/office/drawing/2014/main" id="{D73819DA-B229-40D6-B926-0BE0F7D250E1}"/>
                </a:ext>
              </a:extLst>
            </p:cNvPr>
            <p:cNvSpPr txBox="1"/>
            <p:nvPr/>
          </p:nvSpPr>
          <p:spPr>
            <a:xfrm>
              <a:off x="9518192" y="2465710"/>
              <a:ext cx="2411999" cy="62219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7F00"/>
                </a:buClr>
                <a:buSzPct val="25000"/>
                <a:buFont typeface="Cabin"/>
                <a:buNone/>
              </a:pPr>
              <a:r>
                <a:rPr lang="en-US" sz="2000" u="none" strike="noStrike" cap="none" dirty="0">
                  <a:solidFill>
                    <a:srgbClr val="FF7F00"/>
                  </a:solidFill>
                  <a:ea typeface="Arial" charset="0"/>
                  <a:cs typeface="Arial" charset="0"/>
                  <a:sym typeface="Cabin"/>
                </a:rPr>
                <a:t>file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335491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>
            <a:extLst>
              <a:ext uri="{FF2B5EF4-FFF2-40B4-BE49-F238E27FC236}">
                <a16:creationId xmlns:a16="http://schemas.microsoft.com/office/drawing/2014/main" id="{33F6B57F-E456-47E4-9283-47D944D74C3E}"/>
              </a:ext>
            </a:extLst>
          </p:cNvPr>
          <p:cNvGrpSpPr/>
          <p:nvPr/>
        </p:nvGrpSpPr>
        <p:grpSpPr>
          <a:xfrm>
            <a:off x="1475656" y="476672"/>
            <a:ext cx="5704111" cy="3128989"/>
            <a:chOff x="1100137" y="1328738"/>
            <a:chExt cx="7605414" cy="4171949"/>
          </a:xfrm>
        </p:grpSpPr>
        <p:pic>
          <p:nvPicPr>
            <p:cNvPr id="339" name="Shape 339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254227" y="2798564"/>
              <a:ext cx="1550194" cy="84296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</p:pic>
        <p:sp>
          <p:nvSpPr>
            <p:cNvPr id="340" name="Shape 340"/>
            <p:cNvSpPr txBox="1"/>
            <p:nvPr/>
          </p:nvSpPr>
          <p:spPr>
            <a:xfrm>
              <a:off x="1100137" y="1328738"/>
              <a:ext cx="3750469" cy="4171949"/>
            </a:xfrm>
            <a:prstGeom prst="rect">
              <a:avLst/>
            </a:prstGeom>
            <a:noFill/>
            <a:ln w="19050" cap="rnd" cmpd="sng">
              <a:solidFill>
                <a:srgbClr val="FF7F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t" anchorCtr="0">
              <a:noAutofit/>
            </a:bodyPr>
            <a:lstStyle/>
            <a:p>
              <a:pPr>
                <a:buClr>
                  <a:schemeClr val="lt1"/>
                </a:buClr>
                <a:buSzPct val="25000"/>
              </a:pPr>
              <a:r>
                <a:rPr lang="en-US" sz="1400" dirty="0">
                  <a:ea typeface="Arial" charset="0"/>
                  <a:cs typeface="Arial" charset="0"/>
                  <a:sym typeface="Cabin"/>
                </a:rPr>
                <a:t>www.sta.cuhk.edu.hk</a:t>
              </a:r>
            </a:p>
          </p:txBody>
        </p:sp>
        <p:grpSp>
          <p:nvGrpSpPr>
            <p:cNvPr id="341" name="Shape 341"/>
            <p:cNvGrpSpPr/>
            <p:nvPr/>
          </p:nvGrpSpPr>
          <p:grpSpPr>
            <a:xfrm>
              <a:off x="7255370" y="2396728"/>
              <a:ext cx="1450181" cy="1042988"/>
              <a:chOff x="0" y="0"/>
              <a:chExt cx="2576512" cy="1854200"/>
            </a:xfrm>
          </p:grpSpPr>
          <p:grpSp>
            <p:nvGrpSpPr>
              <p:cNvPr id="342" name="Shape 342"/>
              <p:cNvGrpSpPr/>
              <p:nvPr/>
            </p:nvGrpSpPr>
            <p:grpSpPr>
              <a:xfrm>
                <a:off x="0" y="0"/>
                <a:ext cx="2576512" cy="1854200"/>
                <a:chOff x="0" y="0"/>
                <a:chExt cx="2576512" cy="1854200"/>
              </a:xfrm>
            </p:grpSpPr>
            <p:grpSp>
              <p:nvGrpSpPr>
                <p:cNvPr id="343" name="Shape 343"/>
                <p:cNvGrpSpPr/>
                <p:nvPr/>
              </p:nvGrpSpPr>
              <p:grpSpPr>
                <a:xfrm>
                  <a:off x="352425" y="0"/>
                  <a:ext cx="1878011" cy="1184275"/>
                  <a:chOff x="0" y="0"/>
                  <a:chExt cx="1878011" cy="1184275"/>
                </a:xfrm>
              </p:grpSpPr>
              <p:sp>
                <p:nvSpPr>
                  <p:cNvPr id="344" name="Shape 344"/>
                  <p:cNvSpPr txBox="1"/>
                  <p:nvPr/>
                </p:nvSpPr>
                <p:spPr>
                  <a:xfrm>
                    <a:off x="0" y="0"/>
                    <a:ext cx="1878011" cy="1184275"/>
                  </a:xfrm>
                  <a:prstGeom prst="rect">
                    <a:avLst/>
                  </a:prstGeom>
                  <a:solidFill>
                    <a:schemeClr val="accent1"/>
                  </a:solidFill>
                  <a:ln w="19050" cap="rnd" cmpd="sng">
                    <a:solidFill>
                      <a:srgbClr val="618FFD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lIns="0" tIns="0" rIns="0" bIns="0" anchor="t" anchorCtr="0">
                    <a:noAutofit/>
                  </a:bodyPr>
                  <a:lstStyle/>
                  <a:p>
                    <a:pPr algn="ctr"/>
                    <a:endParaRPr sz="900"/>
                  </a:p>
                </p:txBody>
              </p:sp>
              <p:sp>
                <p:nvSpPr>
                  <p:cNvPr id="345" name="Shape 345"/>
                  <p:cNvSpPr/>
                  <p:nvPr/>
                </p:nvSpPr>
                <p:spPr>
                  <a:xfrm>
                    <a:off x="149225" y="106361"/>
                    <a:ext cx="1576386" cy="973136"/>
                  </a:xfrm>
                  <a:prstGeom prst="roundRect">
                    <a:avLst>
                      <a:gd name="adj" fmla="val 1490"/>
                    </a:avLst>
                  </a:prstGeom>
                  <a:solidFill>
                    <a:srgbClr val="FFFFFF"/>
                  </a:solidFill>
                  <a:ln w="19050" cap="rnd" cmpd="sng">
                    <a:solidFill>
                      <a:srgbClr val="618FFD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lIns="0" tIns="0" rIns="0" bIns="0" anchor="t" anchorCtr="0">
                    <a:noAutofit/>
                  </a:bodyPr>
                  <a:lstStyle/>
                  <a:p>
                    <a:pPr algn="ctr"/>
                    <a:endParaRPr sz="900"/>
                  </a:p>
                </p:txBody>
              </p:sp>
            </p:grpSp>
            <p:grpSp>
              <p:nvGrpSpPr>
                <p:cNvPr id="346" name="Shape 346"/>
                <p:cNvGrpSpPr/>
                <p:nvPr/>
              </p:nvGrpSpPr>
              <p:grpSpPr>
                <a:xfrm>
                  <a:off x="0" y="1543050"/>
                  <a:ext cx="2576512" cy="311150"/>
                  <a:chOff x="0" y="0"/>
                  <a:chExt cx="2576512" cy="309562"/>
                </a:xfrm>
              </p:grpSpPr>
              <p:cxnSp>
                <p:nvCxnSpPr>
                  <p:cNvPr id="347" name="Shape 347"/>
                  <p:cNvCxnSpPr/>
                  <p:nvPr/>
                </p:nvCxnSpPr>
                <p:spPr>
                  <a:xfrm flipH="1">
                    <a:off x="0" y="0"/>
                    <a:ext cx="341311" cy="241299"/>
                  </a:xfrm>
                  <a:prstGeom prst="straightConnector1">
                    <a:avLst/>
                  </a:prstGeom>
                  <a:noFill/>
                  <a:ln w="19050" cap="rnd" cmpd="sng">
                    <a:solidFill>
                      <a:srgbClr val="618FFD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348" name="Shape 348"/>
                  <p:cNvCxnSpPr/>
                  <p:nvPr/>
                </p:nvCxnSpPr>
                <p:spPr>
                  <a:xfrm>
                    <a:off x="0" y="241300"/>
                    <a:ext cx="2574924" cy="1587"/>
                  </a:xfrm>
                  <a:prstGeom prst="straightConnector1">
                    <a:avLst/>
                  </a:prstGeom>
                  <a:noFill/>
                  <a:ln w="19050" cap="rnd" cmpd="sng">
                    <a:solidFill>
                      <a:srgbClr val="618FFD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349" name="Shape 349"/>
                  <p:cNvCxnSpPr/>
                  <p:nvPr/>
                </p:nvCxnSpPr>
                <p:spPr>
                  <a:xfrm>
                    <a:off x="0" y="306387"/>
                    <a:ext cx="2574924" cy="3174"/>
                  </a:xfrm>
                  <a:prstGeom prst="straightConnector1">
                    <a:avLst/>
                  </a:prstGeom>
                  <a:noFill/>
                  <a:ln w="19050" cap="rnd" cmpd="sng">
                    <a:solidFill>
                      <a:srgbClr val="618FFD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350" name="Shape 350"/>
                  <p:cNvCxnSpPr/>
                  <p:nvPr/>
                </p:nvCxnSpPr>
                <p:spPr>
                  <a:xfrm>
                    <a:off x="0" y="241300"/>
                    <a:ext cx="1587" cy="65086"/>
                  </a:xfrm>
                  <a:prstGeom prst="straightConnector1">
                    <a:avLst/>
                  </a:prstGeom>
                  <a:noFill/>
                  <a:ln w="19050" cap="rnd" cmpd="sng">
                    <a:solidFill>
                      <a:srgbClr val="618FFD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351" name="Shape 351"/>
                  <p:cNvCxnSpPr/>
                  <p:nvPr/>
                </p:nvCxnSpPr>
                <p:spPr>
                  <a:xfrm>
                    <a:off x="2239961" y="0"/>
                    <a:ext cx="334961" cy="241299"/>
                  </a:xfrm>
                  <a:prstGeom prst="straightConnector1">
                    <a:avLst/>
                  </a:prstGeom>
                  <a:noFill/>
                  <a:ln w="19050" cap="rnd" cmpd="sng">
                    <a:solidFill>
                      <a:srgbClr val="618FFD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352" name="Shape 352"/>
                  <p:cNvCxnSpPr/>
                  <p:nvPr/>
                </p:nvCxnSpPr>
                <p:spPr>
                  <a:xfrm>
                    <a:off x="2574925" y="241300"/>
                    <a:ext cx="1587" cy="65086"/>
                  </a:xfrm>
                  <a:prstGeom prst="straightConnector1">
                    <a:avLst/>
                  </a:prstGeom>
                  <a:noFill/>
                  <a:ln w="19050" cap="rnd" cmpd="sng">
                    <a:solidFill>
                      <a:srgbClr val="618FFD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</p:cxnSp>
            </p:grpSp>
            <p:sp>
              <p:nvSpPr>
                <p:cNvPr id="353" name="Shape 353"/>
                <p:cNvSpPr txBox="1"/>
                <p:nvPr/>
              </p:nvSpPr>
              <p:spPr>
                <a:xfrm>
                  <a:off x="357187" y="1220787"/>
                  <a:ext cx="1874836" cy="304799"/>
                </a:xfrm>
                <a:prstGeom prst="rect">
                  <a:avLst/>
                </a:prstGeom>
                <a:noFill/>
                <a:ln w="19050" cap="rnd" cmpd="sng">
                  <a:solidFill>
                    <a:srgbClr val="618FFD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lIns="0" tIns="0" rIns="0" bIns="0" anchor="t" anchorCtr="0">
                  <a:noAutofit/>
                </a:bodyPr>
                <a:lstStyle/>
                <a:p>
                  <a:pPr algn="ctr"/>
                  <a:endParaRPr sz="900"/>
                </a:p>
              </p:txBody>
            </p:sp>
            <p:cxnSp>
              <p:nvCxnSpPr>
                <p:cNvPr id="354" name="Shape 354"/>
                <p:cNvCxnSpPr/>
                <p:nvPr/>
              </p:nvCxnSpPr>
              <p:spPr>
                <a:xfrm>
                  <a:off x="1763711" y="1373187"/>
                  <a:ext cx="374649" cy="3174"/>
                </a:xfrm>
                <a:prstGeom prst="straightConnector1">
                  <a:avLst/>
                </a:prstGeom>
                <a:noFill/>
                <a:ln w="19050" cap="rnd" cmpd="sng">
                  <a:solidFill>
                    <a:srgbClr val="618FFD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355" name="Shape 355"/>
              <p:cNvSpPr txBox="1"/>
              <p:nvPr/>
            </p:nvSpPr>
            <p:spPr>
              <a:xfrm rot="10800000" flipH="1">
                <a:off x="474662" y="1319212"/>
                <a:ext cx="203199" cy="31750"/>
              </a:xfrm>
              <a:prstGeom prst="rect">
                <a:avLst/>
              </a:prstGeom>
              <a:solidFill>
                <a:srgbClr val="000000"/>
              </a:solidFill>
              <a:ln w="19050" cap="rnd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0" tIns="0" rIns="0" bIns="0" anchor="t" anchorCtr="0">
                <a:noAutofit/>
              </a:bodyPr>
              <a:lstStyle/>
              <a:p>
                <a:pPr algn="ctr"/>
                <a:endParaRPr sz="900"/>
              </a:p>
            </p:txBody>
          </p:sp>
        </p:grpSp>
        <p:sp>
          <p:nvSpPr>
            <p:cNvPr id="356" name="Shape 356"/>
            <p:cNvSpPr txBox="1"/>
            <p:nvPr/>
          </p:nvSpPr>
          <p:spPr>
            <a:xfrm>
              <a:off x="1650207" y="1678781"/>
              <a:ext cx="1464468" cy="664369"/>
            </a:xfrm>
            <a:prstGeom prst="rect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anchor="t" anchorCtr="0">
              <a:noAutofit/>
            </a:bodyPr>
            <a:lstStyle/>
            <a:p>
              <a:pPr algn="ctr">
                <a:buClr>
                  <a:srgbClr val="FF00FF"/>
                </a:buClr>
                <a:buSzPct val="25000"/>
              </a:pPr>
              <a:r>
                <a:rPr lang="en-US" sz="1400" dirty="0">
                  <a:solidFill>
                    <a:schemeClr val="accent1"/>
                  </a:solidFill>
                  <a:ea typeface="Arial" charset="0"/>
                  <a:cs typeface="Arial" charset="0"/>
                  <a:sym typeface="Cabin"/>
                </a:rPr>
                <a:t>Incoming</a:t>
              </a:r>
            </a:p>
            <a:p>
              <a:pPr algn="ctr">
                <a:buClr>
                  <a:srgbClr val="FF00FF"/>
                </a:buClr>
                <a:buSzPct val="25000"/>
              </a:pPr>
              <a:r>
                <a:rPr lang="en-US" sz="1400" dirty="0">
                  <a:solidFill>
                    <a:schemeClr val="accent1"/>
                  </a:solidFill>
                  <a:ea typeface="Arial" charset="0"/>
                  <a:cs typeface="Arial" charset="0"/>
                  <a:sym typeface="Cabin"/>
                </a:rPr>
                <a:t>E-Mail</a:t>
              </a:r>
            </a:p>
          </p:txBody>
        </p:sp>
        <p:sp>
          <p:nvSpPr>
            <p:cNvPr id="357" name="Shape 357"/>
            <p:cNvSpPr txBox="1"/>
            <p:nvPr/>
          </p:nvSpPr>
          <p:spPr>
            <a:xfrm>
              <a:off x="1650207" y="2578894"/>
              <a:ext cx="1464468" cy="407194"/>
            </a:xfrm>
            <a:prstGeom prst="rect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anchor="t" anchorCtr="0">
              <a:noAutofit/>
            </a:bodyPr>
            <a:lstStyle/>
            <a:p>
              <a:pPr algn="ctr">
                <a:buClr>
                  <a:srgbClr val="FF00FF"/>
                </a:buClr>
                <a:buSzPct val="25000"/>
              </a:pPr>
              <a:r>
                <a:rPr lang="en-US" sz="1400">
                  <a:solidFill>
                    <a:schemeClr val="accent1"/>
                  </a:solidFill>
                  <a:ea typeface="Arial" charset="0"/>
                  <a:cs typeface="Arial" charset="0"/>
                  <a:sym typeface="Cabin"/>
                </a:rPr>
                <a:t>Login</a:t>
              </a:r>
            </a:p>
          </p:txBody>
        </p:sp>
        <p:sp>
          <p:nvSpPr>
            <p:cNvPr id="358" name="Shape 358"/>
            <p:cNvSpPr txBox="1"/>
            <p:nvPr/>
          </p:nvSpPr>
          <p:spPr>
            <a:xfrm>
              <a:off x="1650207" y="3543300"/>
              <a:ext cx="1464468" cy="407194"/>
            </a:xfrm>
            <a:prstGeom prst="rect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anchor="t" anchorCtr="0">
              <a:noAutofit/>
            </a:bodyPr>
            <a:lstStyle/>
            <a:p>
              <a:pPr algn="ctr">
                <a:buClr>
                  <a:srgbClr val="FF00FF"/>
                </a:buClr>
                <a:buSzPct val="25000"/>
              </a:pPr>
              <a:r>
                <a:rPr lang="en-US" sz="1400">
                  <a:solidFill>
                    <a:schemeClr val="accent1"/>
                  </a:solidFill>
                  <a:ea typeface="Arial" charset="0"/>
                  <a:cs typeface="Arial" charset="0"/>
                  <a:sym typeface="Cabin"/>
                </a:rPr>
                <a:t>Web Server</a:t>
              </a:r>
            </a:p>
          </p:txBody>
        </p:sp>
        <p:sp>
          <p:nvSpPr>
            <p:cNvPr id="359" name="Shape 359"/>
            <p:cNvSpPr txBox="1"/>
            <p:nvPr/>
          </p:nvSpPr>
          <p:spPr>
            <a:xfrm>
              <a:off x="3614738" y="1757363"/>
              <a:ext cx="714375" cy="38576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tIns="0" rIns="0" bIns="0" anchor="t" anchorCtr="0">
              <a:noAutofit/>
            </a:bodyPr>
            <a:lstStyle/>
            <a:p>
              <a:pPr algn="ctr">
                <a:buClr>
                  <a:srgbClr val="00FF00"/>
                </a:buClr>
                <a:buSzPct val="25000"/>
              </a:pPr>
              <a:r>
                <a:rPr lang="en-US" sz="1400">
                  <a:solidFill>
                    <a:schemeClr val="accent3">
                      <a:lumMod val="20000"/>
                      <a:lumOff val="80000"/>
                    </a:schemeClr>
                  </a:solidFill>
                  <a:ea typeface="Arial" charset="0"/>
                  <a:cs typeface="Arial" charset="0"/>
                  <a:sym typeface="Cabin"/>
                </a:rPr>
                <a:t>25</a:t>
              </a:r>
            </a:p>
          </p:txBody>
        </p:sp>
        <p:pic>
          <p:nvPicPr>
            <p:cNvPr id="360" name="Shape 360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7136607" y="1328738"/>
              <a:ext cx="1528762" cy="77956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</p:pic>
        <p:sp>
          <p:nvSpPr>
            <p:cNvPr id="361" name="Shape 361"/>
            <p:cNvSpPr txBox="1"/>
            <p:nvPr/>
          </p:nvSpPr>
          <p:spPr>
            <a:xfrm>
              <a:off x="1650207" y="4457700"/>
              <a:ext cx="1464468" cy="714375"/>
            </a:xfrm>
            <a:prstGeom prst="rect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anchor="t" anchorCtr="0">
              <a:noAutofit/>
            </a:bodyPr>
            <a:lstStyle/>
            <a:p>
              <a:pPr algn="ctr">
                <a:buClr>
                  <a:srgbClr val="FF00FF"/>
                </a:buClr>
                <a:buSzPct val="25000"/>
              </a:pPr>
              <a:r>
                <a:rPr lang="en-US" sz="1400">
                  <a:solidFill>
                    <a:schemeClr val="accent1"/>
                  </a:solidFill>
                  <a:ea typeface="Arial" charset="0"/>
                  <a:cs typeface="Arial" charset="0"/>
                  <a:sym typeface="Cabin"/>
                </a:rPr>
                <a:t>Personal</a:t>
              </a:r>
            </a:p>
            <a:p>
              <a:pPr algn="ctr">
                <a:buClr>
                  <a:srgbClr val="FF00FF"/>
                </a:buClr>
                <a:buSzPct val="25000"/>
              </a:pPr>
              <a:r>
                <a:rPr lang="en-US" sz="1400">
                  <a:solidFill>
                    <a:schemeClr val="accent1"/>
                  </a:solidFill>
                  <a:ea typeface="Arial" charset="0"/>
                  <a:cs typeface="Arial" charset="0"/>
                  <a:sym typeface="Cabin"/>
                </a:rPr>
                <a:t>Mail Box</a:t>
              </a:r>
            </a:p>
          </p:txBody>
        </p:sp>
        <p:sp>
          <p:nvSpPr>
            <p:cNvPr id="362" name="Shape 362"/>
            <p:cNvSpPr txBox="1"/>
            <p:nvPr/>
          </p:nvSpPr>
          <p:spPr>
            <a:xfrm>
              <a:off x="3614738" y="2593182"/>
              <a:ext cx="714375" cy="38576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tIns="0" rIns="0" bIns="0" anchor="t" anchorCtr="0">
              <a:noAutofit/>
            </a:bodyPr>
            <a:lstStyle/>
            <a:p>
              <a:pPr algn="ctr">
                <a:buClr>
                  <a:srgbClr val="00FF00"/>
                </a:buClr>
                <a:buSzPct val="25000"/>
              </a:pPr>
              <a:r>
                <a:rPr lang="en-US" sz="1400">
                  <a:solidFill>
                    <a:schemeClr val="accent3">
                      <a:lumMod val="20000"/>
                      <a:lumOff val="80000"/>
                    </a:schemeClr>
                  </a:solidFill>
                  <a:ea typeface="Arial" charset="0"/>
                  <a:cs typeface="Arial" charset="0"/>
                  <a:sym typeface="Cabin"/>
                </a:rPr>
                <a:t>23</a:t>
              </a:r>
            </a:p>
          </p:txBody>
        </p:sp>
        <p:sp>
          <p:nvSpPr>
            <p:cNvPr id="363" name="Shape 363"/>
            <p:cNvSpPr txBox="1"/>
            <p:nvPr/>
          </p:nvSpPr>
          <p:spPr>
            <a:xfrm>
              <a:off x="3614738" y="3186113"/>
              <a:ext cx="714375" cy="38576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tIns="0" rIns="0" bIns="0" anchor="t" anchorCtr="0">
              <a:noAutofit/>
            </a:bodyPr>
            <a:lstStyle/>
            <a:p>
              <a:pPr algn="ctr">
                <a:buClr>
                  <a:srgbClr val="00FF00"/>
                </a:buClr>
                <a:buSzPct val="25000"/>
              </a:pPr>
              <a:r>
                <a:rPr lang="en-US" sz="1400">
                  <a:solidFill>
                    <a:schemeClr val="accent3">
                      <a:lumMod val="20000"/>
                      <a:lumOff val="80000"/>
                    </a:schemeClr>
                  </a:solidFill>
                  <a:ea typeface="Arial" charset="0"/>
                  <a:cs typeface="Arial" charset="0"/>
                  <a:sym typeface="Cabin"/>
                </a:rPr>
                <a:t>80</a:t>
              </a:r>
            </a:p>
          </p:txBody>
        </p:sp>
        <p:sp>
          <p:nvSpPr>
            <p:cNvPr id="364" name="Shape 364"/>
            <p:cNvSpPr txBox="1"/>
            <p:nvPr/>
          </p:nvSpPr>
          <p:spPr>
            <a:xfrm>
              <a:off x="3614738" y="3707607"/>
              <a:ext cx="714375" cy="385762"/>
            </a:xfrm>
            <a:prstGeom prst="rect">
              <a:avLst/>
            </a:prstGeom>
            <a:noFill/>
            <a:ln w="19050" cap="rnd" cmpd="sng">
              <a:solidFill>
                <a:srgbClr val="E06666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t" anchorCtr="0">
              <a:noAutofit/>
            </a:bodyPr>
            <a:lstStyle/>
            <a:p>
              <a:pPr algn="ctr">
                <a:buClr>
                  <a:srgbClr val="FF0000"/>
                </a:buClr>
                <a:buSzPct val="25000"/>
              </a:pPr>
              <a:r>
                <a:rPr lang="en-US" sz="1400">
                  <a:solidFill>
                    <a:srgbClr val="E06666"/>
                  </a:solidFill>
                  <a:ea typeface="Arial" charset="0"/>
                  <a:cs typeface="Arial" charset="0"/>
                  <a:sym typeface="Cabin"/>
                </a:rPr>
                <a:t>443</a:t>
              </a:r>
            </a:p>
          </p:txBody>
        </p:sp>
        <p:sp>
          <p:nvSpPr>
            <p:cNvPr id="365" name="Shape 365"/>
            <p:cNvSpPr txBox="1"/>
            <p:nvPr/>
          </p:nvSpPr>
          <p:spPr>
            <a:xfrm>
              <a:off x="3614738" y="4407694"/>
              <a:ext cx="714375" cy="38576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tIns="0" rIns="0" bIns="0" anchor="t" anchorCtr="0">
              <a:noAutofit/>
            </a:bodyPr>
            <a:lstStyle/>
            <a:p>
              <a:pPr algn="ctr">
                <a:buClr>
                  <a:srgbClr val="00FF00"/>
                </a:buClr>
                <a:buSzPct val="25000"/>
              </a:pPr>
              <a:r>
                <a:rPr lang="en-US" sz="1400">
                  <a:solidFill>
                    <a:schemeClr val="accent3">
                      <a:lumMod val="20000"/>
                      <a:lumOff val="80000"/>
                    </a:schemeClr>
                  </a:solidFill>
                  <a:ea typeface="Arial" charset="0"/>
                  <a:cs typeface="Arial" charset="0"/>
                  <a:sym typeface="Cabin"/>
                </a:rPr>
                <a:t>109</a:t>
              </a:r>
            </a:p>
          </p:txBody>
        </p:sp>
        <p:sp>
          <p:nvSpPr>
            <p:cNvPr id="366" name="Shape 366"/>
            <p:cNvSpPr txBox="1"/>
            <p:nvPr/>
          </p:nvSpPr>
          <p:spPr>
            <a:xfrm>
              <a:off x="3614738" y="4986338"/>
              <a:ext cx="714375" cy="38576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tIns="0" rIns="0" bIns="0" anchor="t" anchorCtr="0">
              <a:noAutofit/>
            </a:bodyPr>
            <a:lstStyle/>
            <a:p>
              <a:pPr algn="ctr">
                <a:buClr>
                  <a:srgbClr val="00FF00"/>
                </a:buClr>
                <a:buSzPct val="25000"/>
              </a:pPr>
              <a:r>
                <a:rPr lang="en-US" sz="1400">
                  <a:solidFill>
                    <a:schemeClr val="accent3">
                      <a:lumMod val="20000"/>
                      <a:lumOff val="80000"/>
                    </a:schemeClr>
                  </a:solidFill>
                  <a:ea typeface="Arial" charset="0"/>
                  <a:cs typeface="Arial" charset="0"/>
                  <a:sym typeface="Cabin"/>
                </a:rPr>
                <a:t>110</a:t>
              </a:r>
            </a:p>
          </p:txBody>
        </p:sp>
        <p:sp>
          <p:nvSpPr>
            <p:cNvPr id="367" name="Shape 367"/>
            <p:cNvSpPr txBox="1"/>
            <p:nvPr/>
          </p:nvSpPr>
          <p:spPr>
            <a:xfrm>
              <a:off x="4543426" y="3057525"/>
              <a:ext cx="1685924" cy="37147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 cap="rnd" cmpd="sng">
              <a:solidFill>
                <a:srgbClr val="FF7F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t" anchorCtr="0">
              <a:noAutofit/>
            </a:bodyPr>
            <a:lstStyle/>
            <a:p>
              <a:pPr algn="ctr">
                <a:buClr>
                  <a:srgbClr val="FF7F00"/>
                </a:buClr>
                <a:buSzPct val="25000"/>
              </a:pPr>
              <a:r>
                <a:rPr lang="en-US" sz="1400" dirty="0">
                  <a:solidFill>
                    <a:srgbClr val="FF7F00"/>
                  </a:solidFill>
                  <a:ea typeface="Arial" charset="0"/>
                  <a:cs typeface="Arial" charset="0"/>
                  <a:sym typeface="Cabin"/>
                </a:rPr>
                <a:t>137.189.37.207</a:t>
              </a:r>
            </a:p>
          </p:txBody>
        </p:sp>
        <p:cxnSp>
          <p:nvCxnSpPr>
            <p:cNvPr id="368" name="Shape 368"/>
            <p:cNvCxnSpPr>
              <a:stCxn id="362" idx="3"/>
            </p:cNvCxnSpPr>
            <p:nvPr/>
          </p:nvCxnSpPr>
          <p:spPr>
            <a:xfrm flipV="1">
              <a:off x="4329113" y="2778026"/>
              <a:ext cx="3050381" cy="8037"/>
            </a:xfrm>
            <a:prstGeom prst="straightConnector1">
              <a:avLst/>
            </a:prstGeom>
            <a:noFill/>
            <a:ln w="19050" cap="rnd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miter/>
              <a:headEnd type="stealth" w="med" len="med"/>
              <a:tailEnd type="none" w="med" len="med"/>
            </a:ln>
          </p:spPr>
        </p:cxnSp>
        <p:cxnSp>
          <p:nvCxnSpPr>
            <p:cNvPr id="369" name="Shape 369"/>
            <p:cNvCxnSpPr>
              <a:endCxn id="359" idx="3"/>
            </p:cNvCxnSpPr>
            <p:nvPr/>
          </p:nvCxnSpPr>
          <p:spPr>
            <a:xfrm flipH="1">
              <a:off x="4329112" y="1727894"/>
              <a:ext cx="2798564" cy="222350"/>
            </a:xfrm>
            <a:prstGeom prst="straightConnector1">
              <a:avLst/>
            </a:prstGeom>
            <a:noFill/>
            <a:ln w="19050" cap="rnd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miter/>
              <a:headEnd type="stealth" w="med" len="med"/>
              <a:tailEnd type="stealth" w="med" len="med"/>
            </a:ln>
          </p:spPr>
        </p:cxnSp>
        <p:grpSp>
          <p:nvGrpSpPr>
            <p:cNvPr id="370" name="Shape 370"/>
            <p:cNvGrpSpPr/>
            <p:nvPr/>
          </p:nvGrpSpPr>
          <p:grpSpPr>
            <a:xfrm>
              <a:off x="7255370" y="3646884"/>
              <a:ext cx="1450181" cy="1042988"/>
              <a:chOff x="0" y="0"/>
              <a:chExt cx="2576512" cy="1854200"/>
            </a:xfrm>
          </p:grpSpPr>
          <p:grpSp>
            <p:nvGrpSpPr>
              <p:cNvPr id="371" name="Shape 371"/>
              <p:cNvGrpSpPr/>
              <p:nvPr/>
            </p:nvGrpSpPr>
            <p:grpSpPr>
              <a:xfrm>
                <a:off x="0" y="0"/>
                <a:ext cx="2576512" cy="1854200"/>
                <a:chOff x="0" y="0"/>
                <a:chExt cx="2576512" cy="1854200"/>
              </a:xfrm>
            </p:grpSpPr>
            <p:grpSp>
              <p:nvGrpSpPr>
                <p:cNvPr id="372" name="Shape 372"/>
                <p:cNvGrpSpPr/>
                <p:nvPr/>
              </p:nvGrpSpPr>
              <p:grpSpPr>
                <a:xfrm>
                  <a:off x="0" y="0"/>
                  <a:ext cx="2576512" cy="1854200"/>
                  <a:chOff x="0" y="0"/>
                  <a:chExt cx="2576512" cy="1854200"/>
                </a:xfrm>
              </p:grpSpPr>
              <p:grpSp>
                <p:nvGrpSpPr>
                  <p:cNvPr id="373" name="Shape 373"/>
                  <p:cNvGrpSpPr/>
                  <p:nvPr/>
                </p:nvGrpSpPr>
                <p:grpSpPr>
                  <a:xfrm>
                    <a:off x="352425" y="0"/>
                    <a:ext cx="1878011" cy="1184275"/>
                    <a:chOff x="0" y="0"/>
                    <a:chExt cx="1878011" cy="1184275"/>
                  </a:xfrm>
                </p:grpSpPr>
                <p:sp>
                  <p:nvSpPr>
                    <p:cNvPr id="374" name="Shape 374"/>
                    <p:cNvSpPr txBox="1"/>
                    <p:nvPr/>
                  </p:nvSpPr>
                  <p:spPr>
                    <a:xfrm>
                      <a:off x="0" y="0"/>
                      <a:ext cx="1878011" cy="1184275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 w="19050" cap="rnd" cmpd="sng">
                      <a:solidFill>
                        <a:srgbClr val="618FFD"/>
                      </a:solidFill>
                      <a:prstDash val="solid"/>
                      <a:miter/>
                      <a:headEnd type="none" w="med" len="med"/>
                      <a:tailEnd type="none" w="med" len="med"/>
                    </a:ln>
                  </p:spPr>
                  <p:txBody>
                    <a:bodyPr lIns="0" tIns="0" rIns="0" bIns="0" anchor="t" anchorCtr="0">
                      <a:noAutofit/>
                    </a:bodyPr>
                    <a:lstStyle/>
                    <a:p>
                      <a:pPr algn="ctr"/>
                      <a:endParaRPr sz="900"/>
                    </a:p>
                  </p:txBody>
                </p:sp>
                <p:sp>
                  <p:nvSpPr>
                    <p:cNvPr id="375" name="Shape 375"/>
                    <p:cNvSpPr/>
                    <p:nvPr/>
                  </p:nvSpPr>
                  <p:spPr>
                    <a:xfrm>
                      <a:off x="149225" y="106361"/>
                      <a:ext cx="1576386" cy="973136"/>
                    </a:xfrm>
                    <a:prstGeom prst="roundRect">
                      <a:avLst>
                        <a:gd name="adj" fmla="val 1490"/>
                      </a:avLst>
                    </a:prstGeom>
                    <a:solidFill>
                      <a:srgbClr val="FFFFFF"/>
                    </a:solidFill>
                    <a:ln w="19050" cap="rnd" cmpd="sng">
                      <a:solidFill>
                        <a:srgbClr val="618FFD"/>
                      </a:solidFill>
                      <a:prstDash val="solid"/>
                      <a:miter/>
                      <a:headEnd type="none" w="med" len="med"/>
                      <a:tailEnd type="none" w="med" len="med"/>
                    </a:ln>
                  </p:spPr>
                  <p:txBody>
                    <a:bodyPr lIns="0" tIns="0" rIns="0" bIns="0" anchor="t" anchorCtr="0">
                      <a:noAutofit/>
                    </a:bodyPr>
                    <a:lstStyle/>
                    <a:p>
                      <a:pPr algn="ctr"/>
                      <a:endParaRPr sz="900"/>
                    </a:p>
                  </p:txBody>
                </p:sp>
              </p:grpSp>
              <p:grpSp>
                <p:nvGrpSpPr>
                  <p:cNvPr id="376" name="Shape 376"/>
                  <p:cNvGrpSpPr/>
                  <p:nvPr/>
                </p:nvGrpSpPr>
                <p:grpSpPr>
                  <a:xfrm>
                    <a:off x="0" y="1543050"/>
                    <a:ext cx="2576512" cy="311150"/>
                    <a:chOff x="0" y="0"/>
                    <a:chExt cx="2576512" cy="309562"/>
                  </a:xfrm>
                </p:grpSpPr>
                <p:cxnSp>
                  <p:nvCxnSpPr>
                    <p:cNvPr id="377" name="Shape 377"/>
                    <p:cNvCxnSpPr/>
                    <p:nvPr/>
                  </p:nvCxnSpPr>
                  <p:spPr>
                    <a:xfrm flipH="1">
                      <a:off x="0" y="0"/>
                      <a:ext cx="341311" cy="241299"/>
                    </a:xfrm>
                    <a:prstGeom prst="straightConnector1">
                      <a:avLst/>
                    </a:prstGeom>
                    <a:noFill/>
                    <a:ln w="19050" cap="rnd" cmpd="sng">
                      <a:solidFill>
                        <a:srgbClr val="618FFD"/>
                      </a:solidFill>
                      <a:prstDash val="solid"/>
                      <a:miter/>
                      <a:headEnd type="none" w="med" len="med"/>
                      <a:tailEnd type="none" w="med" len="med"/>
                    </a:ln>
                  </p:spPr>
                </p:cxnSp>
                <p:cxnSp>
                  <p:nvCxnSpPr>
                    <p:cNvPr id="378" name="Shape 378"/>
                    <p:cNvCxnSpPr/>
                    <p:nvPr/>
                  </p:nvCxnSpPr>
                  <p:spPr>
                    <a:xfrm>
                      <a:off x="0" y="241300"/>
                      <a:ext cx="2574924" cy="1587"/>
                    </a:xfrm>
                    <a:prstGeom prst="straightConnector1">
                      <a:avLst/>
                    </a:prstGeom>
                    <a:noFill/>
                    <a:ln w="19050" cap="rnd" cmpd="sng">
                      <a:solidFill>
                        <a:srgbClr val="618FFD"/>
                      </a:solidFill>
                      <a:prstDash val="solid"/>
                      <a:miter/>
                      <a:headEnd type="none" w="med" len="med"/>
                      <a:tailEnd type="none" w="med" len="med"/>
                    </a:ln>
                  </p:spPr>
                </p:cxnSp>
                <p:cxnSp>
                  <p:nvCxnSpPr>
                    <p:cNvPr id="379" name="Shape 379"/>
                    <p:cNvCxnSpPr/>
                    <p:nvPr/>
                  </p:nvCxnSpPr>
                  <p:spPr>
                    <a:xfrm>
                      <a:off x="0" y="306387"/>
                      <a:ext cx="2574924" cy="3174"/>
                    </a:xfrm>
                    <a:prstGeom prst="straightConnector1">
                      <a:avLst/>
                    </a:prstGeom>
                    <a:noFill/>
                    <a:ln w="19050" cap="rnd" cmpd="sng">
                      <a:solidFill>
                        <a:srgbClr val="618FFD"/>
                      </a:solidFill>
                      <a:prstDash val="solid"/>
                      <a:miter/>
                      <a:headEnd type="none" w="med" len="med"/>
                      <a:tailEnd type="none" w="med" len="med"/>
                    </a:ln>
                  </p:spPr>
                </p:cxnSp>
                <p:cxnSp>
                  <p:nvCxnSpPr>
                    <p:cNvPr id="380" name="Shape 380"/>
                    <p:cNvCxnSpPr/>
                    <p:nvPr/>
                  </p:nvCxnSpPr>
                  <p:spPr>
                    <a:xfrm>
                      <a:off x="0" y="241300"/>
                      <a:ext cx="1587" cy="65086"/>
                    </a:xfrm>
                    <a:prstGeom prst="straightConnector1">
                      <a:avLst/>
                    </a:prstGeom>
                    <a:noFill/>
                    <a:ln w="19050" cap="rnd" cmpd="sng">
                      <a:solidFill>
                        <a:srgbClr val="618FFD"/>
                      </a:solidFill>
                      <a:prstDash val="solid"/>
                      <a:miter/>
                      <a:headEnd type="none" w="med" len="med"/>
                      <a:tailEnd type="none" w="med" len="med"/>
                    </a:ln>
                  </p:spPr>
                </p:cxnSp>
                <p:cxnSp>
                  <p:nvCxnSpPr>
                    <p:cNvPr id="381" name="Shape 381"/>
                    <p:cNvCxnSpPr/>
                    <p:nvPr/>
                  </p:nvCxnSpPr>
                  <p:spPr>
                    <a:xfrm>
                      <a:off x="2239961" y="0"/>
                      <a:ext cx="334961" cy="241299"/>
                    </a:xfrm>
                    <a:prstGeom prst="straightConnector1">
                      <a:avLst/>
                    </a:prstGeom>
                    <a:noFill/>
                    <a:ln w="19050" cap="rnd" cmpd="sng">
                      <a:solidFill>
                        <a:srgbClr val="618FFD"/>
                      </a:solidFill>
                      <a:prstDash val="solid"/>
                      <a:miter/>
                      <a:headEnd type="none" w="med" len="med"/>
                      <a:tailEnd type="none" w="med" len="med"/>
                    </a:ln>
                  </p:spPr>
                </p:cxnSp>
                <p:cxnSp>
                  <p:nvCxnSpPr>
                    <p:cNvPr id="382" name="Shape 382"/>
                    <p:cNvCxnSpPr/>
                    <p:nvPr/>
                  </p:nvCxnSpPr>
                  <p:spPr>
                    <a:xfrm>
                      <a:off x="2574925" y="241300"/>
                      <a:ext cx="1587" cy="65086"/>
                    </a:xfrm>
                    <a:prstGeom prst="straightConnector1">
                      <a:avLst/>
                    </a:prstGeom>
                    <a:noFill/>
                    <a:ln w="19050" cap="rnd" cmpd="sng">
                      <a:solidFill>
                        <a:srgbClr val="618FFD"/>
                      </a:solidFill>
                      <a:prstDash val="solid"/>
                      <a:miter/>
                      <a:headEnd type="none" w="med" len="med"/>
                      <a:tailEnd type="none" w="med" len="med"/>
                    </a:ln>
                  </p:spPr>
                </p:cxnSp>
              </p:grpSp>
              <p:sp>
                <p:nvSpPr>
                  <p:cNvPr id="383" name="Shape 383"/>
                  <p:cNvSpPr txBox="1"/>
                  <p:nvPr/>
                </p:nvSpPr>
                <p:spPr>
                  <a:xfrm>
                    <a:off x="357187" y="1220787"/>
                    <a:ext cx="1874836" cy="304799"/>
                  </a:xfrm>
                  <a:prstGeom prst="rect">
                    <a:avLst/>
                  </a:prstGeom>
                  <a:noFill/>
                  <a:ln w="19050" cap="rnd" cmpd="sng">
                    <a:solidFill>
                      <a:srgbClr val="618FFD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lIns="0" tIns="0" rIns="0" bIns="0" anchor="t" anchorCtr="0">
                    <a:noAutofit/>
                  </a:bodyPr>
                  <a:lstStyle/>
                  <a:p>
                    <a:pPr algn="ctr"/>
                    <a:endParaRPr sz="900"/>
                  </a:p>
                </p:txBody>
              </p:sp>
              <p:cxnSp>
                <p:nvCxnSpPr>
                  <p:cNvPr id="384" name="Shape 384"/>
                  <p:cNvCxnSpPr/>
                  <p:nvPr/>
                </p:nvCxnSpPr>
                <p:spPr>
                  <a:xfrm>
                    <a:off x="1763711" y="1373187"/>
                    <a:ext cx="374649" cy="3174"/>
                  </a:xfrm>
                  <a:prstGeom prst="straightConnector1">
                    <a:avLst/>
                  </a:prstGeom>
                  <a:noFill/>
                  <a:ln w="19050" cap="rnd" cmpd="sng">
                    <a:solidFill>
                      <a:srgbClr val="618FFD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</p:cxnSp>
            </p:grpSp>
            <p:sp>
              <p:nvSpPr>
                <p:cNvPr id="385" name="Shape 385"/>
                <p:cNvSpPr txBox="1"/>
                <p:nvPr/>
              </p:nvSpPr>
              <p:spPr>
                <a:xfrm rot="10800000" flipH="1">
                  <a:off x="474662" y="1319212"/>
                  <a:ext cx="203199" cy="31750"/>
                </a:xfrm>
                <a:prstGeom prst="rect">
                  <a:avLst/>
                </a:prstGeom>
                <a:solidFill>
                  <a:srgbClr val="000000"/>
                </a:solidFill>
                <a:ln w="19050" cap="rnd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lIns="0" tIns="0" rIns="0" bIns="0" anchor="t" anchorCtr="0">
                  <a:noAutofit/>
                </a:bodyPr>
                <a:lstStyle/>
                <a:p>
                  <a:pPr algn="ctr"/>
                  <a:endParaRPr sz="900"/>
                </a:p>
              </p:txBody>
            </p:sp>
          </p:grpSp>
          <p:pic>
            <p:nvPicPr>
              <p:cNvPr id="386" name="Shape 386"/>
              <p:cNvPicPr preferRelativeResize="0"/>
              <p:nvPr/>
            </p:nvPicPr>
            <p:blipFill rotWithShape="1">
              <a:blip r:embed="rId5">
                <a:alphaModFix/>
              </a:blip>
              <a:srcRect/>
              <a:stretch/>
            </p:blipFill>
            <p:spPr>
              <a:xfrm>
                <a:off x="684212" y="158750"/>
                <a:ext cx="1206499" cy="86359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</p:pic>
        </p:grpSp>
        <p:sp>
          <p:nvSpPr>
            <p:cNvPr id="387" name="Shape 387"/>
            <p:cNvSpPr txBox="1"/>
            <p:nvPr/>
          </p:nvSpPr>
          <p:spPr>
            <a:xfrm>
              <a:off x="7515225" y="2450306"/>
              <a:ext cx="957262" cy="571500"/>
            </a:xfrm>
            <a:prstGeom prst="rect">
              <a:avLst/>
            </a:prstGeom>
            <a:solidFill>
              <a:srgbClr val="000000"/>
            </a:solidFill>
            <a:ln w="19050">
              <a:solidFill>
                <a:schemeClr val="tx1"/>
              </a:solidFill>
            </a:ln>
          </p:spPr>
          <p:txBody>
            <a:bodyPr lIns="0" tIns="0" rIns="0" bIns="0" anchor="ctr" anchorCtr="0">
              <a:noAutofit/>
            </a:bodyPr>
            <a:lstStyle/>
            <a:p>
              <a:pPr algn="ctr">
                <a:buClr>
                  <a:srgbClr val="00FF00"/>
                </a:buClr>
                <a:buSzPct val="25000"/>
              </a:pPr>
              <a:r>
                <a:rPr lang="en-US" sz="1200">
                  <a:solidFill>
                    <a:srgbClr val="00FF00"/>
                  </a:solidFill>
                  <a:ea typeface="Arial" charset="0"/>
                  <a:cs typeface="Arial" charset="0"/>
                  <a:sym typeface="Cabin"/>
                </a:rPr>
                <a:t>blah blah blah blah</a:t>
              </a:r>
            </a:p>
          </p:txBody>
        </p:sp>
        <p:cxnSp>
          <p:nvCxnSpPr>
            <p:cNvPr id="388" name="Shape 388"/>
            <p:cNvCxnSpPr>
              <a:stCxn id="364" idx="3"/>
            </p:cNvCxnSpPr>
            <p:nvPr/>
          </p:nvCxnSpPr>
          <p:spPr>
            <a:xfrm>
              <a:off x="4329112" y="3900488"/>
              <a:ext cx="3071813" cy="74116"/>
            </a:xfrm>
            <a:prstGeom prst="straightConnector1">
              <a:avLst/>
            </a:prstGeom>
            <a:noFill/>
            <a:ln w="19050" cap="rnd" cmpd="sng">
              <a:solidFill>
                <a:srgbClr val="E06666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  <p:cxnSp>
          <p:nvCxnSpPr>
            <p:cNvPr id="389" name="Shape 389"/>
            <p:cNvCxnSpPr>
              <a:stCxn id="365" idx="3"/>
            </p:cNvCxnSpPr>
            <p:nvPr/>
          </p:nvCxnSpPr>
          <p:spPr>
            <a:xfrm flipV="1">
              <a:off x="4329113" y="4058542"/>
              <a:ext cx="3071812" cy="542033"/>
            </a:xfrm>
            <a:prstGeom prst="straightConnector1">
              <a:avLst/>
            </a:prstGeom>
            <a:noFill/>
            <a:ln w="19050" cap="rnd" cmpd="sng">
              <a:solidFill>
                <a:schemeClr val="tx1">
                  <a:lumMod val="85000"/>
                  <a:lumOff val="15000"/>
                </a:schemeClr>
              </a:solidFill>
              <a:prstDash val="solid"/>
              <a:miter/>
              <a:headEnd type="stealth" w="med" len="med"/>
              <a:tailEnd type="none" w="med" len="med"/>
            </a:ln>
          </p:spPr>
        </p:cxnSp>
      </p:grp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22C9F25C-43A5-4262-8BB1-73C4C95825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0563683"/>
              </p:ext>
            </p:extLst>
          </p:nvPr>
        </p:nvGraphicFramePr>
        <p:xfrm>
          <a:off x="518313" y="3960343"/>
          <a:ext cx="7940108" cy="1157607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970054">
                  <a:extLst>
                    <a:ext uri="{9D8B030D-6E8A-4147-A177-3AD203B41FA5}">
                      <a16:colId xmlns:a16="http://schemas.microsoft.com/office/drawing/2014/main" val="2355356857"/>
                    </a:ext>
                  </a:extLst>
                </a:gridCol>
                <a:gridCol w="3970054">
                  <a:extLst>
                    <a:ext uri="{9D8B030D-6E8A-4147-A177-3AD203B41FA5}">
                      <a16:colId xmlns:a16="http://schemas.microsoft.com/office/drawing/2014/main" val="1817477856"/>
                    </a:ext>
                  </a:extLst>
                </a:gridCol>
              </a:tblGrid>
              <a:tr h="385869">
                <a:tc>
                  <a:txBody>
                    <a:bodyPr/>
                    <a:lstStyle/>
                    <a:p>
                      <a:r>
                        <a:rPr lang="en-US" altLang="zh-TW" dirty="0"/>
                        <a:t>Telnet (23) – Login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SSH (22) – Secure Login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8517813"/>
                  </a:ext>
                </a:extLst>
              </a:tr>
              <a:tr h="385869">
                <a:tc>
                  <a:txBody>
                    <a:bodyPr/>
                    <a:lstStyle/>
                    <a:p>
                      <a:r>
                        <a:rPr lang="en-US" altLang="zh-TW" dirty="0"/>
                        <a:t>HTTP (80)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HTTPS (443)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0558502"/>
                  </a:ext>
                </a:extLst>
              </a:tr>
              <a:tr h="385869">
                <a:tc>
                  <a:txBody>
                    <a:bodyPr/>
                    <a:lstStyle/>
                    <a:p>
                      <a:r>
                        <a:rPr lang="en-US" altLang="zh-TW" dirty="0"/>
                        <a:t>SMTP (25) (Mail)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FTP (21) – File Transfer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7963944"/>
                  </a:ext>
                </a:extLst>
              </a:tr>
            </a:tbl>
          </a:graphicData>
        </a:graphic>
      </p:graphicFrame>
      <p:sp>
        <p:nvSpPr>
          <p:cNvPr id="5" name="矩形 4">
            <a:extLst>
              <a:ext uri="{FF2B5EF4-FFF2-40B4-BE49-F238E27FC236}">
                <a16:creationId xmlns:a16="http://schemas.microsoft.com/office/drawing/2014/main" id="{2725A4FF-59F3-4B1B-AED1-68ECF34A02A8}"/>
              </a:ext>
            </a:extLst>
          </p:cNvPr>
          <p:cNvSpPr/>
          <p:nvPr/>
        </p:nvSpPr>
        <p:spPr>
          <a:xfrm>
            <a:off x="1197985" y="5448507"/>
            <a:ext cx="69847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hlinkClick r:id="rId6"/>
              </a:rPr>
              <a:t>https://en.wikipedia.org/wiki/List_of_TCP_and_UDP_port_numbers</a:t>
            </a:r>
            <a:r>
              <a:rPr lang="en-US" altLang="zh-TW" dirty="0"/>
              <a:t> </a:t>
            </a:r>
            <a:endParaRPr lang="zh-TW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7A58CDD8-09AF-4845-AEF3-465D5A9F9B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457" y="548680"/>
            <a:ext cx="8043086" cy="4505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2856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BD4A03-BD94-43EE-B747-660C550AD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Ctrl+U</a:t>
            </a:r>
            <a:r>
              <a:rPr lang="en-US" altLang="zh-TW" dirty="0"/>
              <a:t>: View Source Code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0CCF0CE9-D76F-4FF7-846D-2345754017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1417638"/>
            <a:ext cx="5539609" cy="5179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1078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BD4A03-BD94-43EE-B747-660C550AD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F12 – Network Information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FD2D8A4-B138-4452-BF6D-32B7E35619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1439710"/>
            <a:ext cx="5904656" cy="5137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6827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BD4A03-BD94-43EE-B747-660C550AD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HTTP response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D2E4349-8FCE-4A34-AB3C-8A1D4A2BE906}"/>
              </a:ext>
            </a:extLst>
          </p:cNvPr>
          <p:cNvSpPr/>
          <p:nvPr/>
        </p:nvSpPr>
        <p:spPr>
          <a:xfrm>
            <a:off x="1547664" y="5733256"/>
            <a:ext cx="58143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hlinkClick r:id="rId2"/>
              </a:rPr>
              <a:t>https://en.wikipedia.org/wiki/List_of_HTTP_status_codes</a:t>
            </a:r>
            <a:endParaRPr lang="zh-TW" alt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633106F6-9A78-4A34-AF0D-6AEAD5A5E0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918F1D71-AFF5-45B1-82B7-735C1CF76007}"/>
              </a:ext>
            </a:extLst>
          </p:cNvPr>
          <p:cNvSpPr txBox="1"/>
          <p:nvPr/>
        </p:nvSpPr>
        <p:spPr>
          <a:xfrm>
            <a:off x="570384" y="1739243"/>
            <a:ext cx="8003232" cy="3672407"/>
          </a:xfrm>
          <a:prstGeom prst="rect">
            <a:avLst/>
          </a:prstGeom>
          <a:noFill/>
        </p:spPr>
        <p:txBody>
          <a:bodyPr wrap="square" numCol="3" rtlCol="0">
            <a:spAutoFit/>
          </a:bodyPr>
          <a:lstStyle/>
          <a:p>
            <a:r>
              <a:rPr lang="en-US" altLang="zh-TW" dirty="0"/>
              <a:t>100 Continue</a:t>
            </a:r>
          </a:p>
          <a:p>
            <a:r>
              <a:rPr lang="en-US" altLang="zh-TW" dirty="0"/>
              <a:t>101 Switching Protocols</a:t>
            </a:r>
          </a:p>
          <a:p>
            <a:r>
              <a:rPr lang="en-US" altLang="zh-TW" dirty="0"/>
              <a:t>103 Early Hints</a:t>
            </a:r>
          </a:p>
          <a:p>
            <a:endParaRPr lang="en-US" altLang="zh-TW" dirty="0"/>
          </a:p>
          <a:p>
            <a:r>
              <a:rPr lang="en-US" altLang="zh-TW" dirty="0"/>
              <a:t>200 OK</a:t>
            </a:r>
          </a:p>
          <a:p>
            <a:r>
              <a:rPr lang="en-US" altLang="zh-TW" dirty="0"/>
              <a:t>201 Created</a:t>
            </a:r>
          </a:p>
          <a:p>
            <a:r>
              <a:rPr lang="en-US" altLang="zh-TW" dirty="0"/>
              <a:t>202 Accepted</a:t>
            </a:r>
          </a:p>
          <a:p>
            <a:r>
              <a:rPr lang="en-US" altLang="zh-TW" dirty="0"/>
              <a:t>203 Non-Authoritative Information</a:t>
            </a:r>
          </a:p>
          <a:p>
            <a:r>
              <a:rPr lang="en-US" altLang="zh-TW" dirty="0"/>
              <a:t>204 No Content</a:t>
            </a:r>
          </a:p>
          <a:p>
            <a:r>
              <a:rPr lang="en-US" altLang="zh-TW" dirty="0"/>
              <a:t>205 Reset Content</a:t>
            </a:r>
          </a:p>
          <a:p>
            <a:r>
              <a:rPr lang="en-US" altLang="zh-TW" dirty="0"/>
              <a:t>206 Partial Content</a:t>
            </a:r>
          </a:p>
          <a:p>
            <a:endParaRPr lang="en-US" altLang="zh-TW" dirty="0"/>
          </a:p>
          <a:p>
            <a:r>
              <a:rPr lang="en-US" altLang="zh-TW" dirty="0"/>
              <a:t>300 Multiple Choices</a:t>
            </a:r>
          </a:p>
          <a:p>
            <a:r>
              <a:rPr lang="en-US" altLang="zh-TW" dirty="0"/>
              <a:t>301 Moved Permanently</a:t>
            </a:r>
          </a:p>
          <a:p>
            <a:r>
              <a:rPr lang="en-US" altLang="zh-TW" dirty="0"/>
              <a:t>302 Found</a:t>
            </a:r>
          </a:p>
          <a:p>
            <a:r>
              <a:rPr lang="en-US" altLang="zh-TW" dirty="0"/>
              <a:t>303 See Other</a:t>
            </a:r>
          </a:p>
          <a:p>
            <a:r>
              <a:rPr lang="en-US" altLang="zh-TW" dirty="0"/>
              <a:t>304 Not Modified</a:t>
            </a:r>
          </a:p>
          <a:p>
            <a:endParaRPr lang="en-US" altLang="zh-TW" dirty="0"/>
          </a:p>
          <a:p>
            <a:r>
              <a:rPr lang="en-US" altLang="zh-TW" dirty="0"/>
              <a:t>400 Bad Request</a:t>
            </a:r>
          </a:p>
          <a:p>
            <a:r>
              <a:rPr lang="en-US" altLang="zh-TW" dirty="0"/>
              <a:t>401 Unauthorized</a:t>
            </a:r>
          </a:p>
          <a:p>
            <a:r>
              <a:rPr lang="en-US" altLang="zh-TW" dirty="0"/>
              <a:t>402 Payment Required</a:t>
            </a:r>
          </a:p>
          <a:p>
            <a:r>
              <a:rPr lang="en-US" altLang="zh-TW" dirty="0"/>
              <a:t>403 Forbidden</a:t>
            </a:r>
          </a:p>
          <a:p>
            <a:r>
              <a:rPr lang="en-US" altLang="zh-TW" dirty="0"/>
              <a:t>404 Not Found</a:t>
            </a:r>
          </a:p>
          <a:p>
            <a:r>
              <a:rPr lang="en-US" altLang="zh-TW" dirty="0"/>
              <a:t>405 Method Not Allowed</a:t>
            </a:r>
          </a:p>
          <a:p>
            <a:r>
              <a:rPr lang="en-US" altLang="zh-TW" dirty="0"/>
              <a:t>406 Not Acceptable</a:t>
            </a:r>
          </a:p>
          <a:p>
            <a:r>
              <a:rPr lang="en-US" altLang="zh-TW" dirty="0"/>
              <a:t>407 Proxy Authentication Required</a:t>
            </a:r>
          </a:p>
          <a:p>
            <a:r>
              <a:rPr lang="en-US" altLang="zh-TW" dirty="0"/>
              <a:t>408 Request Timeout</a:t>
            </a:r>
          </a:p>
          <a:p>
            <a:endParaRPr lang="en-US" altLang="zh-TW" dirty="0"/>
          </a:p>
          <a:p>
            <a:r>
              <a:rPr lang="en-US" altLang="zh-TW" dirty="0"/>
              <a:t>500 Internal Server Error</a:t>
            </a:r>
          </a:p>
          <a:p>
            <a:r>
              <a:rPr lang="en-US" altLang="zh-TW" dirty="0"/>
              <a:t>501 Not Implemented</a:t>
            </a:r>
          </a:p>
          <a:p>
            <a:r>
              <a:rPr lang="en-US" altLang="zh-TW" dirty="0"/>
              <a:t>502 Bad Gateway</a:t>
            </a:r>
          </a:p>
          <a:p>
            <a:r>
              <a:rPr lang="en-US" altLang="zh-TW" dirty="0"/>
              <a:t>503 Service Unavailable</a:t>
            </a:r>
          </a:p>
          <a:p>
            <a:r>
              <a:rPr lang="en-US" altLang="zh-TW" dirty="0"/>
              <a:t>504 Gateway Timeout</a:t>
            </a:r>
          </a:p>
          <a:p>
            <a:r>
              <a:rPr lang="en-US" altLang="zh-TW" dirty="0"/>
              <a:t>505 HTTP Version Not Supported</a:t>
            </a:r>
          </a:p>
          <a:p>
            <a:r>
              <a:rPr lang="en-US" altLang="zh-TW" dirty="0"/>
              <a:t>511 Network Authentication Required</a:t>
            </a:r>
          </a:p>
        </p:txBody>
      </p:sp>
    </p:spTree>
    <p:extLst>
      <p:ext uri="{BB962C8B-B14F-4D97-AF65-F5344CB8AC3E}">
        <p14:creationId xmlns:p14="http://schemas.microsoft.com/office/powerpoint/2010/main" val="17322018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b="1" dirty="0"/>
              <a:t>Start Python Coding !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36793242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公正">
  <a:themeElements>
    <a:clrScheme name="公正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LP Type">
      <a:majorFont>
        <a:latin typeface="Calibri"/>
        <a:ea typeface="微軟正黑體"/>
        <a:cs typeface=""/>
      </a:majorFont>
      <a:minorFont>
        <a:latin typeface="Calibri"/>
        <a:ea typeface="微軟正黑體"/>
        <a:cs typeface=""/>
      </a:minorFont>
    </a:fontScheme>
    <a:fmtScheme name="公正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2108</TotalTime>
  <Words>657</Words>
  <Application>Microsoft Office PowerPoint</Application>
  <PresentationFormat>如螢幕大小 (4:3)</PresentationFormat>
  <Paragraphs>169</Paragraphs>
  <Slides>24</Slides>
  <Notes>4</Notes>
  <HiddenSlides>0</HiddenSlides>
  <MMClips>0</MMClips>
  <ScaleCrop>false</ScaleCrop>
  <HeadingPairs>
    <vt:vector size="8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24</vt:i4>
      </vt:variant>
    </vt:vector>
  </HeadingPairs>
  <TitlesOfParts>
    <vt:vector size="32" baseType="lpstr">
      <vt:lpstr>Cabin</vt:lpstr>
      <vt:lpstr>Courier</vt:lpstr>
      <vt:lpstr>Arial</vt:lpstr>
      <vt:lpstr>Calibri</vt:lpstr>
      <vt:lpstr>Courier New</vt:lpstr>
      <vt:lpstr>Wingdings 2</vt:lpstr>
      <vt:lpstr>公正</vt:lpstr>
      <vt:lpstr>封裝</vt:lpstr>
      <vt:lpstr>CUHK Statistics Department Workshop on Python 101</vt:lpstr>
      <vt:lpstr>Content</vt:lpstr>
      <vt:lpstr>Some knowledge on internet</vt:lpstr>
      <vt:lpstr>PowerPoint 簡報</vt:lpstr>
      <vt:lpstr>PowerPoint 簡報</vt:lpstr>
      <vt:lpstr>Ctrl+U: View Source Code</vt:lpstr>
      <vt:lpstr>F12 – Network Information</vt:lpstr>
      <vt:lpstr>HTTP response</vt:lpstr>
      <vt:lpstr>Start Python Coding !</vt:lpstr>
      <vt:lpstr>Import Data Source</vt:lpstr>
      <vt:lpstr>HTML</vt:lpstr>
      <vt:lpstr>Urllib + BeautifulSoup</vt:lpstr>
      <vt:lpstr>Web scraping extreme example</vt:lpstr>
      <vt:lpstr>API</vt:lpstr>
      <vt:lpstr>Google Map API</vt:lpstr>
      <vt:lpstr>Google Map API</vt:lpstr>
      <vt:lpstr>Data.gov.hk API</vt:lpstr>
      <vt:lpstr>HKAddressParser</vt:lpstr>
      <vt:lpstr>Assignment: Continue from taxi meter</vt:lpstr>
      <vt:lpstr>Twitter API</vt:lpstr>
      <vt:lpstr>Assignment 4: Continue from taxi meter</vt:lpstr>
      <vt:lpstr>Assignment 4: Continue from taxi meter</vt:lpstr>
      <vt:lpstr>Assignment 4: Continue from taxi meter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CUHK Statistics Department Workshop on Python 101</dc:title>
  <dc:creator>KY</dc:creator>
  <cp:lastModifiedBy>user</cp:lastModifiedBy>
  <cp:revision>116</cp:revision>
  <dcterms:created xsi:type="dcterms:W3CDTF">2018-06-17T14:24:16Z</dcterms:created>
  <dcterms:modified xsi:type="dcterms:W3CDTF">2019-07-19T10:05:22Z</dcterms:modified>
</cp:coreProperties>
</file>