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9" r:id="rId2"/>
    <p:sldId id="289" r:id="rId3"/>
    <p:sldId id="257" r:id="rId4"/>
    <p:sldId id="258" r:id="rId5"/>
    <p:sldId id="259" r:id="rId6"/>
    <p:sldId id="260" r:id="rId7"/>
    <p:sldId id="261" r:id="rId8"/>
    <p:sldId id="288" r:id="rId9"/>
    <p:sldId id="262" r:id="rId10"/>
    <p:sldId id="263" r:id="rId11"/>
    <p:sldId id="264" r:id="rId12"/>
    <p:sldId id="265" r:id="rId13"/>
    <p:sldId id="266" r:id="rId14"/>
    <p:sldId id="267" r:id="rId15"/>
    <p:sldId id="268" r:id="rId16"/>
    <p:sldId id="269" r:id="rId17"/>
    <p:sldId id="270" r:id="rId18"/>
    <p:sldId id="271" r:id="rId19"/>
    <p:sldId id="280" r:id="rId20"/>
    <p:sldId id="281" r:id="rId21"/>
    <p:sldId id="282" r:id="rId22"/>
    <p:sldId id="283" r:id="rId23"/>
    <p:sldId id="285" r:id="rId24"/>
    <p:sldId id="284" r:id="rId25"/>
    <p:sldId id="286" r:id="rId26"/>
    <p:sldId id="287" r:id="rId27"/>
    <p:sldId id="272" r:id="rId28"/>
    <p:sldId id="273" r:id="rId29"/>
    <p:sldId id="274"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7"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932831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41182583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17280891"/>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4929550"/>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768583623"/>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856760536"/>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77478393"/>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277740655"/>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84533249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775245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9474302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E82EA-1138-4446-B019-CEDCD228ED2A}"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95749757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E82EA-1138-4446-B019-CEDCD228ED2A}"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99252394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E82EA-1138-4446-B019-CEDCD228ED2A}"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64495950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E82EA-1138-4446-B019-CEDCD228ED2A}"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550294455"/>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20016556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60710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E82EA-1138-4446-B019-CEDCD228ED2A}" type="datetimeFigureOut">
              <a:rPr lang="en-US" smtClean="0"/>
              <a:t>11/18/2022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9B8106-EC74-45C9-9C1C-79776C09E64D}" type="slidenum">
              <a:rPr lang="en-US" smtClean="0"/>
              <a:t>‹#›</a:t>
            </a:fld>
            <a:endParaRPr lang="en-US"/>
          </a:p>
        </p:txBody>
      </p:sp>
    </p:spTree>
    <p:extLst>
      <p:ext uri="{BB962C8B-B14F-4D97-AF65-F5344CB8AC3E}">
        <p14:creationId xmlns:p14="http://schemas.microsoft.com/office/powerpoint/2010/main" val="34467938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med">
    <p:pull/>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6452486"/>
              </p:ext>
            </p:extLst>
          </p:nvPr>
        </p:nvGraphicFramePr>
        <p:xfrm>
          <a:off x="1339667" y="2325187"/>
          <a:ext cx="9959704" cy="2926565"/>
        </p:xfrm>
        <a:graphic>
          <a:graphicData uri="http://schemas.openxmlformats.org/drawingml/2006/table">
            <a:tbl>
              <a:tblPr firstRow="1" bandRow="1">
                <a:tableStyleId>{5C22544A-7EE6-4342-B048-85BDC9FD1C3A}</a:tableStyleId>
              </a:tblPr>
              <a:tblGrid>
                <a:gridCol w="4979852">
                  <a:extLst>
                    <a:ext uri="{9D8B030D-6E8A-4147-A177-3AD203B41FA5}">
                      <a16:colId xmlns:a16="http://schemas.microsoft.com/office/drawing/2014/main" val="1356637956"/>
                    </a:ext>
                  </a:extLst>
                </a:gridCol>
                <a:gridCol w="4979852">
                  <a:extLst>
                    <a:ext uri="{9D8B030D-6E8A-4147-A177-3AD203B41FA5}">
                      <a16:colId xmlns:a16="http://schemas.microsoft.com/office/drawing/2014/main" val="1890466328"/>
                    </a:ext>
                  </a:extLst>
                </a:gridCol>
              </a:tblGrid>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KYAMANYWA REGAN RONALD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21/U/11649/PS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65986277"/>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GABANGULA ISSA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21/U/3885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62099414"/>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EKIYASIIMIRE BELIEVE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064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21/U/0908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88718092"/>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KAYAGA BENITOR MUKISA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5524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21/U/13699/PS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25350643"/>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KARUNGA ANGEL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603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21/U/04687/PS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0595364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73165031"/>
              </p:ext>
            </p:extLst>
          </p:nvPr>
        </p:nvGraphicFramePr>
        <p:xfrm>
          <a:off x="2032000" y="719666"/>
          <a:ext cx="8128000" cy="762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71177609"/>
                    </a:ext>
                  </a:extLst>
                </a:gridCol>
              </a:tblGrid>
              <a:tr h="370840">
                <a:tc>
                  <a:txBody>
                    <a:bodyPr/>
                    <a:lstStyle/>
                    <a:p>
                      <a:pPr algn="ctr"/>
                      <a:r>
                        <a:rPr lang="en-US" sz="4400" dirty="0" smtClean="0"/>
                        <a:t>GROUP</a:t>
                      </a:r>
                      <a:r>
                        <a:rPr lang="en-US" sz="4400" baseline="0" dirty="0" smtClean="0"/>
                        <a:t>  </a:t>
                      </a:r>
                      <a:r>
                        <a:rPr lang="en-US" sz="4400" baseline="0" dirty="0" smtClean="0">
                          <a:latin typeface="Times New Roman" panose="02020603050405020304" pitchFamily="18" charset="0"/>
                          <a:cs typeface="Times New Roman" panose="02020603050405020304" pitchFamily="18" charset="0"/>
                        </a:rPr>
                        <a:t>3</a:t>
                      </a:r>
                      <a:endParaRPr lang="en-US" sz="4400" dirty="0"/>
                    </a:p>
                  </a:txBody>
                  <a:tcPr/>
                </a:tc>
                <a:extLst>
                  <a:ext uri="{0D108BD9-81ED-4DB2-BD59-A6C34878D82A}">
                    <a16:rowId xmlns:a16="http://schemas.microsoft.com/office/drawing/2014/main" val="1763590035"/>
                  </a:ext>
                </a:extLst>
              </a:tr>
            </a:tbl>
          </a:graphicData>
        </a:graphic>
      </p:graphicFrame>
    </p:spTree>
    <p:extLst>
      <p:ext uri="{BB962C8B-B14F-4D97-AF65-F5344CB8AC3E}">
        <p14:creationId xmlns:p14="http://schemas.microsoft.com/office/powerpoint/2010/main" val="162949304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  B) </a:t>
            </a:r>
            <a:r>
              <a:rPr lang="en-US" sz="3600" dirty="0" smtClean="0">
                <a:latin typeface="Times New Roman" panose="02020603050405020304" pitchFamily="18" charset="0"/>
                <a:cs typeface="Times New Roman" panose="02020603050405020304" pitchFamily="18" charset="0"/>
              </a:rPr>
              <a:t>The business  opportunity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 opportunity is an identified chance that can be turned into a profitable </a:t>
            </a:r>
            <a:r>
              <a:rPr lang="en-US" sz="2800" dirty="0" smtClean="0">
                <a:latin typeface="Times New Roman" panose="02020603050405020304" pitchFamily="18" charset="0"/>
                <a:cs typeface="Times New Roman" panose="02020603050405020304" pitchFamily="18" charset="0"/>
              </a:rPr>
              <a:t>business.</a:t>
            </a:r>
          </a:p>
          <a:p>
            <a:r>
              <a:rPr lang="en-US" sz="2800" dirty="0">
                <a:latin typeface="Times New Roman" panose="02020603050405020304" pitchFamily="18" charset="0"/>
                <a:cs typeface="Times New Roman" panose="02020603050405020304" pitchFamily="18" charset="0"/>
              </a:rPr>
              <a:t> It’s at a point at which identifiable consumers’ demand meets the feasibility of satisfying the requested product or service. I can be an idea that can be implemented, for which resources are available that will prosper.</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4052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996" y="450668"/>
            <a:ext cx="10018713" cy="1752599"/>
          </a:xfrm>
        </p:spPr>
        <p:txBody>
          <a:bodyPr/>
          <a:lstStyle/>
          <a:p>
            <a:r>
              <a:rPr lang="en-US" dirty="0" smtClean="0">
                <a:latin typeface="Times New Roman" panose="02020603050405020304" pitchFamily="18" charset="0"/>
                <a:cs typeface="Times New Roman" panose="02020603050405020304" pitchFamily="18" charset="0"/>
              </a:rPr>
              <a:t>Characteristics of a business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5123" y="1946092"/>
            <a:ext cx="10518285" cy="3968263"/>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on real demand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competitive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Acceptable in the community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government policies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the entrepreneurs goals and objectives</a:t>
            </a:r>
          </a:p>
        </p:txBody>
      </p:sp>
    </p:spTree>
    <p:extLst>
      <p:ext uri="{BB962C8B-B14F-4D97-AF65-F5344CB8AC3E}">
        <p14:creationId xmlns:p14="http://schemas.microsoft.com/office/powerpoint/2010/main" val="23386763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Differences between a business idea &amp;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An opportunity</a:t>
            </a:r>
            <a:r>
              <a:rPr lang="en-US" dirty="0">
                <a:latin typeface="Times New Roman" panose="02020603050405020304" pitchFamily="18" charset="0"/>
                <a:cs typeface="Times New Roman" panose="02020603050405020304" pitchFamily="18" charset="0"/>
              </a:rPr>
              <a:t> is an identified chance that can be identified into a profitable business</a:t>
            </a:r>
          </a:p>
          <a:p>
            <a:pPr marL="0" indent="0">
              <a:buNone/>
            </a:pPr>
            <a:r>
              <a:rPr lang="en-US" dirty="0">
                <a:latin typeface="Times New Roman" panose="02020603050405020304" pitchFamily="18" charset="0"/>
                <a:cs typeface="Times New Roman" panose="02020603050405020304" pitchFamily="18" charset="0"/>
              </a:rPr>
              <a:t>                                                Whereas,</a:t>
            </a:r>
          </a:p>
          <a:p>
            <a:r>
              <a:rPr lang="en-US" b="1" dirty="0">
                <a:latin typeface="Times New Roman" panose="02020603050405020304" pitchFamily="18" charset="0"/>
                <a:cs typeface="Times New Roman" panose="02020603050405020304" pitchFamily="18" charset="0"/>
              </a:rPr>
              <a:t>An idea</a:t>
            </a:r>
            <a:r>
              <a:rPr lang="en-US" dirty="0">
                <a:latin typeface="Times New Roman" panose="02020603050405020304" pitchFamily="18" charset="0"/>
                <a:cs typeface="Times New Roman" panose="02020603050405020304" pitchFamily="18" charset="0"/>
              </a:rPr>
              <a:t> is a response of a person or an organization to solve an identified problem or meet the needs in the community.</a:t>
            </a:r>
          </a:p>
        </p:txBody>
      </p:sp>
    </p:spTree>
    <p:extLst>
      <p:ext uri="{BB962C8B-B14F-4D97-AF65-F5344CB8AC3E}">
        <p14:creationId xmlns:p14="http://schemas.microsoft.com/office/powerpoint/2010/main" val="413018005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Sources of Business ideas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3200" dirty="0">
                <a:latin typeface="Times New Roman" panose="02020603050405020304" pitchFamily="18" charset="0"/>
                <a:cs typeface="Times New Roman" panose="02020603050405020304" pitchFamily="18" charset="0"/>
              </a:rPr>
              <a:t>Newspapers</a:t>
            </a:r>
          </a:p>
          <a:p>
            <a:pPr lvl="1"/>
            <a:r>
              <a:rPr lang="en-US" sz="3200" dirty="0">
                <a:latin typeface="Times New Roman" panose="02020603050405020304" pitchFamily="18" charset="0"/>
                <a:cs typeface="Times New Roman" panose="02020603050405020304" pitchFamily="18" charset="0"/>
              </a:rPr>
              <a:t>Magazine articles</a:t>
            </a:r>
          </a:p>
          <a:p>
            <a:pPr lvl="1"/>
            <a:r>
              <a:rPr lang="en-US" sz="3200" dirty="0">
                <a:latin typeface="Times New Roman" panose="02020603050405020304" pitchFamily="18" charset="0"/>
                <a:cs typeface="Times New Roman" panose="02020603050405020304" pitchFamily="18" charset="0"/>
              </a:rPr>
              <a:t>Trade shows and exhibitions</a:t>
            </a:r>
          </a:p>
          <a:p>
            <a:pPr lvl="1"/>
            <a:r>
              <a:rPr lang="en-US" sz="3200" dirty="0">
                <a:latin typeface="Times New Roman" panose="02020603050405020304" pitchFamily="18" charset="0"/>
                <a:cs typeface="Times New Roman" panose="02020603050405020304" pitchFamily="18" charset="0"/>
              </a:rPr>
              <a:t>Brain storming</a:t>
            </a:r>
          </a:p>
        </p:txBody>
      </p:sp>
    </p:spTree>
    <p:extLst>
      <p:ext uri="{BB962C8B-B14F-4D97-AF65-F5344CB8AC3E}">
        <p14:creationId xmlns:p14="http://schemas.microsoft.com/office/powerpoint/2010/main" val="34004499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Roles of business opportunity in the entrepreneurial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6093" y="3188676"/>
            <a:ext cx="10236931" cy="3352801"/>
          </a:xfrm>
        </p:spPr>
        <p:txBody>
          <a:bodyPr>
            <a:noAutofit/>
          </a:bodyPr>
          <a:lstStyle/>
          <a:p>
            <a:r>
              <a:rPr lang="en-US" dirty="0">
                <a:latin typeface="Times New Roman" panose="02020603050405020304" pitchFamily="18" charset="0"/>
                <a:cs typeface="Times New Roman" panose="02020603050405020304" pitchFamily="18" charset="0"/>
              </a:rPr>
              <a:t>serve as the basis for any action that results in profit and business </a:t>
            </a:r>
            <a:r>
              <a:rPr lang="en-US" dirty="0" smtClean="0">
                <a:latin typeface="Times New Roman" panose="02020603050405020304" pitchFamily="18" charset="0"/>
                <a:cs typeface="Times New Roman" panose="02020603050405020304" pitchFamily="18" charset="0"/>
              </a:rPr>
              <a:t>growth</a:t>
            </a:r>
          </a:p>
          <a:p>
            <a:r>
              <a:rPr lang="en-US" dirty="0">
                <a:latin typeface="Times New Roman" panose="02020603050405020304" pitchFamily="18" charset="0"/>
                <a:cs typeface="Times New Roman" panose="02020603050405020304" pitchFamily="18" charset="0"/>
              </a:rPr>
              <a:t>allow businesses to create and implement ideas and innovations and improve their performance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provide customer relationships.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bring dynamics of economic development in the society stems from the actions of the entrepreneur starting new business ventures or make existing firms grow</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references</a:t>
            </a:r>
            <a:r>
              <a:rPr lang="en-US" sz="2800"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Aidrich</a:t>
            </a:r>
            <a:r>
              <a:rPr lang="en-US" b="1" i="1" dirty="0" smtClean="0">
                <a:latin typeface="Times New Roman" panose="02020603050405020304" pitchFamily="18" charset="0"/>
                <a:cs typeface="Times New Roman" panose="02020603050405020304" pitchFamily="18" charset="0"/>
              </a:rPr>
              <a:t>, H. (1999).</a:t>
            </a:r>
            <a:r>
              <a:rPr lang="en-US" b="1" i="1" dirty="0" err="1" smtClean="0">
                <a:latin typeface="Times New Roman" panose="02020603050405020304" pitchFamily="18" charset="0"/>
                <a:cs typeface="Times New Roman" panose="02020603050405020304" pitchFamily="18" charset="0"/>
              </a:rPr>
              <a:t>Organisatios</a:t>
            </a:r>
            <a:r>
              <a:rPr lang="en-US" b="1" i="1" dirty="0" smtClean="0">
                <a:latin typeface="Times New Roman" panose="02020603050405020304" pitchFamily="18" charset="0"/>
                <a:cs typeface="Times New Roman" panose="02020603050405020304" pitchFamily="18" charset="0"/>
              </a:rPr>
              <a:t>  Evolving, </a:t>
            </a:r>
            <a:r>
              <a:rPr lang="en-US" b="1" i="1" dirty="0" err="1" smtClean="0">
                <a:latin typeface="Times New Roman" panose="02020603050405020304" pitchFamily="18" charset="0"/>
                <a:cs typeface="Times New Roman" panose="02020603050405020304" pitchFamily="18" charset="0"/>
              </a:rPr>
              <a:t>London:sage</a:t>
            </a:r>
            <a:r>
              <a:rPr lang="en-US"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4123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71512"/>
            <a:ext cx="10018713" cy="1752599"/>
          </a:xfrm>
        </p:spPr>
        <p:txBody>
          <a:bodyPr/>
          <a:lstStyle/>
          <a:p>
            <a:r>
              <a:rPr lang="en-US" dirty="0">
                <a:latin typeface="Times New Roman" panose="02020603050405020304" pitchFamily="18" charset="0"/>
                <a:cs typeface="Times New Roman" panose="02020603050405020304" pitchFamily="18" charset="0"/>
              </a:rPr>
              <a:t>c) Explain examples of potential business </a:t>
            </a:r>
            <a:r>
              <a:rPr lang="en-US" dirty="0" smtClean="0">
                <a:latin typeface="Times New Roman" panose="02020603050405020304" pitchFamily="18" charset="0"/>
                <a:cs typeface="Times New Roman" panose="02020603050405020304" pitchFamily="18" charset="0"/>
              </a:rPr>
              <a:t>opportunities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66999"/>
            <a:ext cx="10707690" cy="3710355"/>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Franchising. </a:t>
            </a:r>
            <a:r>
              <a:rPr lang="en-US" sz="2600" dirty="0">
                <a:latin typeface="Times New Roman" panose="02020603050405020304" pitchFamily="18" charset="0"/>
                <a:cs typeface="Times New Roman" panose="02020603050405020304" pitchFamily="18" charset="0"/>
              </a:rPr>
              <a:t>This is one of the most commonly found business opportunities in the industry. with franchising, the business plan and road map will be prepared ahead of time.</a:t>
            </a:r>
          </a:p>
          <a:p>
            <a:r>
              <a:rPr lang="en-US" sz="2600" b="1" dirty="0">
                <a:latin typeface="Times New Roman" panose="02020603050405020304" pitchFamily="18" charset="0"/>
                <a:cs typeface="Times New Roman" panose="02020603050405020304" pitchFamily="18" charset="0"/>
              </a:rPr>
              <a:t>Marketing</a:t>
            </a:r>
            <a:r>
              <a:rPr lang="en-US" sz="2600" dirty="0">
                <a:latin typeface="Times New Roman" panose="02020603050405020304" pitchFamily="18" charset="0"/>
                <a:cs typeface="Times New Roman" panose="02020603050405020304" pitchFamily="18" charset="0"/>
              </a:rPr>
              <a:t>. Here, the focus is on network marketers who put together plans that can be used to recruit fellow marketers and as a result, a huge pyramid of marketers is created. In this, network, products, services and ideas can be sold.</a:t>
            </a:r>
          </a:p>
          <a:p>
            <a:r>
              <a:rPr lang="en-US" sz="2600" b="1" dirty="0">
                <a:latin typeface="Times New Roman" panose="02020603050405020304" pitchFamily="18" charset="0"/>
                <a:cs typeface="Times New Roman" panose="02020603050405020304" pitchFamily="18" charset="0"/>
              </a:rPr>
              <a:t>Takeaway.</a:t>
            </a:r>
            <a:r>
              <a:rPr lang="en-US" sz="2600" dirty="0">
                <a:latin typeface="Times New Roman" panose="02020603050405020304" pitchFamily="18" charset="0"/>
                <a:cs typeface="Times New Roman" panose="02020603050405020304" pitchFamily="18" charset="0"/>
              </a:rPr>
              <a:t> This business opportunity in entrepreneurship aims at providing long-term partnerships and revenues. These opportunities include; management and negotiation skills.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2435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278" y="1969477"/>
            <a:ext cx="11441722" cy="4712677"/>
          </a:xfrm>
        </p:spPr>
        <p:txBody>
          <a:bodyPr>
            <a:normAutofit/>
          </a:bodyPr>
          <a:lstStyle/>
          <a:p>
            <a:r>
              <a:rPr lang="en-US" b="1" dirty="0">
                <a:latin typeface="Times New Roman" panose="02020603050405020304" pitchFamily="18" charset="0"/>
                <a:cs typeface="Times New Roman" panose="02020603050405020304" pitchFamily="18" charset="0"/>
              </a:rPr>
              <a:t>Distributorships</a:t>
            </a:r>
            <a:r>
              <a:rPr lang="en-US" dirty="0">
                <a:latin typeface="Times New Roman" panose="02020603050405020304" pitchFamily="18" charset="0"/>
                <a:cs typeface="Times New Roman" panose="02020603050405020304" pitchFamily="18" charset="0"/>
              </a:rPr>
              <a:t>. A distributorship involves entering into an agreement to offer and sell the products of another without being entitled to use the manufacturer’s trade name. depending on the agreement, the distributor may be limited to selling only that company’s goods or may have the freedom to the market several different product lines</a:t>
            </a:r>
          </a:p>
          <a:p>
            <a:r>
              <a:rPr lang="en-US" b="1" dirty="0">
                <a:latin typeface="Times New Roman" panose="02020603050405020304" pitchFamily="18" charset="0"/>
                <a:cs typeface="Times New Roman" panose="02020603050405020304" pitchFamily="18" charset="0"/>
              </a:rPr>
              <a:t>Drop shipping business</a:t>
            </a:r>
            <a:r>
              <a:rPr lang="en-US" dirty="0">
                <a:latin typeface="Times New Roman" panose="02020603050405020304" pitchFamily="18" charset="0"/>
                <a:cs typeface="Times New Roman" panose="02020603050405020304" pitchFamily="18" charset="0"/>
              </a:rPr>
              <a:t>. This is one of the best at-home business opportunities that lets you buy products directly from a supplier or manufacturer and ship them to customers. </a:t>
            </a:r>
          </a:p>
          <a:p>
            <a:r>
              <a:rPr lang="en-US" b="1" dirty="0">
                <a:latin typeface="Times New Roman" panose="02020603050405020304" pitchFamily="18" charset="0"/>
                <a:cs typeface="Times New Roman" panose="02020603050405020304" pitchFamily="18" charset="0"/>
              </a:rPr>
              <a:t>Consulting</a:t>
            </a:r>
            <a:r>
              <a:rPr lang="en-US" dirty="0">
                <a:latin typeface="Times New Roman" panose="02020603050405020304" pitchFamily="18" charset="0"/>
                <a:cs typeface="Times New Roman" panose="02020603050405020304" pitchFamily="18" charset="0"/>
              </a:rPr>
              <a:t>. Consulting is one of the most common business opportunities that help a broader range of people with a specific skill for example Facebook Ads expert who educates business people on how to run effective Facebook ads.</a:t>
            </a:r>
          </a:p>
        </p:txBody>
      </p:sp>
    </p:spTree>
    <p:extLst>
      <p:ext uri="{BB962C8B-B14F-4D97-AF65-F5344CB8AC3E}">
        <p14:creationId xmlns:p14="http://schemas.microsoft.com/office/powerpoint/2010/main" val="26251975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0"/>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7169" y="1752599"/>
            <a:ext cx="11394831" cy="4741986"/>
          </a:xfrm>
        </p:spPr>
        <p:txBody>
          <a:bodyPr>
            <a:normAutofit/>
          </a:bodyPr>
          <a:lstStyle/>
          <a:p>
            <a:r>
              <a:rPr lang="en-US" b="1" dirty="0">
                <a:latin typeface="Times New Roman" panose="02020603050405020304" pitchFamily="18" charset="0"/>
                <a:cs typeface="Times New Roman" panose="02020603050405020304" pitchFamily="18" charset="0"/>
              </a:rPr>
              <a:t>Freelancing</a:t>
            </a:r>
            <a:r>
              <a:rPr lang="en-US" dirty="0">
                <a:latin typeface="Times New Roman" panose="02020603050405020304" pitchFamily="18" charset="0"/>
                <a:cs typeface="Times New Roman" panose="02020603050405020304" pitchFamily="18" charset="0"/>
              </a:rPr>
              <a:t>. In freelancing, you practice your skill for the business. Freelancing is an ideal business opportunity to pursue from home as it often entails remote work such as writing, graphic design, photography among others</a:t>
            </a:r>
          </a:p>
          <a:p>
            <a:r>
              <a:rPr lang="en-US" b="1" dirty="0">
                <a:latin typeface="Times New Roman" panose="02020603050405020304" pitchFamily="18" charset="0"/>
                <a:cs typeface="Times New Roman" panose="02020603050405020304" pitchFamily="18" charset="0"/>
              </a:rPr>
              <a:t>Blogging.</a:t>
            </a:r>
            <a:r>
              <a:rPr lang="en-US" dirty="0">
                <a:latin typeface="Times New Roman" panose="02020603050405020304" pitchFamily="18" charset="0"/>
                <a:cs typeface="Times New Roman" panose="02020603050405020304" pitchFamily="18" charset="0"/>
              </a:rPr>
              <a:t> This is popular because it gives you the opportunity to create many potential sources of income. Bloggers often make money from affiliate marketing, ads, information products, physical products among others</a:t>
            </a:r>
          </a:p>
          <a:p>
            <a:r>
              <a:rPr lang="en-US" b="1" dirty="0">
                <a:latin typeface="Times New Roman" panose="02020603050405020304" pitchFamily="18" charset="0"/>
                <a:cs typeface="Times New Roman" panose="02020603050405020304" pitchFamily="18" charset="0"/>
              </a:rPr>
              <a:t>Housekeeping business</a:t>
            </a:r>
            <a:r>
              <a:rPr lang="en-US" dirty="0">
                <a:latin typeface="Times New Roman" panose="02020603050405020304" pitchFamily="18" charset="0"/>
                <a:cs typeface="Times New Roman" panose="02020603050405020304" pitchFamily="18" charset="0"/>
              </a:rPr>
              <a:t>. These include housekeepers and cleaners which are hired by people in major cities to keep their homes clean and tidy while they are at work</a:t>
            </a:r>
          </a:p>
          <a:p>
            <a:r>
              <a:rPr lang="en-US" b="1" dirty="0">
                <a:latin typeface="Times New Roman" panose="02020603050405020304" pitchFamily="18" charset="0"/>
                <a:cs typeface="Times New Roman" panose="02020603050405020304" pitchFamily="18" charset="0"/>
              </a:rPr>
              <a:t>Direct selling</a:t>
            </a:r>
            <a:r>
              <a:rPr lang="en-US" dirty="0">
                <a:latin typeface="Times New Roman" panose="02020603050405020304" pitchFamily="18" charset="0"/>
                <a:cs typeface="Times New Roman" panose="02020603050405020304" pitchFamily="18" charset="0"/>
              </a:rPr>
              <a:t>. The practice involves selling products not generally available in retail stores directly to customers. with rising need for supplemental income, recruiting new members is easier</a:t>
            </a:r>
          </a:p>
        </p:txBody>
      </p:sp>
    </p:spTree>
    <p:extLst>
      <p:ext uri="{BB962C8B-B14F-4D97-AF65-F5344CB8AC3E}">
        <p14:creationId xmlns:p14="http://schemas.microsoft.com/office/powerpoint/2010/main" val="3535258124"/>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80" y="698863"/>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478" y="2052878"/>
            <a:ext cx="11957538" cy="4642339"/>
          </a:xfrm>
        </p:spPr>
        <p:txBody>
          <a:bodyPr>
            <a:normAutofit/>
          </a:bodyPr>
          <a:lstStyle/>
          <a:p>
            <a:r>
              <a:rPr lang="en-US" sz="2800" b="1" dirty="0">
                <a:latin typeface="Times New Roman" panose="02020603050405020304" pitchFamily="18" charset="0"/>
                <a:cs typeface="Times New Roman" panose="02020603050405020304" pitchFamily="18" charset="0"/>
              </a:rPr>
              <a:t>Customer support</a:t>
            </a:r>
            <a:r>
              <a:rPr lang="en-US" sz="2800" dirty="0">
                <a:latin typeface="Times New Roman" panose="02020603050405020304" pitchFamily="18" charset="0"/>
                <a:cs typeface="Times New Roman" panose="02020603050405020304" pitchFamily="18" charset="0"/>
              </a:rPr>
              <a:t>. Customer service is a service that many companies require. You can start your own business-like customer service, managing other companies’ issues with customers via phone, email or chat.</a:t>
            </a:r>
          </a:p>
          <a:p>
            <a:r>
              <a:rPr lang="en-US" sz="2800" b="1" dirty="0">
                <a:latin typeface="Times New Roman" panose="02020603050405020304" pitchFamily="18" charset="0"/>
                <a:cs typeface="Times New Roman" panose="02020603050405020304" pitchFamily="18" charset="0"/>
              </a:rPr>
              <a:t>Digital products.</a:t>
            </a:r>
            <a:r>
              <a:rPr lang="en-US" sz="2800" dirty="0">
                <a:latin typeface="Times New Roman" panose="02020603050405020304" pitchFamily="18" charset="0"/>
                <a:cs typeface="Times New Roman" panose="02020603050405020304" pitchFamily="18" charset="0"/>
              </a:rPr>
              <a:t> E-learning is exploding as an industry, making digital products one of the best online business opportunities for creators and educators alike. They can be held or touched but are popular amongst customers because they can download them and consume on their own time.</a:t>
            </a:r>
          </a:p>
        </p:txBody>
      </p:sp>
    </p:spTree>
    <p:extLst>
      <p:ext uri="{BB962C8B-B14F-4D97-AF65-F5344CB8AC3E}">
        <p14:creationId xmlns:p14="http://schemas.microsoft.com/office/powerpoint/2010/main" val="428094563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THE GENERIC  APROACHES TO IDENTIFYING OPPORTUNITIES</a:t>
            </a:r>
            <a:endParaRPr lang="en-US" dirty="0"/>
          </a:p>
        </p:txBody>
      </p:sp>
      <p:sp>
        <p:nvSpPr>
          <p:cNvPr id="3" name="Content Placeholder 2"/>
          <p:cNvSpPr>
            <a:spLocks noGrp="1"/>
          </p:cNvSpPr>
          <p:nvPr>
            <p:ph idx="1"/>
          </p:nvPr>
        </p:nvSpPr>
        <p:spPr/>
        <p:txBody>
          <a:bodyPr/>
          <a:lstStyle/>
          <a:p>
            <a:r>
              <a:rPr lang="en-US" dirty="0" smtClean="0"/>
              <a:t>Cost leadership </a:t>
            </a:r>
          </a:p>
          <a:p>
            <a:r>
              <a:rPr lang="en-US" dirty="0" smtClean="0"/>
              <a:t>Differentiation</a:t>
            </a:r>
          </a:p>
          <a:p>
            <a:r>
              <a:rPr lang="en-US" dirty="0" smtClean="0"/>
              <a:t>Focus</a:t>
            </a:r>
            <a:endParaRPr lang="en-US" dirty="0"/>
          </a:p>
        </p:txBody>
      </p:sp>
    </p:spTree>
    <p:extLst>
      <p:ext uri="{BB962C8B-B14F-4D97-AF65-F5344CB8AC3E}">
        <p14:creationId xmlns:p14="http://schemas.microsoft.com/office/powerpoint/2010/main" val="230834745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DISCUSSION </a:t>
            </a:r>
            <a:r>
              <a:rPr lang="en-US" smtClean="0">
                <a:latin typeface="Times New Roman" panose="02020603050405020304" pitchFamily="18" charset="0"/>
                <a:cs typeface="Times New Roman" panose="02020603050405020304" pitchFamily="18" charset="0"/>
              </a:rPr>
              <a:t> POINTs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Explain the major steps in the </a:t>
            </a:r>
            <a:r>
              <a:rPr lang="en-US" dirty="0" err="1">
                <a:latin typeface="Times New Roman" panose="02020603050405020304" pitchFamily="18" charset="0"/>
                <a:cs typeface="Times New Roman" panose="02020603050405020304" pitchFamily="18" charset="0"/>
              </a:rPr>
              <a:t>enterpreneurial</a:t>
            </a:r>
            <a:r>
              <a:rPr lang="en-US" dirty="0">
                <a:latin typeface="Times New Roman" panose="02020603050405020304" pitchFamily="18" charset="0"/>
                <a:cs typeface="Times New Roman" panose="02020603050405020304" pitchFamily="18" charset="0"/>
              </a:rPr>
              <a:t> process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What is an opportunity? differentiate between an opportunity and idea.  Describe the role of opportunity in the </a:t>
            </a:r>
            <a:r>
              <a:rPr lang="en-US" dirty="0" err="1">
                <a:latin typeface="Times New Roman" panose="02020603050405020304" pitchFamily="18" charset="0"/>
                <a:cs typeface="Times New Roman" panose="02020603050405020304" pitchFamily="18" charset="0"/>
              </a:rPr>
              <a:t>enterpreneurial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process</a:t>
            </a:r>
          </a:p>
          <a:p>
            <a:pPr marL="0" indent="0">
              <a:buNone/>
            </a:pPr>
            <a:r>
              <a:rPr lang="en-US" dirty="0" smtClean="0">
                <a:latin typeface="Times New Roman" panose="02020603050405020304" pitchFamily="18" charset="0"/>
                <a:cs typeface="Times New Roman" panose="02020603050405020304" pitchFamily="18" charset="0"/>
              </a:rPr>
              <a:t>c) Explain examples of potential business opportunities. </a:t>
            </a:r>
          </a:p>
          <a:p>
            <a:pPr marL="0" indent="0">
              <a:buNone/>
            </a:pPr>
            <a:r>
              <a:rPr lang="en-US" dirty="0" smtClean="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Describe the three generic approaches for identifying opportunities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Discuss the key process of opportunity recognition. </a:t>
            </a:r>
          </a:p>
        </p:txBody>
      </p:sp>
    </p:spTree>
    <p:extLst>
      <p:ext uri="{BB962C8B-B14F-4D97-AF65-F5344CB8AC3E}">
        <p14:creationId xmlns:p14="http://schemas.microsoft.com/office/powerpoint/2010/main" val="1122082283"/>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leadership</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This involves minimizing the costs incurred in the business in terms of providing value i.e. products and services to customers. Cost leadership uses large scale production, cuts costs and uses economies of </a:t>
            </a:r>
            <a:r>
              <a:rPr lang="en-US" dirty="0" smtClean="0"/>
              <a:t>scale.</a:t>
            </a:r>
          </a:p>
          <a:p>
            <a:r>
              <a:rPr lang="en-US" i="1" dirty="0"/>
              <a:t>NB: Economies of scale refer to proportionate savings in costs gained by an increased level of production.</a:t>
            </a:r>
            <a:endParaRPr lang="en-US" dirty="0"/>
          </a:p>
          <a:p>
            <a:pPr marL="0" indent="0">
              <a:buNone/>
            </a:pPr>
            <a:r>
              <a:rPr lang="en-US" dirty="0" smtClean="0"/>
              <a:t>       </a:t>
            </a:r>
            <a:r>
              <a:rPr lang="en-US" b="1" i="1" dirty="0" smtClean="0"/>
              <a:t>Advantages and disadvantages</a:t>
            </a:r>
          </a:p>
          <a:p>
            <a:pPr marL="0" indent="0">
              <a:buNone/>
            </a:pPr>
            <a:r>
              <a:rPr lang="en-US" b="1" i="1" dirty="0" smtClean="0"/>
              <a:t>Advantages.</a:t>
            </a:r>
          </a:p>
          <a:p>
            <a:r>
              <a:rPr lang="en-US" dirty="0" smtClean="0"/>
              <a:t>It provides better  profits for the organization.</a:t>
            </a:r>
          </a:p>
          <a:p>
            <a:r>
              <a:rPr lang="en-US" dirty="0" smtClean="0"/>
              <a:t>it can increase an organization’s market share</a:t>
            </a:r>
          </a:p>
          <a:p>
            <a:endParaRPr lang="en-US" dirty="0" smtClean="0"/>
          </a:p>
          <a:p>
            <a:endParaRPr lang="en-US" dirty="0"/>
          </a:p>
        </p:txBody>
      </p:sp>
    </p:spTree>
    <p:extLst>
      <p:ext uri="{BB962C8B-B14F-4D97-AF65-F5344CB8AC3E}">
        <p14:creationId xmlns:p14="http://schemas.microsoft.com/office/powerpoint/2010/main" val="261322424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cont’d</a:t>
            </a:r>
            <a:endParaRPr lang="en-US" dirty="0"/>
          </a:p>
        </p:txBody>
      </p:sp>
      <p:sp>
        <p:nvSpPr>
          <p:cNvPr id="3" name="Content Placeholder 2"/>
          <p:cNvSpPr>
            <a:spLocks noGrp="1"/>
          </p:cNvSpPr>
          <p:nvPr>
            <p:ph idx="1"/>
          </p:nvPr>
        </p:nvSpPr>
        <p:spPr/>
        <p:txBody>
          <a:bodyPr/>
          <a:lstStyle/>
          <a:p>
            <a:r>
              <a:rPr lang="en-US" dirty="0" smtClean="0"/>
              <a:t>It improves the sustainability of the business.</a:t>
            </a:r>
          </a:p>
          <a:p>
            <a:pPr marL="0" indent="0">
              <a:buNone/>
            </a:pPr>
            <a:r>
              <a:rPr lang="en-US" b="1" i="1" dirty="0" smtClean="0"/>
              <a:t>Disadvantages </a:t>
            </a:r>
          </a:p>
          <a:p>
            <a:r>
              <a:rPr lang="en-US" dirty="0" smtClean="0"/>
              <a:t>Reduces product innovation</a:t>
            </a:r>
          </a:p>
          <a:p>
            <a:r>
              <a:rPr lang="en-US" dirty="0" smtClean="0"/>
              <a:t>Limits the importance of consumer feedback</a:t>
            </a:r>
          </a:p>
          <a:p>
            <a:r>
              <a:rPr lang="en-US" dirty="0" smtClean="0"/>
              <a:t>Requires time and purpose of market research</a:t>
            </a:r>
          </a:p>
          <a:p>
            <a:endParaRPr lang="en-US" dirty="0"/>
          </a:p>
        </p:txBody>
      </p:sp>
    </p:spTree>
    <p:extLst>
      <p:ext uri="{BB962C8B-B14F-4D97-AF65-F5344CB8AC3E}">
        <p14:creationId xmlns:p14="http://schemas.microsoft.com/office/powerpoint/2010/main" val="228407193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DIFFERENTIATION APPROACH</a:t>
            </a:r>
            <a:endParaRPr lang="en-US" dirty="0"/>
          </a:p>
        </p:txBody>
      </p:sp>
      <p:sp>
        <p:nvSpPr>
          <p:cNvPr id="3" name="Content Placeholder 2"/>
          <p:cNvSpPr>
            <a:spLocks noGrp="1"/>
          </p:cNvSpPr>
          <p:nvPr>
            <p:ph idx="1"/>
          </p:nvPr>
        </p:nvSpPr>
        <p:spPr/>
        <p:txBody>
          <a:bodyPr/>
          <a:lstStyle/>
          <a:p>
            <a:r>
              <a:rPr lang="en-US" dirty="0"/>
              <a:t>This strategy involves nothing but an approach that pushes organizations to develop unique features for their products and services as compared to their </a:t>
            </a:r>
            <a:r>
              <a:rPr lang="en-US" dirty="0" smtClean="0"/>
              <a:t>competitors.</a:t>
            </a:r>
          </a:p>
          <a:p>
            <a:r>
              <a:rPr lang="en-US" dirty="0" smtClean="0"/>
              <a:t>Aim: </a:t>
            </a:r>
            <a:r>
              <a:rPr lang="en-US" dirty="0"/>
              <a:t>T</a:t>
            </a:r>
            <a:r>
              <a:rPr lang="en-US" dirty="0" smtClean="0"/>
              <a:t>o </a:t>
            </a:r>
            <a:r>
              <a:rPr lang="en-US" dirty="0"/>
              <a:t>gain a competitive edge and earn greater reputation in the target market. To accomplish this, the organization or business must know its strengths, weaknesses and customer preferences or needs.</a:t>
            </a:r>
          </a:p>
          <a:p>
            <a:endParaRPr lang="en-US" dirty="0"/>
          </a:p>
        </p:txBody>
      </p:sp>
    </p:spTree>
    <p:extLst>
      <p:ext uri="{BB962C8B-B14F-4D97-AF65-F5344CB8AC3E}">
        <p14:creationId xmlns:p14="http://schemas.microsoft.com/office/powerpoint/2010/main" val="195741654"/>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a:t>
            </a:r>
            <a:endParaRPr lang="en-US" dirty="0"/>
          </a:p>
        </p:txBody>
      </p:sp>
      <p:sp>
        <p:nvSpPr>
          <p:cNvPr id="3" name="Content Placeholder 2"/>
          <p:cNvSpPr>
            <a:spLocks noGrp="1"/>
          </p:cNvSpPr>
          <p:nvPr>
            <p:ph sz="half" idx="1"/>
          </p:nvPr>
        </p:nvSpPr>
        <p:spPr/>
        <p:txBody>
          <a:bodyPr/>
          <a:lstStyle/>
          <a:p>
            <a:pPr marL="0" indent="0">
              <a:buNone/>
            </a:pPr>
            <a:r>
              <a:rPr lang="en-US" b="1" dirty="0" smtClean="0"/>
              <a:t>Advantages</a:t>
            </a:r>
          </a:p>
          <a:p>
            <a:r>
              <a:rPr lang="en-US" b="1" dirty="0" smtClean="0"/>
              <a:t>Reduced </a:t>
            </a:r>
            <a:r>
              <a:rPr lang="en-US" b="1" dirty="0"/>
              <a:t>price competition</a:t>
            </a:r>
            <a:endParaRPr lang="en-US" dirty="0"/>
          </a:p>
          <a:p>
            <a:r>
              <a:rPr lang="en-US" b="1" dirty="0"/>
              <a:t>Product uniqueness</a:t>
            </a:r>
            <a:endParaRPr lang="en-US" dirty="0"/>
          </a:p>
          <a:p>
            <a:r>
              <a:rPr lang="en-US" b="1" dirty="0"/>
              <a:t>Increased profit margins</a:t>
            </a:r>
            <a:endParaRPr lang="en-US" dirty="0"/>
          </a:p>
          <a:p>
            <a:r>
              <a:rPr lang="en-US" b="1" dirty="0"/>
              <a:t>Customer loyalty</a:t>
            </a:r>
            <a:endParaRPr lang="en-US" dirty="0"/>
          </a:p>
        </p:txBody>
      </p:sp>
      <p:sp>
        <p:nvSpPr>
          <p:cNvPr id="4" name="Content Placeholder 3"/>
          <p:cNvSpPr>
            <a:spLocks noGrp="1"/>
          </p:cNvSpPr>
          <p:nvPr>
            <p:ph sz="half" idx="2"/>
          </p:nvPr>
        </p:nvSpPr>
        <p:spPr/>
        <p:txBody>
          <a:bodyPr/>
          <a:lstStyle/>
          <a:p>
            <a:pPr marL="0" indent="0">
              <a:buNone/>
            </a:pPr>
            <a:r>
              <a:rPr lang="en-US" b="1" dirty="0" smtClean="0"/>
              <a:t>Disadvantages</a:t>
            </a:r>
          </a:p>
          <a:p>
            <a:r>
              <a:rPr lang="en-US" b="1" dirty="0"/>
              <a:t>It can strain the resources</a:t>
            </a:r>
          </a:p>
          <a:p>
            <a:r>
              <a:rPr lang="en-US" b="1" dirty="0"/>
              <a:t>Challenge of changing the customer perception. </a:t>
            </a:r>
          </a:p>
          <a:p>
            <a:endParaRPr lang="en-US" dirty="0"/>
          </a:p>
        </p:txBody>
      </p:sp>
    </p:spTree>
    <p:extLst>
      <p:ext uri="{BB962C8B-B14F-4D97-AF65-F5344CB8AC3E}">
        <p14:creationId xmlns:p14="http://schemas.microsoft.com/office/powerpoint/2010/main" val="352769586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APPROACH </a:t>
            </a:r>
            <a:endParaRPr lang="en-US" dirty="0"/>
          </a:p>
        </p:txBody>
      </p:sp>
      <p:sp>
        <p:nvSpPr>
          <p:cNvPr id="3" name="Content Placeholder 2"/>
          <p:cNvSpPr>
            <a:spLocks noGrp="1"/>
          </p:cNvSpPr>
          <p:nvPr>
            <p:ph idx="1"/>
          </p:nvPr>
        </p:nvSpPr>
        <p:spPr/>
        <p:txBody>
          <a:bodyPr>
            <a:normAutofit lnSpcReduction="10000"/>
          </a:bodyPr>
          <a:lstStyle/>
          <a:p>
            <a:r>
              <a:rPr lang="en-US" dirty="0"/>
              <a:t>This is a method of developing, marketing and selling products to a niche market, which could be a type of customer, product line or geographical </a:t>
            </a:r>
            <a:r>
              <a:rPr lang="en-US" dirty="0" smtClean="0"/>
              <a:t>area.</a:t>
            </a:r>
          </a:p>
          <a:p>
            <a:r>
              <a:rPr lang="en-US" dirty="0"/>
              <a:t>. A niche market is a segment of the market on which a specific product is focused, is defined by its own needs and preferences. For example Shoes for Vegan women or men</a:t>
            </a:r>
            <a:r>
              <a:rPr lang="en-US" dirty="0" smtClean="0"/>
              <a:t>.</a:t>
            </a:r>
          </a:p>
          <a:p>
            <a:r>
              <a:rPr lang="en-US" dirty="0" smtClean="0"/>
              <a:t>Aim: The </a:t>
            </a:r>
            <a:r>
              <a:rPr lang="en-US" dirty="0"/>
              <a:t>main aim of the focus strategy is to exploit undeserved or undiscovered segments of a target market.</a:t>
            </a:r>
          </a:p>
          <a:p>
            <a:endParaRPr lang="en-US" dirty="0"/>
          </a:p>
        </p:txBody>
      </p:sp>
    </p:spTree>
    <p:extLst>
      <p:ext uri="{BB962C8B-B14F-4D97-AF65-F5344CB8AC3E}">
        <p14:creationId xmlns:p14="http://schemas.microsoft.com/office/powerpoint/2010/main" val="955086691"/>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cont’d(cost and differentiation)</a:t>
            </a:r>
            <a:endParaRPr lang="en-US" dirty="0"/>
          </a:p>
        </p:txBody>
      </p:sp>
      <p:sp>
        <p:nvSpPr>
          <p:cNvPr id="3" name="Content Placeholder 2"/>
          <p:cNvSpPr>
            <a:spLocks noGrp="1"/>
          </p:cNvSpPr>
          <p:nvPr>
            <p:ph idx="1"/>
          </p:nvPr>
        </p:nvSpPr>
        <p:spPr/>
        <p:txBody>
          <a:bodyPr/>
          <a:lstStyle/>
          <a:p>
            <a:r>
              <a:rPr lang="en-US" dirty="0" smtClean="0"/>
              <a:t>Cost </a:t>
            </a:r>
            <a:r>
              <a:rPr lang="en-US" dirty="0"/>
              <a:t>focus involves a firm seeking a cost advantage in its target </a:t>
            </a:r>
            <a:r>
              <a:rPr lang="en-US" dirty="0" smtClean="0"/>
              <a:t>segment</a:t>
            </a:r>
          </a:p>
          <a:p>
            <a:r>
              <a:rPr lang="en-US" dirty="0"/>
              <a:t>D</a:t>
            </a:r>
            <a:r>
              <a:rPr lang="en-US" dirty="0" smtClean="0"/>
              <a:t>ifferentiation </a:t>
            </a:r>
            <a:r>
              <a:rPr lang="en-US" dirty="0"/>
              <a:t>focus involves a firm seeking to outperform its rivals through offering unique products for its target </a:t>
            </a:r>
            <a:r>
              <a:rPr lang="en-US" dirty="0" smtClean="0"/>
              <a:t>segment.</a:t>
            </a:r>
            <a:endParaRPr lang="en-US" dirty="0"/>
          </a:p>
        </p:txBody>
      </p:sp>
    </p:spTree>
    <p:extLst>
      <p:ext uri="{BB962C8B-B14F-4D97-AF65-F5344CB8AC3E}">
        <p14:creationId xmlns:p14="http://schemas.microsoft.com/office/powerpoint/2010/main" val="845681228"/>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sz="half" idx="1"/>
          </p:nvPr>
        </p:nvSpPr>
        <p:spPr/>
        <p:txBody>
          <a:bodyPr/>
          <a:lstStyle/>
          <a:p>
            <a:pPr marL="0" indent="0">
              <a:buNone/>
            </a:pPr>
            <a:r>
              <a:rPr lang="en-US" dirty="0" smtClean="0"/>
              <a:t>ADVANTAGES</a:t>
            </a:r>
          </a:p>
          <a:p>
            <a:r>
              <a:rPr lang="en-US" b="1" dirty="0"/>
              <a:t>It helps to build strong relationships with each target market</a:t>
            </a:r>
            <a:endParaRPr lang="en-US" dirty="0"/>
          </a:p>
          <a:p>
            <a:r>
              <a:rPr lang="en-US" b="1" dirty="0"/>
              <a:t>It brings expertise into the products or services</a:t>
            </a:r>
            <a:endParaRPr lang="en-US" dirty="0"/>
          </a:p>
          <a:p>
            <a:r>
              <a:rPr lang="en-US" b="1" dirty="0"/>
              <a:t>It may limit the competition</a:t>
            </a:r>
            <a:endParaRPr lang="en-US" dirty="0"/>
          </a:p>
          <a:p>
            <a:endParaRPr lang="en-US" b="1" dirty="0"/>
          </a:p>
        </p:txBody>
      </p:sp>
      <p:sp>
        <p:nvSpPr>
          <p:cNvPr id="4" name="Content Placeholder 3"/>
          <p:cNvSpPr>
            <a:spLocks noGrp="1"/>
          </p:cNvSpPr>
          <p:nvPr>
            <p:ph sz="half" idx="2"/>
          </p:nvPr>
        </p:nvSpPr>
        <p:spPr/>
        <p:txBody>
          <a:bodyPr/>
          <a:lstStyle/>
          <a:p>
            <a:pPr marL="0" indent="0">
              <a:buNone/>
            </a:pPr>
            <a:r>
              <a:rPr lang="en-US" dirty="0" smtClean="0"/>
              <a:t>DISADVANTAGES</a:t>
            </a:r>
          </a:p>
          <a:p>
            <a:r>
              <a:rPr lang="en-US" b="1" dirty="0"/>
              <a:t>It may limit the initial demand of a product or service</a:t>
            </a:r>
            <a:endParaRPr lang="en-US" dirty="0"/>
          </a:p>
          <a:p>
            <a:r>
              <a:rPr lang="en-US" b="1" dirty="0"/>
              <a:t>It offers lower equipment utilization rates</a:t>
            </a:r>
            <a:endParaRPr lang="en-US" dirty="0"/>
          </a:p>
          <a:p>
            <a:r>
              <a:rPr lang="en-US" dirty="0" smtClean="0"/>
              <a:t> </a:t>
            </a:r>
          </a:p>
          <a:p>
            <a:endParaRPr lang="en-US" dirty="0"/>
          </a:p>
        </p:txBody>
      </p:sp>
    </p:spTree>
    <p:extLst>
      <p:ext uri="{BB962C8B-B14F-4D97-AF65-F5344CB8AC3E}">
        <p14:creationId xmlns:p14="http://schemas.microsoft.com/office/powerpoint/2010/main" val="187418100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 Opportunity </a:t>
            </a:r>
            <a:r>
              <a:rPr lang="en-US" b="1" dirty="0">
                <a:latin typeface="Times New Roman" panose="02020603050405020304" pitchFamily="18" charset="0"/>
                <a:cs typeface="Times New Roman" panose="02020603050405020304" pitchFamily="18" charset="0"/>
              </a:rPr>
              <a:t>recognition</a:t>
            </a:r>
            <a:r>
              <a:rPr lang="en-US" b="1" dirty="0" smtClean="0">
                <a:latin typeface="Times New Roman" panose="02020603050405020304" pitchFamily="18" charset="0"/>
                <a:cs typeface="Times New Roman" panose="02020603050405020304" pitchFamily="18" charset="0"/>
              </a:rPr>
              <a:t>.</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Opportunity recognition is a process when individuals and organization actively seek out as well as perceive, opportunities for new products and </a:t>
            </a:r>
            <a:r>
              <a:rPr lang="en-US" dirty="0" smtClean="0">
                <a:latin typeface="Times New Roman" panose="02020603050405020304" pitchFamily="18" charset="0"/>
                <a:cs typeface="Times New Roman" panose="02020603050405020304" pitchFamily="18" charset="0"/>
              </a:rPr>
              <a:t>services.</a:t>
            </a:r>
          </a:p>
          <a:p>
            <a:pPr marL="0" indent="0">
              <a:buNone/>
            </a:pPr>
            <a:r>
              <a:rPr lang="en-US" b="1" dirty="0" smtClean="0">
                <a:latin typeface="Times New Roman" panose="02020603050405020304" pitchFamily="18" charset="0"/>
                <a:cs typeface="Times New Roman" panose="02020603050405020304" pitchFamily="18" charset="0"/>
              </a:rPr>
              <a:t>Or</a:t>
            </a:r>
          </a:p>
          <a:p>
            <a:r>
              <a:rPr lang="en-US" dirty="0">
                <a:latin typeface="Times New Roman" panose="02020603050405020304" pitchFamily="18" charset="0"/>
                <a:cs typeface="Times New Roman" panose="02020603050405020304" pitchFamily="18" charset="0"/>
              </a:rPr>
              <a:t>Is a step by step procedures of how an entrepreneurship identifies an opportunity and makes it a viable business idea.</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85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he </a:t>
            </a:r>
            <a:r>
              <a:rPr lang="en-US" b="1" dirty="0">
                <a:latin typeface="Times New Roman" panose="02020603050405020304" pitchFamily="18" charset="0"/>
                <a:cs typeface="Times New Roman" panose="02020603050405020304" pitchFamily="18" charset="0"/>
              </a:rPr>
              <a:t>opportunity recognition </a:t>
            </a:r>
            <a:r>
              <a:rPr lang="en-US" b="1" dirty="0" smtClean="0">
                <a:latin typeface="Times New Roman" panose="02020603050405020304" pitchFamily="18" charset="0"/>
                <a:cs typeface="Times New Roman" panose="02020603050405020304" pitchFamily="18" charset="0"/>
              </a:rPr>
              <a:t>process</a:t>
            </a:r>
            <a:br>
              <a:rPr lang="en-US" b="1" dirty="0" smtClean="0">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2594" y="2024743"/>
            <a:ext cx="10711543" cy="3971108"/>
          </a:xfrm>
        </p:spPr>
        <p:txBody>
          <a:bodyPr>
            <a:normAutofit/>
          </a:bodyPr>
          <a:lstStyle/>
          <a:p>
            <a:r>
              <a:rPr lang="en-US" dirty="0">
                <a:latin typeface="Times New Roman" panose="02020603050405020304" pitchFamily="18" charset="0"/>
                <a:cs typeface="Times New Roman" panose="02020603050405020304" pitchFamily="18" charset="0"/>
              </a:rPr>
              <a:t> a</a:t>
            </a:r>
            <a:r>
              <a:rPr lang="en-US" b="1" dirty="0">
                <a:latin typeface="Times New Roman" panose="02020603050405020304" pitchFamily="18" charset="0"/>
                <a:cs typeface="Times New Roman" panose="02020603050405020304" pitchFamily="18" charset="0"/>
              </a:rPr>
              <a:t>) Getting the idea</a:t>
            </a:r>
            <a:r>
              <a:rPr lang="en-US" dirty="0">
                <a:latin typeface="Times New Roman" panose="02020603050405020304" pitchFamily="18" charset="0"/>
                <a:cs typeface="Times New Roman" panose="02020603050405020304" pitchFamily="18" charset="0"/>
              </a:rPr>
              <a:t>; The first stage is for the entrepreneur </a:t>
            </a:r>
            <a:r>
              <a:rPr lang="en-US" dirty="0" smtClean="0">
                <a:latin typeface="Times New Roman" panose="02020603050405020304" pitchFamily="18" charset="0"/>
                <a:cs typeface="Times New Roman" panose="02020603050405020304" pitchFamily="18" charset="0"/>
              </a:rPr>
              <a:t>is to get </a:t>
            </a:r>
            <a:r>
              <a:rPr lang="en-US" dirty="0">
                <a:latin typeface="Times New Roman" panose="02020603050405020304" pitchFamily="18" charset="0"/>
                <a:cs typeface="Times New Roman" panose="02020603050405020304" pitchFamily="18" charset="0"/>
              </a:rPr>
              <a:t>the business ideas. An individual can generate a business idea from a </a:t>
            </a:r>
            <a:r>
              <a:rPr lang="en-US" dirty="0" err="1">
                <a:latin typeface="Times New Roman" panose="02020603050405020304" pitchFamily="18" charset="0"/>
                <a:cs typeface="Times New Roman" panose="02020603050405020304" pitchFamily="18" charset="0"/>
              </a:rPr>
              <a:t>ninche</a:t>
            </a:r>
            <a:r>
              <a:rPr lang="en-US" dirty="0">
                <a:latin typeface="Times New Roman" panose="02020603050405020304" pitchFamily="18" charset="0"/>
                <a:cs typeface="Times New Roman" panose="02020603050405020304" pitchFamily="18" charset="0"/>
              </a:rPr>
              <a:t> in the market. A niche is a gap left unfulfilled by those currently serving the market. It provides a chance for other people to add value that was unmet. It allows the new entrepreneurs to perform differently and compete with already existing business.</a:t>
            </a:r>
          </a:p>
          <a:p>
            <a:r>
              <a:rPr lang="en-US" dirty="0">
                <a:latin typeface="Times New Roman" panose="02020603050405020304" pitchFamily="18" charset="0"/>
                <a:cs typeface="Times New Roman" panose="02020603050405020304" pitchFamily="18" charset="0"/>
              </a:rPr>
              <a:t> b</a:t>
            </a:r>
            <a:r>
              <a:rPr lang="en-US" b="1" dirty="0">
                <a:latin typeface="Times New Roman" panose="02020603050405020304" pitchFamily="18" charset="0"/>
                <a:cs typeface="Times New Roman" panose="02020603050405020304" pitchFamily="18" charset="0"/>
              </a:rPr>
              <a:t>) Identifying the opportunity</a:t>
            </a:r>
            <a:r>
              <a:rPr lang="en-US" dirty="0">
                <a:latin typeface="Times New Roman" panose="02020603050405020304" pitchFamily="18" charset="0"/>
                <a:cs typeface="Times New Roman" panose="02020603050405020304" pitchFamily="18" charset="0"/>
              </a:rPr>
              <a:t>; Opportunity identification is when an individual realizes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business idea with good returns that has not been discovered. It requires keen scanning of the business environment, being alert about the changing information and the ability to use the information effectively.</a:t>
            </a:r>
          </a:p>
        </p:txBody>
      </p:sp>
    </p:spTree>
    <p:extLst>
      <p:ext uri="{BB962C8B-B14F-4D97-AF65-F5344CB8AC3E}">
        <p14:creationId xmlns:p14="http://schemas.microsoft.com/office/powerpoint/2010/main" val="3922157704"/>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66999"/>
            <a:ext cx="10531478" cy="407670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c)</a:t>
            </a:r>
            <a:r>
              <a:rPr lang="en-US" sz="3400" b="1" dirty="0">
                <a:latin typeface="Times New Roman" panose="02020603050405020304" pitchFamily="18" charset="0"/>
                <a:cs typeface="Times New Roman" panose="02020603050405020304" pitchFamily="18" charset="0"/>
              </a:rPr>
              <a:t>Developing the opportunity</a:t>
            </a:r>
            <a:r>
              <a:rPr lang="en-US" sz="3400" dirty="0">
                <a:latin typeface="Times New Roman" panose="02020603050405020304" pitchFamily="18" charset="0"/>
                <a:cs typeface="Times New Roman" panose="02020603050405020304" pitchFamily="18" charset="0"/>
              </a:rPr>
              <a:t>; Developing an opportunity requires the entrepreneur to modify the idea to suit the current market needs. During this stage, research is conducted to identify whether the business idea can be converted into an actual business.</a:t>
            </a:r>
          </a:p>
          <a:p>
            <a:r>
              <a:rPr lang="en-US" sz="3400" dirty="0">
                <a:latin typeface="Times New Roman" panose="02020603050405020304" pitchFamily="18" charset="0"/>
                <a:cs typeface="Times New Roman" panose="02020603050405020304" pitchFamily="18" charset="0"/>
              </a:rPr>
              <a:t> D) </a:t>
            </a:r>
            <a:r>
              <a:rPr lang="en-US" sz="3400" b="1" dirty="0">
                <a:latin typeface="Times New Roman" panose="02020603050405020304" pitchFamily="18" charset="0"/>
                <a:cs typeface="Times New Roman" panose="02020603050405020304" pitchFamily="18" charset="0"/>
              </a:rPr>
              <a:t>Evaluating the opportunity</a:t>
            </a:r>
            <a:r>
              <a:rPr lang="en-US" sz="3400" dirty="0">
                <a:latin typeface="Times New Roman" panose="02020603050405020304" pitchFamily="18" charset="0"/>
                <a:cs typeface="Times New Roman" panose="02020603050405020304" pitchFamily="18" charset="0"/>
              </a:rPr>
              <a:t>; Opportunity evaluation is the stage where the potential risks are assessed. It is identified whether the risks will be worth the investments made. Profitability is also scrutinized to find out how long the payback period is after an investment.</a:t>
            </a:r>
          </a:p>
          <a:p>
            <a:r>
              <a:rPr lang="en-US" sz="3400" dirty="0">
                <a:latin typeface="Times New Roman" panose="02020603050405020304" pitchFamily="18" charset="0"/>
                <a:cs typeface="Times New Roman" panose="02020603050405020304" pitchFamily="18" charset="0"/>
              </a:rPr>
              <a:t> e</a:t>
            </a:r>
            <a:r>
              <a:rPr lang="en-US" sz="3400" b="1" dirty="0">
                <a:latin typeface="Times New Roman" panose="02020603050405020304" pitchFamily="18" charset="0"/>
                <a:cs typeface="Times New Roman" panose="02020603050405020304" pitchFamily="18" charset="0"/>
              </a:rPr>
              <a:t>) Evaluating the team</a:t>
            </a:r>
            <a:r>
              <a:rPr lang="en-US" sz="3400" dirty="0">
                <a:latin typeface="Times New Roman" panose="02020603050405020304" pitchFamily="18" charset="0"/>
                <a:cs typeface="Times New Roman" panose="02020603050405020304" pitchFamily="18" charset="0"/>
              </a:rPr>
              <a:t>; The final stage involves having a skilled team to bring the business idea to realization. Employing capable people who will work to make the opportunity economically viable</a:t>
            </a:r>
          </a:p>
        </p:txBody>
      </p:sp>
    </p:spTree>
    <p:extLst>
      <p:ext uri="{BB962C8B-B14F-4D97-AF65-F5344CB8AC3E}">
        <p14:creationId xmlns:p14="http://schemas.microsoft.com/office/powerpoint/2010/main" val="15480815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Entrepreneurial process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rot="10800000" flipV="1">
            <a:off x="5721531" y="1690688"/>
            <a:ext cx="5929695" cy="5049746"/>
          </a:xfrm>
        </p:spPr>
        <p:txBody>
          <a:bodyPr/>
          <a:lstStyle/>
          <a:p>
            <a:r>
              <a:rPr lang="en-US" dirty="0">
                <a:latin typeface="Times New Roman" panose="02020603050405020304" pitchFamily="18" charset="0"/>
                <a:cs typeface="Times New Roman" panose="02020603050405020304" pitchFamily="18" charset="0"/>
              </a:rPr>
              <a:t>Entrepreneurship process is a course of action that involves all functions, activities and actions associated with identifying and evaluating perceived opportunities and the bringing together of resources necessary for the successful formation of a new firm to pursue and seize the said opportunities.</a:t>
            </a:r>
          </a:p>
        </p:txBody>
      </p:sp>
      <p:pic>
        <p:nvPicPr>
          <p:cNvPr id="1026" name="Picture 1" descr="https://parsadi.com/wp-content/uploads/2022/01/entrepreneurial-process-graph-1024x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6109" y="2252070"/>
            <a:ext cx="4237220" cy="423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8882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1493519" y="662101"/>
            <a:ext cx="9962606" cy="5619932"/>
          </a:xfrm>
          <a:prstGeom prst="rect">
            <a:avLst/>
          </a:prstGeom>
        </p:spPr>
      </p:pic>
    </p:spTree>
    <p:extLst>
      <p:ext uri="{BB962C8B-B14F-4D97-AF65-F5344CB8AC3E}">
        <p14:creationId xmlns:p14="http://schemas.microsoft.com/office/powerpoint/2010/main" val="205397847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The processes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b="1" i="1" u="sng" dirty="0">
                <a:latin typeface="Times New Roman" panose="02020603050405020304" pitchFamily="18" charset="0"/>
                <a:cs typeface="Times New Roman" panose="02020603050405020304" pitchFamily="18" charset="0"/>
              </a:rPr>
              <a:t>1</a:t>
            </a:r>
            <a:r>
              <a:rPr lang="en-US" b="1" i="1" u="sng" dirty="0" smtClean="0">
                <a:latin typeface="Times New Roman" panose="02020603050405020304" pitchFamily="18" charset="0"/>
                <a:cs typeface="Times New Roman" panose="02020603050405020304" pitchFamily="18" charset="0"/>
              </a:rPr>
              <a:t>.Idea </a:t>
            </a:r>
            <a:r>
              <a:rPr lang="en-US" b="1" i="1" u="sng" dirty="0">
                <a:latin typeface="Times New Roman" panose="02020603050405020304" pitchFamily="18" charset="0"/>
                <a:cs typeface="Times New Roman" panose="02020603050405020304" pitchFamily="18" charset="0"/>
              </a:rPr>
              <a:t>Generation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is the first step in the entrepreneurial process. An idea can be a problem or solution. Here, the entrepreneur </a:t>
            </a:r>
            <a:r>
              <a:rPr lang="en-US" dirty="0" smtClean="0">
                <a:latin typeface="Times New Roman" panose="02020603050405020304" pitchFamily="18" charset="0"/>
                <a:cs typeface="Times New Roman" panose="02020603050405020304" pitchFamily="18" charset="0"/>
              </a:rPr>
              <a:t>identifies </a:t>
            </a:r>
            <a:r>
              <a:rPr lang="en-US" dirty="0">
                <a:latin typeface="Times New Roman" panose="02020603050405020304" pitchFamily="18" charset="0"/>
                <a:cs typeface="Times New Roman" panose="02020603050405020304" pitchFamily="18" charset="0"/>
              </a:rPr>
              <a:t>an idea worth pursuing. The entrepreneur </a:t>
            </a:r>
            <a:r>
              <a:rPr lang="en-US" dirty="0" smtClean="0">
                <a:latin typeface="Times New Roman" panose="02020603050405020304" pitchFamily="18" charset="0"/>
                <a:cs typeface="Times New Roman" panose="02020603050405020304" pitchFamily="18" charset="0"/>
              </a:rPr>
              <a:t>conducts </a:t>
            </a:r>
            <a:r>
              <a:rPr lang="en-US" dirty="0">
                <a:latin typeface="Times New Roman" panose="02020603050405020304" pitchFamily="18" charset="0"/>
                <a:cs typeface="Times New Roman" panose="02020603050405020304" pitchFamily="18" charset="0"/>
              </a:rPr>
              <a:t>the feasibility study and take input from other stakeholders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Note: </a:t>
            </a:r>
            <a:r>
              <a:rPr lang="en-US" i="1" dirty="0" smtClean="0">
                <a:solidFill>
                  <a:srgbClr val="FF0000"/>
                </a:solidFill>
                <a:latin typeface="Times New Roman" panose="02020603050405020304" pitchFamily="18" charset="0"/>
                <a:cs typeface="Times New Roman" panose="02020603050405020304" pitchFamily="18" charset="0"/>
              </a:rPr>
              <a:t>the feasibility study is aimed at evaluating the viability of the opportunity financially, technically </a:t>
            </a:r>
            <a:r>
              <a:rPr lang="en-US" i="1" dirty="0" err="1" smtClean="0">
                <a:solidFill>
                  <a:srgbClr val="FF0000"/>
                </a:solidFill>
                <a:latin typeface="Times New Roman" panose="02020603050405020304" pitchFamily="18" charset="0"/>
                <a:cs typeface="Times New Roman" panose="02020603050405020304" pitchFamily="18" charset="0"/>
              </a:rPr>
              <a:t>etc</a:t>
            </a:r>
            <a:endParaRPr lang="en-US"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4148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32" y="1"/>
            <a:ext cx="10707528" cy="1138102"/>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2. Opportunity generation</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6097588" y="1138102"/>
            <a:ext cx="5183188" cy="823912"/>
          </a:xfrm>
        </p:spPr>
        <p:txBody>
          <a:bodyPr/>
          <a:lstStyle/>
          <a:p>
            <a:r>
              <a:rPr lang="en-US" sz="2400" b="1" dirty="0" smtClean="0">
                <a:latin typeface="Times New Roman" panose="02020603050405020304" pitchFamily="18" charset="0"/>
                <a:cs typeface="Times New Roman" panose="02020603050405020304" pitchFamily="18" charset="0"/>
              </a:rPr>
              <a:t>Focuses (6)</a:t>
            </a:r>
            <a:endParaRPr lang="en-US"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3034" y="1969497"/>
            <a:ext cx="5157787" cy="3684588"/>
          </a:xfrm>
        </p:spPr>
        <p:txBody>
          <a:bodyPr>
            <a:normAutofit/>
          </a:bodyPr>
          <a:lstStyle/>
          <a:p>
            <a:r>
              <a:rPr lang="en-US" sz="2000" dirty="0">
                <a:latin typeface="Times New Roman" panose="02020603050405020304" pitchFamily="18" charset="0"/>
                <a:cs typeface="Times New Roman" panose="02020603050405020304" pitchFamily="18" charset="0"/>
              </a:rPr>
              <a:t>After identifying the opportunity, the entrepreneur will evaluate it. They will see if the opportunity provides any value to the business or the consumer, whether it will be sustainable in the long term if the profit is healthy, the market competition, the risks associated with the opportunity, and the entrepreneur’s product or service will be different or better than the competition.</a:t>
            </a:r>
          </a:p>
        </p:txBody>
      </p:sp>
      <p:sp>
        <p:nvSpPr>
          <p:cNvPr id="6" name="Content Placeholder 5"/>
          <p:cNvSpPr>
            <a:spLocks noGrp="1"/>
          </p:cNvSpPr>
          <p:nvPr>
            <p:ph sz="quarter" idx="4"/>
          </p:nvPr>
        </p:nvSpPr>
        <p:spPr>
          <a:xfrm>
            <a:off x="6097588" y="1969497"/>
            <a:ext cx="5183188" cy="3684588"/>
          </a:xfrm>
        </p:spPr>
        <p:txBody>
          <a:bodyPr>
            <a:normAutofit/>
          </a:bodyPr>
          <a:lstStyle/>
          <a:p>
            <a:r>
              <a:rPr lang="en-US" sz="2000" dirty="0">
                <a:latin typeface="Times New Roman" panose="02020603050405020304" pitchFamily="18" charset="0"/>
                <a:cs typeface="Times New Roman" panose="02020603050405020304" pitchFamily="18" charset="0"/>
              </a:rPr>
              <a:t>Is the opportunity worth investing capital, resources, and energy?</a:t>
            </a:r>
          </a:p>
          <a:p>
            <a:r>
              <a:rPr lang="en-US" sz="2000" dirty="0">
                <a:latin typeface="Times New Roman" panose="02020603050405020304" pitchFamily="18" charset="0"/>
                <a:cs typeface="Times New Roman" panose="02020603050405020304" pitchFamily="18" charset="0"/>
              </a:rPr>
              <a:t>Can we offer better solutions than existing ones?</a:t>
            </a:r>
          </a:p>
          <a:p>
            <a:r>
              <a:rPr lang="en-US" sz="2000" dirty="0">
                <a:latin typeface="Times New Roman" panose="02020603050405020304" pitchFamily="18" charset="0"/>
                <a:cs typeface="Times New Roman" panose="02020603050405020304" pitchFamily="18" charset="0"/>
              </a:rPr>
              <a:t>Can we beat the competition?</a:t>
            </a:r>
          </a:p>
          <a:p>
            <a:r>
              <a:rPr lang="en-US" sz="2000" dirty="0">
                <a:latin typeface="Times New Roman" panose="02020603050405020304" pitchFamily="18" charset="0"/>
                <a:cs typeface="Times New Roman" panose="02020603050405020304" pitchFamily="18" charset="0"/>
              </a:rPr>
              <a:t>Is the business sustainable in the long run?</a:t>
            </a:r>
          </a:p>
          <a:p>
            <a:r>
              <a:rPr lang="en-US" sz="2000" dirty="0">
                <a:latin typeface="Times New Roman" panose="02020603050405020304" pitchFamily="18" charset="0"/>
                <a:cs typeface="Times New Roman" panose="02020603050405020304" pitchFamily="18" charset="0"/>
              </a:rPr>
              <a:t>What are the risks?</a:t>
            </a:r>
          </a:p>
          <a:p>
            <a:r>
              <a:rPr lang="en-US" sz="2000" dirty="0">
                <a:latin typeface="Times New Roman" panose="02020603050405020304" pitchFamily="18" charset="0"/>
                <a:cs typeface="Times New Roman" panose="02020603050405020304" pitchFamily="18" charset="0"/>
              </a:rPr>
              <a:t>If the answers are generally positive, entrepreneurs move to the next step.</a:t>
            </a:r>
          </a:p>
        </p:txBody>
      </p:sp>
    </p:spTree>
    <p:extLst>
      <p:ext uri="{BB962C8B-B14F-4D97-AF65-F5344CB8AC3E}">
        <p14:creationId xmlns:p14="http://schemas.microsoft.com/office/powerpoint/2010/main" val="2688233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animEffect transition="in" filter="fade">
                                      <p:cBhvr>
                                        <p:cTn id="9" dur="1000"/>
                                        <p:tgtEl>
                                          <p:spTgt spid="6">
                                            <p:txEl>
                                              <p:pRg st="1" end="1"/>
                                            </p:txEl>
                                          </p:spTgt>
                                        </p:tgtEl>
                                      </p:cBhvr>
                                    </p:animEffect>
                                    <p:anim calcmode="lin" valueType="num">
                                      <p:cBhvr>
                                        <p:cTn id="1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additive="base">
                                        <p:cTn id="1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6" presetID="1"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par>
                                <p:cTn id="18" presetID="2" presetClass="entr" presetSubtype="4"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 calcmode="lin" valueType="num">
                                      <p:cBhvr additive="base">
                                        <p:cTn id="2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 calcmode="lin" valueType="num">
                                      <p:cBhvr additive="base">
                                        <p:cTn id="2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Times New Roman" panose="02020603050405020304" pitchFamily="18" charset="0"/>
                <a:cs typeface="Times New Roman" panose="02020603050405020304" pitchFamily="18" charset="0"/>
              </a:rPr>
              <a:t>3.Developing a Plan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7555" y="2607128"/>
            <a:ext cx="10018713" cy="312420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After analyzing the opportunity, the entrepreneur develops a plan to realize it and launch the company. This is a crucial step in the entrepreneurial process. The plan will have a business strategy and operating structures, including steps for the formation of the company</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i="1" dirty="0" smtClean="0">
                <a:latin typeface="Times New Roman" panose="02020603050405020304" pitchFamily="18" charset="0"/>
                <a:cs typeface="Times New Roman" panose="02020603050405020304" pitchFamily="18" charset="0"/>
              </a:rPr>
              <a:t>It </a:t>
            </a:r>
            <a:r>
              <a:rPr lang="en-US" i="1" dirty="0">
                <a:latin typeface="Times New Roman" panose="02020603050405020304" pitchFamily="18" charset="0"/>
                <a:cs typeface="Times New Roman" panose="02020603050405020304" pitchFamily="18" charset="0"/>
              </a:rPr>
              <a:t>will provide details on business </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goals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mission statement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details </a:t>
            </a:r>
            <a:r>
              <a:rPr lang="en-US" dirty="0">
                <a:latin typeface="Times New Roman" panose="02020603050405020304" pitchFamily="18" charset="0"/>
                <a:cs typeface="Times New Roman" panose="02020603050405020304" pitchFamily="18" charset="0"/>
              </a:rPr>
              <a:t>of products or services.</a:t>
            </a:r>
          </a:p>
        </p:txBody>
      </p:sp>
    </p:spTree>
    <p:extLst>
      <p:ext uri="{BB962C8B-B14F-4D97-AF65-F5344CB8AC3E}">
        <p14:creationId xmlns:p14="http://schemas.microsoft.com/office/powerpoint/2010/main" val="23991746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4</a:t>
            </a:r>
            <a:r>
              <a:rPr lang="en-US" b="1" i="1" u="sng" dirty="0" smtClean="0">
                <a:latin typeface="Times New Roman" panose="02020603050405020304" pitchFamily="18" charset="0"/>
                <a:cs typeface="Times New Roman" panose="02020603050405020304" pitchFamily="18" charset="0"/>
              </a:rPr>
              <a:t>.Collecting Resources</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Launching a new business requires resources, including financing, human labor, materials, and more. If the entrepreneur is self-sufficient, they can self-finance. However, they may go to investors or financial institutions to get the funds</a:t>
            </a:r>
            <a:r>
              <a:rPr lang="en-US" dirty="0" smtClean="0">
                <a:latin typeface="Times New Roman" panose="02020603050405020304" pitchFamily="18" charset="0"/>
                <a:cs typeface="Times New Roman" panose="02020603050405020304" pitchFamily="18" charset="0"/>
              </a:rPr>
              <a:t>.</a:t>
            </a:r>
          </a:p>
          <a:p>
            <a:pPr marL="0" indent="0">
              <a:buNone/>
            </a:pPr>
            <a:r>
              <a:rPr lang="en-US" b="1" i="1" u="sng" dirty="0" smtClean="0">
                <a:latin typeface="Times New Roman" panose="02020603050405020304" pitchFamily="18" charset="0"/>
                <a:cs typeface="Times New Roman" panose="02020603050405020304" pitchFamily="18" charset="0"/>
              </a:rPr>
              <a:t>Thru;</a:t>
            </a:r>
          </a:p>
          <a:p>
            <a:r>
              <a:rPr lang="en-US" sz="2200" dirty="0" smtClean="0">
                <a:latin typeface="Times New Roman" panose="02020603050405020304" pitchFamily="18" charset="0"/>
                <a:cs typeface="Times New Roman" panose="02020603050405020304" pitchFamily="18" charset="0"/>
              </a:rPr>
              <a:t>crowdfunding</a:t>
            </a:r>
            <a:r>
              <a:rPr lang="en-US" sz="2200" dirty="0">
                <a:latin typeface="Times New Roman" panose="02020603050405020304" pitchFamily="18" charset="0"/>
                <a:cs typeface="Times New Roman" panose="02020603050405020304" pitchFamily="18" charset="0"/>
              </a:rPr>
              <a:t>. Using these platforms, entrepreneurs raise awareness about their business and ask for support. </a:t>
            </a: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idea resonates with the audience, businesses can quickly raise a significant </a:t>
            </a:r>
            <a:r>
              <a:rPr lang="en-US" sz="2200" dirty="0" smtClean="0">
                <a:latin typeface="Times New Roman" panose="02020603050405020304" pitchFamily="18" charset="0"/>
                <a:cs typeface="Times New Roman" panose="02020603050405020304" pitchFamily="18" charset="0"/>
              </a:rPr>
              <a:t>amount.</a:t>
            </a:r>
          </a:p>
          <a:p>
            <a:r>
              <a:rPr lang="en-US" sz="2200" dirty="0" smtClean="0">
                <a:latin typeface="Times New Roman" panose="02020603050405020304" pitchFamily="18" charset="0"/>
                <a:cs typeface="Times New Roman" panose="02020603050405020304" pitchFamily="18" charset="0"/>
              </a:rPr>
              <a:t>Other sources off funding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0782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u="sng" dirty="0" smtClean="0">
                <a:latin typeface="Times New Roman" panose="02020603050405020304" pitchFamily="18" charset="0"/>
                <a:cs typeface="Times New Roman" panose="02020603050405020304" pitchFamily="18" charset="0"/>
              </a:rPr>
              <a:t>5. </a:t>
            </a:r>
            <a:r>
              <a:rPr lang="en-US" b="1" i="1" u="sng" dirty="0">
                <a:latin typeface="Times New Roman" panose="02020603050405020304" pitchFamily="18" charset="0"/>
                <a:cs typeface="Times New Roman" panose="02020603050405020304" pitchFamily="18" charset="0"/>
              </a:rPr>
              <a:t>Forming Organization</a:t>
            </a: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entrepreneur secures the funds and resources, they will launch the company and form a legal entity. The structure of the organization will depend on its requirements.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entrepreneur will name the company and file the papers with the government to </a:t>
            </a:r>
            <a:r>
              <a:rPr lang="en-US" dirty="0" smtClean="0">
                <a:latin typeface="Times New Roman" panose="02020603050405020304" pitchFamily="18" charset="0"/>
                <a:cs typeface="Times New Roman" panose="02020603050405020304" pitchFamily="18" charset="0"/>
              </a:rPr>
              <a:t>form a;</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LLC(Limited Liability Company)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WLL or Public Limited Company(PLC</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Corporation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 Non-profit.</a:t>
            </a:r>
          </a:p>
        </p:txBody>
      </p:sp>
    </p:spTree>
    <p:extLst>
      <p:ext uri="{BB962C8B-B14F-4D97-AF65-F5344CB8AC3E}">
        <p14:creationId xmlns:p14="http://schemas.microsoft.com/office/powerpoint/2010/main" val="7572192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6</a:t>
            </a:r>
            <a:r>
              <a:rPr lang="en-US" b="1" i="1" u="sng" dirty="0" smtClean="0">
                <a:latin typeface="Times New Roman" panose="02020603050405020304" pitchFamily="18" charset="0"/>
                <a:cs typeface="Times New Roman" panose="02020603050405020304" pitchFamily="18" charset="0"/>
              </a:rPr>
              <a:t>.Growing the  </a:t>
            </a:r>
            <a:r>
              <a:rPr lang="en-US" b="1" i="1" u="sng" dirty="0">
                <a:latin typeface="Times New Roman" panose="02020603050405020304" pitchFamily="18" charset="0"/>
                <a:cs typeface="Times New Roman" panose="02020603050405020304" pitchFamily="18" charset="0"/>
              </a:rPr>
              <a:t>Business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launching the company, it will start producing products or offering services. The entrepreneur will ensure that the business is running smoothly and growing. Now the operating plan will be executed. The entrepreneur will have regular status updates and compare the actual progress with the planned progress. If things are not going as planned, they will take corrective actions to bring the progress on track.</a:t>
            </a:r>
          </a:p>
        </p:txBody>
      </p:sp>
    </p:spTree>
    <p:extLst>
      <p:ext uri="{BB962C8B-B14F-4D97-AF65-F5344CB8AC3E}">
        <p14:creationId xmlns:p14="http://schemas.microsoft.com/office/powerpoint/2010/main" val="180091905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289</TotalTime>
  <Words>1947</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Corbel</vt:lpstr>
      <vt:lpstr>Times New Roman</vt:lpstr>
      <vt:lpstr>Wingdings</vt:lpstr>
      <vt:lpstr>Parallax</vt:lpstr>
      <vt:lpstr>PowerPoint Presentation</vt:lpstr>
      <vt:lpstr>DISCUSSION  POINTs</vt:lpstr>
      <vt:lpstr>Entrepreneurial process</vt:lpstr>
      <vt:lpstr>The processes</vt:lpstr>
      <vt:lpstr>2. Opportunity generation</vt:lpstr>
      <vt:lpstr>3.Developing a Plan</vt:lpstr>
      <vt:lpstr>4.Collecting Resources</vt:lpstr>
      <vt:lpstr>5. Forming Organization</vt:lpstr>
      <vt:lpstr>6.Growing the  Business</vt:lpstr>
      <vt:lpstr>  B) The business  opportunity </vt:lpstr>
      <vt:lpstr>Characteristics of a business opportunity</vt:lpstr>
      <vt:lpstr>Differences between a business idea &amp; opportunity</vt:lpstr>
      <vt:lpstr> Sources of Business ideas</vt:lpstr>
      <vt:lpstr>Roles of business opportunity in the entrepreneurial process</vt:lpstr>
      <vt:lpstr>c) Explain examples of potential business opportunities</vt:lpstr>
      <vt:lpstr>continuation</vt:lpstr>
      <vt:lpstr>continuation</vt:lpstr>
      <vt:lpstr>continuation</vt:lpstr>
      <vt:lpstr>D) THE GENERIC  APROACHES TO IDENTIFYING OPPORTUNITIES</vt:lpstr>
      <vt:lpstr>Cost leadership</vt:lpstr>
      <vt:lpstr>Advantages cont’d</vt:lpstr>
      <vt:lpstr>DIFFERENTIATION APPROACH</vt:lpstr>
      <vt:lpstr>Advantages and disadvantages </vt:lpstr>
      <vt:lpstr>FOCUS APPROACH </vt:lpstr>
      <vt:lpstr>Focus cont’d(cost and differentiation)</vt:lpstr>
      <vt:lpstr>Advantages and disadvantages</vt:lpstr>
      <vt:lpstr>E) Opportunity recognition. </vt:lpstr>
      <vt:lpstr>The opportunity recognition process </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created xsi:type="dcterms:W3CDTF">2022-11-14T08:29:40Z</dcterms:created>
  <dcterms:modified xsi:type="dcterms:W3CDTF">2022-11-18T04:53:01Z</dcterms:modified>
</cp:coreProperties>
</file>