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79" r:id="rId6"/>
    <p:sldId id="277" r:id="rId7"/>
    <p:sldId id="281" r:id="rId8"/>
    <p:sldId id="270" r:id="rId9"/>
    <p:sldId id="282" r:id="rId10"/>
    <p:sldId id="283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4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10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30/09/2024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83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29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2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6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92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76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083474-4245-CE4A-9E3E-19420AE5B0D1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3EEEE-0776-A447-98D7-77996AFF9683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EA49B-C4D6-5346-8BB1-874D86331847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5629-85FA-CC4E-8F43-3D6370C897C5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 dirty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A294F-5413-D545-BB4E-CF1C43DD0585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16A8FA-D7DF-C64E-914E-F5679FFC1E4B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F6A05-6F80-B243-B394-B976F0C751EA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0F17B-0215-324E-978B-FEF081FABF31}" type="datetime1">
              <a:rPr lang="fr-FR" smtClean="0"/>
              <a:t>30/09/2024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0BAC9-C112-EA43-94D7-9627D62C164F}" type="datetime1">
              <a:rPr lang="fr-FR" smtClean="0"/>
              <a:t>30/09/2024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0E100E-57F6-414F-A26A-274E0809FEF0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89ABF-7474-E540-9BC5-AD6AB94F13F6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00E1CE-B3FE-6546-BF94-194C3CAA35E6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C2B437-9524-9340-8467-E881917CE633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6910D-9E0C-3F4C-B6D9-265DFCB1EBF9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BB0CD-C6AF-1746-9FD0-610174B8965B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5C7E3-A258-CC49-AE5D-8176D0E37B84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8B699-8A25-0F47-A738-8547497DE469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B5895C69-3E6F-3048-B824-AE3EF534F7B3}" type="datetime1">
              <a:rPr lang="fr-FR" noProof="0" smtClean="0"/>
              <a:t>30/09/2024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ZEY11NALI KYAN - Java Inside TP2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0" i="0" kern="1200" dirty="0">
                <a:latin typeface="+mj-lt"/>
                <a:ea typeface="+mj-ea"/>
                <a:cs typeface="+mj-cs"/>
              </a:rPr>
              <a:t>Intercepteurs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E165C2-41EA-4417-81DF-F65A6EFFA720}"/>
              </a:ext>
            </a:extLst>
          </p:cNvPr>
          <p:cNvSpPr txBox="1"/>
          <p:nvPr/>
        </p:nvSpPr>
        <p:spPr>
          <a:xfrm>
            <a:off x="646111" y="1257573"/>
            <a:ext cx="8453643" cy="1997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Interfaces </a:t>
            </a:r>
            <a:r>
              <a:rPr lang="fr-FR" sz="2400" dirty="0" err="1">
                <a:latin typeface="+mj-lt"/>
                <a:ea typeface="+mj-ea"/>
                <a:cs typeface="+mj-cs"/>
              </a:rPr>
              <a:t>AroundAdvice</a:t>
            </a:r>
            <a:r>
              <a:rPr lang="fr-FR" sz="2400" dirty="0">
                <a:latin typeface="+mj-lt"/>
                <a:ea typeface="+mj-ea"/>
                <a:cs typeface="+mj-cs"/>
              </a:rPr>
              <a:t> et </a:t>
            </a:r>
            <a:r>
              <a:rPr lang="fr-FR" sz="2400" dirty="0" err="1">
                <a:latin typeface="+mj-lt"/>
                <a:ea typeface="+mj-ea"/>
                <a:cs typeface="+mj-cs"/>
              </a:rPr>
              <a:t>Interceptor</a:t>
            </a:r>
            <a:endParaRPr lang="fr-FR" sz="24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Modifier le comportement des méthodes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Traitement avant et/ou après l’appel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Chacun possède son annotation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FR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335B6B-CFB9-ED47-703F-248E52AC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5270F7-304E-6468-1E23-D5FDB503397D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69324E-EC80-AF3F-F5D5-EB06F75DD816}"/>
              </a:ext>
            </a:extLst>
          </p:cNvPr>
          <p:cNvSpPr txBox="1"/>
          <p:nvPr/>
        </p:nvSpPr>
        <p:spPr>
          <a:xfrm>
            <a:off x="432619" y="3335826"/>
            <a:ext cx="11326761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CF8E6D"/>
                </a:solidFill>
                <a:effectLst/>
              </a:rPr>
              <a:t>public interface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AroundAdvice</a:t>
            </a:r>
            <a:r>
              <a:rPr lang="fr-FR" sz="1600" dirty="0">
                <a:solidFill>
                  <a:srgbClr val="BCBEC4"/>
                </a:solidFill>
                <a:effectLst/>
              </a:rPr>
              <a:t> {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void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56A8F5"/>
                </a:solidFill>
                <a:effectLst/>
              </a:rPr>
              <a:t>before</a:t>
            </a:r>
            <a:r>
              <a:rPr lang="fr-FR" sz="1600" dirty="0">
                <a:solidFill>
                  <a:srgbClr val="BCBEC4"/>
                </a:solidFill>
                <a:effectLst/>
              </a:rPr>
              <a:t>(Object instance, Method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method</a:t>
            </a:r>
            <a:r>
              <a:rPr lang="fr-FR" sz="1600" dirty="0">
                <a:solidFill>
                  <a:srgbClr val="BCBEC4"/>
                </a:solidFill>
                <a:effectLst/>
              </a:rPr>
              <a:t>, Object[] args)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throws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Throwable</a:t>
            </a:r>
            <a:r>
              <a:rPr lang="fr-FR" sz="1600" dirty="0">
                <a:solidFill>
                  <a:srgbClr val="BCBEC4"/>
                </a:solidFill>
                <a:effectLst/>
              </a:rPr>
              <a:t>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void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56A8F5"/>
                </a:solidFill>
                <a:effectLst/>
              </a:rPr>
              <a:t>after</a:t>
            </a:r>
            <a:r>
              <a:rPr lang="fr-FR" sz="1600" dirty="0">
                <a:solidFill>
                  <a:srgbClr val="BCBEC4"/>
                </a:solidFill>
                <a:effectLst/>
              </a:rPr>
              <a:t>(Object instance, Method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method</a:t>
            </a:r>
            <a:r>
              <a:rPr lang="fr-FR" sz="1600" dirty="0">
                <a:solidFill>
                  <a:srgbClr val="BCBEC4"/>
                </a:solidFill>
                <a:effectLst/>
              </a:rPr>
              <a:t>, Object[] args, Object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result</a:t>
            </a:r>
            <a:r>
              <a:rPr lang="fr-FR" sz="1600" dirty="0">
                <a:solidFill>
                  <a:srgbClr val="BCBEC4"/>
                </a:solidFill>
                <a:effectLst/>
              </a:rPr>
              <a:t>)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throws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Throwable</a:t>
            </a:r>
            <a:r>
              <a:rPr lang="fr-FR" sz="1600" dirty="0">
                <a:solidFill>
                  <a:srgbClr val="BCBEC4"/>
                </a:solidFill>
                <a:effectLst/>
              </a:rPr>
              <a:t>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}</a:t>
            </a:r>
          </a:p>
          <a:p>
            <a:endParaRPr lang="fr-FR" sz="1600" dirty="0">
              <a:solidFill>
                <a:srgbClr val="BCBEC4"/>
              </a:solidFill>
            </a:endParaRPr>
          </a:p>
          <a:p>
            <a:r>
              <a:rPr lang="fr-FR" sz="1600" dirty="0">
                <a:solidFill>
                  <a:srgbClr val="B3AE60"/>
                </a:solidFill>
                <a:effectLst/>
              </a:rPr>
              <a:t>@</a:t>
            </a:r>
            <a:r>
              <a:rPr lang="fr-FR" sz="1600" dirty="0" err="1">
                <a:solidFill>
                  <a:srgbClr val="B3AE60"/>
                </a:solidFill>
                <a:effectLst/>
              </a:rPr>
              <a:t>FunctionalInterface</a:t>
            </a:r>
            <a:br>
              <a:rPr lang="fr-FR" sz="1600" dirty="0">
                <a:solidFill>
                  <a:srgbClr val="B3AE60"/>
                </a:solidFill>
                <a:effectLst/>
              </a:rPr>
            </a:br>
            <a:r>
              <a:rPr lang="fr-FR" sz="1600" dirty="0">
                <a:solidFill>
                  <a:srgbClr val="CF8E6D"/>
                </a:solidFill>
                <a:effectLst/>
              </a:rPr>
              <a:t>public interface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Interceptor</a:t>
            </a:r>
            <a:r>
              <a:rPr lang="fr-FR" sz="1600" dirty="0">
                <a:solidFill>
                  <a:srgbClr val="BCBEC4"/>
                </a:solidFill>
                <a:effectLst/>
              </a:rPr>
              <a:t> {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Object </a:t>
            </a:r>
            <a:r>
              <a:rPr lang="fr-FR" sz="1600" dirty="0">
                <a:solidFill>
                  <a:srgbClr val="56A8F5"/>
                </a:solidFill>
                <a:effectLst/>
              </a:rPr>
              <a:t>intercept</a:t>
            </a:r>
            <a:r>
              <a:rPr lang="fr-FR" sz="1600" dirty="0">
                <a:solidFill>
                  <a:srgbClr val="BCBEC4"/>
                </a:solidFill>
                <a:effectLst/>
              </a:rPr>
              <a:t>(Object instance, Method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method</a:t>
            </a:r>
            <a:r>
              <a:rPr lang="fr-FR" sz="1600" dirty="0">
                <a:solidFill>
                  <a:srgbClr val="BCBEC4"/>
                </a:solidFill>
                <a:effectLst/>
              </a:rPr>
              <a:t>, Object[] args, Invocation invocation)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throws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Throwable</a:t>
            </a:r>
            <a:r>
              <a:rPr lang="fr-FR" sz="1600" dirty="0">
                <a:solidFill>
                  <a:srgbClr val="BCBEC4"/>
                </a:solidFill>
                <a:effectLst/>
              </a:rPr>
              <a:t>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}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Aspect Oriented Programming (AOP)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AB0A7-A3D3-44C0-D88D-56C05C603242}"/>
              </a:ext>
            </a:extLst>
          </p:cNvPr>
          <p:cNvSpPr txBox="1"/>
          <p:nvPr/>
        </p:nvSpPr>
        <p:spPr>
          <a:xfrm>
            <a:off x="650668" y="1820425"/>
            <a:ext cx="6414135" cy="3916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Séparation du code métier et du code transversal à plusieurs parties de l’appli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Exemples de code transversal : </a:t>
            </a:r>
            <a:r>
              <a:rPr lang="fr-FR" sz="2400" dirty="0" err="1">
                <a:latin typeface="+mj-lt"/>
                <a:ea typeface="+mj-ea"/>
                <a:cs typeface="+mj-cs"/>
              </a:rPr>
              <a:t>logging</a:t>
            </a:r>
            <a:r>
              <a:rPr lang="fr-FR" sz="2400" dirty="0">
                <a:latin typeface="+mj-lt"/>
                <a:ea typeface="+mj-ea"/>
                <a:cs typeface="+mj-cs"/>
              </a:rPr>
              <a:t>, monitoring, sécurité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Aspect = classe qui encapsule le comportement transversal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  <a:ea typeface="+mj-ea"/>
                <a:cs typeface="+mj-cs"/>
              </a:rPr>
              <a:t>Points de jonction en Java : appel de méthode, constructeur, propriétés (getters et setters)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1900A-810F-6D13-0C30-D66A22B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5F4B61-FECC-4250-BAEA-B730C9D4ED5E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pic>
        <p:nvPicPr>
          <p:cNvPr id="1026" name="Picture 2" descr="Aspect Oriented Programming PowerPoint Template - PPT Slides">
            <a:extLst>
              <a:ext uri="{FF2B5EF4-FFF2-40B4-BE49-F238E27FC236}">
                <a16:creationId xmlns:a16="http://schemas.microsoft.com/office/drawing/2014/main" id="{DAF516BD-43BA-9FEE-8492-5BA77CC74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7"/>
          <a:stretch/>
        </p:blipFill>
        <p:spPr bwMode="auto">
          <a:xfrm>
            <a:off x="7246301" y="2229493"/>
            <a:ext cx="4640898" cy="282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Proxy dynamique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CC79FA4-7DAE-960E-22AA-5831DDA0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B949B3-CB66-CDC2-E670-D54B21459254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27046A-EE51-5054-3D2E-834A698B12D7}"/>
              </a:ext>
            </a:extLst>
          </p:cNvPr>
          <p:cNvSpPr txBox="1"/>
          <p:nvPr/>
        </p:nvSpPr>
        <p:spPr>
          <a:xfrm>
            <a:off x="363427" y="1677489"/>
            <a:ext cx="5797898" cy="3916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</a:rPr>
              <a:t>Implémenter des interfaces à l’exécution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</a:rPr>
              <a:t>Création dynamique d’objet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</a:rPr>
              <a:t>Objectif : Manipuler les méthodes sans modifier le code source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</a:rPr>
              <a:t>Cas d’utilisation des intercepteurs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400" dirty="0">
                <a:latin typeface="+mj-lt"/>
              </a:rPr>
              <a:t>APIs du JDK : </a:t>
            </a:r>
            <a:r>
              <a:rPr lang="fr-FR" sz="2400" dirty="0" err="1">
                <a:latin typeface="+mj-lt"/>
              </a:rPr>
              <a:t>java.lang.reflect.Proxy</a:t>
            </a:r>
            <a:endParaRPr lang="fr-FR" sz="2400" dirty="0"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C0FFA6E-35A5-FEC4-6033-AF313EFC08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341" b="5865"/>
          <a:stretch/>
        </p:blipFill>
        <p:spPr>
          <a:xfrm>
            <a:off x="6292984" y="1844604"/>
            <a:ext cx="5585367" cy="34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Exemple de proxy simple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3DB565-D41D-F040-F1EF-DA902B47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71A761-C412-D08A-9038-B7E2CA85FFB9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C5A676-4480-1A12-FFFF-BBAF5A425E68}"/>
              </a:ext>
            </a:extLst>
          </p:cNvPr>
          <p:cNvSpPr txBox="1"/>
          <p:nvPr/>
        </p:nvSpPr>
        <p:spPr>
          <a:xfrm>
            <a:off x="432619" y="1359145"/>
            <a:ext cx="7133303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CF8E6D"/>
                </a:solidFill>
                <a:effectLst/>
              </a:rPr>
              <a:t>interface </a:t>
            </a:r>
            <a:r>
              <a:rPr lang="fr-FR" sz="1600" dirty="0">
                <a:solidFill>
                  <a:srgbClr val="BCBEC4"/>
                </a:solidFill>
                <a:effectLst/>
              </a:rPr>
              <a:t>Service {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void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56A8F5"/>
                </a:solidFill>
                <a:effectLst/>
              </a:rPr>
              <a:t>performAction</a:t>
            </a:r>
            <a:r>
              <a:rPr lang="fr-FR" sz="1600" dirty="0">
                <a:solidFill>
                  <a:srgbClr val="BCBEC4"/>
                </a:solidFill>
                <a:effectLst/>
              </a:rPr>
              <a:t>();}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CF8E6D"/>
                </a:solidFill>
                <a:effectLst/>
              </a:rPr>
              <a:t>class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RealService</a:t>
            </a:r>
            <a:r>
              <a:rPr lang="fr-FR" sz="1600" dirty="0">
                <a:solidFill>
                  <a:srgbClr val="BCBEC4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implements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>
                <a:solidFill>
                  <a:srgbClr val="BCBEC4"/>
                </a:solidFill>
                <a:effectLst/>
              </a:rPr>
              <a:t>Service {</a:t>
            </a:r>
          </a:p>
          <a:p>
            <a:r>
              <a:rPr lang="fr-FR" sz="1600" dirty="0">
                <a:solidFill>
                  <a:srgbClr val="BCBEC4"/>
                </a:solidFill>
              </a:rPr>
              <a:t>  </a:t>
            </a:r>
            <a:r>
              <a:rPr lang="fr-FR" sz="1600" dirty="0">
                <a:solidFill>
                  <a:srgbClr val="B3AE60"/>
                </a:solidFill>
                <a:effectLst/>
              </a:rPr>
              <a:t>@</a:t>
            </a:r>
            <a:r>
              <a:rPr lang="fr-FR" sz="1600" dirty="0" err="1">
                <a:solidFill>
                  <a:srgbClr val="B3AE60"/>
                </a:solidFill>
                <a:effectLst/>
              </a:rPr>
              <a:t>Override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</a:t>
            </a:r>
            <a:r>
              <a:rPr lang="fr-FR" sz="1600" dirty="0">
                <a:solidFill>
                  <a:srgbClr val="CF8E6D"/>
                </a:solidFill>
                <a:effectLst/>
              </a:rPr>
              <a:t>public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void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56A8F5"/>
                </a:solidFill>
                <a:effectLst/>
              </a:rPr>
              <a:t>performAction</a:t>
            </a:r>
            <a:r>
              <a:rPr lang="fr-FR" sz="1600" dirty="0">
                <a:solidFill>
                  <a:srgbClr val="BCBEC4"/>
                </a:solidFill>
                <a:effectLst/>
              </a:rPr>
              <a:t>() {</a:t>
            </a:r>
            <a:endParaRPr lang="fr-FR" sz="1600" dirty="0">
              <a:solidFill>
                <a:srgbClr val="BCBEC4"/>
              </a:solidFill>
            </a:endParaRPr>
          </a:p>
          <a:p>
            <a:r>
              <a:rPr lang="fr-FR" sz="1600" dirty="0">
                <a:solidFill>
                  <a:srgbClr val="BCBEC4"/>
                </a:solidFill>
                <a:effectLst/>
              </a:rPr>
              <a:t>   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System.</a:t>
            </a:r>
            <a:r>
              <a:rPr lang="fr-FR" sz="1600" i="1" dirty="0" err="1">
                <a:solidFill>
                  <a:srgbClr val="C77DBB"/>
                </a:solidFill>
                <a:effectLst/>
              </a:rPr>
              <a:t>out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.println</a:t>
            </a:r>
            <a:r>
              <a:rPr lang="fr-FR" sz="1600" dirty="0">
                <a:solidFill>
                  <a:srgbClr val="BCBEC4"/>
                </a:solidFill>
                <a:effectLst/>
              </a:rPr>
              <a:t>(</a:t>
            </a:r>
            <a:r>
              <a:rPr lang="fr-FR" sz="1600" dirty="0">
                <a:solidFill>
                  <a:srgbClr val="6AAB73"/>
                </a:solidFill>
                <a:effectLst/>
              </a:rPr>
              <a:t>"Action effectuée par le service réel"</a:t>
            </a:r>
            <a:r>
              <a:rPr lang="fr-FR" sz="1600" dirty="0">
                <a:solidFill>
                  <a:srgbClr val="BCBEC4"/>
                </a:solidFill>
                <a:effectLst/>
              </a:rPr>
              <a:t>);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}}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CF8E6D"/>
                </a:solidFill>
                <a:effectLst/>
              </a:rPr>
              <a:t>class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ProxyHandler</a:t>
            </a:r>
            <a:r>
              <a:rPr lang="fr-FR" sz="1600" dirty="0">
                <a:solidFill>
                  <a:srgbClr val="BCBEC4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implements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InvocationHandler</a:t>
            </a:r>
            <a:r>
              <a:rPr lang="fr-FR" sz="1600" dirty="0">
                <a:solidFill>
                  <a:srgbClr val="BCBEC4"/>
                </a:solidFill>
                <a:effectLst/>
              </a:rPr>
              <a:t> {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</a:t>
            </a:r>
            <a:r>
              <a:rPr lang="fr-FR" sz="1600" dirty="0">
                <a:solidFill>
                  <a:srgbClr val="B3AE60"/>
                </a:solidFill>
                <a:effectLst/>
              </a:rPr>
              <a:t>@</a:t>
            </a:r>
            <a:r>
              <a:rPr lang="fr-FR" sz="1600" dirty="0" err="1">
                <a:solidFill>
                  <a:srgbClr val="B3AE60"/>
                </a:solidFill>
                <a:effectLst/>
              </a:rPr>
              <a:t>Override</a:t>
            </a:r>
            <a:br>
              <a:rPr lang="fr-FR" sz="1600" dirty="0">
                <a:solidFill>
                  <a:srgbClr val="B3AE60"/>
                </a:solidFill>
                <a:effectLst/>
              </a:rPr>
            </a:br>
            <a:r>
              <a:rPr lang="fr-FR" sz="1600" dirty="0">
                <a:solidFill>
                  <a:srgbClr val="B3AE60"/>
                </a:solidFill>
                <a:effectLst/>
              </a:rPr>
              <a:t>  </a:t>
            </a:r>
            <a:r>
              <a:rPr lang="fr-FR" sz="1600" dirty="0">
                <a:solidFill>
                  <a:srgbClr val="CF8E6D"/>
                </a:solidFill>
                <a:effectLst/>
              </a:rPr>
              <a:t>public </a:t>
            </a:r>
            <a:r>
              <a:rPr lang="fr-FR" sz="1600" dirty="0">
                <a:solidFill>
                  <a:srgbClr val="BCBEC4"/>
                </a:solidFill>
                <a:effectLst/>
              </a:rPr>
              <a:t>Object </a:t>
            </a:r>
            <a:r>
              <a:rPr lang="fr-FR" sz="1600" dirty="0" err="1">
                <a:solidFill>
                  <a:srgbClr val="56A8F5"/>
                </a:solidFill>
                <a:effectLst/>
              </a:rPr>
              <a:t>invoke</a:t>
            </a:r>
            <a:r>
              <a:rPr lang="fr-FR" sz="1600" dirty="0">
                <a:solidFill>
                  <a:srgbClr val="BCBEC4"/>
                </a:solidFill>
                <a:effectLst/>
              </a:rPr>
              <a:t>(Object proxy, Method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method</a:t>
            </a:r>
            <a:r>
              <a:rPr lang="fr-FR" sz="1600" dirty="0">
                <a:solidFill>
                  <a:srgbClr val="BCBEC4"/>
                </a:solidFill>
                <a:effectLst/>
              </a:rPr>
              <a:t>, Object[] args) </a:t>
            </a:r>
          </a:p>
          <a:p>
            <a:r>
              <a:rPr lang="fr-FR" sz="1600" dirty="0">
                <a:solidFill>
                  <a:srgbClr val="BCBEC4"/>
                </a:solidFill>
              </a:rPr>
              <a:t>	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throws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Throwable</a:t>
            </a:r>
            <a:r>
              <a:rPr lang="fr-FR" sz="1600" dirty="0">
                <a:solidFill>
                  <a:srgbClr val="BCBEC4"/>
                </a:solidFill>
                <a:effectLst/>
              </a:rPr>
              <a:t> {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System.</a:t>
            </a:r>
            <a:r>
              <a:rPr lang="fr-FR" sz="1600" i="1" dirty="0" err="1">
                <a:solidFill>
                  <a:srgbClr val="C77DBB"/>
                </a:solidFill>
                <a:effectLst/>
              </a:rPr>
              <a:t>out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.println</a:t>
            </a:r>
            <a:r>
              <a:rPr lang="fr-FR" sz="1600" dirty="0">
                <a:solidFill>
                  <a:srgbClr val="BCBEC4"/>
                </a:solidFill>
                <a:effectLst/>
              </a:rPr>
              <a:t>(</a:t>
            </a:r>
            <a:r>
              <a:rPr lang="fr-FR" sz="1600" dirty="0">
                <a:solidFill>
                  <a:srgbClr val="6AAB73"/>
                </a:solidFill>
                <a:effectLst/>
              </a:rPr>
              <a:t>"Avant l'appel de la méthode..."</a:t>
            </a:r>
            <a:r>
              <a:rPr lang="fr-FR" sz="1600" dirty="0">
                <a:solidFill>
                  <a:srgbClr val="BCBEC4"/>
                </a:solidFill>
                <a:effectLst/>
              </a:rPr>
              <a:t>);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</a:t>
            </a:r>
            <a:r>
              <a:rPr lang="fr-FR" sz="1600" dirty="0">
                <a:solidFill>
                  <a:srgbClr val="BCBEC4"/>
                </a:solidFill>
              </a:rPr>
              <a:t>var</a:t>
            </a:r>
            <a:r>
              <a:rPr lang="fr-FR" sz="1600" dirty="0">
                <a:solidFill>
                  <a:srgbClr val="BCBEC4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result</a:t>
            </a:r>
            <a:r>
              <a:rPr lang="fr-FR" sz="1600" dirty="0">
                <a:solidFill>
                  <a:srgbClr val="BCBEC4"/>
                </a:solidFill>
                <a:effectLst/>
              </a:rPr>
              <a:t> =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method.invoke</a:t>
            </a:r>
            <a:r>
              <a:rPr lang="fr-FR" sz="1600" dirty="0">
                <a:solidFill>
                  <a:srgbClr val="BCBEC4"/>
                </a:solidFill>
                <a:effectLst/>
              </a:rPr>
              <a:t>(</a:t>
            </a:r>
            <a:r>
              <a:rPr lang="fr-FR" sz="1600" dirty="0" err="1">
                <a:solidFill>
                  <a:srgbClr val="C77DBB"/>
                </a:solidFill>
                <a:effectLst/>
              </a:rPr>
              <a:t>target</a:t>
            </a:r>
            <a:r>
              <a:rPr lang="fr-FR" sz="1600" dirty="0">
                <a:solidFill>
                  <a:srgbClr val="BCBEC4"/>
                </a:solidFill>
                <a:effectLst/>
              </a:rPr>
              <a:t>, args);  </a:t>
            </a:r>
            <a:r>
              <a:rPr lang="fr-FR" sz="1600" dirty="0">
                <a:solidFill>
                  <a:srgbClr val="7A7E85"/>
                </a:solidFill>
                <a:effectLst/>
              </a:rPr>
              <a:t>// Appel de la méthode</a:t>
            </a:r>
            <a:br>
              <a:rPr lang="fr-FR" sz="1600" dirty="0">
                <a:solidFill>
                  <a:srgbClr val="7A7E85"/>
                </a:solidFill>
                <a:effectLst/>
              </a:rPr>
            </a:br>
            <a:r>
              <a:rPr lang="fr-FR" sz="1600" dirty="0">
                <a:solidFill>
                  <a:srgbClr val="7A7E85"/>
                </a:solidFill>
                <a:effectLst/>
              </a:rPr>
              <a:t>   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System.</a:t>
            </a:r>
            <a:r>
              <a:rPr lang="fr-FR" sz="1600" i="1" dirty="0" err="1">
                <a:solidFill>
                  <a:srgbClr val="C77DBB"/>
                </a:solidFill>
                <a:effectLst/>
              </a:rPr>
              <a:t>out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.println</a:t>
            </a:r>
            <a:r>
              <a:rPr lang="fr-FR" sz="1600" dirty="0">
                <a:solidFill>
                  <a:srgbClr val="BCBEC4"/>
                </a:solidFill>
                <a:effectLst/>
              </a:rPr>
              <a:t>(</a:t>
            </a:r>
            <a:r>
              <a:rPr lang="fr-FR" sz="1600" dirty="0">
                <a:solidFill>
                  <a:srgbClr val="6AAB73"/>
                </a:solidFill>
                <a:effectLst/>
              </a:rPr>
              <a:t>"Après l'appel de la méthode..."</a:t>
            </a:r>
            <a:r>
              <a:rPr lang="fr-FR" sz="1600" dirty="0">
                <a:solidFill>
                  <a:srgbClr val="BCBEC4"/>
                </a:solidFill>
                <a:effectLst/>
              </a:rPr>
              <a:t>);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</a:t>
            </a:r>
            <a:r>
              <a:rPr lang="fr-FR" sz="1600" dirty="0">
                <a:solidFill>
                  <a:srgbClr val="CF8E6D"/>
                </a:solidFill>
                <a:effectLst/>
              </a:rPr>
              <a:t>return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result</a:t>
            </a:r>
            <a:r>
              <a:rPr lang="fr-FR" sz="1600" dirty="0">
                <a:solidFill>
                  <a:srgbClr val="BCBEC4"/>
                </a:solidFill>
                <a:effectLst/>
              </a:rPr>
              <a:t>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}}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endParaRPr lang="fr-FR" sz="1600" dirty="0">
              <a:solidFill>
                <a:srgbClr val="BCBEC4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50175E-D996-6E54-A018-E0F23A3AE80E}"/>
              </a:ext>
            </a:extLst>
          </p:cNvPr>
          <p:cNvSpPr txBox="1"/>
          <p:nvPr/>
        </p:nvSpPr>
        <p:spPr>
          <a:xfrm>
            <a:off x="7776597" y="1359145"/>
            <a:ext cx="4178842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  <a:effectLst/>
              </a:rPr>
              <a:t>// Main :</a:t>
            </a:r>
            <a:endParaRPr lang="fr-FR" sz="1600" dirty="0">
              <a:solidFill>
                <a:srgbClr val="BCBEC4"/>
              </a:solidFill>
            </a:endParaRPr>
          </a:p>
          <a:p>
            <a:r>
              <a:rPr lang="fr-FR" sz="1600" dirty="0">
                <a:solidFill>
                  <a:srgbClr val="CF8E6D"/>
                </a:solidFill>
                <a:effectLst/>
              </a:rPr>
              <a:t>public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static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void</a:t>
            </a:r>
            <a:r>
              <a:rPr lang="fr-FR" sz="1600" dirty="0">
                <a:solidFill>
                  <a:srgbClr val="CF8E6D"/>
                </a:solidFill>
                <a:effectLst/>
              </a:rPr>
              <a:t> </a:t>
            </a:r>
            <a:r>
              <a:rPr lang="fr-FR" sz="1600" dirty="0">
                <a:solidFill>
                  <a:srgbClr val="56A8F5"/>
                </a:solidFill>
                <a:effectLst/>
              </a:rPr>
              <a:t>main</a:t>
            </a:r>
            <a:r>
              <a:rPr lang="fr-FR" sz="1600" dirty="0">
                <a:solidFill>
                  <a:srgbClr val="BCBEC4"/>
                </a:solidFill>
                <a:effectLst/>
              </a:rPr>
              <a:t>(String[] args) {</a:t>
            </a:r>
            <a:endParaRPr lang="fr-FR" sz="1600" dirty="0">
              <a:solidFill>
                <a:srgbClr val="BCBEC4"/>
              </a:solidFill>
            </a:endParaRPr>
          </a:p>
          <a:p>
            <a:r>
              <a:rPr lang="fr-FR" sz="1600" dirty="0">
                <a:solidFill>
                  <a:srgbClr val="BCBEC4"/>
                </a:solidFill>
                <a:effectLst/>
              </a:rPr>
              <a:t>  var  service = </a:t>
            </a:r>
            <a:r>
              <a:rPr lang="fr-FR" sz="1600" dirty="0">
                <a:solidFill>
                  <a:srgbClr val="CF8E6D"/>
                </a:solidFill>
                <a:effectLst/>
              </a:rPr>
              <a:t>new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RealService</a:t>
            </a:r>
            <a:r>
              <a:rPr lang="fr-FR" sz="1600" dirty="0">
                <a:solidFill>
                  <a:srgbClr val="BCBEC4"/>
                </a:solidFill>
                <a:effectLst/>
              </a:rPr>
              <a:t>();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</a:t>
            </a:r>
            <a:r>
              <a:rPr lang="fr-FR" sz="1600" dirty="0">
                <a:solidFill>
                  <a:srgbClr val="BCBEC4"/>
                </a:solidFill>
              </a:rPr>
              <a:t>var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proxyInstance</a:t>
            </a:r>
            <a:r>
              <a:rPr lang="fr-FR" sz="1600" dirty="0">
                <a:solidFill>
                  <a:srgbClr val="BCBEC4"/>
                </a:solidFill>
                <a:effectLst/>
              </a:rPr>
              <a:t> = </a:t>
            </a:r>
          </a:p>
          <a:p>
            <a:r>
              <a:rPr lang="fr-FR" sz="1600" dirty="0">
                <a:solidFill>
                  <a:srgbClr val="BCBEC4"/>
                </a:solidFill>
              </a:rPr>
              <a:t>   </a:t>
            </a:r>
            <a:r>
              <a:rPr lang="fr-FR" sz="1600" dirty="0">
                <a:solidFill>
                  <a:srgbClr val="BCBEC4"/>
                </a:solidFill>
                <a:effectLst/>
              </a:rPr>
              <a:t>(Service) 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Proxy.</a:t>
            </a:r>
            <a:r>
              <a:rPr lang="fr-FR" sz="1600" i="1" dirty="0" err="1">
                <a:solidFill>
                  <a:srgbClr val="BCBEC4"/>
                </a:solidFill>
                <a:effectLst/>
              </a:rPr>
              <a:t>newProxyInstance</a:t>
            </a:r>
            <a:r>
              <a:rPr lang="fr-FR" sz="1600" dirty="0">
                <a:solidFill>
                  <a:srgbClr val="BCBEC4"/>
                </a:solidFill>
                <a:effectLst/>
              </a:rPr>
              <a:t>(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realService.getClass</a:t>
            </a:r>
            <a:r>
              <a:rPr lang="fr-FR" sz="1600" dirty="0">
                <a:solidFill>
                  <a:srgbClr val="BCBEC4"/>
                </a:solidFill>
                <a:effectLst/>
              </a:rPr>
              <a:t>().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getClassLoader</a:t>
            </a:r>
            <a:r>
              <a:rPr lang="fr-FR" sz="1600" dirty="0">
                <a:solidFill>
                  <a:srgbClr val="BCBEC4"/>
                </a:solidFill>
                <a:effectLst/>
              </a:rPr>
              <a:t>(),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        </a:t>
            </a:r>
            <a:r>
              <a:rPr lang="fr-FR" sz="1600" dirty="0">
                <a:solidFill>
                  <a:srgbClr val="CF8E6D"/>
                </a:solidFill>
                <a:effectLst/>
              </a:rPr>
              <a:t>new </a:t>
            </a:r>
            <a:r>
              <a:rPr lang="fr-FR" sz="1600" dirty="0">
                <a:solidFill>
                  <a:srgbClr val="BCBEC4"/>
                </a:solidFill>
                <a:effectLst/>
              </a:rPr>
              <a:t>Class[]{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Service.</a:t>
            </a:r>
            <a:r>
              <a:rPr lang="fr-FR" sz="1600" dirty="0" err="1">
                <a:solidFill>
                  <a:srgbClr val="CF8E6D"/>
                </a:solidFill>
                <a:effectLst/>
              </a:rPr>
              <a:t>class</a:t>
            </a:r>
            <a:r>
              <a:rPr lang="fr-FR" sz="1600" dirty="0">
                <a:solidFill>
                  <a:srgbClr val="BCBEC4"/>
                </a:solidFill>
                <a:effectLst/>
              </a:rPr>
              <a:t>},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        </a:t>
            </a:r>
            <a:r>
              <a:rPr lang="fr-FR" sz="1600" dirty="0">
                <a:solidFill>
                  <a:srgbClr val="CF8E6D"/>
                </a:solidFill>
                <a:effectLst/>
              </a:rPr>
              <a:t>new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ProxyHandler</a:t>
            </a:r>
            <a:r>
              <a:rPr lang="fr-FR" sz="1600" dirty="0">
                <a:solidFill>
                  <a:srgbClr val="BCBEC4"/>
                </a:solidFill>
                <a:effectLst/>
              </a:rPr>
              <a:t>(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realService</a:t>
            </a:r>
            <a:r>
              <a:rPr lang="fr-FR" sz="1600" dirty="0">
                <a:solidFill>
                  <a:srgbClr val="BCBEC4"/>
                </a:solidFill>
                <a:effectLst/>
              </a:rPr>
              <a:t>)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);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  </a:t>
            </a:r>
            <a:r>
              <a:rPr lang="fr-FR" sz="1600" dirty="0" err="1">
                <a:solidFill>
                  <a:srgbClr val="BCBEC4"/>
                </a:solidFill>
                <a:effectLst/>
              </a:rPr>
              <a:t>proxyInstance.performAction</a:t>
            </a:r>
            <a:r>
              <a:rPr lang="fr-FR" sz="1600" dirty="0">
                <a:solidFill>
                  <a:srgbClr val="BCBEC4"/>
                </a:solidFill>
                <a:effectLst/>
              </a:rPr>
              <a:t>();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  }</a:t>
            </a:r>
            <a:br>
              <a:rPr lang="fr-FR" sz="1600" dirty="0">
                <a:solidFill>
                  <a:srgbClr val="BCBEC4"/>
                </a:solidFill>
                <a:effectLst/>
              </a:rPr>
            </a:br>
            <a:r>
              <a:rPr lang="fr-FR" sz="1600" dirty="0">
                <a:solidFill>
                  <a:srgbClr val="BCBEC4"/>
                </a:solidFill>
                <a:effectLst/>
              </a:rPr>
              <a:t>}</a:t>
            </a:r>
          </a:p>
          <a:p>
            <a:endParaRPr lang="fr-FR" sz="1400" dirty="0">
              <a:solidFill>
                <a:srgbClr val="BCBEC4"/>
              </a:solidFill>
              <a:effectLst/>
            </a:endParaRPr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290D85C-7CF1-32AC-0398-70C74E1A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18" y="4867798"/>
            <a:ext cx="2947950" cy="13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Invocation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180B1-3AEF-A4E6-D932-2130952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47A965-C215-F1FB-4D53-9161FCFCB3CA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F0196E-A1F3-890F-1DD2-F6E6A9BA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71" y="3224499"/>
            <a:ext cx="9034599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</a:rPr>
              <a:t>@FunctionalInterface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public interface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Invocation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Object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</a:rPr>
              <a:t>proceed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(Object instance, Method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Object[] args)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throws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Throwable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D52C57D-92EB-1E83-DC2B-85A66A61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71" y="1411357"/>
            <a:ext cx="9034599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package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java.lang.reflect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</a:rPr>
              <a:t>@FunctionalInterface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public interface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InvocationHandler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Object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</a:rPr>
              <a:t>invoke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(Object proxy, Method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Object[] args)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throws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Throwable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241507-2E8B-E0C8-DD36-EEB27475BFF3}"/>
              </a:ext>
            </a:extLst>
          </p:cNvPr>
          <p:cNvSpPr txBox="1"/>
          <p:nvPr/>
        </p:nvSpPr>
        <p:spPr>
          <a:xfrm>
            <a:off x="469170" y="4474408"/>
            <a:ext cx="10654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Utilisation d’une interface similaire à </a:t>
            </a:r>
            <a:r>
              <a:rPr lang="fr-FR" dirty="0" err="1"/>
              <a:t>InvocationHandler</a:t>
            </a:r>
            <a:r>
              <a:rPr lang="fr-FR" dirty="0"/>
              <a:t> du JDK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Intercepteurs : avant ET/OU après méthode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Invocateurs : appel réel de la méthode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Instance = </a:t>
            </a:r>
            <a:r>
              <a:rPr lang="fr-FR" dirty="0" err="1"/>
              <a:t>this</a:t>
            </a:r>
            <a:r>
              <a:rPr lang="fr-FR" dirty="0"/>
              <a:t> de l’objet, </a:t>
            </a:r>
            <a:r>
              <a:rPr lang="fr-FR" dirty="0" err="1"/>
              <a:t>method</a:t>
            </a:r>
            <a:r>
              <a:rPr lang="fr-FR" dirty="0"/>
              <a:t> = méthode appelée, args = paramètres de la méthode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API de réflexion dans le package </a:t>
            </a:r>
            <a:r>
              <a:rPr lang="fr-FR" sz="1800" dirty="0" err="1">
                <a:latin typeface="+mj-lt"/>
              </a:rPr>
              <a:t>java.lang.reflect</a:t>
            </a:r>
            <a:r>
              <a:rPr lang="fr-FR" sz="1800" dirty="0">
                <a:latin typeface="+mj-lt"/>
              </a:rPr>
              <a:t> (cf. TP2)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25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Bidouilleries en Java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180B1-3AEF-A4E6-D932-2130952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47A965-C215-F1FB-4D53-9161FCFCB3CA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2B2FA3-B687-44E8-9CE2-8CE951C9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09" y="1668893"/>
            <a:ext cx="5801437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</a:rPr>
              <a:t>advice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.before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(instance,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Object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try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invocation.proceed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(instance,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finally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</a:rPr>
              <a:t>advice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.after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(instance,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args,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8270DA-8A96-9B27-0156-C1300B8D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09" y="3665575"/>
            <a:ext cx="9520375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final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HashMap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&lt;Class&lt;?&gt;, List&lt;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Interceptor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</a:rPr>
              <a:t>interceptorMap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final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HashMap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&lt;Method, Invocation&gt;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</a:rPr>
              <a:t>cache;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. .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</a:rPr>
              <a:t>void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</a:rPr>
              <a:t>addInterceptor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annotationClass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interceptor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</a:rPr>
              <a:t>interceptorMap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.computeIfAbsent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annotationClass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_ -&gt;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ArrayList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&lt;&gt;()).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interceptor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</a:rPr>
              <a:t>cache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.clear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729A3E-C68C-D57B-18E9-6705F8ECAA35}"/>
              </a:ext>
            </a:extLst>
          </p:cNvPr>
          <p:cNvSpPr txBox="1"/>
          <p:nvPr/>
        </p:nvSpPr>
        <p:spPr>
          <a:xfrm>
            <a:off x="6412771" y="1708123"/>
            <a:ext cx="48261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Cas rare d’initialisation à null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Bloc </a:t>
            </a:r>
            <a:r>
              <a:rPr lang="fr-FR" dirty="0" err="1"/>
              <a:t>try</a:t>
            </a:r>
            <a:r>
              <a:rPr lang="fr-FR" dirty="0"/>
              <a:t>/catch/</a:t>
            </a:r>
            <a:r>
              <a:rPr lang="fr-FR" dirty="0" err="1"/>
              <a:t>finally</a:t>
            </a:r>
            <a:r>
              <a:rPr lang="fr-FR" dirty="0"/>
              <a:t> : </a:t>
            </a:r>
            <a:r>
              <a:rPr lang="fr-FR" dirty="0" err="1"/>
              <a:t>finally</a:t>
            </a:r>
            <a:r>
              <a:rPr lang="fr-FR" dirty="0"/>
              <a:t> toujours exécuté peu importe le résultat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Création d’un cache plus simple avec une table de hachage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 err="1"/>
              <a:t>Generics</a:t>
            </a:r>
            <a:r>
              <a:rPr lang="fr-FR" dirty="0"/>
              <a:t> imbriqués</a:t>
            </a:r>
          </a:p>
        </p:txBody>
      </p:sp>
    </p:spTree>
    <p:extLst>
      <p:ext uri="{BB962C8B-B14F-4D97-AF65-F5344CB8AC3E}">
        <p14:creationId xmlns:p14="http://schemas.microsoft.com/office/powerpoint/2010/main" val="2542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Supplément </a:t>
            </a:r>
            <a:r>
              <a:rPr lang="fr-FR" sz="4000" dirty="0" err="1"/>
              <a:t>streams</a:t>
            </a:r>
            <a:endParaRPr lang="fr-FR" sz="4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180B1-3AEF-A4E6-D932-2130952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47A965-C215-F1FB-4D53-9161FCFCB3CA}"/>
              </a:ext>
            </a:extLst>
          </p:cNvPr>
          <p:cNvSpPr txBox="1"/>
          <p:nvPr/>
        </p:nvSpPr>
        <p:spPr>
          <a:xfrm>
            <a:off x="10352540" y="6250898"/>
            <a:ext cx="1839460" cy="6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r-FR" sz="1600" dirty="0">
                <a:ea typeface="+mj-ea"/>
                <a:cs typeface="+mj-cs"/>
              </a:rPr>
              <a:t>ZEYNALI Kyan – Java Inside TP3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21266A-B1B1-4B04-F12A-BE1E3EAF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68" y="1391921"/>
            <a:ext cx="10949929" cy="3139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List&lt;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Interceptor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</a:rPr>
              <a:t>findInterceptors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(Method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Stream.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Arrays.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method.getDeclaringClass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getAnnotations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()),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Arrays.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method.getAnnotations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()),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Arrays.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method.getParameterAnnotations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()).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flatMap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Arrays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::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flatMap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(s -&gt; 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(Annotation::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annotationType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.distinct()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flatMap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annotationType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-&gt;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</a:rPr>
              <a:t>interceptorMap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.getOrDefault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annotationType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List.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()).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toList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3A2895-04B0-3391-DC5B-74E152139C38}"/>
              </a:ext>
            </a:extLst>
          </p:cNvPr>
          <p:cNvSpPr txBox="1"/>
          <p:nvPr/>
        </p:nvSpPr>
        <p:spPr>
          <a:xfrm>
            <a:off x="650668" y="4652960"/>
            <a:ext cx="10276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 err="1"/>
              <a:t>flatMap</a:t>
            </a:r>
            <a:r>
              <a:rPr lang="fr-FR" dirty="0"/>
              <a:t> : </a:t>
            </a:r>
            <a:r>
              <a:rPr lang="fr-FR" dirty="0" err="1"/>
              <a:t>stream</a:t>
            </a:r>
            <a:r>
              <a:rPr lang="fr-FR" dirty="0"/>
              <a:t> vers </a:t>
            </a:r>
            <a:r>
              <a:rPr lang="fr-FR" dirty="0" err="1"/>
              <a:t>steam</a:t>
            </a:r>
            <a:r>
              <a:rPr lang="fr-FR" dirty="0"/>
              <a:t> (aplatit en un seul flux)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 err="1"/>
              <a:t>Map</a:t>
            </a:r>
            <a:r>
              <a:rPr lang="fr-FR" dirty="0"/>
              <a:t> : transformation sur chaque élément, sans changer la structure initiale</a:t>
            </a:r>
          </a:p>
          <a:p>
            <a:pPr>
              <a:buClr>
                <a:srgbClr val="92D050"/>
              </a:buClr>
            </a:pPr>
            <a:endParaRPr lang="fr-FR" dirty="0"/>
          </a:p>
          <a:p>
            <a:pPr>
              <a:buClr>
                <a:srgbClr val="92D050"/>
              </a:buClr>
            </a:pPr>
            <a:r>
              <a:rPr lang="fr-FR" dirty="0"/>
              <a:t>Intérêts de </a:t>
            </a:r>
            <a:r>
              <a:rPr lang="fr-FR" dirty="0" err="1"/>
              <a:t>flatMap</a:t>
            </a:r>
            <a:r>
              <a:rPr lang="fr-FR" dirty="0"/>
              <a:t> :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Manipuler des structures de données de dimension &gt;= 2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dirty="0"/>
              <a:t>Concaténer plusieurs </a:t>
            </a:r>
            <a:r>
              <a:rPr lang="fr-FR" dirty="0" err="1"/>
              <a:t>streams</a:t>
            </a:r>
            <a:r>
              <a:rPr lang="fr-FR" dirty="0"/>
              <a:t> en un seul (cf. ci-dessus)</a:t>
            </a:r>
          </a:p>
        </p:txBody>
      </p:sp>
    </p:spTree>
    <p:extLst>
      <p:ext uri="{BB962C8B-B14F-4D97-AF65-F5344CB8AC3E}">
        <p14:creationId xmlns:p14="http://schemas.microsoft.com/office/powerpoint/2010/main" val="393547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863</Words>
  <Application>Microsoft Office PowerPoint</Application>
  <PresentationFormat>Grand écran</PresentationFormat>
  <Paragraphs>76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Intercepteurs</vt:lpstr>
      <vt:lpstr>Aspect Oriented Programming (AOP)</vt:lpstr>
      <vt:lpstr>Proxy dynamique</vt:lpstr>
      <vt:lpstr>Exemple de proxy simple</vt:lpstr>
      <vt:lpstr>Invocation</vt:lpstr>
      <vt:lpstr>Bidouilleries en Java</vt:lpstr>
      <vt:lpstr>Supplément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Kyan ZEYNALI</dc:creator>
  <cp:lastModifiedBy>Kyan ZEYNALI</cp:lastModifiedBy>
  <cp:revision>14</cp:revision>
  <dcterms:created xsi:type="dcterms:W3CDTF">2024-09-15T19:46:19Z</dcterms:created>
  <dcterms:modified xsi:type="dcterms:W3CDTF">2024-09-30T21:55:30Z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