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9" r:id="rId5"/>
    <p:sldId id="279" r:id="rId6"/>
    <p:sldId id="281" r:id="rId7"/>
    <p:sldId id="270" r:id="rId8"/>
    <p:sldId id="276" r:id="rId9"/>
    <p:sldId id="277" r:id="rId10"/>
    <p:sldId id="280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61" autoAdjust="0"/>
    <p:restoredTop sz="94638" autoAdjust="0"/>
  </p:normalViewPr>
  <p:slideViewPr>
    <p:cSldViewPr snapToGrid="0">
      <p:cViewPr varScale="1">
        <p:scale>
          <a:sx n="170" d="100"/>
          <a:sy n="170" d="100"/>
        </p:scale>
        <p:origin x="200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B1847A-0CC2-4008-8C1F-4CB2549424F0}" type="datetime1">
              <a:rPr lang="fr-FR" smtClean="0"/>
              <a:t>17/09/2024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ED5736-AEC1-4353-A59E-C1D97F8135E3}" type="datetime1">
              <a:rPr lang="fr-FR" noProof="0" smtClean="0"/>
              <a:t>17/09/2024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83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201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67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478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298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745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083474-4245-CE4A-9E3E-19420AE5B0D1}" type="datetime1">
              <a:rPr lang="fr-FR" noProof="0" smtClean="0"/>
              <a:t>17/09/2024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03EEEE-0776-A447-98D7-77996AFF9683}" type="datetime1">
              <a:rPr lang="fr-FR" noProof="0" smtClean="0"/>
              <a:t>17/09/2024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7EA49B-C4D6-5346-8BB1-874D86331847}" type="datetime1">
              <a:rPr lang="fr-FR" noProof="0" smtClean="0"/>
              <a:t>17/09/2024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45629-85FA-CC4E-8F43-3D6370C897C5}" type="datetime1">
              <a:rPr lang="fr-FR" noProof="0" smtClean="0"/>
              <a:t>17/09/2024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 dirty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A294F-5413-D545-BB4E-CF1C43DD0585}" type="datetime1">
              <a:rPr lang="fr-FR" noProof="0" smtClean="0"/>
              <a:t>17/09/2024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16A8FA-D7DF-C64E-914E-F5679FFC1E4B}" type="datetime1">
              <a:rPr lang="fr-FR" noProof="0" smtClean="0"/>
              <a:t>17/09/2024</a:t>
            </a:fld>
            <a:endParaRPr lang="fr-FR" noProof="0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F6A05-6F80-B243-B394-B976F0C751EA}" type="datetime1">
              <a:rPr lang="fr-FR" noProof="0" smtClean="0"/>
              <a:t>17/09/2024</a:t>
            </a:fld>
            <a:endParaRPr lang="fr-FR" noProof="0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C0F17B-0215-324E-978B-FEF081FABF31}" type="datetime1">
              <a:rPr lang="fr-FR" smtClean="0"/>
              <a:t>17/09/2024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E0BAC9-C112-EA43-94D7-9627D62C164F}" type="datetime1">
              <a:rPr lang="fr-FR" smtClean="0"/>
              <a:t>17/09/2024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0E100E-57F6-414F-A26A-274E0809FEF0}" type="datetime1">
              <a:rPr lang="fr-FR" noProof="0" smtClean="0"/>
              <a:t>17/09/2024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E89ABF-7474-E540-9BC5-AD6AB94F13F6}" type="datetime1">
              <a:rPr lang="fr-FR" noProof="0" smtClean="0"/>
              <a:t>17/09/2024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00E1CE-B3FE-6546-BF94-194C3CAA35E6}" type="datetime1">
              <a:rPr lang="fr-FR" noProof="0" smtClean="0"/>
              <a:t>17/09/2024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C2B437-9524-9340-8467-E881917CE633}" type="datetime1">
              <a:rPr lang="fr-FR" noProof="0" smtClean="0"/>
              <a:t>17/09/2024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96910D-9E0C-3F4C-B6D9-265DFCB1EBF9}" type="datetime1">
              <a:rPr lang="fr-FR" noProof="0" smtClean="0"/>
              <a:t>17/09/2024</a:t>
            </a:fld>
            <a:endParaRPr lang="fr-FR" noProof="0" dirty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BB0CD-C6AF-1746-9FD0-610174B8965B}" type="datetime1">
              <a:rPr lang="fr-FR" noProof="0" smtClean="0"/>
              <a:t>17/09/2024</a:t>
            </a:fld>
            <a:endParaRPr lang="fr-FR" noProof="0" dirty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B5C7E3-A258-CC49-AE5D-8176D0E37B84}" type="datetime1">
              <a:rPr lang="fr-FR" noProof="0" smtClean="0"/>
              <a:t>17/09/2024</a:t>
            </a:fld>
            <a:endParaRPr lang="fr-FR" noProof="0" dirty="0"/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98B699-8A25-0F47-A738-8547497DE469}" type="datetime1">
              <a:rPr lang="fr-FR" noProof="0" smtClean="0"/>
              <a:t>17/09/2024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B5895C69-3E6F-3048-B824-AE3EF534F7B3}" type="datetime1">
              <a:rPr lang="fr-FR" noProof="0" smtClean="0"/>
              <a:t>17/09/2024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b="0" i="0" kern="1200" dirty="0">
                <a:latin typeface="+mj-lt"/>
                <a:ea typeface="+mj-ea"/>
                <a:cs typeface="+mj-cs"/>
              </a:rPr>
              <a:t>Injection de dépendances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E165C2-41EA-4417-81DF-F65A6EFFA720}"/>
              </a:ext>
            </a:extLst>
          </p:cNvPr>
          <p:cNvSpPr txBox="1"/>
          <p:nvPr/>
        </p:nvSpPr>
        <p:spPr>
          <a:xfrm>
            <a:off x="646111" y="1662215"/>
            <a:ext cx="5784669" cy="4985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Établir les liens entre les classes / interfaces pour faciliter le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Récupération des champs, méthodes, constructeurs et l’instance de la classe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Fournir les objets nécessaires à un autre (ex : Services)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Ce dernier n’a donc pas besoin de les construire et peut directement les utiliser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Annotation @Inject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endParaRPr lang="fr-FR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Dependency Injection in Flutter: An Essential Guide">
            <a:extLst>
              <a:ext uri="{FF2B5EF4-FFF2-40B4-BE49-F238E27FC236}">
                <a16:creationId xmlns:a16="http://schemas.microsoft.com/office/drawing/2014/main" id="{14952CD0-D411-093E-9F04-F87965ACA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3070" y="2033164"/>
            <a:ext cx="5275315" cy="344214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335B6B-CFB9-ED47-703F-248E52AC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1</a:t>
            </a:fld>
            <a:endParaRPr lang="fr-FR" noProof="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5270F7-304E-6468-1E23-D5FDB503397D}"/>
              </a:ext>
            </a:extLst>
          </p:cNvPr>
          <p:cNvSpPr txBox="1"/>
          <p:nvPr/>
        </p:nvSpPr>
        <p:spPr>
          <a:xfrm>
            <a:off x="10352540" y="6250898"/>
            <a:ext cx="1839460" cy="607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sz="1600" dirty="0">
                <a:ea typeface="+mj-ea"/>
                <a:cs typeface="+mj-cs"/>
              </a:rPr>
              <a:t>ZEYNALI Kyan – Java Inside TP2</a:t>
            </a:r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9520375" cy="782091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Création d’un registre d’injection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34AF9F-E58A-0B65-0B61-ADA95FF9F207}"/>
              </a:ext>
            </a:extLst>
          </p:cNvPr>
          <p:cNvSpPr txBox="1"/>
          <p:nvPr/>
        </p:nvSpPr>
        <p:spPr>
          <a:xfrm>
            <a:off x="648074" y="2073693"/>
            <a:ext cx="4101214" cy="33599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record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Point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y) {}</a:t>
            </a:r>
          </a:p>
          <a:p>
            <a:b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Circle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final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Point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center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b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Inject</a:t>
            </a:r>
            <a:endParaRPr lang="fr-F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Circle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Point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center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this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center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center;</a:t>
            </a:r>
          </a:p>
          <a:p>
            <a:pPr lvl="1"/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b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Inject</a:t>
            </a:r>
            <a:endParaRPr lang="fr-F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setName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this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name;</a:t>
            </a:r>
          </a:p>
          <a:p>
            <a:pPr lvl="1"/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fr-FR" sz="1200" dirty="0">
              <a:solidFill>
                <a:srgbClr val="CF8E6D"/>
              </a:solidFill>
              <a:effectLst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BAB0A7-A3D3-44C0-D88D-56C05C603242}"/>
              </a:ext>
            </a:extLst>
          </p:cNvPr>
          <p:cNvSpPr txBox="1"/>
          <p:nvPr/>
        </p:nvSpPr>
        <p:spPr>
          <a:xfrm>
            <a:off x="4974141" y="2046354"/>
            <a:ext cx="7137911" cy="4457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Historiquement injections via les setters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Injections via les constructeurs privilégiées (i.e. records, objets non mutables)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Permettre l’enregistrement d’une instance via elle-même, une lambda, une java bean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Seulement un seul constructeur peut être injecté sinon exception levée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Constructeur par défaut sans arguments utilisé s’il n’y aucune annotation @Inject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194AAB4-75EA-6E0B-CBEF-6E16123BEFA2}"/>
              </a:ext>
            </a:extLst>
          </p:cNvPr>
          <p:cNvSpPr txBox="1"/>
          <p:nvPr/>
        </p:nvSpPr>
        <p:spPr>
          <a:xfrm>
            <a:off x="6805534" y="1519385"/>
            <a:ext cx="5081665" cy="2379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fr-FR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1900A-810F-6D13-0C30-D66A22BE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2</a:t>
            </a:fld>
            <a:endParaRPr lang="fr-FR" noProof="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B5F4B61-FECC-4250-BAEA-B730C9D4ED5E}"/>
              </a:ext>
            </a:extLst>
          </p:cNvPr>
          <p:cNvSpPr txBox="1"/>
          <p:nvPr/>
        </p:nvSpPr>
        <p:spPr>
          <a:xfrm>
            <a:off x="10352540" y="6250898"/>
            <a:ext cx="1839460" cy="607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sz="1600" dirty="0">
                <a:ea typeface="+mj-ea"/>
                <a:cs typeface="+mj-cs"/>
              </a:rPr>
              <a:t>ZEYNALI Kyan – Java Inside TP2</a:t>
            </a:r>
          </a:p>
        </p:txBody>
      </p:sp>
    </p:spTree>
    <p:extLst>
      <p:ext uri="{BB962C8B-B14F-4D97-AF65-F5344CB8AC3E}">
        <p14:creationId xmlns:p14="http://schemas.microsoft.com/office/powerpoint/2010/main" val="232378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9520375" cy="782091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Injection d’un constructeur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34AF9F-E58A-0B65-0B61-ADA95FF9F207}"/>
              </a:ext>
            </a:extLst>
          </p:cNvPr>
          <p:cNvSpPr txBox="1"/>
          <p:nvPr/>
        </p:nvSpPr>
        <p:spPr>
          <a:xfrm>
            <a:off x="650668" y="1438729"/>
            <a:ext cx="9617594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registerProviderClass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providerClass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  <a:endParaRPr lang="fr-FR" sz="1200" b="0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fr-FR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lvl="1"/>
            <a:r>
              <a:rPr lang="fr-FR" sz="1200" dirty="0">
                <a:solidFill>
                  <a:srgbClr val="00B050"/>
                </a:solidFill>
                <a:latin typeface="Menlo" panose="020B0609030804020204" pitchFamily="49" charset="0"/>
              </a:rPr>
              <a:t>// Récupération du constructeur tagué avec @Inject</a:t>
            </a:r>
            <a:endParaRPr lang="fr-FR" sz="1200" b="0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findInjectableConstructor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(providerClass);</a:t>
            </a:r>
          </a:p>
          <a:p>
            <a:pPr lvl="1"/>
            <a:endParaRPr lang="fr-F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sz="1200" dirty="0">
                <a:solidFill>
                  <a:srgbClr val="00B050"/>
                </a:solidFill>
                <a:latin typeface="Menlo" panose="020B0609030804020204" pitchFamily="49" charset="0"/>
              </a:rPr>
              <a:t>// Récupération des setters injectables via une méthode locale </a:t>
            </a:r>
            <a:endParaRPr lang="fr-FR" sz="1200" b="0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injectableProperties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findInjectableProperties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(providerClass);</a:t>
            </a:r>
          </a:p>
          <a:p>
            <a:pPr lvl="1"/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parametersTypes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getParameterTypes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endParaRPr lang="fr-FR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lvl="1"/>
            <a:r>
              <a:rPr lang="fr-FR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// Ajout de l’instance au registre via la méthode prenant une lambda (supplier) en argument</a:t>
            </a:r>
          </a:p>
          <a:p>
            <a:pPr lvl="1"/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registerProvider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(type, () 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endParaRPr lang="fr-F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sz="12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fr-FR" sz="1200" dirty="0">
                <a:solidFill>
                  <a:srgbClr val="00B050"/>
                </a:solidFill>
                <a:latin typeface="Menlo" panose="020B0609030804020204" pitchFamily="49" charset="0"/>
              </a:rPr>
              <a:t>// Récupération des éventuels arguments du constructeurs</a:t>
            </a:r>
            <a:endParaRPr lang="fr-FR" sz="1200" b="0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Arrays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stream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(parametersTypes).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lookupInstance).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toArray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2"/>
            <a:endParaRPr lang="fr-F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// Création de l’objet (équivalent à l’instruction new Truc())</a:t>
            </a:r>
          </a:p>
          <a:p>
            <a:pPr lvl="2"/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instance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Utils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newInstance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(constructor, args);</a:t>
            </a:r>
          </a:p>
          <a:p>
            <a:pPr lvl="2"/>
            <a:endParaRPr lang="fr-F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sz="1200" dirty="0">
                <a:solidFill>
                  <a:srgbClr val="00B050"/>
                </a:solidFill>
                <a:latin typeface="Menlo" panose="020B0609030804020204" pitchFamily="49" charset="0"/>
              </a:rPr>
              <a:t>// Ici c’est équivalent aux this.truc = truc des constructeurs (initialisation des champs)</a:t>
            </a:r>
            <a:endParaRPr lang="fr-FR" sz="1200" b="0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property</a:t>
            </a:r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injectableProperties) {</a:t>
            </a:r>
          </a:p>
          <a:p>
            <a:pPr lvl="3"/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propertyType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property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getPropertyType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3"/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lookupInstance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(propertyType);</a:t>
            </a:r>
          </a:p>
          <a:p>
            <a:pPr lvl="3"/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Utils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invokeMethod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(instance,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property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getWriteMethod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value</a:t>
            </a:r>
            <a:r>
              <a:rPr lang="fr-FR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); // appel du setter</a:t>
            </a:r>
          </a:p>
          <a:p>
            <a:pPr lvl="2"/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2"/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providerClass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(instance); </a:t>
            </a:r>
            <a:r>
              <a:rPr lang="fr-FR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// (cf. slide 6)</a:t>
            </a:r>
          </a:p>
          <a:p>
            <a:pPr lvl="1"/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fr-F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3DB565-D41D-F040-F1EF-DA902B47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3</a:t>
            </a:fld>
            <a:endParaRPr lang="fr-FR" noProof="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371A761-C412-D08A-9038-B7E2CA85FFB9}"/>
              </a:ext>
            </a:extLst>
          </p:cNvPr>
          <p:cNvSpPr txBox="1"/>
          <p:nvPr/>
        </p:nvSpPr>
        <p:spPr>
          <a:xfrm>
            <a:off x="10352540" y="6250898"/>
            <a:ext cx="1839460" cy="607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sz="1600" dirty="0">
                <a:ea typeface="+mj-ea"/>
                <a:cs typeface="+mj-cs"/>
              </a:rPr>
              <a:t>ZEYNALI Kyan – Java Inside TP2</a:t>
            </a:r>
          </a:p>
        </p:txBody>
      </p:sp>
    </p:spTree>
    <p:extLst>
      <p:ext uri="{BB962C8B-B14F-4D97-AF65-F5344CB8AC3E}">
        <p14:creationId xmlns:p14="http://schemas.microsoft.com/office/powerpoint/2010/main" val="292087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9520375" cy="782091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Types paramétrés (Generics)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34AF9F-E58A-0B65-0B61-ADA95FF9F207}"/>
              </a:ext>
            </a:extLst>
          </p:cNvPr>
          <p:cNvSpPr txBox="1"/>
          <p:nvPr/>
        </p:nvSpPr>
        <p:spPr>
          <a:xfrm>
            <a:off x="650668" y="1519385"/>
            <a:ext cx="1038209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registerInstance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instance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Objects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requireNonNull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(type);</a:t>
            </a:r>
          </a:p>
          <a:p>
            <a:pPr lvl="1"/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Objects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requireNonNull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(instance);</a:t>
            </a:r>
          </a:p>
          <a:p>
            <a:pPr lvl="1"/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oldValue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registry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putIfAbsent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(type, instance);</a:t>
            </a:r>
          </a:p>
          <a:p>
            <a:pPr lvl="1"/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(oldValue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IllegalStateException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"injector for type "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type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already exists"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fr-FR" sz="1200" dirty="0">
              <a:solidFill>
                <a:srgbClr val="CF8E6D"/>
              </a:solidFill>
              <a:effectLst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BAB0A7-A3D3-44C0-D88D-56C05C603242}"/>
              </a:ext>
            </a:extLst>
          </p:cNvPr>
          <p:cNvSpPr txBox="1"/>
          <p:nvPr/>
        </p:nvSpPr>
        <p:spPr>
          <a:xfrm>
            <a:off x="646111" y="3132944"/>
            <a:ext cx="10382093" cy="3028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Code réutilisable par plusieurs types différents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Permet la vérification des types à la compilation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Type exact non définit, au contraire d’Object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Utilisés par les collections, les map et de nombreuses API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Ici pour tout type T, on doit avoir en 1</a:t>
            </a:r>
            <a:r>
              <a:rPr lang="fr-FR" sz="2400" baseline="30000" dirty="0">
                <a:latin typeface="+mj-lt"/>
                <a:ea typeface="+mj-ea"/>
                <a:cs typeface="+mj-cs"/>
              </a:rPr>
              <a:t>er</a:t>
            </a:r>
            <a:r>
              <a:rPr lang="fr-FR" sz="2400" dirty="0">
                <a:latin typeface="+mj-lt"/>
                <a:ea typeface="+mj-ea"/>
                <a:cs typeface="+mj-cs"/>
              </a:rPr>
              <a:t> paramètre sa classe et une instance de T en 2</a:t>
            </a:r>
            <a:r>
              <a:rPr lang="fr-FR" sz="2400" baseline="30000" dirty="0">
                <a:latin typeface="+mj-lt"/>
                <a:ea typeface="+mj-ea"/>
                <a:cs typeface="+mj-cs"/>
              </a:rPr>
              <a:t>ème</a:t>
            </a:r>
            <a:r>
              <a:rPr lang="fr-FR" sz="2400" dirty="0">
                <a:latin typeface="+mj-lt"/>
                <a:ea typeface="+mj-ea"/>
                <a:cs typeface="+mj-cs"/>
              </a:rPr>
              <a:t> paramètre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180B1-3AEF-A4E6-D932-21309528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4</a:t>
            </a:fld>
            <a:endParaRPr lang="fr-FR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47A965-C215-F1FB-4D53-9161FCFCB3CA}"/>
              </a:ext>
            </a:extLst>
          </p:cNvPr>
          <p:cNvSpPr txBox="1"/>
          <p:nvPr/>
        </p:nvSpPr>
        <p:spPr>
          <a:xfrm>
            <a:off x="10352540" y="6250898"/>
            <a:ext cx="1839460" cy="607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sz="1600" dirty="0">
                <a:ea typeface="+mj-ea"/>
                <a:cs typeface="+mj-cs"/>
              </a:rPr>
              <a:t>ZEYNALI Kyan – Java Inside TP2</a:t>
            </a:r>
          </a:p>
        </p:txBody>
      </p:sp>
    </p:spTree>
    <p:extLst>
      <p:ext uri="{BB962C8B-B14F-4D97-AF65-F5344CB8AC3E}">
        <p14:creationId xmlns:p14="http://schemas.microsoft.com/office/powerpoint/2010/main" val="281025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9520375" cy="782091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Wildcards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34AF9F-E58A-0B65-0B61-ADA95FF9F207}"/>
              </a:ext>
            </a:extLst>
          </p:cNvPr>
          <p:cNvSpPr txBox="1"/>
          <p:nvPr/>
        </p:nvSpPr>
        <p:spPr>
          <a:xfrm>
            <a:off x="650668" y="1519385"/>
            <a:ext cx="5850065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0" dirty="0">
                <a:effectLst/>
                <a:latin typeface="Menlo" panose="020B0609030804020204" pitchFamily="49" charset="0"/>
              </a:rPr>
              <a:t>// Un des constructeur d’ArrayList</a:t>
            </a:r>
          </a:p>
          <a:p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ArrayList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Collection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. . .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fr-FR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// Question 7 TP</a:t>
            </a:r>
          </a:p>
          <a:p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registerProviderClass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providerClass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registerProviderClassImpl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(providerClass);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fr-F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sz="1200" dirty="0">
              <a:solidFill>
                <a:srgbClr val="CF8E6D"/>
              </a:solidFill>
              <a:effectLst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BAB0A7-A3D3-44C0-D88D-56C05C603242}"/>
              </a:ext>
            </a:extLst>
          </p:cNvPr>
          <p:cNvSpPr txBox="1"/>
          <p:nvPr/>
        </p:nvSpPr>
        <p:spPr>
          <a:xfrm>
            <a:off x="650668" y="3898859"/>
            <a:ext cx="11541332" cy="2464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MyGenerics&lt;</a:t>
            </a:r>
            <a:r>
              <a:rPr lang="fr-FR" sz="2400" dirty="0">
                <a:highlight>
                  <a:srgbClr val="FF0000"/>
                </a:highlight>
                <a:latin typeface="+mj-lt"/>
                <a:ea typeface="+mj-ea"/>
                <a:cs typeface="+mj-cs"/>
              </a:rPr>
              <a:t>? extends</a:t>
            </a:r>
            <a:r>
              <a:rPr lang="fr-FR" sz="2400" dirty="0">
                <a:latin typeface="+mj-lt"/>
                <a:ea typeface="+mj-ea"/>
                <a:cs typeface="+mj-cs"/>
              </a:rPr>
              <a:t> E&gt; : le type E et tous ses sous-types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MyGenerics&lt;</a:t>
            </a:r>
            <a:r>
              <a:rPr lang="fr-FR" sz="2400" dirty="0">
                <a:highlight>
                  <a:srgbClr val="FF0000"/>
                </a:highlight>
                <a:latin typeface="+mj-lt"/>
                <a:ea typeface="+mj-ea"/>
                <a:cs typeface="+mj-cs"/>
              </a:rPr>
              <a:t>? super</a:t>
            </a:r>
            <a:r>
              <a:rPr lang="fr-FR" sz="2400" dirty="0">
                <a:latin typeface="+mj-lt"/>
                <a:ea typeface="+mj-ea"/>
                <a:cs typeface="+mj-cs"/>
              </a:rPr>
              <a:t> E&gt; : le type E et tous ses types parents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MyGenerics&lt;?&gt; : n’importe quel type (équivalent à &lt;? extends Object&gt;)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Les types appliqués dans les generics sont en général des interfaces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sz="2400" dirty="0">
                <a:latin typeface="+mj-lt"/>
                <a:ea typeface="+mj-ea"/>
                <a:cs typeface="+mj-cs"/>
              </a:rPr>
              <a:t>    Donc choix possible entre plusieurs implémentations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endParaRPr lang="fr-FR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194AAB4-75EA-6E0B-CBEF-6E16123BEFA2}"/>
              </a:ext>
            </a:extLst>
          </p:cNvPr>
          <p:cNvSpPr txBox="1"/>
          <p:nvPr/>
        </p:nvSpPr>
        <p:spPr>
          <a:xfrm>
            <a:off x="6805534" y="1519385"/>
            <a:ext cx="5081665" cy="2379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fr-FR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B410AC-F347-4B42-9A0B-80B31189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5</a:t>
            </a:fld>
            <a:endParaRPr lang="fr-FR" noProof="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A8F6400-157F-5F9D-D2A2-73D740BE126A}"/>
              </a:ext>
            </a:extLst>
          </p:cNvPr>
          <p:cNvSpPr txBox="1"/>
          <p:nvPr/>
        </p:nvSpPr>
        <p:spPr>
          <a:xfrm>
            <a:off x="10352540" y="6250898"/>
            <a:ext cx="1839460" cy="607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sz="1600" dirty="0">
                <a:ea typeface="+mj-ea"/>
                <a:cs typeface="+mj-cs"/>
              </a:rPr>
              <a:t>ZEYNALI Kyan – Java Inside TP2</a:t>
            </a:r>
          </a:p>
        </p:txBody>
      </p:sp>
    </p:spTree>
    <p:extLst>
      <p:ext uri="{BB962C8B-B14F-4D97-AF65-F5344CB8AC3E}">
        <p14:creationId xmlns:p14="http://schemas.microsoft.com/office/powerpoint/2010/main" val="276945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9520375" cy="782091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Runtime type VS static type VS cast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34AF9F-E58A-0B65-0B61-ADA95FF9F207}"/>
              </a:ext>
            </a:extLst>
          </p:cNvPr>
          <p:cNvSpPr txBox="1"/>
          <p:nvPr/>
        </p:nvSpPr>
        <p:spPr>
          <a:xfrm>
            <a:off x="650669" y="1519385"/>
            <a:ext cx="6357234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{}</a:t>
            </a:r>
          </a:p>
          <a:p>
            <a:b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Monkey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{}</a:t>
            </a:r>
          </a:p>
          <a:p>
            <a:b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Test {</a:t>
            </a:r>
          </a:p>
          <a:p>
            <a:b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lvl="2"/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Monkey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runtimeType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staticType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runtimeType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fr-F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Monkey</a:t>
            </a:r>
            <a:endParaRPr lang="fr-F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staticType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fr-F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Animal</a:t>
            </a:r>
            <a:endParaRPr lang="fr-F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runtimeType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staticType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fr-F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false</a:t>
            </a:r>
            <a:endParaRPr lang="fr-F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fr-F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BAB0A7-A3D3-44C0-D88D-56C05C603242}"/>
              </a:ext>
            </a:extLst>
          </p:cNvPr>
          <p:cNvSpPr txBox="1"/>
          <p:nvPr/>
        </p:nvSpPr>
        <p:spPr>
          <a:xfrm>
            <a:off x="650667" y="4566373"/>
            <a:ext cx="11541333" cy="2291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endParaRPr lang="fr-FR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194AAB4-75EA-6E0B-CBEF-6E16123BEFA2}"/>
              </a:ext>
            </a:extLst>
          </p:cNvPr>
          <p:cNvSpPr txBox="1"/>
          <p:nvPr/>
        </p:nvSpPr>
        <p:spPr>
          <a:xfrm>
            <a:off x="6805534" y="1519385"/>
            <a:ext cx="5081665" cy="2379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fr-FR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DA4998-BE92-BEF6-9546-F9C0B5C24320}"/>
              </a:ext>
            </a:extLst>
          </p:cNvPr>
          <p:cNvSpPr txBox="1"/>
          <p:nvPr/>
        </p:nvSpPr>
        <p:spPr>
          <a:xfrm>
            <a:off x="7157804" y="1519385"/>
            <a:ext cx="4729395" cy="3622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A.class != a.getClass()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Java typé statiquement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Types -&gt; Compilation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Instances -&gt; Exécution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L’objet Class permet la « réflexion », c-à-d modifier les propriétés d’un objet à l’exécution (instance)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E052C6D-BF31-2D8C-DAAD-844DDC49EB86}"/>
              </a:ext>
            </a:extLst>
          </p:cNvPr>
          <p:cNvSpPr txBox="1"/>
          <p:nvPr/>
        </p:nvSpPr>
        <p:spPr>
          <a:xfrm>
            <a:off x="650667" y="4721762"/>
            <a:ext cx="63572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providerClass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(instance);</a:t>
            </a:r>
          </a:p>
          <a:p>
            <a:endParaRPr lang="fr-F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CC79FA4-7DAE-960E-22AA-5831DDA0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6</a:t>
            </a:fld>
            <a:endParaRPr lang="fr-FR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E54701-85CB-7E28-8FB3-E875D0B92B5E}"/>
              </a:ext>
            </a:extLst>
          </p:cNvPr>
          <p:cNvSpPr txBox="1"/>
          <p:nvPr/>
        </p:nvSpPr>
        <p:spPr>
          <a:xfrm>
            <a:off x="650667" y="5297015"/>
            <a:ext cx="11483871" cy="1486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Cast sécurisé via une méthode prévu dans la classe « Class »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Type vérifié à l’exécution permettant d’éviter les exceptions en runtime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Cast classique pas sécurisé dans le cas des generics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DB949B3-CB66-CDC2-E670-D54B21459254}"/>
              </a:ext>
            </a:extLst>
          </p:cNvPr>
          <p:cNvSpPr txBox="1"/>
          <p:nvPr/>
        </p:nvSpPr>
        <p:spPr>
          <a:xfrm>
            <a:off x="10352540" y="6250898"/>
            <a:ext cx="1839460" cy="607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sz="1600" dirty="0">
                <a:ea typeface="+mj-ea"/>
                <a:cs typeface="+mj-cs"/>
              </a:rPr>
              <a:t>ZEYNALI Kyan – Java Inside TP2</a:t>
            </a:r>
          </a:p>
        </p:txBody>
      </p:sp>
    </p:spTree>
    <p:extLst>
      <p:ext uri="{BB962C8B-B14F-4D97-AF65-F5344CB8AC3E}">
        <p14:creationId xmlns:p14="http://schemas.microsoft.com/office/powerpoint/2010/main" val="117646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9520375" cy="782091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Règles à respecter en Java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34AF9F-E58A-0B65-0B61-ADA95FF9F207}"/>
              </a:ext>
            </a:extLst>
          </p:cNvPr>
          <p:cNvSpPr txBox="1"/>
          <p:nvPr/>
        </p:nvSpPr>
        <p:spPr>
          <a:xfrm>
            <a:off x="650668" y="1411357"/>
            <a:ext cx="9610099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final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HashMap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&gt;,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Supplier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&gt;&gt;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registry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HashMap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&lt;&gt;();</a:t>
            </a:r>
          </a:p>
          <a:p>
            <a:endParaRPr lang="fr-FR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PropertyDescriptor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findInjectableProperties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fr-FR" sz="1200" dirty="0">
                <a:solidFill>
                  <a:srgbClr val="CCCCCC"/>
                </a:solidFill>
                <a:latin typeface="Menlo" panose="020B0609030804020204" pitchFamily="49" charset="0"/>
              </a:rPr>
              <a:t>	. . .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fr-FR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findInjectableConstructor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constructors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Arrays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stream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getConstructors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pPr lvl="2"/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filter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(constructor 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isAnnotationPresent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Inject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toList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switch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constructors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 {</a:t>
            </a:r>
          </a:p>
          <a:p>
            <a:pPr lvl="2"/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Utils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defaultConstructor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(type);</a:t>
            </a:r>
          </a:p>
          <a:p>
            <a:pPr lvl="2"/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constructors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getFirst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default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IllegalStateException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"multiple constructors annotated with @Inject"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fr-FR" sz="1200" dirty="0">
                <a:solidFill>
                  <a:srgbClr val="CCCCCC"/>
                </a:solidFill>
                <a:latin typeface="Menlo" panose="020B0609030804020204" pitchFamily="49" charset="0"/>
              </a:rPr>
              <a:t>}</a:t>
            </a:r>
            <a:endParaRPr lang="fr-F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BAB0A7-A3D3-44C0-D88D-56C05C603242}"/>
              </a:ext>
            </a:extLst>
          </p:cNvPr>
          <p:cNvSpPr txBox="1"/>
          <p:nvPr/>
        </p:nvSpPr>
        <p:spPr>
          <a:xfrm>
            <a:off x="650668" y="4478526"/>
            <a:ext cx="11541332" cy="2379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Pas de typage avec l’interface pour les champs privés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Visibilité package pour les méthodes utilitaires appelées autre part que leur classe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RequireNonNull() uniquement dans les méthodes publiques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r>
              <a:rPr lang="fr-FR" sz="2400" dirty="0">
                <a:latin typeface="+mj-lt"/>
                <a:ea typeface="+mj-ea"/>
                <a:cs typeface="+mj-cs"/>
              </a:rPr>
              <a:t>ISE -&gt; Mauvais état de l’objet, IAE -&gt; Mauvais argument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Police système Courant"/>
              <a:buChar char="👉"/>
            </a:pPr>
            <a:endParaRPr lang="fr-FR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194AAB4-75EA-6E0B-CBEF-6E16123BEFA2}"/>
              </a:ext>
            </a:extLst>
          </p:cNvPr>
          <p:cNvSpPr txBox="1"/>
          <p:nvPr/>
        </p:nvSpPr>
        <p:spPr>
          <a:xfrm>
            <a:off x="6805534" y="1519385"/>
            <a:ext cx="5081665" cy="2379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fr-FR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E81041-BFFF-6909-7C5F-7BA13357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7</a:t>
            </a:fld>
            <a:endParaRPr lang="fr-FR" noProof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8843AD-21AE-17C9-EA4F-B9A7C5E53DF7}"/>
              </a:ext>
            </a:extLst>
          </p:cNvPr>
          <p:cNvSpPr txBox="1"/>
          <p:nvPr/>
        </p:nvSpPr>
        <p:spPr>
          <a:xfrm>
            <a:off x="10352540" y="6250898"/>
            <a:ext cx="1839460" cy="607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sz="1600" dirty="0">
                <a:ea typeface="+mj-ea"/>
                <a:cs typeface="+mj-cs"/>
              </a:rPr>
              <a:t>ZEYNALI Kyan – Java Inside TP2</a:t>
            </a:r>
          </a:p>
        </p:txBody>
      </p:sp>
    </p:spTree>
    <p:extLst>
      <p:ext uri="{BB962C8B-B14F-4D97-AF65-F5344CB8AC3E}">
        <p14:creationId xmlns:p14="http://schemas.microsoft.com/office/powerpoint/2010/main" val="1142399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247_TF78884036_Win32" id="{29225F35-83AB-4115-9799-26AF7E83A971}" vid="{09BDAAA7-7644-418F-9AA5-8E5C2FFE264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968</Words>
  <Application>Microsoft Macintosh PowerPoint</Application>
  <PresentationFormat>Grand écran</PresentationFormat>
  <Paragraphs>144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Menlo</vt:lpstr>
      <vt:lpstr>Police système Courant</vt:lpstr>
      <vt:lpstr>Wingdings 3</vt:lpstr>
      <vt:lpstr>Ion</vt:lpstr>
      <vt:lpstr>Injection de dépendances</vt:lpstr>
      <vt:lpstr>Création d’un registre d’injection</vt:lpstr>
      <vt:lpstr>Injection d’un constructeur</vt:lpstr>
      <vt:lpstr>Types paramétrés (Generics)</vt:lpstr>
      <vt:lpstr>Wildcards</vt:lpstr>
      <vt:lpstr>Runtime type VS static type VS cast</vt:lpstr>
      <vt:lpstr>Règles à respecter en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Kyan ZEYNALI</dc:creator>
  <cp:lastModifiedBy>Kyan ZEYNALI</cp:lastModifiedBy>
  <cp:revision>12</cp:revision>
  <dcterms:created xsi:type="dcterms:W3CDTF">2024-09-15T19:46:19Z</dcterms:created>
  <dcterms:modified xsi:type="dcterms:W3CDTF">2024-09-17T15:40:44Z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