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0" r:id="rId7"/>
    <p:sldId id="271" r:id="rId8"/>
    <p:sldId id="273" r:id="rId9"/>
    <p:sldId id="274" r:id="rId10"/>
    <p:sldId id="275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Gestion de versions</a:t>
          </a:r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fr-FR" noProof="0" dirty="0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fr-FR" noProof="0" dirty="0"/>
        </a:p>
      </dgm:t>
    </dgm:pt>
    <dgm:pt modelId="{6ABE9384-859D-4C4C-B983-2B1E39A8B348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Collaboration</a:t>
          </a:r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fr-FR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fr-FR" noProof="0" dirty="0"/>
        </a:p>
      </dgm:t>
    </dgm:pt>
    <dgm:pt modelId="{F7214975-5AC4-4CF8-9015-322498751A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fr-FR" b="0" dirty="0"/>
            <a:t>Réversibilité et Distribution</a:t>
          </a:r>
          <a:endParaRPr lang="fr-FR" b="0" noProof="0" dirty="0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fr-FR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fr-FR" noProof="0" dirty="0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3"/>
      <dgm:spPr/>
    </dgm:pt>
    <dgm:pt modelId="{55596134-9829-4D70-890A-C69BBF81D77E}" type="pres">
      <dgm:prSet presAssocID="{6FA86730-1CE5-4EBE-A9BA-FC19829C94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3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3"/>
      <dgm:spPr/>
    </dgm:pt>
    <dgm:pt modelId="{FCE68459-8AC8-4D4B-8B2A-B85347F651AB}" type="pres">
      <dgm:prSet presAssocID="{6ABE9384-859D-4C4C-B983-2B1E39A8B3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 contour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3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3"/>
      <dgm:spPr/>
    </dgm:pt>
    <dgm:pt modelId="{A64BFE9C-AA80-43CE-8FF6-8D33BAD07C57}" type="pres">
      <dgm:prSet presAssocID="{F7214975-5AC4-4CF8-9015-322498751A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our avec un remplissage uni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465"/>
          <a:ext cx="388820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29212" y="245333"/>
          <a:ext cx="598567" cy="598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256992" y="465"/>
          <a:ext cx="2631209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Gestion de versions</a:t>
          </a:r>
        </a:p>
      </dsp:txBody>
      <dsp:txXfrm>
        <a:off x="1256992" y="465"/>
        <a:ext cx="2631209" cy="1088305"/>
      </dsp:txXfrm>
    </dsp:sp>
    <dsp:sp modelId="{5DD1A591-E379-4123-AFEF-0E0E1C78A6C8}">
      <dsp:nvSpPr>
        <dsp:cNvPr id="0" name=""/>
        <dsp:cNvSpPr/>
      </dsp:nvSpPr>
      <dsp:spPr>
        <a:xfrm>
          <a:off x="0" y="1360846"/>
          <a:ext cx="388820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329212" y="1605715"/>
          <a:ext cx="598567" cy="598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1256992" y="1360846"/>
          <a:ext cx="2631209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Collaboration</a:t>
          </a:r>
        </a:p>
      </dsp:txBody>
      <dsp:txXfrm>
        <a:off x="1256992" y="1360846"/>
        <a:ext cx="2631209" cy="1088305"/>
      </dsp:txXfrm>
    </dsp:sp>
    <dsp:sp modelId="{B231036C-5FBE-4605-8393-F1B6359EE169}">
      <dsp:nvSpPr>
        <dsp:cNvPr id="0" name=""/>
        <dsp:cNvSpPr/>
      </dsp:nvSpPr>
      <dsp:spPr>
        <a:xfrm>
          <a:off x="0" y="2721228"/>
          <a:ext cx="388820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329212" y="2966097"/>
          <a:ext cx="598567" cy="5985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1256992" y="2721228"/>
          <a:ext cx="2631209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kern="1200" dirty="0"/>
            <a:t>Réversibilité et Distribution</a:t>
          </a:r>
          <a:endParaRPr lang="fr-FR" sz="2500" b="0" kern="1200" noProof="0" dirty="0"/>
        </a:p>
      </dsp:txBody>
      <dsp:txXfrm>
        <a:off x="1256992" y="2721228"/>
        <a:ext cx="2631209" cy="108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e verticale d’icônes à éléments pleins"/>
  <dgm:desc val="Permet de représenter une série d’éléments visuels de haut en bas avec du texte de Niveau 1 ou de Niveau 1 et de Niveau 2 groupé dans une forme. Fonctionne de manière optimale avec des icônes ou de petites images avec de plus longues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16/09/2024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6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388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24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58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0F7E3-540E-4FEC-9A1A-0A5C0AC71C2A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E98E7-AD89-4320-9F05-A6178CDA9513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90FBF1-6817-4E56-92EA-64A3EB16DF84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8621F-DC86-4633-B902-263AD859DBF2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 dirty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2FEF4F-3A30-4F39-ACC1-303107100333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0D30D-300D-4680-A410-4D8B376362B4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0589C9-F1AC-4F05-ABE6-A45DE679E4C3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637B8-2436-4D4C-B9C9-CC5A43D9452C}" type="datetime1">
              <a:rPr lang="fr-FR" smtClean="0"/>
              <a:t>16/09/2024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B015D3-C56C-485E-ADA3-DFD862F0F96E}" type="datetime1">
              <a:rPr lang="fr-FR" smtClean="0"/>
              <a:t>16/09/2024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05233-3885-4475-A1DF-8582CE7EA1BF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A78CC-9AB1-4AAF-AEB8-97C95F731E90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70E0D-ED27-43BD-AA91-8631F74E7BC6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1613B-364B-494F-9DDC-9B91F3B5F2D8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3013F-43AE-46F3-8415-418049C228BC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3BADD-8AED-4097-BBB7-372C6E062074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B6E2A-70BD-494C-BC49-B37CE6C22863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F8E41-B49A-4F02-995F-16C27B2AFE22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DC1B2652-4A2E-4DDD-9B10-7D380411AE4B}" type="datetime1">
              <a:rPr lang="fr-FR" noProof="0" smtClean="0"/>
              <a:t>16/09/2024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5.png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246782"/>
            <a:ext cx="8825658" cy="143120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Java Inside TP1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ZEYNALI Kyan – E4 Info ADD</a:t>
            </a:r>
          </a:p>
          <a:p>
            <a:pPr rtl="0"/>
            <a:r>
              <a:rPr lang="fr-FR" dirty="0"/>
              <a:t>10 septembre 2024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pic>
        <p:nvPicPr>
          <p:cNvPr id="6" name="Image 5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F3AC6B65-1D70-4393-8666-97BE66AA6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029" y="3366053"/>
            <a:ext cx="2458278" cy="24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888108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 Git et GitHub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 descr="Graphique SmartArt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32295"/>
              </p:ext>
            </p:extLst>
          </p:nvPr>
        </p:nvGraphicFramePr>
        <p:xfrm>
          <a:off x="650668" y="2418735"/>
          <a:ext cx="3888202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 4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F1F9B2BC-413E-DEA3-DCDA-0BDCAFBA4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1964" y="2618849"/>
            <a:ext cx="6708134" cy="3449099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BF27CA7-E816-ECFA-8CAC-E45FB16BA0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746" y="424552"/>
            <a:ext cx="3206454" cy="18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520375" cy="7820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Nouveautés des switch sur les types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34AF9F-E58A-0B65-0B61-ADA95FF9F207}"/>
              </a:ext>
            </a:extLst>
          </p:cNvPr>
          <p:cNvSpPr txBox="1"/>
          <p:nvPr/>
        </p:nvSpPr>
        <p:spPr>
          <a:xfrm>
            <a:off x="650668" y="2141477"/>
            <a:ext cx="5909158" cy="2893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(o) 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FBAFD61-89DF-3354-9C56-E15D0F366275}"/>
              </a:ext>
            </a:extLst>
          </p:cNvPr>
          <p:cNvSpPr txBox="1"/>
          <p:nvPr/>
        </p:nvSpPr>
        <p:spPr>
          <a:xfrm>
            <a:off x="7096539" y="2310754"/>
            <a:ext cx="4444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Case sur la valeur null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Raccourci pour print des valeurs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Variables locales anonymes avec Under scores _ (java 22)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Default uniquement si on match un Object, la classe mère</a:t>
            </a:r>
          </a:p>
        </p:txBody>
      </p:sp>
    </p:spTree>
    <p:extLst>
      <p:ext uri="{BB962C8B-B14F-4D97-AF65-F5344CB8AC3E}">
        <p14:creationId xmlns:p14="http://schemas.microsoft.com/office/powerpoint/2010/main" val="281025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7" y="629266"/>
            <a:ext cx="8499959" cy="760420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 Java beans et la classe BeanInfo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pic>
        <p:nvPicPr>
          <p:cNvPr id="7" name="Image 6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B5B34E22-54CE-9C0B-7AD0-B8A16B95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67" y="1939948"/>
            <a:ext cx="4877223" cy="352836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6AA0F59-A3A8-FEC8-5C71-C94D2279ADBC}"/>
              </a:ext>
            </a:extLst>
          </p:cNvPr>
          <p:cNvSpPr txBox="1"/>
          <p:nvPr/>
        </p:nvSpPr>
        <p:spPr>
          <a:xfrm>
            <a:off x="6096000" y="1772266"/>
            <a:ext cx="54453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Utile pour la sérialisation pour permettre à un objet Java d’être sauvegardé et restauré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Interface fournissant des informations utiles sur les JavaBeans via la réflexion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Méthodes principales de BeanInfo :</a:t>
            </a:r>
          </a:p>
          <a:p>
            <a:pPr lvl="1"/>
            <a:r>
              <a:rPr lang="fr-FR" dirty="0"/>
              <a:t>- getPropertyDescriptors()</a:t>
            </a:r>
          </a:p>
          <a:p>
            <a:pPr lvl="1"/>
            <a:r>
              <a:rPr lang="fr-FR" dirty="0"/>
              <a:t>- getMethodDescriptors()</a:t>
            </a:r>
          </a:p>
          <a:p>
            <a:pPr lvl="1"/>
            <a:r>
              <a:rPr lang="fr-FR" dirty="0"/>
              <a:t>- getEventSetDescriptors()</a:t>
            </a:r>
          </a:p>
          <a:p>
            <a:pPr lvl="1"/>
            <a:r>
              <a:rPr lang="fr-FR" dirty="0"/>
              <a:t>- getBeanDescriptor()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Méthode getPropertyDescriptors() très couteuse en mémoire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B7E266-35D6-AD0E-8C20-7015544EE3F4}"/>
              </a:ext>
            </a:extLst>
          </p:cNvPr>
          <p:cNvSpPr txBox="1"/>
          <p:nvPr/>
        </p:nvSpPr>
        <p:spPr>
          <a:xfrm>
            <a:off x="650667" y="5691809"/>
            <a:ext cx="523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 : La classe en elle-même (.class) est incluse dans les propriétés d’un BeanInfo</a:t>
            </a:r>
          </a:p>
        </p:txBody>
      </p:sp>
    </p:spTree>
    <p:extLst>
      <p:ext uri="{BB962C8B-B14F-4D97-AF65-F5344CB8AC3E}">
        <p14:creationId xmlns:p14="http://schemas.microsoft.com/office/powerpoint/2010/main" val="14368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7" y="629266"/>
            <a:ext cx="8499959" cy="760420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 Avant-goût des classes internes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3728E8-98D5-26D9-BB1A-811A5B464574}"/>
              </a:ext>
            </a:extLst>
          </p:cNvPr>
          <p:cNvSpPr txBox="1"/>
          <p:nvPr/>
        </p:nvSpPr>
        <p:spPr>
          <a:xfrm>
            <a:off x="388282" y="1851645"/>
            <a:ext cx="6300098" cy="315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JSONWriter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BiduleGenerator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prefix,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getter)    		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JSONWriter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prefix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invokeMethod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(bean, getter));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FunctionalInterface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JSONWriter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7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860E9B-C3B1-24B5-C0F4-17B374DD4606}"/>
              </a:ext>
            </a:extLst>
          </p:cNvPr>
          <p:cNvSpPr txBox="1"/>
          <p:nvPr/>
        </p:nvSpPr>
        <p:spPr>
          <a:xfrm>
            <a:off x="6887162" y="1847986"/>
            <a:ext cx="48343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/>
              <a:t>Classe interne classique </a:t>
            </a:r>
            <a:r>
              <a:rPr lang="fr-FR" sz="1600" dirty="0"/>
              <a:t>: Classe définie à l'intérieur d'une autre et qui a accès aux membres de la classe englobante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/>
              <a:t>Classe interne statique</a:t>
            </a:r>
            <a:r>
              <a:rPr lang="fr-FR" sz="1600" dirty="0"/>
              <a:t> : Classe ne nécessitant pas une instance de la classe englobante pour être instanciée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/>
              <a:t>Classes locales</a:t>
            </a:r>
            <a:r>
              <a:rPr lang="fr-FR" sz="1600" dirty="0"/>
              <a:t> : Classes définies à l'intérieur d'un bloc de code (i.e. Méthodes)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/>
              <a:t>Classes anonymes</a:t>
            </a:r>
            <a:r>
              <a:rPr lang="fr-FR" sz="1600" dirty="0"/>
              <a:t> : Classes sans nom, souvent utilisées pour implémenter des interfaces ou des classes abstraites.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266363-F9CD-6925-7A0C-504B59949779}"/>
              </a:ext>
            </a:extLst>
          </p:cNvPr>
          <p:cNvSpPr txBox="1"/>
          <p:nvPr/>
        </p:nvSpPr>
        <p:spPr>
          <a:xfrm>
            <a:off x="388281" y="5328331"/>
            <a:ext cx="6300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S’applique à tous les types de classe : </a:t>
            </a:r>
          </a:p>
          <a:p>
            <a:r>
              <a:rPr lang="fr-FR" sz="1600" dirty="0"/>
              <a:t>Classes, Records, Interfaces, Classes Abstraites, Enums, … </a:t>
            </a:r>
          </a:p>
        </p:txBody>
      </p:sp>
    </p:spTree>
    <p:extLst>
      <p:ext uri="{BB962C8B-B14F-4D97-AF65-F5344CB8AC3E}">
        <p14:creationId xmlns:p14="http://schemas.microsoft.com/office/powerpoint/2010/main" val="3215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7" y="629266"/>
            <a:ext cx="8499959" cy="760420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 Lambdas et classes anonymes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3728E8-98D5-26D9-BB1A-811A5B464574}"/>
              </a:ext>
            </a:extLst>
          </p:cNvPr>
          <p:cNvSpPr txBox="1"/>
          <p:nvPr/>
        </p:nvSpPr>
        <p:spPr>
          <a:xfrm>
            <a:off x="465136" y="1679367"/>
            <a:ext cx="821503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ClassValue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BEAN_INFO_CLASS_VALUE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ClassValue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computeValue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beanInfo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(type).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getPropertyDescriptors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(property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(property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getReadMethod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annotation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getAnnotation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JSONProperty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annotation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annotation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'"'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(writer, bean)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prefix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invokeMethod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(bean, getter));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new BiduleGenerator(prefix, getter);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582F11-D458-2809-9607-2D6FE4EC9EA2}"/>
              </a:ext>
            </a:extLst>
          </p:cNvPr>
          <p:cNvSpPr txBox="1"/>
          <p:nvPr/>
        </p:nvSpPr>
        <p:spPr>
          <a:xfrm>
            <a:off x="465136" y="5016036"/>
            <a:ext cx="8738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Avantages des lambdas par rapport aux classes anonymes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Lisibilité du code (moins verbeux)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Syntaxe simple similaire aux langages fonctionnels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Récupération des variables du bloc de code englobant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Prétraitement simplifié et gain de performances sur les opérations redondantes</a:t>
            </a:r>
          </a:p>
        </p:txBody>
      </p:sp>
      <p:pic>
        <p:nvPicPr>
          <p:cNvPr id="8" name="Image 7" descr="Une image contenant nourriture, boisson, café, Plats et corbeilles&#10;&#10;Description générée automatiquement">
            <a:extLst>
              <a:ext uri="{FF2B5EF4-FFF2-40B4-BE49-F238E27FC236}">
                <a16:creationId xmlns:a16="http://schemas.microsoft.com/office/drawing/2014/main" id="{6D700CE6-0A3C-0A65-E777-AFE02A03F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626" y="2501519"/>
            <a:ext cx="2493661" cy="14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0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7" y="629266"/>
            <a:ext cx="8499959" cy="760420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 Annotations personnalisées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3728E8-98D5-26D9-BB1A-811A5B464574}"/>
              </a:ext>
            </a:extLst>
          </p:cNvPr>
          <p:cNvSpPr txBox="1"/>
          <p:nvPr/>
        </p:nvSpPr>
        <p:spPr>
          <a:xfrm>
            <a:off x="1140997" y="2074783"/>
            <a:ext cx="4709838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Retention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(RUNTIME)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({METHOD, RECORD_COMPONENT})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JSONProperty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303CB5-862F-1D04-A44B-9B205E992F8A}"/>
              </a:ext>
            </a:extLst>
          </p:cNvPr>
          <p:cNvSpPr txBox="1"/>
          <p:nvPr/>
        </p:nvSpPr>
        <p:spPr>
          <a:xfrm>
            <a:off x="750058" y="3926381"/>
            <a:ext cx="9321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Métadonnées fournissant des informations supplémentaires dans la </a:t>
            </a:r>
            <a:r>
              <a:rPr lang="fr-FR" sz="1600" dirty="0" err="1"/>
              <a:t>Javadoc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Dans le JDK de base n’a aucun effet sur l’exécution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Utilisées par les frameworks pour générer du code (ex : Spring)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Nouveau mot-clé de fichier java : @interface =&gt; Attention aux faux-ami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 Annotations communes : @Override , @Deprecated , @FunctionnalInterface</a:t>
            </a:r>
          </a:p>
        </p:txBody>
      </p:sp>
    </p:spTree>
    <p:extLst>
      <p:ext uri="{BB962C8B-B14F-4D97-AF65-F5344CB8AC3E}">
        <p14:creationId xmlns:p14="http://schemas.microsoft.com/office/powerpoint/2010/main" val="2766547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140</TotalTime>
  <Words>698</Words>
  <Application>Microsoft Office PowerPoint</Application>
  <PresentationFormat>Grand écran</PresentationFormat>
  <Paragraphs>108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Consolas</vt:lpstr>
      <vt:lpstr>Wingdings</vt:lpstr>
      <vt:lpstr>Wingdings 3</vt:lpstr>
      <vt:lpstr>Ion</vt:lpstr>
      <vt:lpstr>Java Inside TP1</vt:lpstr>
      <vt:lpstr> Git et GitHub</vt:lpstr>
      <vt:lpstr>Nouveautés des switch sur les types</vt:lpstr>
      <vt:lpstr> Java beans et la classe BeanInfo </vt:lpstr>
      <vt:lpstr> Avant-goût des classes internes</vt:lpstr>
      <vt:lpstr> Lambdas et classes anonymes</vt:lpstr>
      <vt:lpstr> Annotations personnalisées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Kyan ZEYNALI</dc:creator>
  <cp:lastModifiedBy>Kyan ZEYNALI</cp:lastModifiedBy>
  <cp:revision>4</cp:revision>
  <dcterms:created xsi:type="dcterms:W3CDTF">2024-09-15T19:46:19Z</dcterms:created>
  <dcterms:modified xsi:type="dcterms:W3CDTF">2024-09-16T20:54:12Z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