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B431B-EDBA-48BC-ABC9-0141C0B67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7FF399-6EC6-4400-A1D0-F195D850F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03527-F091-4783-844C-131A8822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C2E4-EED0-4827-A5AC-4451DB63AE6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CEFD5-D6D5-47C1-8922-DCB63EB2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DFEB7-8D5B-401B-A2B1-7FFC181A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0FF4-724A-43F0-81CE-14931A1B4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2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30DC4-9567-463B-9A81-57B9DFF7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49F2D-9E03-4C0F-A829-5C83CCF9E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3D72C-C266-44EB-8544-063EE2CC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C2E4-EED0-4827-A5AC-4451DB63AE6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1C949-CA56-42D3-8685-BA65DE46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1FF26-3523-4767-B42C-70B9F8D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0FF4-724A-43F0-81CE-14931A1B4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9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ABD094-BF44-4922-89F4-ECEFCE1AF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66C36-0321-4504-B681-AE387E79C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55D7F-C965-445B-9B00-196CCBB0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C2E4-EED0-4827-A5AC-4451DB63AE6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4B30B-DC5D-4C04-98FB-7CD961C9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F6F1F-7C85-487F-8143-98629B29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0FF4-724A-43F0-81CE-14931A1B4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2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FB4CE-AC5A-413A-9F0F-B087C761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6AAE3-3E6E-46F2-8588-FA0595BBF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EE84A-BD4A-4207-B6DF-A9A999C2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C2E4-EED0-4827-A5AC-4451DB63AE6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2B874-B124-4E3E-BA8D-2D288109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760EB-47D9-4958-8743-4121C95A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0FF4-724A-43F0-81CE-14931A1B4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0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203E9-7825-408C-B9AF-3351632D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EA9F7-D350-4D3D-BBB5-CFB493B52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E9FEF-6314-46DB-9BBF-C8B4344F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C2E4-EED0-4827-A5AC-4451DB63AE6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392FF-D476-4EA3-8E9E-46D0D733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92382-EBDC-4C98-85E0-F9FF09AB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0FF4-724A-43F0-81CE-14931A1B4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26518-4B53-4455-AE5B-55BDA8A2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C6CF0-D319-49A2-B03B-7632B3E0C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60FE0D-5D99-404F-B41D-BEF59894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04A514-E09E-4736-A7B9-C5A7C55E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C2E4-EED0-4827-A5AC-4451DB63AE6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D08BB-AE36-48B6-A6E3-DA9B262EC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2DD6EB-6AFE-499E-926C-8652A9A0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0FF4-724A-43F0-81CE-14931A1B4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0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45266-6DC7-4265-BEA6-8CCB923E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041A0-657C-43D7-9AC4-C01B7116F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7F8741-1AD4-4D83-B22E-90E09DA89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9FD778-E3BF-4170-AF6F-58C236AB4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175CB7-8C37-475C-B6A0-2A5D19C54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FE8322-2B74-4267-AAA6-2AE0F687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C2E4-EED0-4827-A5AC-4451DB63AE6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36C6E4-B44D-41BF-91F2-D4CBB929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C02532-77E3-43A9-AC56-94304C73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0FF4-724A-43F0-81CE-14931A1B4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60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8600A-6085-4F27-AE38-E780A129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F75105-D28D-44CA-9D61-DE80926E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C2E4-EED0-4827-A5AC-4451DB63AE6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D7C050-1CAB-425B-9C66-5BE914AC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60C161-7CF7-4DD9-A075-DB4BA483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0FF4-724A-43F0-81CE-14931A1B4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63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96D068-BA79-4FE1-8A90-03975410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C2E4-EED0-4827-A5AC-4451DB63AE6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27A940-F4DE-46AD-85FA-66B87934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B22CE4-3881-4821-B12D-43ED4213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0FF4-724A-43F0-81CE-14931A1B4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24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655AA-F7D9-4F1E-8551-752E2589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1D4F2-1981-4D93-9D6D-44D6B1AAF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CF6C01-A99C-49E3-9518-2F011D892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284A1C-EEAA-408C-AF13-4CBFE86B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C2E4-EED0-4827-A5AC-4451DB63AE6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595E6F-74E8-4CAD-AF6C-6C1DC7A4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433C6E-AAC0-4B9E-84D2-99539834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0FF4-724A-43F0-81CE-14931A1B4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67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F41E1-CA11-4CD2-97DE-8FA39BCB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DD510-4E99-4EED-9584-4AC5FF086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93E84-7B70-4594-B79E-A5C1FA6B0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0FAB5-29A0-43BF-92EE-DF8F5634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C2E4-EED0-4827-A5AC-4451DB63AE6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12580F-D6DD-48E6-81A9-DA891D32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A8DF14-1100-4831-8AE1-EEAAC2F7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0FF4-724A-43F0-81CE-14931A1B4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3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8E663A-FBA6-45FE-8860-23131AC9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25A8F9-CB45-4D87-B24D-1A004BE2F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F6981-09A5-4BA8-8853-303C81EE1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2C2E4-EED0-4827-A5AC-4451DB63AE6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DC3C1-0EC6-4230-B636-D748DC158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4F175-B57D-4F8F-9A63-5BE37F063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A0FF4-724A-43F0-81CE-14931A1B4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31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1.nyc.gov/site/finance/taxes/property-annualized-sales-update.p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92BFF-FD25-465A-8B4A-A97AAB457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Manhattan Property Sales Data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AD59E3-5A84-426A-A2C8-DA62ACAE8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		Kaiyu Yan</a:t>
            </a:r>
          </a:p>
          <a:p>
            <a:r>
              <a:rPr lang="en-US" altLang="zh-CN" dirty="0"/>
              <a:t>					12/14/2018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8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5C13D-BF7A-4F5E-A265-B52F97AE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7B55D-1016-419E-9E1E-230F87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 from </a:t>
            </a:r>
            <a:r>
              <a:rPr lang="en-US" altLang="zh-CN" dirty="0">
                <a:hlinkClick r:id="rId2"/>
              </a:rPr>
              <a:t>https://www1.nyc.gov/site/finance/taxes/property-annualized-sales-update.page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EDA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Benford</a:t>
            </a:r>
            <a:r>
              <a:rPr lang="en-US" altLang="zh-CN" dirty="0"/>
              <a:t> Analysis : Price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22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73306-54A8-4602-B920-1226C275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altLang="zh-CN" dirty="0"/>
              <a:t>EDA example(details in report)</a:t>
            </a:r>
            <a:endParaRPr lang="zh-CN" alt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347C0BE-03E0-4E87-BC6A-C923525C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3200" dirty="0"/>
              <a:t>Each Map marker indicate each neighborhood. </a:t>
            </a:r>
          </a:p>
          <a:p>
            <a:r>
              <a:rPr lang="en-US" sz="3200" dirty="0"/>
              <a:t>The number represent the total sale price for certain neighborhood.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9F20BE73-9D63-4A2C-BF09-CC9781AB15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1" r="27284"/>
          <a:stretch/>
        </p:blipFill>
        <p:spPr>
          <a:xfrm>
            <a:off x="5878850" y="13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024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E4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4C13E-2C8D-43D4-AF07-173C1145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2000" dirty="0">
                <a:solidFill>
                  <a:srgbClr val="FFFFFF"/>
                </a:solidFill>
              </a:rPr>
              <a:t>Continued(EDA)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6655B41-C105-4809-B2B9-DAD6665EB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35" y="1064154"/>
            <a:ext cx="7659421" cy="472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4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77FF91-2C97-4323-A1E5-BC28E6D2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Continued(EDA)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E39892-CE16-42BD-85D3-967D3AC4E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98964"/>
            <a:ext cx="7188199" cy="44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16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B953CF2-1FE4-4F85-90D5-E4A9D606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dirty="0" err="1">
                <a:solidFill>
                  <a:srgbClr val="FFFFFF"/>
                </a:solidFill>
              </a:rPr>
              <a:t>Benford</a:t>
            </a:r>
            <a:r>
              <a:rPr lang="en-US" altLang="zh-CN" dirty="0">
                <a:solidFill>
                  <a:srgbClr val="FFFFFF"/>
                </a:solidFill>
              </a:rPr>
              <a:t> Analysis example(more in report)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D562FD-8B3B-42A7-99DA-044479448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623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9F6B1E-D5E5-41EA-9150-C9AF4D663FB9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FFFF"/>
                </a:solidFill>
              </a:rPr>
              <a:t>The original data is in blue and the expected frequency according to </a:t>
            </a:r>
            <a:r>
              <a:rPr lang="en-US" altLang="zh-CN" sz="2000" dirty="0" err="1">
                <a:solidFill>
                  <a:srgbClr val="FFFFFF"/>
                </a:solidFill>
              </a:rPr>
              <a:t>Benford's</a:t>
            </a:r>
            <a:r>
              <a:rPr lang="en-US" altLang="zh-CN" sz="2000" dirty="0">
                <a:solidFill>
                  <a:srgbClr val="FFFFFF"/>
                </a:solidFill>
              </a:rPr>
              <a:t> law is in red.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FFFF"/>
                </a:solidFill>
              </a:rPr>
              <a:t>Most data are following </a:t>
            </a:r>
            <a:r>
              <a:rPr lang="en-US" altLang="zh-CN" sz="2000" dirty="0" err="1">
                <a:solidFill>
                  <a:srgbClr val="FFFFFF"/>
                </a:solidFill>
              </a:rPr>
              <a:t>benford</a:t>
            </a:r>
            <a:r>
              <a:rPr lang="en-US" altLang="zh-CN" sz="2000" dirty="0">
                <a:solidFill>
                  <a:srgbClr val="FFFFFF"/>
                </a:solidFill>
              </a:rPr>
              <a:t>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06507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CADC63-1D6D-4EC7-83D2-124B024A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zh-CN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Continued(Benford analysis)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F9D594-6DB1-44EB-B32A-F60DCFFA0026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Summary of </a:t>
            </a:r>
            <a:r>
              <a:rPr lang="en-US" altLang="zh-CN" sz="2000" dirty="0" err="1">
                <a:solidFill>
                  <a:schemeClr val="bg1"/>
                </a:solidFill>
              </a:rPr>
              <a:t>Benford</a:t>
            </a:r>
            <a:r>
              <a:rPr lang="en-US" altLang="zh-CN" sz="2000" dirty="0">
                <a:solidFill>
                  <a:schemeClr val="bg1"/>
                </a:solidFill>
              </a:rPr>
              <a:t> law Analysis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Include the top 5 deviations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Pearson’s Chi-squared test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Mantissa Arc Test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EC1131-56E8-46C1-B429-364BE27AD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891" y="643467"/>
            <a:ext cx="549451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3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32C9-DF84-4230-A22C-3824B55F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Continued(</a:t>
            </a:r>
            <a:r>
              <a:rPr lang="en-US" altLang="zh-CN" dirty="0" err="1"/>
              <a:t>Benford</a:t>
            </a:r>
            <a:r>
              <a:rPr lang="en-US" altLang="zh-CN" dirty="0"/>
              <a:t> analysis)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66F39E-7407-4840-A6B7-C7166286A800}"/>
              </a:ext>
            </a:extLst>
          </p:cNvPr>
          <p:cNvSpPr txBox="1"/>
          <p:nvPr/>
        </p:nvSpPr>
        <p:spPr>
          <a:xfrm>
            <a:off x="5623507" y="2274838"/>
            <a:ext cx="4852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Top Ten suspected two digits that contain most discrepancies from </a:t>
            </a:r>
            <a:r>
              <a:rPr lang="en-US" altLang="zh-CN" sz="3600" dirty="0" err="1"/>
              <a:t>Benford’s</a:t>
            </a:r>
            <a:r>
              <a:rPr lang="en-US" altLang="zh-CN" sz="3600" dirty="0"/>
              <a:t> law.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459AB3-9112-49B3-8F84-37A5F9CF6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10" y="1690688"/>
            <a:ext cx="2707105" cy="43808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9769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89085-8444-4B25-9E83-A5BE80BF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43349-A8C7-448B-8AF3-11D373D0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6200" dirty="0"/>
              <a:t>EDA part:</a:t>
            </a:r>
          </a:p>
          <a:p>
            <a:endParaRPr lang="en-US" altLang="zh-CN" dirty="0"/>
          </a:p>
          <a:p>
            <a:pPr lvl="1"/>
            <a:r>
              <a:rPr lang="en-US" altLang="zh-CN" sz="4200" dirty="0"/>
              <a:t>Build class of D4 are easier to be sold. </a:t>
            </a:r>
          </a:p>
          <a:p>
            <a:pPr lvl="1"/>
            <a:r>
              <a:rPr lang="en-US" altLang="zh-CN" sz="4200" dirty="0"/>
              <a:t>Property with higher land or gross square feet  will has higher price. </a:t>
            </a:r>
          </a:p>
          <a:p>
            <a:pPr lvl="1"/>
            <a:r>
              <a:rPr lang="en-US" altLang="zh-CN" sz="4200" dirty="0"/>
              <a:t>Location does affect price very much. </a:t>
            </a:r>
          </a:p>
          <a:p>
            <a:endParaRPr lang="en-US" altLang="zh-CN" sz="4200" dirty="0"/>
          </a:p>
          <a:p>
            <a:r>
              <a:rPr lang="en-US" altLang="zh-CN" sz="6200" dirty="0" err="1"/>
              <a:t>Benford</a:t>
            </a:r>
            <a:r>
              <a:rPr lang="en-US" altLang="zh-CN" sz="6200" dirty="0"/>
              <a:t> analysis part:</a:t>
            </a:r>
          </a:p>
          <a:p>
            <a:endParaRPr lang="en-US" altLang="zh-CN" sz="4200" dirty="0"/>
          </a:p>
          <a:p>
            <a:pPr lvl="1"/>
            <a:r>
              <a:rPr lang="en-US" altLang="zh-CN" sz="4200" dirty="0"/>
              <a:t>Most data following the </a:t>
            </a:r>
            <a:r>
              <a:rPr lang="en-US" altLang="zh-CN" sz="4200" dirty="0" err="1"/>
              <a:t>benford</a:t>
            </a:r>
            <a:r>
              <a:rPr lang="en-US" altLang="zh-CN" sz="4200" dirty="0"/>
              <a:t> distribution</a:t>
            </a:r>
          </a:p>
          <a:p>
            <a:pPr lvl="1"/>
            <a:r>
              <a:rPr lang="en-US" altLang="zh-CN" sz="4200" dirty="0"/>
              <a:t>Digits 99 with high frequency </a:t>
            </a:r>
            <a:r>
              <a:rPr lang="en-US" altLang="zh-CN" sz="4200"/>
              <a:t>are understandable.</a:t>
            </a:r>
          </a:p>
          <a:p>
            <a:pPr marL="457200" lvl="1" indent="0">
              <a:buNone/>
            </a:pPr>
            <a:endParaRPr lang="en-US" altLang="zh-CN" sz="4200" dirty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49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187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Office 主题​​</vt:lpstr>
      <vt:lpstr>Manhattan Property Sales Data Analysis</vt:lpstr>
      <vt:lpstr>Plan</vt:lpstr>
      <vt:lpstr>EDA example(details in report)</vt:lpstr>
      <vt:lpstr>Continued(EDA)</vt:lpstr>
      <vt:lpstr>Continued(EDA)</vt:lpstr>
      <vt:lpstr>Benford Analysis example(more in report)</vt:lpstr>
      <vt:lpstr>Continued(Benford analysis)</vt:lpstr>
      <vt:lpstr>Continued(Benford analysis)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Manhattan Property Sales Data Analysis</dc:title>
  <dc:creator>Kaiyu Yan</dc:creator>
  <cp:lastModifiedBy>Kaiyu Yan</cp:lastModifiedBy>
  <cp:revision>3</cp:revision>
  <dcterms:created xsi:type="dcterms:W3CDTF">2018-12-15T03:04:52Z</dcterms:created>
  <dcterms:modified xsi:type="dcterms:W3CDTF">2018-12-15T03:24:27Z</dcterms:modified>
</cp:coreProperties>
</file>