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regular.fntdata"/><Relationship Id="rId21" Type="http://schemas.openxmlformats.org/officeDocument/2006/relationships/slide" Target="slides/slide16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5b66514a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5b66514a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60c3c46c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60c3c46c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60c3c46c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60c3c46c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60c3c46c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60c3c46c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60c3c46c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60c3c46c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60c3c46c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60c3c46c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5b66514a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5b66514a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60c3c46c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60c3c46c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60c3c46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60c3c4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60c3c46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60c3c46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60c3c46c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60c3c46c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60c3c46c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60c3c46c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60c3c46c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60c3c46c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60c3c46c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60c3c46c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60c3c46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60c3c46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300" y="459480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Droid Sans"/>
              <a:buNone/>
              <a:defRPr sz="12000"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300" y="459480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300" y="459480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sz="3600"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300" y="459480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300" y="4594800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4"/>
          <p:cNvCxnSpPr/>
          <p:nvPr/>
        </p:nvCxnSpPr>
        <p:spPr>
          <a:xfrm>
            <a:off x="367025" y="1069200"/>
            <a:ext cx="5545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●"/>
              <a:defRPr sz="1400">
                <a:latin typeface="Droid Sans"/>
                <a:ea typeface="Droid Sans"/>
                <a:cs typeface="Droid Sans"/>
                <a:sym typeface="Droid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○"/>
              <a:defRPr sz="1200">
                <a:latin typeface="Droid Sans"/>
                <a:ea typeface="Droid Sans"/>
                <a:cs typeface="Droid Sans"/>
                <a:sym typeface="Droid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■"/>
              <a:defRPr sz="1200">
                <a:latin typeface="Droid Sans"/>
                <a:ea typeface="Droid Sans"/>
                <a:cs typeface="Droid Sans"/>
                <a:sym typeface="Droid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●"/>
              <a:defRPr sz="1200">
                <a:latin typeface="Droid Sans"/>
                <a:ea typeface="Droid Sans"/>
                <a:cs typeface="Droid Sans"/>
                <a:sym typeface="Droid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○"/>
              <a:defRPr sz="1200">
                <a:latin typeface="Droid Sans"/>
                <a:ea typeface="Droid Sans"/>
                <a:cs typeface="Droid Sans"/>
                <a:sym typeface="Droid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■"/>
              <a:defRPr sz="1200">
                <a:latin typeface="Droid Sans"/>
                <a:ea typeface="Droid Sans"/>
                <a:cs typeface="Droid Sans"/>
                <a:sym typeface="Droid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●"/>
              <a:defRPr sz="1200">
                <a:latin typeface="Droid Sans"/>
                <a:ea typeface="Droid Sans"/>
                <a:cs typeface="Droid Sans"/>
                <a:sym typeface="Droid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○"/>
              <a:defRPr sz="1200">
                <a:latin typeface="Droid Sans"/>
                <a:ea typeface="Droid Sans"/>
                <a:cs typeface="Droid Sans"/>
                <a:sym typeface="Droid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■"/>
              <a:defRPr sz="1200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●"/>
              <a:defRPr sz="1400">
                <a:latin typeface="Droid Sans"/>
                <a:ea typeface="Droid Sans"/>
                <a:cs typeface="Droid Sans"/>
                <a:sym typeface="Droid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○"/>
              <a:defRPr sz="1200">
                <a:latin typeface="Droid Sans"/>
                <a:ea typeface="Droid Sans"/>
                <a:cs typeface="Droid Sans"/>
                <a:sym typeface="Droid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■"/>
              <a:defRPr sz="1200">
                <a:latin typeface="Droid Sans"/>
                <a:ea typeface="Droid Sans"/>
                <a:cs typeface="Droid Sans"/>
                <a:sym typeface="Droid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●"/>
              <a:defRPr sz="1200">
                <a:latin typeface="Droid Sans"/>
                <a:ea typeface="Droid Sans"/>
                <a:cs typeface="Droid Sans"/>
                <a:sym typeface="Droid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○"/>
              <a:defRPr sz="1200">
                <a:latin typeface="Droid Sans"/>
                <a:ea typeface="Droid Sans"/>
                <a:cs typeface="Droid Sans"/>
                <a:sym typeface="Droid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■"/>
              <a:defRPr sz="1200">
                <a:latin typeface="Droid Sans"/>
                <a:ea typeface="Droid Sans"/>
                <a:cs typeface="Droid Sans"/>
                <a:sym typeface="Droid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●"/>
              <a:defRPr sz="1200">
                <a:latin typeface="Droid Sans"/>
                <a:ea typeface="Droid Sans"/>
                <a:cs typeface="Droid Sans"/>
                <a:sym typeface="Droid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○"/>
              <a:defRPr sz="1200">
                <a:latin typeface="Droid Sans"/>
                <a:ea typeface="Droid Sans"/>
                <a:cs typeface="Droid Sans"/>
                <a:sym typeface="Droid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■"/>
              <a:defRPr sz="1200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300" y="4594800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5"/>
          <p:cNvCxnSpPr/>
          <p:nvPr/>
        </p:nvCxnSpPr>
        <p:spPr>
          <a:xfrm>
            <a:off x="367025" y="1069200"/>
            <a:ext cx="5545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300" y="4594800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6"/>
          <p:cNvCxnSpPr/>
          <p:nvPr/>
        </p:nvCxnSpPr>
        <p:spPr>
          <a:xfrm>
            <a:off x="367025" y="1069200"/>
            <a:ext cx="5545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276325"/>
            <a:ext cx="4507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Droid Sans"/>
              <a:buNone/>
              <a:defRPr sz="2400"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●"/>
              <a:defRPr sz="1200">
                <a:latin typeface="Droid Sans"/>
                <a:ea typeface="Droid Sans"/>
                <a:cs typeface="Droid Sans"/>
                <a:sym typeface="Droid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○"/>
              <a:defRPr sz="1200">
                <a:latin typeface="Droid Sans"/>
                <a:ea typeface="Droid Sans"/>
                <a:cs typeface="Droid Sans"/>
                <a:sym typeface="Droid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■"/>
              <a:defRPr sz="1200">
                <a:latin typeface="Droid Sans"/>
                <a:ea typeface="Droid Sans"/>
                <a:cs typeface="Droid Sans"/>
                <a:sym typeface="Droid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●"/>
              <a:defRPr sz="1200">
                <a:latin typeface="Droid Sans"/>
                <a:ea typeface="Droid Sans"/>
                <a:cs typeface="Droid Sans"/>
                <a:sym typeface="Droid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○"/>
              <a:defRPr sz="1200">
                <a:latin typeface="Droid Sans"/>
                <a:ea typeface="Droid Sans"/>
                <a:cs typeface="Droid Sans"/>
                <a:sym typeface="Droid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■"/>
              <a:defRPr sz="1200">
                <a:latin typeface="Droid Sans"/>
                <a:ea typeface="Droid Sans"/>
                <a:cs typeface="Droid Sans"/>
                <a:sym typeface="Droid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●"/>
              <a:defRPr sz="1200">
                <a:latin typeface="Droid Sans"/>
                <a:ea typeface="Droid Sans"/>
                <a:cs typeface="Droid Sans"/>
                <a:sym typeface="Droid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○"/>
              <a:defRPr sz="1200">
                <a:latin typeface="Droid Sans"/>
                <a:ea typeface="Droid Sans"/>
                <a:cs typeface="Droid Sans"/>
                <a:sym typeface="Droid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■"/>
              <a:defRPr sz="1200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300" y="4594800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7"/>
          <p:cNvCxnSpPr/>
          <p:nvPr/>
        </p:nvCxnSpPr>
        <p:spPr>
          <a:xfrm>
            <a:off x="367025" y="1069200"/>
            <a:ext cx="5545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Droid Sans"/>
              <a:buNone/>
              <a:defRPr sz="4800"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300" y="4594800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8"/>
          <p:cNvCxnSpPr/>
          <p:nvPr/>
        </p:nvCxnSpPr>
        <p:spPr>
          <a:xfrm>
            <a:off x="490250" y="3431000"/>
            <a:ext cx="5545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Droid Sans"/>
              <a:buNone/>
              <a:defRPr sz="4200"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roid Sans"/>
              <a:buNone/>
              <a:defRPr sz="2100"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○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■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●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○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■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●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○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■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300" y="459480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300" y="4594800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0"/>
          <p:cNvCxnSpPr/>
          <p:nvPr/>
        </p:nvCxnSpPr>
        <p:spPr>
          <a:xfrm>
            <a:off x="311700" y="4739550"/>
            <a:ext cx="3270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Project</a:t>
            </a:r>
            <a:endParaRPr/>
          </a:p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45">
                <a:solidFill>
                  <a:schemeClr val="dk1"/>
                </a:solidFill>
              </a:rPr>
              <a:t>Group B1:</a:t>
            </a:r>
            <a:endParaRPr sz="334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571"/>
              <a:buFont typeface="Arial"/>
              <a:buNone/>
            </a:pPr>
            <a:r>
              <a:rPr lang="en" sz="2264">
                <a:solidFill>
                  <a:schemeClr val="dk2"/>
                </a:solidFill>
              </a:rPr>
              <a:t>Harsha Vinoy, Kaixin Yang, William Powell, Connor Scherer</a:t>
            </a:r>
            <a:endParaRPr sz="3764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chart shows the median popularity rating of the top songs from 2010 through 2019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upward trend could indicate popularity is accumulating into fewer songs over time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*it could also indicate flaws in the dataset, as each year did not have the same number of songs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75" y="1339825"/>
            <a:ext cx="3990775" cy="26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3379375" y="1195675"/>
            <a:ext cx="5259300" cy="3502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/>
              <a:t>T</a:t>
            </a:r>
            <a:r>
              <a:rPr b="1" lang="en" sz="2650"/>
              <a:t>op 10 popular</a:t>
            </a:r>
            <a:r>
              <a:rPr lang="en" sz="2650"/>
              <a:t> </a:t>
            </a:r>
            <a:r>
              <a:rPr b="1" lang="en" sz="2650"/>
              <a:t>songs on Spotify (US) - Kaixin</a:t>
            </a:r>
            <a:endParaRPr b="1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187" y="1192738"/>
            <a:ext cx="5410625" cy="36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2907300" cy="3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bar chart shows the Top 10 popular (most-streamed) songs in the U.S. on Spotify over the last five years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second song “Drivers License”  is a pop song, the other 9 songs are all hip-hop songs.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Canadian singer/rapper Drake has  4 songs on top 5 of US chart.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261550" y="1195675"/>
            <a:ext cx="5376900" cy="3502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en" sz="2650"/>
              <a:t>Top 10 popular artists on Spotify( US) - Kaixin</a:t>
            </a:r>
            <a:endParaRPr b="1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400" y="1131625"/>
            <a:ext cx="5555475" cy="35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311700" y="1361213"/>
            <a:ext cx="28416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chart presents the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most frequently appeared artists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on the "Top 200" charts in the U.S. on Spotify over the last 5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years.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10 artists in this bar chart are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rappers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other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artists (Taylor Swift and Ariana Grande) are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pop stars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</a:t>
            </a:r>
            <a:r>
              <a:rPr lang="en"/>
              <a:t>Billboard - Top Genres 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65">
                <a:solidFill>
                  <a:schemeClr val="dk2"/>
                </a:solidFill>
              </a:rPr>
              <a:t>Main question: </a:t>
            </a:r>
            <a:r>
              <a:rPr lang="en" sz="3965">
                <a:solidFill>
                  <a:schemeClr val="dk1"/>
                </a:solidFill>
              </a:rPr>
              <a:t>How does Spotify data compare with The Billboard Hot 100? </a:t>
            </a:r>
            <a:endParaRPr sz="3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965">
                <a:solidFill>
                  <a:schemeClr val="dk2"/>
                </a:solidFill>
              </a:rPr>
              <a:t>Billboard rankings:</a:t>
            </a:r>
            <a:endParaRPr b="1" sz="3965">
              <a:solidFill>
                <a:schemeClr val="dk2"/>
              </a:solidFill>
            </a:endParaRPr>
          </a:p>
          <a:p>
            <a:pPr indent="-32932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965">
                <a:solidFill>
                  <a:schemeClr val="dk1"/>
                </a:solidFill>
              </a:rPr>
              <a:t>Sales</a:t>
            </a:r>
            <a:endParaRPr sz="3965">
              <a:solidFill>
                <a:schemeClr val="dk1"/>
              </a:solidFill>
            </a:endParaRPr>
          </a:p>
          <a:p>
            <a:pPr indent="-3293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965">
                <a:solidFill>
                  <a:schemeClr val="dk1"/>
                </a:solidFill>
              </a:rPr>
              <a:t>Radio play</a:t>
            </a:r>
            <a:endParaRPr sz="3965">
              <a:solidFill>
                <a:schemeClr val="dk1"/>
              </a:solidFill>
            </a:endParaRPr>
          </a:p>
          <a:p>
            <a:pPr indent="-3293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965">
                <a:solidFill>
                  <a:schemeClr val="dk1"/>
                </a:solidFill>
              </a:rPr>
              <a:t>Online streaming</a:t>
            </a:r>
            <a:endParaRPr sz="3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965">
                <a:solidFill>
                  <a:schemeClr val="dk2"/>
                </a:solidFill>
              </a:rPr>
              <a:t>-</a:t>
            </a:r>
            <a:r>
              <a:rPr b="1" lang="en" sz="3965">
                <a:solidFill>
                  <a:schemeClr val="dk2"/>
                </a:solidFill>
              </a:rPr>
              <a:t>Spotify vs Billboard Genres</a:t>
            </a:r>
            <a:endParaRPr b="1" sz="3965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450" y="1441450"/>
            <a:ext cx="381320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/>
          <p:nvPr/>
        </p:nvSpPr>
        <p:spPr>
          <a:xfrm>
            <a:off x="4815275" y="3792925"/>
            <a:ext cx="570000" cy="7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Billboard - Top Artists and Genres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3999900" cy="40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Popular </a:t>
            </a:r>
            <a:r>
              <a:rPr lang="en">
                <a:solidFill>
                  <a:schemeClr val="dk2"/>
                </a:solidFill>
              </a:rPr>
              <a:t>Spotify</a:t>
            </a:r>
            <a:r>
              <a:rPr lang="en"/>
              <a:t> Artists vs </a:t>
            </a:r>
            <a:r>
              <a:rPr lang="en">
                <a:solidFill>
                  <a:schemeClr val="dk2"/>
                </a:solidFill>
              </a:rPr>
              <a:t>Billboard</a:t>
            </a:r>
            <a:r>
              <a:rPr lang="en"/>
              <a:t> Artists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00" y="1691325"/>
            <a:ext cx="4180550" cy="24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/>
          <p:nvPr/>
        </p:nvSpPr>
        <p:spPr>
          <a:xfrm>
            <a:off x="262250" y="3627575"/>
            <a:ext cx="570000" cy="7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275" y="1691325"/>
            <a:ext cx="4081900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140825" y="3439525"/>
            <a:ext cx="570000" cy="7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89625" y="3251475"/>
            <a:ext cx="570000" cy="7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Our data suggests that music trends around the globe are universal. 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This allows us to look specifically at the US and determine what artist or genre will be popular next year.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Danceability and Energy are very important in the making of a popular song, with Danceability being the most important. 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Hip-Hop music and Pop music are very popular in America on Spotify. 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Pop songs have a higher number of appearances in the billboard charts than any other genres.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Answer - Next Global Hit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3101663" y="2242425"/>
            <a:ext cx="3367332" cy="1746576"/>
          </a:xfrm>
          <a:prstGeom prst="irregularSeal2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3850088" y="2964925"/>
            <a:ext cx="17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roid Sans"/>
                <a:ea typeface="Droid Sans"/>
                <a:cs typeface="Droid Sans"/>
                <a:sym typeface="Droid Sans"/>
              </a:rPr>
              <a:t>Dance Pop Genre</a:t>
            </a:r>
            <a:endParaRPr b="1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music data in order to be able to make a prediction about future hits in the US and globally. 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Questions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music trends compare between different </a:t>
            </a:r>
            <a:r>
              <a:rPr lang="en"/>
              <a:t>countries</a:t>
            </a:r>
            <a:r>
              <a:rPr lang="en"/>
              <a:t> around the world?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of the popular songs and artists trends specifically in the US throughout recent years on Spotify.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</a:t>
            </a:r>
            <a:r>
              <a:rPr lang="en"/>
              <a:t>does Spotify data compare with The Billboard Hot 100?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data of past hit songs be used to make a hit song “formula”?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pulled our data from CSV files on Kaggle.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there we combined DataFrames where necessary and removed </a:t>
            </a:r>
            <a:r>
              <a:rPr lang="en"/>
              <a:t>extraneous</a:t>
            </a:r>
            <a:r>
              <a:rPr lang="en"/>
              <a:t> columns.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wrote our code using Jupyter Notebook as the writer where we imported Pandas, Numpy, Sklearn, Scistats, and Matplotlib.</a:t>
            </a:r>
            <a:endParaRPr sz="1200">
              <a:solidFill>
                <a:srgbClr val="222326"/>
              </a:solidFill>
              <a:highlight>
                <a:srgbClr val="FFFFFF"/>
              </a:highlight>
            </a:endParaRPr>
          </a:p>
          <a:p>
            <a:pPr indent="0" lvl="0" marL="0" marR="431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326"/>
              </a:solidFill>
              <a:highlight>
                <a:srgbClr val="FFFFFF"/>
              </a:highlight>
            </a:endParaRPr>
          </a:p>
          <a:p>
            <a:pPr indent="0" lvl="0" marL="0" marR="4318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32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22232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to Look For: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Danceability- describes how suitable a track is for dancing based on a combination of musical elements including tempo, rhythm stability, beat strength, and overall regularity. A value of 0.0 is least danceable and 1.0 is most danceable.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Energy- is a measure from 0.0 to 1.0 and represents a perceptual measure of intensity and activity. Typically, energetic tracks feel fast, loud, and noisy. For example, death metal has high energy, while a Bach prelude scores low on the scale. Perceptual features contributing to this attribute include dynamic range, perceived loudness, timbre, onset rate, and general entropy.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Acousticness- is a confidence measure from 0.0 to 1.0 of whether the track is acoustic. 1.0 represents high confidence the track is acoustic.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200000"/>
              <a:buChar char="●"/>
            </a:pPr>
            <a:r>
              <a:rPr lang="en"/>
              <a:t>BPM- is Beats Per Minute</a:t>
            </a:r>
            <a:endParaRPr sz="900">
              <a:solidFill>
                <a:srgbClr val="222326"/>
              </a:solidFill>
              <a:highlight>
                <a:srgbClr val="FFFFFF"/>
              </a:highlight>
            </a:endParaRPr>
          </a:p>
          <a:p>
            <a:pPr indent="0" lvl="0" marL="457200" marR="431800" rtl="0" algn="l">
              <a:spcBef>
                <a:spcPts val="1200"/>
              </a:spcBef>
              <a:spcAft>
                <a:spcPts val="1500"/>
              </a:spcAft>
              <a:buNone/>
            </a:pPr>
            <a:r>
              <a:t/>
            </a:r>
            <a:endParaRPr sz="900">
              <a:solidFill>
                <a:srgbClr val="222326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Globally</a:t>
            </a:r>
            <a:r>
              <a:rPr lang="en"/>
              <a:t> Various Danceability</a:t>
            </a:r>
            <a:endParaRPr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chart shows the danceability over the years of 5 countries: The US, Korea, Iceland, Australia, and Egypt.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how they follow a similar trend.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53522"/>
            <a:ext cx="4366999" cy="32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Globally Various Energy </a:t>
            </a:r>
            <a:endParaRPr/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chart shows how the energy of music has changed over the same time period as the first chart in the same countries.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how they follow a similar trend. 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7875"/>
            <a:ext cx="4366999" cy="32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Energy vs Danceability</a:t>
            </a:r>
            <a:endParaRPr/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chart is a focused look at how danceability and energy have changed over the years in the US specifically.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how they are currently intersecting.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0050"/>
            <a:ext cx="4367001" cy="328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Qualities of hit songs - Connor 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</a:t>
            </a:r>
            <a:r>
              <a:rPr lang="en"/>
              <a:t>chart</a:t>
            </a:r>
            <a:r>
              <a:rPr lang="en"/>
              <a:t> compares the median rating for 5 different </a:t>
            </a:r>
            <a:r>
              <a:rPr lang="en"/>
              <a:t>attributes</a:t>
            </a:r>
            <a:r>
              <a:rPr lang="en"/>
              <a:t> of the top songs from 2010 through 2019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trends may indicate popular songs are getting simpler and sadder over time</a:t>
            </a:r>
            <a:endParaRPr sz="1200">
              <a:solidFill>
                <a:srgbClr val="222326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00" y="1500488"/>
            <a:ext cx="3763875" cy="24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191414"/>
      </a:lt1>
      <a:dk2>
        <a:srgbClr val="1DB954"/>
      </a:dk2>
      <a:lt2>
        <a:srgbClr val="FFFFFF"/>
      </a:lt2>
      <a:accent1>
        <a:srgbClr val="1DB954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