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0" name="Elsa Schieffelin"/>
  <p:cmAuthor clrIdx="1" id="1" initials="" lastIdx="1" name="Andrea Cicero"/>
  <p:cmAuthor clrIdx="2" id="2" initials="" lastIdx="1" name="Avery Twitchell-Heyn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3-29T23:43:17.614">
    <p:pos x="6000" y="0"/>
    <p:text>Avery</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9-03-29T23:40:59.379">
    <p:pos x="6000" y="0"/>
    <p:text>Elsa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3-29T23:43:11.588">
    <p:pos x="6000" y="0"/>
    <p:text>Andrea</p:text>
  </p:cm>
  <p:cm authorId="1" idx="1" dt="2019-03-29T23:43:11.588">
    <p:pos x="6000" y="0"/>
    <p:text>Avery?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3-29T23:44:07.057">
    <p:pos x="6000" y="0"/>
    <p:text>Avery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9-03-29T21:08:47.120">
    <p:pos x="6000" y="0"/>
    <p:text>verse and chorus i suspect are genius formatting stanzas of songs - I don't believe they are actual lyrics.</p:text>
  </p:cm>
  <p:cm authorId="0" idx="4" dt="2019-03-29T23:41:06.791">
    <p:pos x="6000" y="100"/>
    <p:text>Andrea</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03-29T23:41:13.026">
    <p:pos x="6000" y="0"/>
    <p:text>Andrea</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03-29T23:39:43.010">
    <p:pos x="6000" y="0"/>
    <p:text>Devynn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03-29T23:39:33.015">
    <p:pos x="6000" y="0"/>
    <p:text>Devynn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9-03-29T23:40:30.740">
    <p:pos x="6000" y="0"/>
    <p:text>Elsa</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9-03-29T23:40:21.497">
    <p:pos x="6000" y="0"/>
    <p:text>Elsa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552afb28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552afb28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Our language is full of articles and conjunctions and has not changed over the past few decades </a:t>
            </a:r>
            <a:endParaRPr sz="2000">
              <a:solidFill>
                <a:schemeClr val="dk1"/>
              </a:solidFill>
            </a:endParaRPr>
          </a:p>
          <a:p>
            <a:pPr indent="-355600" lvl="2" marL="1828800" rtl="0" algn="l">
              <a:lnSpc>
                <a:spcPct val="115000"/>
              </a:lnSpc>
              <a:spcBef>
                <a:spcPts val="0"/>
              </a:spcBef>
              <a:spcAft>
                <a:spcPts val="0"/>
              </a:spcAft>
              <a:buClr>
                <a:schemeClr val="dk1"/>
              </a:buClr>
              <a:buSzPts val="2000"/>
              <a:buChar char="■"/>
            </a:pPr>
            <a:r>
              <a:rPr lang="en" sz="2000">
                <a:solidFill>
                  <a:schemeClr val="dk1"/>
                </a:solidFill>
              </a:rPr>
              <a:t>structure isn’t changing but the words are</a:t>
            </a:r>
            <a:endParaRPr sz="2000">
              <a:solidFill>
                <a:schemeClr val="dk1"/>
              </a:solidFill>
            </a:endParaRPr>
          </a:p>
          <a:p>
            <a:pPr indent="-355600" lvl="2" marL="1828800" rtl="0" algn="l">
              <a:lnSpc>
                <a:spcPct val="115000"/>
              </a:lnSpc>
              <a:spcBef>
                <a:spcPts val="0"/>
              </a:spcBef>
              <a:spcAft>
                <a:spcPts val="0"/>
              </a:spcAft>
              <a:buClr>
                <a:schemeClr val="dk1"/>
              </a:buClr>
              <a:buSzPts val="2000"/>
              <a:buChar char="■"/>
            </a:pPr>
            <a:r>
              <a:rPr lang="en" sz="2000">
                <a:solidFill>
                  <a:schemeClr val="dk1"/>
                </a:solidFill>
              </a:rPr>
              <a:t>Word diversity increases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More word usage towards present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552afb28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52afb2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552afb28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552afb28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Verse and </a:t>
            </a:r>
            <a:r>
              <a:rPr lang="en"/>
              <a:t>chor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552afb2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552afb2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a:t>
            </a:r>
            <a:r>
              <a:rPr lang="en" sz="900">
                <a:solidFill>
                  <a:schemeClr val="dk1"/>
                </a:solidFill>
              </a:rPr>
              <a:t>Compare song lyrical content over time to identify any recognizable trends in American popular music</a:t>
            </a:r>
            <a:endParaRPr sz="9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Intro: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How do we analyze the words in lyrics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Hypothesis: Pop music has become fundamentally formulaic in terms of melody line. We wanted to see if this is also true for lyrical content. Like melodies are made from chords and notes, we examined the lyrics through words.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Is the language that we think of for these time periods reflected in the lyrics in the songs that we typically think about when we think about these time periods? </a:t>
            </a:r>
            <a:endParaRPr>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54a727bb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54a727bb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Char char="●"/>
            </a:pPr>
            <a:r>
              <a:rPr lang="en" sz="1300">
                <a:solidFill>
                  <a:schemeClr val="dk2"/>
                </a:solidFill>
              </a:rPr>
              <a:t>Spotify API</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 sz="1300">
                <a:solidFill>
                  <a:schemeClr val="dk2"/>
                </a:solidFill>
              </a:rPr>
              <a:t>Genius API</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 sz="1300">
                <a:solidFill>
                  <a:schemeClr val="dk2"/>
                </a:solidFill>
              </a:rPr>
              <a:t>Tone Analyzer API</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 sz="1300">
                <a:solidFill>
                  <a:schemeClr val="dk2"/>
                </a:solidFill>
              </a:rPr>
              <a:t>OEC API</a:t>
            </a:r>
            <a:endParaRPr sz="1300">
              <a:solidFill>
                <a:schemeClr val="dk2"/>
              </a:solidFill>
            </a:endParaRPr>
          </a:p>
          <a:p>
            <a:pPr indent="0" lvl="0" marL="0" rtl="0" algn="l">
              <a:lnSpc>
                <a:spcPct val="115000"/>
              </a:lnSpc>
              <a:spcBef>
                <a:spcPts val="1600"/>
              </a:spcBef>
              <a:spcAft>
                <a:spcPts val="0"/>
              </a:spcAft>
              <a:buNone/>
            </a:pPr>
            <a:r>
              <a:rPr lang="en">
                <a:solidFill>
                  <a:schemeClr val="dk1"/>
                </a:solidFill>
              </a:rPr>
              <a:t>How did we find the data? : </a:t>
            </a:r>
            <a:endParaRPr>
              <a:solidFill>
                <a:schemeClr val="dk1"/>
              </a:solidFill>
            </a:endParaRPr>
          </a:p>
          <a:p>
            <a:pPr indent="0" lvl="0" marL="0" rtl="0" algn="l">
              <a:lnSpc>
                <a:spcPct val="115000"/>
              </a:lnSpc>
              <a:spcBef>
                <a:spcPts val="0"/>
              </a:spcBef>
              <a:spcAft>
                <a:spcPts val="0"/>
              </a:spcAft>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How did we find Data? We used 2 APIs – Spotify API and Genius API. We chose these because they were readily available. Funnily enough, Billboards and Grammys do not have easily accessible APIs and though Spotify and Genius’ APIs were fair from easy, they were much better than their competitors (cough cough Apple Music).</a:t>
            </a:r>
            <a:endParaRPr>
              <a:solidFill>
                <a:schemeClr val="dk1"/>
              </a:solidFill>
            </a:endParaRPr>
          </a:p>
          <a:p>
            <a:pPr indent="0" lvl="0" marL="0" rtl="0" algn="l">
              <a:lnSpc>
                <a:spcPct val="115000"/>
              </a:lnSpc>
              <a:spcBef>
                <a:spcPts val="0"/>
              </a:spcBef>
              <a:spcAft>
                <a:spcPts val="0"/>
              </a:spcAft>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What did we pull? We pulled playlists from Spotify that were created by the Spotify team based on  current user habits, grabbed the tracks from the playlist, grabbed the artists, songs, and song IDs, put that data into the Genius API through URL queries, scraped webpages of HTML, cleaned it up and split the lyrics on spaces to get us individual words. Then went through Oxford dictionary and taken out the top 50 words. </a:t>
            </a:r>
            <a:endParaRPr>
              <a:solidFill>
                <a:schemeClr val="dk1"/>
              </a:solidFill>
            </a:endParaRPr>
          </a:p>
          <a:p>
            <a:pPr indent="0" lvl="0" marL="0" rtl="0" algn="l">
              <a:lnSpc>
                <a:spcPct val="115000"/>
              </a:lnSpc>
              <a:spcBef>
                <a:spcPts val="0"/>
              </a:spcBef>
              <a:spcAft>
                <a:spcPts val="0"/>
              </a:spcAft>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Disclaimer: </a:t>
            </a:r>
            <a:r>
              <a:rPr lang="en">
                <a:solidFill>
                  <a:schemeClr val="dk1"/>
                </a:solidFill>
              </a:rPr>
              <a:t>The playlists we pulled were made by the Spotify team or reflected top charts. Spotify playlists are curated by teams and they are based on Spotify user preferences. This means that our top songs from the 50s may not be the actual top songs in the 50s but they are what Spotify users currently deem are representative of that decade.</a:t>
            </a:r>
            <a:endParaRPr sz="1300">
              <a:solidFill>
                <a:schemeClr val="dk2"/>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54a727bb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54a727bb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the words are the same across the decades with some notable outliers: goodnight, tweet</a:t>
            </a:r>
            <a:endParaRPr/>
          </a:p>
          <a:p>
            <a:pPr indent="0" lvl="0" marL="0" rtl="0" algn="l">
              <a:spcBef>
                <a:spcPts val="0"/>
              </a:spcBef>
              <a:spcAft>
                <a:spcPts val="0"/>
              </a:spcAft>
              <a:buNone/>
            </a:pPr>
            <a:r>
              <a:rPr lang="en"/>
              <a:t>After the sixties the total number of words increases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Conclusions: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Hypothesis was false can’t determine real formula.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Rhetoric that we think of for these decades is also not reflected in our analysis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 But we do see other trends: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Love is in every decade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 in most decades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Oh la and other sound words are popular in some decades</a:t>
            </a:r>
            <a:endParaRPr>
              <a:solidFill>
                <a:schemeClr val="dk1"/>
              </a:solidFill>
            </a:endParaRPr>
          </a:p>
          <a:p>
            <a:pPr indent="0" lvl="0" marL="0" rtl="0" algn="l">
              <a:spcBef>
                <a:spcPts val="0"/>
              </a:spcBef>
              <a:spcAft>
                <a:spcPts val="0"/>
              </a:spcAft>
              <a:buNone/>
            </a:pPr>
            <a:r>
              <a:rPr lang="en"/>
              <a:t>-Verse and Chorus in 70s and 80s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54a727bb2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4a727bb2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general the words are the same across the decades with some notable outliers: houston, sawyer; slang or not-real  words (la, wanna, ‘bout)</a:t>
            </a:r>
            <a:endParaRPr>
              <a:solidFill>
                <a:schemeClr val="dk1"/>
              </a:solidFill>
            </a:endParaRPr>
          </a:p>
          <a:p>
            <a:pPr indent="0" lvl="0" marL="0" rtl="0" algn="l">
              <a:spcBef>
                <a:spcPts val="0"/>
              </a:spcBef>
              <a:spcAft>
                <a:spcPts val="0"/>
              </a:spcAft>
              <a:buNone/>
            </a:pPr>
            <a:r>
              <a:rPr lang="en">
                <a:solidFill>
                  <a:schemeClr val="dk1"/>
                </a:solidFill>
              </a:rPr>
              <a:t>Love, the, your appear in all decades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Should have taken out more common words (i.e., the)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54a727bb2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54a727bb2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of unique words through playlists (word diversity)</a:t>
            </a:r>
            <a:endParaRPr/>
          </a:p>
          <a:p>
            <a:pPr indent="0" lvl="0" marL="0" rtl="0" algn="l">
              <a:spcBef>
                <a:spcPts val="0"/>
              </a:spcBef>
              <a:spcAft>
                <a:spcPts val="0"/>
              </a:spcAft>
              <a:buNone/>
            </a:pPr>
            <a:r>
              <a:rPr lang="en"/>
              <a:t>-diversity increases over decade</a:t>
            </a:r>
            <a:endParaRPr/>
          </a:p>
          <a:p>
            <a:pPr indent="0" lvl="0" marL="0" rtl="0" algn="l">
              <a:spcBef>
                <a:spcPts val="0"/>
              </a:spcBef>
              <a:spcAft>
                <a:spcPts val="0"/>
              </a:spcAft>
              <a:buNone/>
            </a:pPr>
            <a:r>
              <a:rPr lang="en"/>
              <a:t>-because of hip hop? </a:t>
            </a:r>
            <a:endParaRPr/>
          </a:p>
          <a:p>
            <a:pPr indent="0" lvl="0" marL="0" rtl="0" algn="l">
              <a:spcBef>
                <a:spcPts val="0"/>
              </a:spcBef>
              <a:spcAft>
                <a:spcPts val="0"/>
              </a:spcAft>
              <a:buNone/>
            </a:pPr>
            <a:r>
              <a:rPr lang="en"/>
              <a:t>-accessibility of being a musician increases in the 80s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552afb2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552afb2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Size of Artists -- </a:t>
            </a:r>
            <a:endParaRPr/>
          </a:p>
          <a:p>
            <a:pPr indent="0" lvl="0" marL="0" rtl="0" algn="l">
              <a:spcBef>
                <a:spcPts val="0"/>
              </a:spcBef>
              <a:spcAft>
                <a:spcPts val="0"/>
              </a:spcAft>
              <a:buNone/>
            </a:pPr>
            <a:r>
              <a:rPr lang="en"/>
              <a:t>-Extremes in charts</a:t>
            </a:r>
            <a:endParaRPr/>
          </a:p>
          <a:p>
            <a:pPr indent="0" lvl="0" marL="0" rtl="0" algn="l">
              <a:spcBef>
                <a:spcPts val="0"/>
              </a:spcBef>
              <a:spcAft>
                <a:spcPts val="0"/>
              </a:spcAft>
              <a:buNone/>
            </a:pPr>
            <a:r>
              <a:rPr lang="en"/>
              <a:t>-1 unique words overall </a:t>
            </a:r>
            <a:endParaRPr/>
          </a:p>
          <a:p>
            <a:pPr indent="0" lvl="0" marL="0" rtl="0" algn="l">
              <a:spcBef>
                <a:spcPts val="0"/>
              </a:spcBef>
              <a:spcAft>
                <a:spcPts val="0"/>
              </a:spcAft>
              <a:buNone/>
            </a:pPr>
            <a:r>
              <a:rPr lang="en"/>
              <a:t>-2 unique words per song</a:t>
            </a:r>
            <a:endParaRPr/>
          </a:p>
          <a:p>
            <a:pPr indent="0" lvl="0" marL="0" rtl="0" algn="l">
              <a:spcBef>
                <a:spcPts val="0"/>
              </a:spcBef>
              <a:spcAft>
                <a:spcPts val="0"/>
              </a:spcAft>
              <a:buNone/>
            </a:pPr>
            <a:r>
              <a:rPr lang="en"/>
              <a:t>-song writers have a greater word diversity than those who do not? </a:t>
            </a:r>
            <a:endParaRPr/>
          </a:p>
          <a:p>
            <a:pPr indent="0" lvl="0" marL="0" rtl="0" algn="l">
              <a:spcBef>
                <a:spcPts val="0"/>
              </a:spcBef>
              <a:spcAft>
                <a:spcPts val="0"/>
              </a:spcAft>
              <a:buNone/>
            </a:pPr>
            <a:r>
              <a:rPr lang="en"/>
              <a:t>-discography vs. subject matter?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552afb28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552afb28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Chi square of pooled curses from 1970s-2010s: 4.9 x 10-97 aka zero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Had to pool because of small frequencies for individual words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examined curse words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-starts in the 70s because there were none in the 50s and 60s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-70s we start to see things happening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-80s is the the camelot of swearing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-modern times we see the rise of the F bomb</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 words stay fairly constant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552afb28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52afb28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Curses pooled</a:t>
            </a:r>
            <a:endParaRPr/>
          </a:p>
          <a:p>
            <a:pPr indent="0" lvl="0" marL="0" rtl="0" algn="l">
              <a:spcBef>
                <a:spcPts val="0"/>
              </a:spcBef>
              <a:spcAft>
                <a:spcPts val="0"/>
              </a:spcAft>
              <a:buNone/>
            </a:pPr>
            <a:r>
              <a:rPr lang="en"/>
              <a:t>M: 138</a:t>
            </a:r>
            <a:endParaRPr/>
          </a:p>
          <a:p>
            <a:pPr indent="0" lvl="0" marL="0" rtl="0" algn="l">
              <a:spcBef>
                <a:spcPts val="0"/>
              </a:spcBef>
              <a:spcAft>
                <a:spcPts val="0"/>
              </a:spcAft>
              <a:buNone/>
            </a:pPr>
            <a:r>
              <a:rPr lang="en"/>
              <a:t>F: 37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p=2.3x10-14 aka zero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-added up all swear words to see how they were used by contemporary male and female artists</a:t>
            </a:r>
            <a:endParaRPr/>
          </a:p>
          <a:p>
            <a:pPr indent="0" lvl="0" marL="0" rtl="0" algn="l">
              <a:spcBef>
                <a:spcPts val="0"/>
              </a:spcBef>
              <a:spcAft>
                <a:spcPts val="0"/>
              </a:spcAft>
              <a:buNone/>
            </a:pPr>
            <a:r>
              <a:rPr lang="en"/>
              <a:t>-you can see here that male artists swear in their songs 3X as much as female artists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9.png"/><Relationship Id="rId7"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13.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1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6.png"/><Relationship Id="rId8"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82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000"/>
              <a:t>Popularity of Words in Songs Through the Decades</a:t>
            </a:r>
            <a:endParaRPr/>
          </a:p>
        </p:txBody>
      </p:sp>
      <p:sp>
        <p:nvSpPr>
          <p:cNvPr id="55" name="Google Shape;55;p13"/>
          <p:cNvSpPr txBox="1"/>
          <p:nvPr>
            <p:ph idx="1" type="subTitle"/>
          </p:nvPr>
        </p:nvSpPr>
        <p:spPr>
          <a:xfrm>
            <a:off x="311700" y="2623175"/>
            <a:ext cx="8520600" cy="7926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lang="en" sz="2000">
                <a:solidFill>
                  <a:schemeClr val="dk1"/>
                </a:solidFill>
              </a:rPr>
              <a:t>Andrea Cicero</a:t>
            </a:r>
            <a:endParaRPr sz="2000">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lang="en" sz="2000">
                <a:solidFill>
                  <a:schemeClr val="dk1"/>
                </a:solidFill>
              </a:rPr>
              <a:t>Devynn Moreno</a:t>
            </a:r>
            <a:endParaRPr sz="2000">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lang="en" sz="2000">
                <a:solidFill>
                  <a:schemeClr val="dk1"/>
                </a:solidFill>
              </a:rPr>
              <a:t>Elsa Schieffelin</a:t>
            </a:r>
            <a:endParaRPr sz="2000">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lang="en" sz="2000">
                <a:solidFill>
                  <a:schemeClr val="dk1"/>
                </a:solidFill>
              </a:rPr>
              <a:t>Avery Twitchell-Heyne</a:t>
            </a:r>
            <a:endParaRPr sz="20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2072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Conclusions and Implications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92700" y="1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Questions?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139825" y="88025"/>
            <a:ext cx="886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Limitations/Assumptions</a:t>
            </a:r>
            <a:endParaRPr sz="2400"/>
          </a:p>
        </p:txBody>
      </p:sp>
      <p:sp>
        <p:nvSpPr>
          <p:cNvPr id="158" name="Google Shape;158;p24"/>
          <p:cNvSpPr txBox="1"/>
          <p:nvPr>
            <p:ph idx="1" type="body"/>
          </p:nvPr>
        </p:nvSpPr>
        <p:spPr>
          <a:xfrm>
            <a:off x="109500" y="832600"/>
            <a:ext cx="8925000" cy="3918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Trusting a third party to appropriately model popularity </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Probable that Spotify has certain biases, including its user base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Spotify and Genius do not account for all songs produced</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Qualify the study by presenting it as an analysis of Spotify as a rough proxy for describing American preference in music</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The relationship between popularity and the technology available at the time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The playlists of the past were not created contemporarily as were current playlists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Data from US markets and select decades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100 song selection per decade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Utilizing Oxford English Corpus as standard for commonality in English words</a:t>
            </a:r>
            <a:endParaRPr sz="1900">
              <a:solidFill>
                <a:schemeClr val="dk1"/>
              </a:solidFill>
            </a:endParaRPr>
          </a:p>
          <a:p>
            <a:pPr indent="0" lvl="0" marL="0" rtl="0" algn="l">
              <a:spcBef>
                <a:spcPts val="0"/>
              </a:spcBef>
              <a:spcAft>
                <a:spcPts val="1600"/>
              </a:spcAft>
              <a:buNone/>
            </a:pPr>
            <a:r>
              <a:t/>
            </a:r>
            <a:endParaRPr sz="1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139825" y="88025"/>
            <a:ext cx="886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Hypothesis/Objectives</a:t>
            </a:r>
            <a:endParaRPr sz="2400"/>
          </a:p>
        </p:txBody>
      </p:sp>
      <p:sp>
        <p:nvSpPr>
          <p:cNvPr id="61" name="Google Shape;61;p1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Compare song lyrical content over time</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lnSpc>
                <a:spcPct val="90000"/>
              </a:lnSpc>
              <a:spcBef>
                <a:spcPts val="1000"/>
              </a:spcBef>
              <a:spcAft>
                <a:spcPts val="0"/>
              </a:spcAft>
              <a:buClr>
                <a:schemeClr val="dk1"/>
              </a:buClr>
              <a:buSzPts val="2000"/>
              <a:buChar char="●"/>
            </a:pPr>
            <a:r>
              <a:rPr lang="en" sz="2000">
                <a:solidFill>
                  <a:schemeClr val="dk1"/>
                </a:solidFill>
              </a:rPr>
              <a:t>Comparison across decades of:</a:t>
            </a:r>
            <a:endParaRPr sz="2000">
              <a:solidFill>
                <a:schemeClr val="dk1"/>
              </a:solidFill>
            </a:endParaRPr>
          </a:p>
          <a:p>
            <a:pPr indent="-355600" lvl="1" marL="914400" rtl="0" algn="l">
              <a:lnSpc>
                <a:spcPct val="90000"/>
              </a:lnSpc>
              <a:spcBef>
                <a:spcPts val="0"/>
              </a:spcBef>
              <a:spcAft>
                <a:spcPts val="0"/>
              </a:spcAft>
              <a:buClr>
                <a:schemeClr val="dk1"/>
              </a:buClr>
              <a:buSzPts val="2000"/>
              <a:buChar char="○"/>
            </a:pPr>
            <a:r>
              <a:rPr lang="en" sz="2000">
                <a:solidFill>
                  <a:schemeClr val="dk1"/>
                </a:solidFill>
              </a:rPr>
              <a:t>Word frequency</a:t>
            </a:r>
            <a:endParaRPr sz="2000">
              <a:solidFill>
                <a:schemeClr val="dk1"/>
              </a:solidFill>
            </a:endParaRPr>
          </a:p>
          <a:p>
            <a:pPr indent="-355600" lvl="1" marL="914400" rtl="0" algn="l">
              <a:lnSpc>
                <a:spcPct val="90000"/>
              </a:lnSpc>
              <a:spcBef>
                <a:spcPts val="0"/>
              </a:spcBef>
              <a:spcAft>
                <a:spcPts val="0"/>
              </a:spcAft>
              <a:buClr>
                <a:schemeClr val="dk1"/>
              </a:buClr>
              <a:buSzPts val="2000"/>
              <a:buChar char="○"/>
            </a:pPr>
            <a:r>
              <a:rPr lang="en" sz="2000">
                <a:solidFill>
                  <a:schemeClr val="dk1"/>
                </a:solidFill>
              </a:rPr>
              <a:t>Word diversity</a:t>
            </a:r>
            <a:endParaRPr sz="2000">
              <a:solidFill>
                <a:schemeClr val="dk1"/>
              </a:solidFill>
            </a:endParaRPr>
          </a:p>
          <a:p>
            <a:pPr indent="0" lvl="0" marL="0" rtl="0" algn="l">
              <a:spcBef>
                <a:spcPts val="0"/>
              </a:spcBef>
              <a:spcAft>
                <a:spcPts val="1600"/>
              </a:spcAft>
              <a:buNone/>
            </a:pPr>
            <a:r>
              <a:t/>
            </a:r>
            <a:endParaRPr sz="2000"/>
          </a:p>
        </p:txBody>
      </p:sp>
      <p:pic>
        <p:nvPicPr>
          <p:cNvPr id="62" name="Google Shape;62;p14"/>
          <p:cNvPicPr preferRelativeResize="0"/>
          <p:nvPr/>
        </p:nvPicPr>
        <p:blipFill>
          <a:blip r:embed="rId4">
            <a:alphaModFix/>
          </a:blip>
          <a:stretch>
            <a:fillRect/>
          </a:stretch>
        </p:blipFill>
        <p:spPr>
          <a:xfrm>
            <a:off x="1137538" y="3652225"/>
            <a:ext cx="6715125" cy="371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72125" y="699675"/>
            <a:ext cx="3046800" cy="4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Spotify Top #0s playlist </a:t>
            </a:r>
            <a:endParaRPr sz="2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0" rtl="0" algn="l">
              <a:spcBef>
                <a:spcPts val="1600"/>
              </a:spcBef>
              <a:spcAft>
                <a:spcPts val="0"/>
              </a:spcAft>
              <a:buNone/>
            </a:pPr>
            <a:r>
              <a:t/>
            </a:r>
            <a:endParaRPr/>
          </a:p>
          <a:p>
            <a:pPr indent="457200" lvl="0" marL="0" rtl="0" algn="l">
              <a:spcBef>
                <a:spcPts val="1600"/>
              </a:spcBef>
              <a:spcAft>
                <a:spcPts val="1600"/>
              </a:spcAft>
              <a:buNone/>
            </a:pPr>
            <a:r>
              <a:t/>
            </a:r>
            <a:endParaRPr/>
          </a:p>
        </p:txBody>
      </p:sp>
      <p:sp>
        <p:nvSpPr>
          <p:cNvPr id="68" name="Google Shape;68;p15"/>
          <p:cNvSpPr/>
          <p:nvPr/>
        </p:nvSpPr>
        <p:spPr>
          <a:xfrm>
            <a:off x="1466133" y="2484510"/>
            <a:ext cx="757800" cy="1195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a:t>
            </a:r>
            <a:endParaRPr/>
          </a:p>
          <a:p>
            <a:pPr indent="0" lvl="0" marL="0" rtl="0" algn="ctr">
              <a:spcBef>
                <a:spcPts val="0"/>
              </a:spcBef>
              <a:spcAft>
                <a:spcPts val="0"/>
              </a:spcAft>
              <a:buNone/>
            </a:pPr>
            <a:r>
              <a:rPr lang="en"/>
              <a:t>I</a:t>
            </a:r>
            <a:endParaRPr/>
          </a:p>
        </p:txBody>
      </p:sp>
      <p:pic>
        <p:nvPicPr>
          <p:cNvPr id="69" name="Google Shape;69;p15"/>
          <p:cNvPicPr preferRelativeResize="0"/>
          <p:nvPr/>
        </p:nvPicPr>
        <p:blipFill>
          <a:blip r:embed="rId4">
            <a:alphaModFix/>
          </a:blip>
          <a:stretch>
            <a:fillRect/>
          </a:stretch>
        </p:blipFill>
        <p:spPr>
          <a:xfrm>
            <a:off x="1466195" y="1549043"/>
            <a:ext cx="757679" cy="735976"/>
          </a:xfrm>
          <a:prstGeom prst="rect">
            <a:avLst/>
          </a:prstGeom>
          <a:noFill/>
          <a:ln>
            <a:noFill/>
          </a:ln>
        </p:spPr>
      </p:pic>
      <p:sp>
        <p:nvSpPr>
          <p:cNvPr id="70" name="Google Shape;70;p15"/>
          <p:cNvSpPr txBox="1"/>
          <p:nvPr>
            <p:ph idx="1" type="body"/>
          </p:nvPr>
        </p:nvSpPr>
        <p:spPr>
          <a:xfrm>
            <a:off x="826013" y="3935925"/>
            <a:ext cx="2139000" cy="4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Song metadata</a:t>
            </a:r>
            <a:endParaRPr sz="2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0" rtl="0" algn="l">
              <a:spcBef>
                <a:spcPts val="1600"/>
              </a:spcBef>
              <a:spcAft>
                <a:spcPts val="0"/>
              </a:spcAft>
              <a:buNone/>
            </a:pPr>
            <a:r>
              <a:t/>
            </a:r>
            <a:endParaRPr/>
          </a:p>
          <a:p>
            <a:pPr indent="457200" lvl="0" marL="0" rtl="0" algn="l">
              <a:spcBef>
                <a:spcPts val="1600"/>
              </a:spcBef>
              <a:spcAft>
                <a:spcPts val="1600"/>
              </a:spcAft>
              <a:buNone/>
            </a:pPr>
            <a:r>
              <a:t/>
            </a:r>
            <a:endParaRPr/>
          </a:p>
        </p:txBody>
      </p:sp>
      <p:sp>
        <p:nvSpPr>
          <p:cNvPr id="71" name="Google Shape;71;p15"/>
          <p:cNvSpPr/>
          <p:nvPr/>
        </p:nvSpPr>
        <p:spPr>
          <a:xfrm>
            <a:off x="4455588" y="4077825"/>
            <a:ext cx="1214400" cy="735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    P    I</a:t>
            </a:r>
            <a:endParaRPr/>
          </a:p>
        </p:txBody>
      </p:sp>
      <p:pic>
        <p:nvPicPr>
          <p:cNvPr id="72" name="Google Shape;72;p15"/>
          <p:cNvPicPr preferRelativeResize="0"/>
          <p:nvPr/>
        </p:nvPicPr>
        <p:blipFill>
          <a:blip r:embed="rId5">
            <a:alphaModFix/>
          </a:blip>
          <a:stretch>
            <a:fillRect/>
          </a:stretch>
        </p:blipFill>
        <p:spPr>
          <a:xfrm rot="5400000">
            <a:off x="3407230" y="4060442"/>
            <a:ext cx="810000" cy="770674"/>
          </a:xfrm>
          <a:prstGeom prst="rect">
            <a:avLst/>
          </a:prstGeom>
          <a:noFill/>
          <a:ln>
            <a:noFill/>
          </a:ln>
        </p:spPr>
      </p:pic>
      <p:sp>
        <p:nvSpPr>
          <p:cNvPr id="73" name="Google Shape;73;p15"/>
          <p:cNvSpPr txBox="1"/>
          <p:nvPr>
            <p:ph idx="1" type="body"/>
          </p:nvPr>
        </p:nvSpPr>
        <p:spPr>
          <a:xfrm>
            <a:off x="6131850" y="3935925"/>
            <a:ext cx="1553100" cy="4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Song lyrics</a:t>
            </a:r>
            <a:endParaRPr sz="2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0" rtl="0" algn="l">
              <a:spcBef>
                <a:spcPts val="1600"/>
              </a:spcBef>
              <a:spcAft>
                <a:spcPts val="0"/>
              </a:spcAft>
              <a:buNone/>
            </a:pPr>
            <a:r>
              <a:t/>
            </a:r>
            <a:endParaRPr/>
          </a:p>
          <a:p>
            <a:pPr indent="457200" lvl="0" marL="0" rtl="0" algn="l">
              <a:spcBef>
                <a:spcPts val="1600"/>
              </a:spcBef>
              <a:spcAft>
                <a:spcPts val="1600"/>
              </a:spcAft>
              <a:buNone/>
            </a:pPr>
            <a:r>
              <a:t/>
            </a:r>
            <a:endParaRPr/>
          </a:p>
        </p:txBody>
      </p:sp>
      <p:sp>
        <p:nvSpPr>
          <p:cNvPr id="74" name="Google Shape;74;p15"/>
          <p:cNvSpPr/>
          <p:nvPr/>
        </p:nvSpPr>
        <p:spPr>
          <a:xfrm>
            <a:off x="6565500" y="1431125"/>
            <a:ext cx="685800" cy="1195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a:t>
            </a:r>
            <a:endParaRPr/>
          </a:p>
        </p:txBody>
      </p:sp>
      <p:pic>
        <p:nvPicPr>
          <p:cNvPr id="75" name="Google Shape;75;p15"/>
          <p:cNvPicPr preferRelativeResize="0"/>
          <p:nvPr/>
        </p:nvPicPr>
        <p:blipFill>
          <a:blip r:embed="rId6">
            <a:alphaModFix/>
          </a:blip>
          <a:stretch>
            <a:fillRect/>
          </a:stretch>
        </p:blipFill>
        <p:spPr>
          <a:xfrm>
            <a:off x="6512698" y="2800350"/>
            <a:ext cx="791415" cy="879350"/>
          </a:xfrm>
          <a:prstGeom prst="rect">
            <a:avLst/>
          </a:prstGeom>
          <a:noFill/>
          <a:ln>
            <a:noFill/>
          </a:ln>
        </p:spPr>
      </p:pic>
      <p:sp>
        <p:nvSpPr>
          <p:cNvPr id="76" name="Google Shape;76;p15"/>
          <p:cNvSpPr txBox="1"/>
          <p:nvPr>
            <p:ph idx="1" type="body"/>
          </p:nvPr>
        </p:nvSpPr>
        <p:spPr>
          <a:xfrm>
            <a:off x="5496500" y="661275"/>
            <a:ext cx="3005400" cy="4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Words that are not ‘uh’</a:t>
            </a:r>
            <a:endParaRPr sz="22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0" rtl="0" algn="l">
              <a:spcBef>
                <a:spcPts val="1600"/>
              </a:spcBef>
              <a:spcAft>
                <a:spcPts val="0"/>
              </a:spcAft>
              <a:buNone/>
            </a:pPr>
            <a:r>
              <a:t/>
            </a:r>
            <a:endParaRPr/>
          </a:p>
          <a:p>
            <a:pPr indent="457200" lvl="0" marL="0" rtl="0" algn="l">
              <a:spcBef>
                <a:spcPts val="1600"/>
              </a:spcBef>
              <a:spcAft>
                <a:spcPts val="1600"/>
              </a:spcAft>
              <a:buNone/>
            </a:pPr>
            <a:r>
              <a:t/>
            </a:r>
            <a:endParaRPr/>
          </a:p>
        </p:txBody>
      </p:sp>
      <p:sp>
        <p:nvSpPr>
          <p:cNvPr id="77" name="Google Shape;77;p15"/>
          <p:cNvSpPr/>
          <p:nvPr/>
        </p:nvSpPr>
        <p:spPr>
          <a:xfrm flipH="1" rot="-5400000">
            <a:off x="3989550" y="825800"/>
            <a:ext cx="1164900" cy="1114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5"/>
          <p:cNvPicPr preferRelativeResize="0"/>
          <p:nvPr/>
        </p:nvPicPr>
        <p:blipFill rotWithShape="1">
          <a:blip r:embed="rId7">
            <a:alphaModFix/>
          </a:blip>
          <a:srcRect b="26378" l="0" r="0" t="0"/>
          <a:stretch/>
        </p:blipFill>
        <p:spPr>
          <a:xfrm>
            <a:off x="3154150" y="2437575"/>
            <a:ext cx="2428324" cy="998175"/>
          </a:xfrm>
          <a:prstGeom prst="rect">
            <a:avLst/>
          </a:prstGeom>
          <a:noFill/>
          <a:ln>
            <a:noFill/>
          </a:ln>
        </p:spPr>
      </p:pic>
      <p:sp>
        <p:nvSpPr>
          <p:cNvPr id="79" name="Google Shape;79;p15"/>
          <p:cNvSpPr txBox="1"/>
          <p:nvPr/>
        </p:nvSpPr>
        <p:spPr>
          <a:xfrm>
            <a:off x="4806550" y="740100"/>
            <a:ext cx="262200" cy="1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80" name="Google Shape;80;p15"/>
          <p:cNvSpPr txBox="1"/>
          <p:nvPr/>
        </p:nvSpPr>
        <p:spPr>
          <a:xfrm>
            <a:off x="4577950" y="740100"/>
            <a:ext cx="262200" cy="1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1" name="Google Shape;81;p15"/>
          <p:cNvSpPr txBox="1"/>
          <p:nvPr/>
        </p:nvSpPr>
        <p:spPr>
          <a:xfrm>
            <a:off x="4326600" y="751575"/>
            <a:ext cx="262200" cy="1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82" name="Google Shape;82;p15"/>
          <p:cNvSpPr txBox="1"/>
          <p:nvPr/>
        </p:nvSpPr>
        <p:spPr>
          <a:xfrm>
            <a:off x="4237213" y="994275"/>
            <a:ext cx="262200" cy="1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83" name="Google Shape;83;p15"/>
          <p:cNvSpPr txBox="1"/>
          <p:nvPr/>
        </p:nvSpPr>
        <p:spPr>
          <a:xfrm>
            <a:off x="4147138" y="1303850"/>
            <a:ext cx="262200" cy="1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84" name="Google Shape;84;p15"/>
          <p:cNvSpPr txBox="1"/>
          <p:nvPr>
            <p:ph type="title"/>
          </p:nvPr>
        </p:nvSpPr>
        <p:spPr>
          <a:xfrm>
            <a:off x="137400" y="94575"/>
            <a:ext cx="886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Methodology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84025" y="71450"/>
            <a:ext cx="90336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Data Analysis: 1950s - 1980s</a:t>
            </a:r>
            <a:endParaRPr sz="2000"/>
          </a:p>
        </p:txBody>
      </p:sp>
      <p:pic>
        <p:nvPicPr>
          <p:cNvPr id="90" name="Google Shape;90;p16"/>
          <p:cNvPicPr preferRelativeResize="0"/>
          <p:nvPr/>
        </p:nvPicPr>
        <p:blipFill rotWithShape="1">
          <a:blip r:embed="rId4">
            <a:alphaModFix/>
          </a:blip>
          <a:srcRect b="0" l="6571" r="7080" t="0"/>
          <a:stretch/>
        </p:blipFill>
        <p:spPr>
          <a:xfrm>
            <a:off x="4585200" y="406350"/>
            <a:ext cx="4558801" cy="2584175"/>
          </a:xfrm>
          <a:prstGeom prst="rect">
            <a:avLst/>
          </a:prstGeom>
          <a:noFill/>
          <a:ln>
            <a:noFill/>
          </a:ln>
        </p:spPr>
      </p:pic>
      <p:pic>
        <p:nvPicPr>
          <p:cNvPr id="91" name="Google Shape;91;p16"/>
          <p:cNvPicPr preferRelativeResize="0"/>
          <p:nvPr/>
        </p:nvPicPr>
        <p:blipFill rotWithShape="1">
          <a:blip r:embed="rId5">
            <a:alphaModFix/>
          </a:blip>
          <a:srcRect b="0" l="6335" r="7930" t="0"/>
          <a:stretch/>
        </p:blipFill>
        <p:spPr>
          <a:xfrm>
            <a:off x="0" y="445375"/>
            <a:ext cx="4558801" cy="2506127"/>
          </a:xfrm>
          <a:prstGeom prst="rect">
            <a:avLst/>
          </a:prstGeom>
          <a:noFill/>
          <a:ln>
            <a:noFill/>
          </a:ln>
        </p:spPr>
      </p:pic>
      <p:pic>
        <p:nvPicPr>
          <p:cNvPr id="92" name="Google Shape;92;p16"/>
          <p:cNvPicPr preferRelativeResize="0"/>
          <p:nvPr/>
        </p:nvPicPr>
        <p:blipFill rotWithShape="1">
          <a:blip r:embed="rId6">
            <a:alphaModFix/>
          </a:blip>
          <a:srcRect b="0" l="6090" r="7769" t="0"/>
          <a:stretch/>
        </p:blipFill>
        <p:spPr>
          <a:xfrm>
            <a:off x="39012" y="2990526"/>
            <a:ext cx="4480777" cy="2167425"/>
          </a:xfrm>
          <a:prstGeom prst="rect">
            <a:avLst/>
          </a:prstGeom>
          <a:noFill/>
          <a:ln>
            <a:noFill/>
          </a:ln>
        </p:spPr>
      </p:pic>
      <p:pic>
        <p:nvPicPr>
          <p:cNvPr id="93" name="Google Shape;93;p16"/>
          <p:cNvPicPr preferRelativeResize="0"/>
          <p:nvPr/>
        </p:nvPicPr>
        <p:blipFill rotWithShape="1">
          <a:blip r:embed="rId7">
            <a:alphaModFix/>
          </a:blip>
          <a:srcRect b="0" l="5407" r="8489" t="0"/>
          <a:stretch/>
        </p:blipFill>
        <p:spPr>
          <a:xfrm>
            <a:off x="4585199" y="2971193"/>
            <a:ext cx="4558801" cy="2206094"/>
          </a:xfrm>
          <a:prstGeom prst="rect">
            <a:avLst/>
          </a:prstGeom>
          <a:noFill/>
          <a:ln>
            <a:noFill/>
          </a:ln>
        </p:spPr>
      </p:pic>
      <p:sp>
        <p:nvSpPr>
          <p:cNvPr id="94" name="Google Shape;94;p16"/>
          <p:cNvSpPr txBox="1"/>
          <p:nvPr/>
        </p:nvSpPr>
        <p:spPr>
          <a:xfrm>
            <a:off x="1794050" y="820700"/>
            <a:ext cx="25908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love, your, yes, don’t,</a:t>
            </a:r>
            <a:endParaRPr b="1"/>
          </a:p>
          <a:p>
            <a:pPr indent="0" lvl="0" marL="0" rtl="0" algn="ctr">
              <a:spcBef>
                <a:spcPts val="0"/>
              </a:spcBef>
              <a:spcAft>
                <a:spcPts val="0"/>
              </a:spcAft>
              <a:buNone/>
            </a:pPr>
            <a:r>
              <a:rPr b="1" lang="en"/>
              <a:t>is, tweet, know, it’s, dream</a:t>
            </a:r>
            <a:endParaRPr b="1"/>
          </a:p>
        </p:txBody>
      </p:sp>
      <p:sp>
        <p:nvSpPr>
          <p:cNvPr id="95" name="Google Shape;95;p16"/>
          <p:cNvSpPr txBox="1"/>
          <p:nvPr/>
        </p:nvSpPr>
        <p:spPr>
          <a:xfrm>
            <a:off x="6347000" y="771800"/>
            <a:ext cx="25908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your, I’m, love, like, is</a:t>
            </a:r>
            <a:endParaRPr b="1"/>
          </a:p>
          <a:p>
            <a:pPr indent="0" lvl="0" marL="0" rtl="0" algn="ctr">
              <a:spcBef>
                <a:spcPts val="0"/>
              </a:spcBef>
              <a:spcAft>
                <a:spcPts val="0"/>
              </a:spcAft>
              <a:buNone/>
            </a:pPr>
            <a:r>
              <a:rPr b="1" lang="en"/>
              <a:t>baby, time, just, here</a:t>
            </a:r>
            <a:endParaRPr b="1"/>
          </a:p>
        </p:txBody>
      </p:sp>
      <p:sp>
        <p:nvSpPr>
          <p:cNvPr id="96" name="Google Shape;96;p16"/>
          <p:cNvSpPr txBox="1"/>
          <p:nvPr/>
        </p:nvSpPr>
        <p:spPr>
          <a:xfrm>
            <a:off x="1485600" y="3316250"/>
            <a:ext cx="28422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I’m, your, just, it’s, is, goodnight, verse, love, know</a:t>
            </a:r>
            <a:endParaRPr b="1"/>
          </a:p>
        </p:txBody>
      </p:sp>
      <p:sp>
        <p:nvSpPr>
          <p:cNvPr id="97" name="Google Shape;97;p16"/>
          <p:cNvSpPr txBox="1"/>
          <p:nvPr/>
        </p:nvSpPr>
        <p:spPr>
          <a:xfrm>
            <a:off x="6289000" y="3316250"/>
            <a:ext cx="2706000" cy="5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your, I’m, it’s, love, chorus, like, know, don’t, get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100150" y="55100"/>
            <a:ext cx="88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Data Analysis: 1990s - Today</a:t>
            </a:r>
            <a:endParaRPr sz="2000"/>
          </a:p>
        </p:txBody>
      </p:sp>
      <p:pic>
        <p:nvPicPr>
          <p:cNvPr id="103" name="Google Shape;103;p17"/>
          <p:cNvPicPr preferRelativeResize="0"/>
          <p:nvPr/>
        </p:nvPicPr>
        <p:blipFill rotWithShape="1">
          <a:blip r:embed="rId4">
            <a:alphaModFix/>
          </a:blip>
          <a:srcRect b="0" l="6474" r="7540" t="0"/>
          <a:stretch/>
        </p:blipFill>
        <p:spPr>
          <a:xfrm>
            <a:off x="0" y="466300"/>
            <a:ext cx="4429605" cy="2163350"/>
          </a:xfrm>
          <a:prstGeom prst="rect">
            <a:avLst/>
          </a:prstGeom>
          <a:noFill/>
          <a:ln>
            <a:noFill/>
          </a:ln>
        </p:spPr>
      </p:pic>
      <p:pic>
        <p:nvPicPr>
          <p:cNvPr id="104" name="Google Shape;104;p17"/>
          <p:cNvPicPr preferRelativeResize="0"/>
          <p:nvPr/>
        </p:nvPicPr>
        <p:blipFill rotWithShape="1">
          <a:blip r:embed="rId5">
            <a:alphaModFix/>
          </a:blip>
          <a:srcRect b="0" l="5944" r="7519" t="0"/>
          <a:stretch/>
        </p:blipFill>
        <p:spPr>
          <a:xfrm>
            <a:off x="4451743" y="362700"/>
            <a:ext cx="4708407" cy="2266950"/>
          </a:xfrm>
          <a:prstGeom prst="rect">
            <a:avLst/>
          </a:prstGeom>
          <a:noFill/>
          <a:ln>
            <a:noFill/>
          </a:ln>
        </p:spPr>
      </p:pic>
      <p:pic>
        <p:nvPicPr>
          <p:cNvPr id="105" name="Google Shape;105;p17"/>
          <p:cNvPicPr preferRelativeResize="0"/>
          <p:nvPr/>
        </p:nvPicPr>
        <p:blipFill rotWithShape="1">
          <a:blip r:embed="rId6">
            <a:alphaModFix/>
          </a:blip>
          <a:srcRect b="0" l="5230" r="6718" t="0"/>
          <a:stretch/>
        </p:blipFill>
        <p:spPr>
          <a:xfrm>
            <a:off x="13675" y="2873400"/>
            <a:ext cx="4429601" cy="2259975"/>
          </a:xfrm>
          <a:prstGeom prst="rect">
            <a:avLst/>
          </a:prstGeom>
          <a:noFill/>
          <a:ln>
            <a:noFill/>
          </a:ln>
        </p:spPr>
      </p:pic>
      <p:pic>
        <p:nvPicPr>
          <p:cNvPr id="106" name="Google Shape;106;p17"/>
          <p:cNvPicPr preferRelativeResize="0"/>
          <p:nvPr/>
        </p:nvPicPr>
        <p:blipFill rotWithShape="1">
          <a:blip r:embed="rId7">
            <a:alphaModFix/>
          </a:blip>
          <a:srcRect b="0" l="6547" r="7975" t="0"/>
          <a:stretch/>
        </p:blipFill>
        <p:spPr>
          <a:xfrm>
            <a:off x="4480725" y="2869913"/>
            <a:ext cx="4650452" cy="2266950"/>
          </a:xfrm>
          <a:prstGeom prst="rect">
            <a:avLst/>
          </a:prstGeom>
          <a:noFill/>
          <a:ln>
            <a:noFill/>
          </a:ln>
        </p:spPr>
      </p:pic>
      <p:sp>
        <p:nvSpPr>
          <p:cNvPr id="107" name="Google Shape;107;p17"/>
          <p:cNvSpPr txBox="1"/>
          <p:nvPr/>
        </p:nvSpPr>
        <p:spPr>
          <a:xfrm>
            <a:off x="1181475" y="801650"/>
            <a:ext cx="30510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houston, your, it’s, sawyer, is, know, want, I’m, love</a:t>
            </a:r>
            <a:endParaRPr b="1"/>
          </a:p>
        </p:txBody>
      </p:sp>
      <p:sp>
        <p:nvSpPr>
          <p:cNvPr id="108" name="Google Shape;108;p17"/>
          <p:cNvSpPr txBox="1"/>
          <p:nvPr/>
        </p:nvSpPr>
        <p:spPr>
          <a:xfrm>
            <a:off x="6146975" y="744500"/>
            <a:ext cx="28005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your, I’m, just, hands, no, what, oh, la, love</a:t>
            </a:r>
            <a:endParaRPr b="1"/>
          </a:p>
        </p:txBody>
      </p:sp>
      <p:sp>
        <p:nvSpPr>
          <p:cNvPr id="109" name="Google Shape;109;p17"/>
          <p:cNvSpPr txBox="1"/>
          <p:nvPr/>
        </p:nvSpPr>
        <p:spPr>
          <a:xfrm>
            <a:off x="1336850" y="3240050"/>
            <a:ext cx="28005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I’m, your, know, oh, yeah, don’t, like, love, ‘bout</a:t>
            </a:r>
            <a:endParaRPr b="1"/>
          </a:p>
        </p:txBody>
      </p:sp>
      <p:sp>
        <p:nvSpPr>
          <p:cNvPr id="110" name="Google Shape;110;p17"/>
          <p:cNvSpPr txBox="1"/>
          <p:nvPr/>
        </p:nvSpPr>
        <p:spPr>
          <a:xfrm>
            <a:off x="6146975" y="3240050"/>
            <a:ext cx="28005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I’m, yeah, like, no, know, got, love, wanna, your</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4">
            <a:alphaModFix/>
          </a:blip>
          <a:stretch>
            <a:fillRect/>
          </a:stretch>
        </p:blipFill>
        <p:spPr>
          <a:xfrm>
            <a:off x="4199400" y="1253721"/>
            <a:ext cx="3930675" cy="3384525"/>
          </a:xfrm>
          <a:prstGeom prst="rect">
            <a:avLst/>
          </a:prstGeom>
          <a:noFill/>
          <a:ln>
            <a:noFill/>
          </a:ln>
        </p:spPr>
      </p:pic>
      <p:sp>
        <p:nvSpPr>
          <p:cNvPr id="116" name="Google Shape;116;p18"/>
          <p:cNvSpPr txBox="1"/>
          <p:nvPr>
            <p:ph type="title"/>
          </p:nvPr>
        </p:nvSpPr>
        <p:spPr>
          <a:xfrm>
            <a:off x="192700" y="1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Word Diversity</a:t>
            </a:r>
            <a:endParaRPr sz="2400"/>
          </a:p>
        </p:txBody>
      </p:sp>
      <p:pic>
        <p:nvPicPr>
          <p:cNvPr id="117" name="Google Shape;117;p18"/>
          <p:cNvPicPr preferRelativeResize="0"/>
          <p:nvPr/>
        </p:nvPicPr>
        <p:blipFill>
          <a:blip r:embed="rId4">
            <a:alphaModFix/>
          </a:blip>
          <a:stretch>
            <a:fillRect/>
          </a:stretch>
        </p:blipFill>
        <p:spPr>
          <a:xfrm>
            <a:off x="192700" y="1557725"/>
            <a:ext cx="4164775" cy="2776512"/>
          </a:xfrm>
          <a:prstGeom prst="rect">
            <a:avLst/>
          </a:prstGeom>
          <a:noFill/>
          <a:ln>
            <a:noFill/>
          </a:ln>
        </p:spPr>
      </p:pic>
      <p:pic>
        <p:nvPicPr>
          <p:cNvPr id="118" name="Google Shape;118;p18"/>
          <p:cNvPicPr preferRelativeResize="0"/>
          <p:nvPr/>
        </p:nvPicPr>
        <p:blipFill rotWithShape="1">
          <a:blip r:embed="rId5">
            <a:alphaModFix/>
          </a:blip>
          <a:srcRect b="9510" l="0" r="0" t="0"/>
          <a:stretch/>
        </p:blipFill>
        <p:spPr>
          <a:xfrm>
            <a:off x="4199400" y="1253725"/>
            <a:ext cx="4164775" cy="248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92700" y="1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Word Diversity</a:t>
            </a:r>
            <a:endParaRPr sz="2400"/>
          </a:p>
        </p:txBody>
      </p:sp>
      <p:pic>
        <p:nvPicPr>
          <p:cNvPr id="124" name="Google Shape;124;p19"/>
          <p:cNvPicPr preferRelativeResize="0"/>
          <p:nvPr/>
        </p:nvPicPr>
        <p:blipFill>
          <a:blip r:embed="rId4">
            <a:alphaModFix/>
          </a:blip>
          <a:stretch>
            <a:fillRect/>
          </a:stretch>
        </p:blipFill>
        <p:spPr>
          <a:xfrm>
            <a:off x="4572000" y="1200150"/>
            <a:ext cx="4114800" cy="2743200"/>
          </a:xfrm>
          <a:prstGeom prst="rect">
            <a:avLst/>
          </a:prstGeom>
          <a:noFill/>
          <a:ln>
            <a:noFill/>
          </a:ln>
        </p:spPr>
      </p:pic>
      <p:pic>
        <p:nvPicPr>
          <p:cNvPr id="125" name="Google Shape;125;p19"/>
          <p:cNvPicPr preferRelativeResize="0"/>
          <p:nvPr/>
        </p:nvPicPr>
        <p:blipFill>
          <a:blip r:embed="rId5">
            <a:alphaModFix/>
          </a:blip>
          <a:stretch>
            <a:fillRect/>
          </a:stretch>
        </p:blipFill>
        <p:spPr>
          <a:xfrm>
            <a:off x="257675" y="1200150"/>
            <a:ext cx="4114800"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92700" y="1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Curse Words</a:t>
            </a:r>
            <a:endParaRPr b="1" sz="2400"/>
          </a:p>
          <a:p>
            <a:pPr indent="0" lvl="0" marL="0" rtl="0" algn="l">
              <a:spcBef>
                <a:spcPts val="0"/>
              </a:spcBef>
              <a:spcAft>
                <a:spcPts val="0"/>
              </a:spcAft>
              <a:buNone/>
            </a:pPr>
            <a:r>
              <a:t/>
            </a:r>
            <a:endParaRPr b="1" sz="2400"/>
          </a:p>
        </p:txBody>
      </p:sp>
      <p:pic>
        <p:nvPicPr>
          <p:cNvPr id="131" name="Google Shape;131;p20"/>
          <p:cNvPicPr preferRelativeResize="0"/>
          <p:nvPr/>
        </p:nvPicPr>
        <p:blipFill>
          <a:blip r:embed="rId4">
            <a:alphaModFix/>
          </a:blip>
          <a:stretch>
            <a:fillRect/>
          </a:stretch>
        </p:blipFill>
        <p:spPr>
          <a:xfrm>
            <a:off x="0" y="0"/>
            <a:ext cx="3102576" cy="2267550"/>
          </a:xfrm>
          <a:prstGeom prst="rect">
            <a:avLst/>
          </a:prstGeom>
          <a:noFill/>
          <a:ln>
            <a:noFill/>
          </a:ln>
        </p:spPr>
      </p:pic>
      <p:pic>
        <p:nvPicPr>
          <p:cNvPr id="132" name="Google Shape;132;p20"/>
          <p:cNvPicPr preferRelativeResize="0"/>
          <p:nvPr/>
        </p:nvPicPr>
        <p:blipFill>
          <a:blip r:embed="rId5">
            <a:alphaModFix/>
          </a:blip>
          <a:stretch>
            <a:fillRect/>
          </a:stretch>
        </p:blipFill>
        <p:spPr>
          <a:xfrm>
            <a:off x="2895923" y="0"/>
            <a:ext cx="3102576" cy="2267550"/>
          </a:xfrm>
          <a:prstGeom prst="rect">
            <a:avLst/>
          </a:prstGeom>
          <a:noFill/>
          <a:ln>
            <a:noFill/>
          </a:ln>
        </p:spPr>
      </p:pic>
      <p:pic>
        <p:nvPicPr>
          <p:cNvPr id="133" name="Google Shape;133;p20"/>
          <p:cNvPicPr preferRelativeResize="0"/>
          <p:nvPr/>
        </p:nvPicPr>
        <p:blipFill>
          <a:blip r:embed="rId6">
            <a:alphaModFix/>
          </a:blip>
          <a:stretch>
            <a:fillRect/>
          </a:stretch>
        </p:blipFill>
        <p:spPr>
          <a:xfrm>
            <a:off x="5849625" y="-14525"/>
            <a:ext cx="3099816" cy="2267712"/>
          </a:xfrm>
          <a:prstGeom prst="rect">
            <a:avLst/>
          </a:prstGeom>
          <a:noFill/>
          <a:ln>
            <a:noFill/>
          </a:ln>
        </p:spPr>
      </p:pic>
      <p:pic>
        <p:nvPicPr>
          <p:cNvPr id="134" name="Google Shape;134;p20"/>
          <p:cNvPicPr preferRelativeResize="0"/>
          <p:nvPr/>
        </p:nvPicPr>
        <p:blipFill>
          <a:blip r:embed="rId7">
            <a:alphaModFix/>
          </a:blip>
          <a:stretch>
            <a:fillRect/>
          </a:stretch>
        </p:blipFill>
        <p:spPr>
          <a:xfrm>
            <a:off x="648150" y="2634575"/>
            <a:ext cx="3099816" cy="2267712"/>
          </a:xfrm>
          <a:prstGeom prst="rect">
            <a:avLst/>
          </a:prstGeom>
          <a:noFill/>
          <a:ln>
            <a:noFill/>
          </a:ln>
        </p:spPr>
      </p:pic>
      <p:pic>
        <p:nvPicPr>
          <p:cNvPr id="135" name="Google Shape;135;p20"/>
          <p:cNvPicPr preferRelativeResize="0"/>
          <p:nvPr/>
        </p:nvPicPr>
        <p:blipFill>
          <a:blip r:embed="rId8">
            <a:alphaModFix/>
          </a:blip>
          <a:stretch>
            <a:fillRect/>
          </a:stretch>
        </p:blipFill>
        <p:spPr>
          <a:xfrm>
            <a:off x="4325525" y="2634575"/>
            <a:ext cx="3639312" cy="22677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1"/>
          <p:cNvPicPr preferRelativeResize="0"/>
          <p:nvPr/>
        </p:nvPicPr>
        <p:blipFill>
          <a:blip r:embed="rId4">
            <a:alphaModFix/>
          </a:blip>
          <a:stretch>
            <a:fillRect/>
          </a:stretch>
        </p:blipFill>
        <p:spPr>
          <a:xfrm>
            <a:off x="869900" y="264950"/>
            <a:ext cx="6920400" cy="461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