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Raleway"/>
      <p:regular r:id="rId6"/>
      <p:bold r:id="rId7"/>
      <p:italic r:id="rId8"/>
      <p:boldItalic r:id="rId9"/>
    </p:embeddedFon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font" Target="fonts/Raleway-regular.fntdata"/><Relationship Id="rId7" Type="http://schemas.openxmlformats.org/officeDocument/2006/relationships/font" Target="fonts/Raleway-bold.fntdata"/><Relationship Id="rId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Trade-off Sliders</a:t>
            </a:r>
          </a:p>
        </p:txBody>
      </p:sp>
      <p:grpSp>
        <p:nvGrpSpPr>
          <p:cNvPr id="87" name="Shape 87"/>
          <p:cNvGrpSpPr/>
          <p:nvPr/>
        </p:nvGrpSpPr>
        <p:grpSpPr>
          <a:xfrm>
            <a:off x="2451425" y="1941800"/>
            <a:ext cx="6375700" cy="2984657"/>
            <a:chOff x="2451425" y="1941800"/>
            <a:chExt cx="6375700" cy="2984657"/>
          </a:xfrm>
        </p:grpSpPr>
        <p:grpSp>
          <p:nvGrpSpPr>
            <p:cNvPr id="88" name="Shape 88"/>
            <p:cNvGrpSpPr/>
            <p:nvPr/>
          </p:nvGrpSpPr>
          <p:grpSpPr>
            <a:xfrm>
              <a:off x="2451425" y="1941800"/>
              <a:ext cx="6375700" cy="2984657"/>
              <a:chOff x="2451425" y="1941800"/>
              <a:chExt cx="6375700" cy="2984657"/>
            </a:xfrm>
          </p:grpSpPr>
          <p:grpSp>
            <p:nvGrpSpPr>
              <p:cNvPr id="89" name="Shape 89"/>
              <p:cNvGrpSpPr/>
              <p:nvPr/>
            </p:nvGrpSpPr>
            <p:grpSpPr>
              <a:xfrm>
                <a:off x="3257825" y="2479148"/>
                <a:ext cx="4758075" cy="2447308"/>
                <a:chOff x="3257825" y="2098200"/>
                <a:chExt cx="4758075" cy="2712300"/>
              </a:xfrm>
            </p:grpSpPr>
            <p:cxnSp>
              <p:nvCxnSpPr>
                <p:cNvPr id="90" name="Shape 90"/>
                <p:cNvCxnSpPr/>
                <p:nvPr/>
              </p:nvCxnSpPr>
              <p:spPr>
                <a:xfrm>
                  <a:off x="3257825" y="2098200"/>
                  <a:ext cx="0" cy="2712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dot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1" name="Shape 91"/>
                <p:cNvCxnSpPr/>
                <p:nvPr/>
              </p:nvCxnSpPr>
              <p:spPr>
                <a:xfrm>
                  <a:off x="4447344" y="2098200"/>
                  <a:ext cx="0" cy="2712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dot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2" name="Shape 92"/>
                <p:cNvCxnSpPr/>
                <p:nvPr/>
              </p:nvCxnSpPr>
              <p:spPr>
                <a:xfrm>
                  <a:off x="5636863" y="2098200"/>
                  <a:ext cx="0" cy="2712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dot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3" name="Shape 93"/>
                <p:cNvCxnSpPr/>
                <p:nvPr/>
              </p:nvCxnSpPr>
              <p:spPr>
                <a:xfrm>
                  <a:off x="6826381" y="2098200"/>
                  <a:ext cx="0" cy="2712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dot"/>
                  <a:round/>
                  <a:headEnd len="lg" w="lg" type="none"/>
                  <a:tailEnd len="lg" w="lg" type="none"/>
                </a:ln>
              </p:spPr>
            </p:cxnSp>
            <p:cxnSp>
              <p:nvCxnSpPr>
                <p:cNvPr id="94" name="Shape 94"/>
                <p:cNvCxnSpPr/>
                <p:nvPr/>
              </p:nvCxnSpPr>
              <p:spPr>
                <a:xfrm>
                  <a:off x="8015900" y="2098200"/>
                  <a:ext cx="0" cy="2712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dot"/>
                  <a:round/>
                  <a:headEnd len="lg" w="lg" type="none"/>
                  <a:tailEnd len="lg" w="lg" type="none"/>
                </a:ln>
              </p:spPr>
            </p:cxnSp>
          </p:grpSp>
          <p:grpSp>
            <p:nvGrpSpPr>
              <p:cNvPr id="95" name="Shape 95"/>
              <p:cNvGrpSpPr/>
              <p:nvPr/>
            </p:nvGrpSpPr>
            <p:grpSpPr>
              <a:xfrm>
                <a:off x="2451425" y="1941800"/>
                <a:ext cx="6375700" cy="431400"/>
                <a:chOff x="2451425" y="1941800"/>
                <a:chExt cx="6375700" cy="431400"/>
              </a:xfrm>
            </p:grpSpPr>
            <p:sp>
              <p:nvSpPr>
                <p:cNvPr id="96" name="Shape 96"/>
                <p:cNvSpPr/>
                <p:nvPr/>
              </p:nvSpPr>
              <p:spPr>
                <a:xfrm>
                  <a:off x="2451425" y="1941800"/>
                  <a:ext cx="1524600" cy="431400"/>
                </a:xfrm>
                <a:prstGeom prst="chevron">
                  <a:avLst>
                    <a:gd fmla="val 50000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i="1" lang="ja" sz="1200"/>
                    <a:t>Unimportant</a:t>
                  </a:r>
                </a:p>
              </p:txBody>
            </p:sp>
            <p:sp>
              <p:nvSpPr>
                <p:cNvPr id="97" name="Shape 97"/>
                <p:cNvSpPr/>
                <p:nvPr/>
              </p:nvSpPr>
              <p:spPr>
                <a:xfrm>
                  <a:off x="3733500" y="1941800"/>
                  <a:ext cx="1524600" cy="431400"/>
                </a:xfrm>
                <a:prstGeom prst="chevron">
                  <a:avLst>
                    <a:gd fmla="val 50000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i="1" lang="ja" sz="1200"/>
                    <a:t>Desirable</a:t>
                  </a:r>
                </a:p>
              </p:txBody>
            </p:sp>
            <p:sp>
              <p:nvSpPr>
                <p:cNvPr id="98" name="Shape 98"/>
                <p:cNvSpPr/>
                <p:nvPr/>
              </p:nvSpPr>
              <p:spPr>
                <a:xfrm>
                  <a:off x="4876975" y="1941800"/>
                  <a:ext cx="1524600" cy="431400"/>
                </a:xfrm>
                <a:prstGeom prst="chevron">
                  <a:avLst>
                    <a:gd fmla="val 50000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i="1" lang="ja" sz="1200"/>
                    <a:t>Highly Desirable</a:t>
                  </a:r>
                </a:p>
              </p:txBody>
            </p:sp>
            <p:sp>
              <p:nvSpPr>
                <p:cNvPr id="99" name="Shape 99"/>
                <p:cNvSpPr/>
                <p:nvPr/>
              </p:nvSpPr>
              <p:spPr>
                <a:xfrm>
                  <a:off x="6080600" y="1941800"/>
                  <a:ext cx="1524600" cy="431400"/>
                </a:xfrm>
                <a:prstGeom prst="chevron">
                  <a:avLst>
                    <a:gd fmla="val 50000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i="1" lang="ja" sz="1200"/>
                    <a:t>Important</a:t>
                  </a:r>
                </a:p>
              </p:txBody>
            </p:sp>
            <p:sp>
              <p:nvSpPr>
                <p:cNvPr id="100" name="Shape 100"/>
                <p:cNvSpPr/>
                <p:nvPr/>
              </p:nvSpPr>
              <p:spPr>
                <a:xfrm>
                  <a:off x="7302525" y="1941800"/>
                  <a:ext cx="1524600" cy="431400"/>
                </a:xfrm>
                <a:prstGeom prst="chevron">
                  <a:avLst>
                    <a:gd fmla="val 50000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wrap="square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i="1" lang="ja" sz="1200"/>
                    <a:t>Critical</a:t>
                  </a:r>
                </a:p>
              </p:txBody>
            </p:sp>
          </p:grpSp>
        </p:grpSp>
        <p:grpSp>
          <p:nvGrpSpPr>
            <p:cNvPr id="101" name="Shape 101"/>
            <p:cNvGrpSpPr/>
            <p:nvPr/>
          </p:nvGrpSpPr>
          <p:grpSpPr>
            <a:xfrm>
              <a:off x="3247375" y="2756200"/>
              <a:ext cx="4786225" cy="1893600"/>
              <a:chOff x="3247375" y="2756200"/>
              <a:chExt cx="4786225" cy="1893600"/>
            </a:xfrm>
          </p:grpSpPr>
          <p:sp>
            <p:nvSpPr>
              <p:cNvPr id="102" name="Shape 102"/>
              <p:cNvSpPr/>
              <p:nvPr/>
            </p:nvSpPr>
            <p:spPr>
              <a:xfrm>
                <a:off x="3249800" y="2756200"/>
                <a:ext cx="4783800" cy="1605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Shape 103"/>
              <p:cNvSpPr/>
              <p:nvPr/>
            </p:nvSpPr>
            <p:spPr>
              <a:xfrm>
                <a:off x="3247375" y="3189477"/>
                <a:ext cx="4783800" cy="1605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>
                <a:off x="3247375" y="3622750"/>
                <a:ext cx="4783800" cy="1605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3247375" y="4056025"/>
                <a:ext cx="4783800" cy="1605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3249800" y="4489300"/>
                <a:ext cx="4783800" cy="1605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" name="Shape 107"/>
          <p:cNvGrpSpPr/>
          <p:nvPr/>
        </p:nvGrpSpPr>
        <p:grpSpPr>
          <a:xfrm>
            <a:off x="161825" y="2607023"/>
            <a:ext cx="2289600" cy="2268157"/>
            <a:chOff x="161825" y="2607023"/>
            <a:chExt cx="2289600" cy="2268157"/>
          </a:xfrm>
        </p:grpSpPr>
        <p:sp>
          <p:nvSpPr>
            <p:cNvPr id="108" name="Shape 108"/>
            <p:cNvSpPr txBox="1"/>
            <p:nvPr/>
          </p:nvSpPr>
          <p:spPr>
            <a:xfrm>
              <a:off x="178325" y="2607023"/>
              <a:ext cx="2273100" cy="5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ja" sz="1800"/>
                <a:t>Scope</a:t>
              </a: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78325" y="3040296"/>
              <a:ext cx="2240100" cy="5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ja" sz="1800"/>
                <a:t>Budget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161825" y="3481595"/>
              <a:ext cx="2273100" cy="5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ja" sz="1800"/>
                <a:t>Time</a:t>
              </a: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178325" y="3899300"/>
              <a:ext cx="2273100" cy="5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ja" sz="1800"/>
                <a:t>Quality</a:t>
              </a: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161825" y="4336079"/>
              <a:ext cx="2273100" cy="5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lvl="0" rtl="0" algn="r">
                <a:spcBef>
                  <a:spcPts val="0"/>
                </a:spcBef>
                <a:buNone/>
              </a:pPr>
              <a:r>
                <a:rPr lang="ja" sz="1800"/>
                <a:t>(Anything you want)</a:t>
              </a:r>
            </a:p>
          </p:txBody>
        </p:sp>
      </p:grpSp>
      <p:sp>
        <p:nvSpPr>
          <p:cNvPr id="113" name="Shape 113"/>
          <p:cNvSpPr/>
          <p:nvPr/>
        </p:nvSpPr>
        <p:spPr>
          <a:xfrm>
            <a:off x="5502925" y="2647900"/>
            <a:ext cx="2727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502925" y="3081175"/>
            <a:ext cx="2727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505350" y="3514450"/>
            <a:ext cx="2727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505350" y="3947725"/>
            <a:ext cx="2727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5505350" y="4381000"/>
            <a:ext cx="2727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