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handoutMasterIdLst>
    <p:handoutMasterId r:id="rId14"/>
  </p:handoutMasterIdLst>
  <p:sldIdLst>
    <p:sldId id="328" r:id="rId2"/>
    <p:sldId id="329" r:id="rId3"/>
    <p:sldId id="330" r:id="rId4"/>
    <p:sldId id="331" r:id="rId5"/>
    <p:sldId id="332" r:id="rId6"/>
    <p:sldId id="333" r:id="rId7"/>
    <p:sldId id="334" r:id="rId8"/>
    <p:sldId id="335" r:id="rId9"/>
    <p:sldId id="336" r:id="rId10"/>
    <p:sldId id="337" r:id="rId11"/>
    <p:sldId id="33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6"/>
      </p:cViewPr>
      <p:guideLst>
        <p:guide orient="horz" pos="2160"/>
        <p:guide pos="2880"/>
      </p:guideLst>
    </p:cSldViewPr>
  </p:slideViewPr>
  <p:notesTextViewPr>
    <p:cViewPr>
      <p:scale>
        <a:sx n="100" d="100"/>
        <a:sy n="100" d="100"/>
      </p:scale>
      <p:origin x="0" y="0"/>
    </p:cViewPr>
  </p:notesTextViewPr>
  <p:notesViewPr>
    <p:cSldViewPr>
      <p:cViewPr varScale="1">
        <p:scale>
          <a:sx n="77" d="100"/>
          <a:sy n="77" d="100"/>
        </p:scale>
        <p:origin x="2620"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7130AC-1169-47BD-87F5-AFD9E79DDC3D}" type="datetimeFigureOut">
              <a:rPr lang="en-US" smtClean="0"/>
              <a:pPr/>
              <a:t>11/20/2016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F7480B-C27C-446E-AADB-C78AD07FD3CD}" type="slidenum">
              <a:rPr lang="en-US" smtClean="0"/>
              <a:pPr/>
              <a:t>‹#›</a:t>
            </a:fld>
            <a:endParaRPr lang="en-US"/>
          </a:p>
        </p:txBody>
      </p:sp>
    </p:spTree>
    <p:extLst>
      <p:ext uri="{BB962C8B-B14F-4D97-AF65-F5344CB8AC3E}">
        <p14:creationId xmlns:p14="http://schemas.microsoft.com/office/powerpoint/2010/main" val="2659712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D3C603-3B65-4AB7-82D6-2288B2E2AD50}" type="datetimeFigureOut">
              <a:rPr lang="en-US" smtClean="0"/>
              <a:pPr/>
              <a:t>11/20/2016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C6714-DB55-4642-89AE-3D1E79A974A4}" type="slidenum">
              <a:rPr lang="en-US" smtClean="0"/>
              <a:pPr/>
              <a:t>‹#›</a:t>
            </a:fld>
            <a:endParaRPr lang="en-US"/>
          </a:p>
        </p:txBody>
      </p:sp>
    </p:spTree>
    <p:extLst>
      <p:ext uri="{BB962C8B-B14F-4D97-AF65-F5344CB8AC3E}">
        <p14:creationId xmlns:p14="http://schemas.microsoft.com/office/powerpoint/2010/main" val="355404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userDrawn="1"/>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Title 1"/>
          <p:cNvSpPr txBox="1">
            <a:spLocks/>
          </p:cNvSpPr>
          <p:nvPr userDrawn="1"/>
        </p:nvSpPr>
        <p:spPr>
          <a:xfrm>
            <a:off x="2041118" y="462571"/>
            <a:ext cx="6493282" cy="1132184"/>
          </a:xfrm>
          <a:prstGeom prst="rect">
            <a:avLst/>
          </a:prstGeom>
        </p:spPr>
        <p:txBody>
          <a:bodyPr vert="horz" anchor="b">
            <a:normAutofit/>
          </a:bodyPr>
          <a:lstStyle/>
          <a:p>
            <a:pPr algn="l" rtl="0" eaLnBrk="1" latinLnBrk="0" hangingPunct="1">
              <a:lnSpc>
                <a:spcPct val="100000"/>
              </a:lnSpc>
              <a:spcBef>
                <a:spcPct val="0"/>
              </a:spcBef>
              <a:buNone/>
            </a:pPr>
            <a:r>
              <a:rPr kumimoji="0" lang="en-US" sz="3000" b="1" kern="1200" cap="small" baseline="0" dirty="0">
                <a:solidFill>
                  <a:schemeClr val="tx2"/>
                </a:solidFill>
                <a:latin typeface="+mj-lt"/>
                <a:ea typeface="+mj-ea"/>
                <a:cs typeface="+mj-cs"/>
              </a:rPr>
              <a:t>CS584 – Machine Learning</a:t>
            </a:r>
            <a:br>
              <a:rPr kumimoji="0" lang="en-US" sz="3000" b="1" kern="1200" cap="small" baseline="0" dirty="0">
                <a:solidFill>
                  <a:schemeClr val="tx2"/>
                </a:solidFill>
                <a:latin typeface="+mj-lt"/>
                <a:ea typeface="+mj-ea"/>
                <a:cs typeface="+mj-cs"/>
              </a:rPr>
            </a:br>
            <a:r>
              <a:rPr kumimoji="0" lang="en-US" sz="3000" b="1" kern="1200" cap="small" baseline="0" dirty="0">
                <a:solidFill>
                  <a:schemeClr val="tx2"/>
                </a:solidFill>
                <a:latin typeface="+mj-lt"/>
                <a:ea typeface="+mj-ea"/>
                <a:cs typeface="+mj-cs"/>
              </a:rPr>
              <a:t>Fall 2016</a:t>
            </a:r>
          </a:p>
        </p:txBody>
      </p:sp>
      <p:sp>
        <p:nvSpPr>
          <p:cNvPr id="45" name="Text Placeholder 44"/>
          <p:cNvSpPr>
            <a:spLocks noGrp="1"/>
          </p:cNvSpPr>
          <p:nvPr>
            <p:ph type="body" sz="quarter" idx="12" hasCustomPrompt="1"/>
          </p:nvPr>
        </p:nvSpPr>
        <p:spPr>
          <a:xfrm>
            <a:off x="2041118" y="2069896"/>
            <a:ext cx="5463344" cy="1183318"/>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2800" b="1" i="0" u="none" strike="noStrike" kern="1200" cap="small" spc="0" normalizeH="0" baseline="0" noProof="0">
                <a:ln>
                  <a:noFill/>
                </a:ln>
                <a:solidFill>
                  <a:schemeClr val="tx2"/>
                </a:solidFill>
                <a:effectLst/>
                <a:uLnTx/>
                <a:uFillTx/>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small" spc="0" normalizeH="0" baseline="0" noProof="0" dirty="0">
                <a:ln>
                  <a:noFill/>
                </a:ln>
                <a:solidFill>
                  <a:schemeClr val="tx2"/>
                </a:solidFill>
                <a:effectLst/>
                <a:uLnTx/>
                <a:uFillTx/>
                <a:latin typeface="+mj-lt"/>
                <a:ea typeface="+mj-ea"/>
                <a:cs typeface="+mj-cs"/>
              </a:rPr>
              <a:t>Topic: </a:t>
            </a:r>
            <a:r>
              <a:rPr lang="en-US" sz="2400" b="1" cap="small" dirty="0">
                <a:solidFill>
                  <a:schemeClr val="tx2"/>
                </a:solidFill>
                <a:latin typeface="+mj-lt"/>
                <a:ea typeface="+mj-ea"/>
                <a:cs typeface="+mj-cs"/>
              </a:rPr>
              <a:t>Chapter: Date:</a:t>
            </a:r>
            <a:endParaRPr kumimoji="0" lang="en-US" sz="2400" b="1" i="0" u="none" strike="noStrike" kern="1200" cap="small" spc="0" normalizeH="0" baseline="0" noProof="0" dirty="0">
              <a:ln>
                <a:noFill/>
              </a:ln>
              <a:solidFill>
                <a:schemeClr val="tx2"/>
              </a:solidFill>
              <a:effectLst/>
              <a:uLnTx/>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
        <p:nvSpPr>
          <p:cNvPr id="5" name="Title 4"/>
          <p:cNvSpPr>
            <a:spLocks noGrp="1"/>
          </p:cNvSpPr>
          <p:nvPr>
            <p:ph type="title"/>
          </p:nvPr>
        </p:nvSpPr>
        <p:spPr>
          <a:xfrm>
            <a:off x="457200" y="3200400"/>
            <a:ext cx="7467600" cy="1143000"/>
          </a:xfrm>
        </p:spPr>
        <p:txBody>
          <a:bodyPr/>
          <a:lstStyle/>
          <a:p>
            <a:r>
              <a:rPr lang="en-US"/>
              <a:t>Click to edit Master title style</a:t>
            </a:r>
          </a:p>
        </p:txBody>
      </p:sp>
    </p:spTree>
    <p:extLst>
      <p:ext uri="{BB962C8B-B14F-4D97-AF65-F5344CB8AC3E}">
        <p14:creationId xmlns:p14="http://schemas.microsoft.com/office/powerpoint/2010/main" val="407546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82" r:id="rId3"/>
    <p:sldLayoutId id="2147483678" r:id="rId4"/>
    <p:sldLayoutId id="2147483679" r:id="rId5"/>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lnSpc>
          <a:spcPct val="150000"/>
        </a:lnSpc>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lnSpc>
          <a:spcPct val="150000"/>
        </a:lnSpc>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lnSpc>
          <a:spcPct val="150000"/>
        </a:lnSpc>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lnSpc>
          <a:spcPct val="150000"/>
        </a:lnSpc>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lnSpc>
          <a:spcPct val="150000"/>
        </a:lnSpc>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041118" y="2069896"/>
            <a:ext cx="6417082" cy="1663904"/>
          </a:xfrm>
        </p:spPr>
        <p:txBody>
          <a:bodyPr>
            <a:normAutofit/>
          </a:bodyPr>
          <a:lstStyle/>
          <a:p>
            <a:pPr lvl="0" algn="ctr"/>
            <a:r>
              <a:rPr lang="en-US" cap="none" dirty="0"/>
              <a:t>Legendary </a:t>
            </a:r>
            <a:r>
              <a:rPr lang="en-US" cap="none" dirty="0" err="1"/>
              <a:t>Pokemon</a:t>
            </a:r>
            <a:r>
              <a:rPr lang="en-US" cap="none" dirty="0"/>
              <a:t> Prediction</a:t>
            </a:r>
          </a:p>
          <a:p>
            <a:pPr lvl="0" algn="ctr"/>
            <a:r>
              <a:rPr lang="en-US" cap="none" dirty="0"/>
              <a:t>by</a:t>
            </a:r>
          </a:p>
          <a:p>
            <a:pPr lvl="0" algn="ctr"/>
            <a:r>
              <a:rPr lang="en-US" cap="none" dirty="0"/>
              <a:t>Kai Yao</a:t>
            </a:r>
          </a:p>
        </p:txBody>
      </p:sp>
    </p:spTree>
    <p:extLst>
      <p:ext uri="{BB962C8B-B14F-4D97-AF65-F5344CB8AC3E}">
        <p14:creationId xmlns:p14="http://schemas.microsoft.com/office/powerpoint/2010/main" val="15124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Interesting/unexpected cases</a:t>
            </a:r>
          </a:p>
        </p:txBody>
      </p:sp>
      <p:sp>
        <p:nvSpPr>
          <p:cNvPr id="3" name="Content Placeholder 2"/>
          <p:cNvSpPr>
            <a:spLocks noGrp="1"/>
          </p:cNvSpPr>
          <p:nvPr>
            <p:ph sz="quarter" idx="1"/>
          </p:nvPr>
        </p:nvSpPr>
        <p:spPr/>
        <p:txBody>
          <a:bodyPr>
            <a:normAutofit fontScale="92500"/>
          </a:bodyPr>
          <a:lstStyle/>
          <a:p>
            <a:r>
              <a:rPr lang="en-US" dirty="0"/>
              <a:t>Mean of each attribute for False: </a:t>
            </a:r>
          </a:p>
          <a:p>
            <a:r>
              <a:rPr lang="en-US" dirty="0"/>
              <a:t>[-0.16111057 -0.0959308  -0.10047782 -0.08406235 -0.14534347 -0.13056257 -0.08966689 -0.33725662]</a:t>
            </a:r>
          </a:p>
          <a:p>
            <a:r>
              <a:rPr lang="en-US" dirty="0"/>
              <a:t>Mean of each attribute for True: </a:t>
            </a:r>
          </a:p>
          <a:p>
            <a:r>
              <a:rPr lang="en-US" dirty="0"/>
              <a:t>[ 1.72653189  0.91849976  1.06176688  0.91845116  1.48682355  1.34810512  1.18357212 -0.22301535]</a:t>
            </a:r>
          </a:p>
          <a:p>
            <a:r>
              <a:rPr lang="en-US" dirty="0"/>
              <a:t>Difference for mean:</a:t>
            </a:r>
          </a:p>
          <a:p>
            <a:r>
              <a:rPr lang="en-US" dirty="0"/>
              <a:t>[ 1.88764246  1.01443056  1.1622447   1.00251351  1.63216702  1.47866769 1.27323901  0.11424127]</a:t>
            </a:r>
          </a:p>
          <a:p>
            <a:r>
              <a:rPr lang="en-US" dirty="0"/>
              <a:t>Top three feature 'Total', 'Sp. </a:t>
            </a:r>
            <a:r>
              <a:rPr lang="en-US" dirty="0" err="1"/>
              <a:t>Atk</a:t>
            </a:r>
            <a:r>
              <a:rPr lang="en-US" dirty="0"/>
              <a:t>', 'Sp. Def' </a:t>
            </a:r>
          </a:p>
          <a:p>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10</a:t>
            </a:fld>
            <a:endParaRPr kumimoji="0" lang="en-US"/>
          </a:p>
        </p:txBody>
      </p:sp>
    </p:spTree>
    <p:extLst>
      <p:ext uri="{BB962C8B-B14F-4D97-AF65-F5344CB8AC3E}">
        <p14:creationId xmlns:p14="http://schemas.microsoft.com/office/powerpoint/2010/main" val="196119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Interesting/unexpected cases</a:t>
            </a:r>
          </a:p>
        </p:txBody>
      </p:sp>
      <p:sp>
        <p:nvSpPr>
          <p:cNvPr id="3" name="Content Placeholder 2"/>
          <p:cNvSpPr>
            <a:spLocks noGrp="1"/>
          </p:cNvSpPr>
          <p:nvPr>
            <p:ph sz="quarter" idx="1"/>
          </p:nvPr>
        </p:nvSpPr>
        <p:spPr/>
        <p:txBody>
          <a:bodyPr/>
          <a:lstStyle/>
          <a:p>
            <a:r>
              <a:rPr lang="en-US" dirty="0"/>
              <a:t>From the difference in mean, we can see that the </a:t>
            </a:r>
            <a:r>
              <a:rPr lang="en-US" dirty="0" err="1"/>
              <a:t>gaussian</a:t>
            </a:r>
            <a:r>
              <a:rPr lang="en-US" dirty="0"/>
              <a:t> naive </a:t>
            </a:r>
            <a:r>
              <a:rPr lang="en-US" dirty="0" err="1"/>
              <a:t>bayes</a:t>
            </a:r>
            <a:r>
              <a:rPr lang="en-US" dirty="0"/>
              <a:t> suggest that if 'Total', 'Sp. </a:t>
            </a:r>
            <a:r>
              <a:rPr lang="en-US" dirty="0" err="1"/>
              <a:t>Atk</a:t>
            </a:r>
            <a:r>
              <a:rPr lang="en-US" dirty="0"/>
              <a:t>', 'Sp. Def‘ is high, then it is more likely to be legendary </a:t>
            </a:r>
            <a:r>
              <a:rPr lang="en-US" dirty="0" err="1"/>
              <a:t>pokemons</a:t>
            </a:r>
            <a:r>
              <a:rPr lang="en-US" dirty="0"/>
              <a:t>, but if those numbers are low then it is more likely to be common </a:t>
            </a:r>
            <a:r>
              <a:rPr lang="en-US" dirty="0" err="1"/>
              <a:t>pokemons</a:t>
            </a:r>
            <a:r>
              <a:rPr lang="en-US" dirty="0"/>
              <a:t>, so that is why some </a:t>
            </a:r>
            <a:r>
              <a:rPr lang="en-US" dirty="0" err="1"/>
              <a:t>pokemons</a:t>
            </a:r>
            <a:r>
              <a:rPr lang="en-US" dirty="0"/>
              <a:t> </a:t>
            </a:r>
            <a:r>
              <a:rPr lang="en-US"/>
              <a:t>are misclassified.</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11</a:t>
            </a:fld>
            <a:endParaRPr kumimoji="0" lang="en-US"/>
          </a:p>
        </p:txBody>
      </p:sp>
    </p:spTree>
    <p:extLst>
      <p:ext uri="{BB962C8B-B14F-4D97-AF65-F5344CB8AC3E}">
        <p14:creationId xmlns:p14="http://schemas.microsoft.com/office/powerpoint/2010/main" val="276947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p>
        </p:txBody>
      </p:sp>
      <p:sp>
        <p:nvSpPr>
          <p:cNvPr id="3" name="Content Placeholder 2"/>
          <p:cNvSpPr>
            <a:spLocks noGrp="1"/>
          </p:cNvSpPr>
          <p:nvPr>
            <p:ph sz="quarter" idx="1"/>
          </p:nvPr>
        </p:nvSpPr>
        <p:spPr/>
        <p:txBody>
          <a:bodyPr/>
          <a:lstStyle/>
          <a:p>
            <a:r>
              <a:rPr lang="en-US" dirty="0"/>
              <a:t>Goal: predict the whether a </a:t>
            </a:r>
            <a:r>
              <a:rPr lang="en-US" dirty="0" err="1"/>
              <a:t>pokemon</a:t>
            </a:r>
            <a:r>
              <a:rPr lang="en-US" dirty="0"/>
              <a:t> is legendary or not from attributes of each </a:t>
            </a:r>
            <a:r>
              <a:rPr lang="en-US" dirty="0" err="1"/>
              <a:t>pokemon</a:t>
            </a:r>
            <a:r>
              <a:rPr lang="en-US" dirty="0"/>
              <a:t>. From this we can see whether a </a:t>
            </a:r>
            <a:r>
              <a:rPr lang="en-US" dirty="0" err="1"/>
              <a:t>pokemon</a:t>
            </a:r>
            <a:r>
              <a:rPr lang="en-US" dirty="0"/>
              <a:t> is useful.</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a:t>
            </a:fld>
            <a:endParaRPr kumimoji="0" lang="en-US"/>
          </a:p>
        </p:txBody>
      </p:sp>
    </p:spTree>
    <p:extLst>
      <p:ext uri="{BB962C8B-B14F-4D97-AF65-F5344CB8AC3E}">
        <p14:creationId xmlns:p14="http://schemas.microsoft.com/office/powerpoint/2010/main" val="3876317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sz="quarter" idx="1"/>
          </p:nvPr>
        </p:nvSpPr>
        <p:spPr/>
        <p:txBody>
          <a:bodyPr/>
          <a:lstStyle/>
          <a:p>
            <a:r>
              <a:rPr lang="en-US" dirty="0"/>
              <a:t>I collected </a:t>
            </a:r>
            <a:r>
              <a:rPr lang="en-US" dirty="0" err="1"/>
              <a:t>pokemon</a:t>
            </a:r>
            <a:r>
              <a:rPr lang="en-US" dirty="0"/>
              <a:t> dataset from </a:t>
            </a:r>
            <a:r>
              <a:rPr lang="en-US" dirty="0" err="1"/>
              <a:t>kaggle</a:t>
            </a:r>
            <a:r>
              <a:rPr lang="en-US" dirty="0"/>
              <a:t>. </a:t>
            </a:r>
          </a:p>
          <a:p>
            <a:endParaRPr lang="en-US" dirty="0"/>
          </a:p>
          <a:p>
            <a:r>
              <a:rPr lang="en-US" dirty="0"/>
              <a:t>This dataset contains 801 </a:t>
            </a:r>
            <a:r>
              <a:rPr lang="en-US" dirty="0" err="1"/>
              <a:t>pokemons</a:t>
            </a:r>
            <a:r>
              <a:rPr lang="en-US" dirty="0"/>
              <a:t> with attributes like name, ids, attack, type 1, type 2, speed and so on. </a:t>
            </a:r>
          </a:p>
          <a:p>
            <a:endParaRPr lang="en-US" dirty="0"/>
          </a:p>
          <a:p>
            <a:r>
              <a:rPr lang="en-US" dirty="0"/>
              <a:t>Because there are some missing values for “Type 2” attribute, so I just use python to clean the data and add “?” for missing values.</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a:t>
            </a:fld>
            <a:endParaRPr kumimoji="0" lang="en-US"/>
          </a:p>
        </p:txBody>
      </p:sp>
    </p:spTree>
    <p:extLst>
      <p:ext uri="{BB962C8B-B14F-4D97-AF65-F5344CB8AC3E}">
        <p14:creationId xmlns:p14="http://schemas.microsoft.com/office/powerpoint/2010/main" val="414121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of the Class</a:t>
            </a:r>
          </a:p>
        </p:txBody>
      </p:sp>
      <p:sp>
        <p:nvSpPr>
          <p:cNvPr id="3" name="Content Placeholder 2"/>
          <p:cNvSpPr>
            <a:spLocks noGrp="1"/>
          </p:cNvSpPr>
          <p:nvPr>
            <p:ph sz="quarter" idx="1"/>
          </p:nvPr>
        </p:nvSpPr>
        <p:spPr/>
        <p:txBody>
          <a:bodyPr/>
          <a:lstStyle/>
          <a:p>
            <a:r>
              <a:rPr lang="en-US" dirty="0"/>
              <a:t>Legendary </a:t>
            </a:r>
            <a:r>
              <a:rPr lang="en-US" dirty="0" err="1"/>
              <a:t>Pokemon</a:t>
            </a:r>
            <a:r>
              <a:rPr lang="en-US" dirty="0"/>
              <a:t>, True </a:t>
            </a:r>
            <a:r>
              <a:rPr lang="en-US"/>
              <a:t>or False</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4</a:t>
            </a:fld>
            <a:endParaRPr kumimoji="0" lang="en-US"/>
          </a:p>
        </p:txBody>
      </p:sp>
    </p:spTree>
    <p:extLst>
      <p:ext uri="{BB962C8B-B14F-4D97-AF65-F5344CB8AC3E}">
        <p14:creationId xmlns:p14="http://schemas.microsoft.com/office/powerpoint/2010/main" val="1951836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of one feature</a:t>
            </a:r>
          </a:p>
        </p:txBody>
      </p:sp>
      <p:sp>
        <p:nvSpPr>
          <p:cNvPr id="3" name="Content Placeholder 2"/>
          <p:cNvSpPr>
            <a:spLocks noGrp="1"/>
          </p:cNvSpPr>
          <p:nvPr>
            <p:ph sz="quarter" idx="1"/>
          </p:nvPr>
        </p:nvSpPr>
        <p:spPr/>
        <p:txBody>
          <a:bodyPr/>
          <a:lstStyle/>
          <a:p>
            <a:r>
              <a:rPr lang="en-US" dirty="0"/>
              <a:t>False: 735, True:65</a:t>
            </a:r>
          </a:p>
          <a:p>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5</a:t>
            </a:fld>
            <a:endParaRPr kumimoji="0"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55" y="2133600"/>
            <a:ext cx="6041571" cy="4230660"/>
          </a:xfrm>
          <a:prstGeom prst="rect">
            <a:avLst/>
          </a:prstGeom>
        </p:spPr>
      </p:pic>
    </p:spTree>
    <p:extLst>
      <p:ext uri="{BB962C8B-B14F-4D97-AF65-F5344CB8AC3E}">
        <p14:creationId xmlns:p14="http://schemas.microsoft.com/office/powerpoint/2010/main" val="308910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Results</a:t>
            </a:r>
          </a:p>
        </p:txBody>
      </p:sp>
      <p:sp>
        <p:nvSpPr>
          <p:cNvPr id="3" name="Content Placeholder 2"/>
          <p:cNvSpPr>
            <a:spLocks noGrp="1"/>
          </p:cNvSpPr>
          <p:nvPr>
            <p:ph sz="quarter" idx="1"/>
          </p:nvPr>
        </p:nvSpPr>
        <p:spPr/>
        <p:txBody>
          <a:bodyPr/>
          <a:lstStyle/>
          <a:p>
            <a:r>
              <a:rPr lang="en-US" dirty="0"/>
              <a:t>We used Accuracy to test different parameters setting and F1 to choose between different models and because There are too many False instances in the dataset, and If we predict all the instances as False, we can get very high accuracy, so we just focus on the instances that are actually Ture and predicted as True.</a:t>
            </a:r>
          </a:p>
          <a:p>
            <a:r>
              <a:rPr lang="en-US" dirty="0"/>
              <a:t>We performed 5-fold cross validation</a:t>
            </a:r>
          </a:p>
          <a:p>
            <a:r>
              <a:rPr lang="en-US" dirty="0"/>
              <a:t>Results are one the next slide</a:t>
            </a:r>
          </a:p>
          <a:p>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6</a:t>
            </a:fld>
            <a:endParaRPr kumimoji="0" lang="en-US"/>
          </a:p>
        </p:txBody>
      </p:sp>
    </p:spTree>
    <p:extLst>
      <p:ext uri="{BB962C8B-B14F-4D97-AF65-F5344CB8AC3E}">
        <p14:creationId xmlns:p14="http://schemas.microsoft.com/office/powerpoint/2010/main" val="198578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Results</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099672996"/>
              </p:ext>
            </p:extLst>
          </p:nvPr>
        </p:nvGraphicFramePr>
        <p:xfrm>
          <a:off x="457200" y="1600200"/>
          <a:ext cx="7467600" cy="4277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3030602544"/>
                    </a:ext>
                  </a:extLst>
                </a:gridCol>
                <a:gridCol w="2489200">
                  <a:extLst>
                    <a:ext uri="{9D8B030D-6E8A-4147-A177-3AD203B41FA5}">
                      <a16:colId xmlns:a16="http://schemas.microsoft.com/office/drawing/2014/main" val="2590406836"/>
                    </a:ext>
                  </a:extLst>
                </a:gridCol>
                <a:gridCol w="2489200">
                  <a:extLst>
                    <a:ext uri="{9D8B030D-6E8A-4147-A177-3AD203B41FA5}">
                      <a16:colId xmlns:a16="http://schemas.microsoft.com/office/drawing/2014/main" val="2422119549"/>
                    </a:ext>
                  </a:extLst>
                </a:gridCol>
              </a:tblGrid>
              <a:tr h="533400">
                <a:tc>
                  <a:txBody>
                    <a:bodyPr/>
                    <a:lstStyle/>
                    <a:p>
                      <a:r>
                        <a:rPr lang="en-US" dirty="0"/>
                        <a:t>Model</a:t>
                      </a:r>
                    </a:p>
                  </a:txBody>
                  <a:tcPr/>
                </a:tc>
                <a:tc>
                  <a:txBody>
                    <a:bodyPr/>
                    <a:lstStyle/>
                    <a:p>
                      <a:r>
                        <a:rPr lang="en-US" dirty="0"/>
                        <a:t>Parameters</a:t>
                      </a:r>
                    </a:p>
                  </a:txBody>
                  <a:tcPr/>
                </a:tc>
                <a:tc>
                  <a:txBody>
                    <a:bodyPr/>
                    <a:lstStyle/>
                    <a:p>
                      <a:r>
                        <a:rPr lang="en-US" dirty="0"/>
                        <a:t>Performance</a:t>
                      </a:r>
                    </a:p>
                  </a:txBody>
                  <a:tcPr/>
                </a:tc>
                <a:extLst>
                  <a:ext uri="{0D108BD9-81ED-4DB2-BD59-A6C34878D82A}">
                    <a16:rowId xmlns:a16="http://schemas.microsoft.com/office/drawing/2014/main" val="87940141"/>
                  </a:ext>
                </a:extLst>
              </a:tr>
              <a:tr h="370840">
                <a:tc>
                  <a:txBody>
                    <a:bodyPr/>
                    <a:lstStyle/>
                    <a:p>
                      <a:r>
                        <a:rPr lang="en-US" dirty="0"/>
                        <a:t>Baseline</a:t>
                      </a:r>
                    </a:p>
                  </a:txBody>
                  <a:tcPr/>
                </a:tc>
                <a:tc>
                  <a:txBody>
                    <a:bodyPr/>
                    <a:lstStyle/>
                    <a:p>
                      <a:r>
                        <a:rPr lang="en-US" dirty="0"/>
                        <a:t>Random guess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Acc</a:t>
                      </a:r>
                      <a:r>
                        <a:rPr lang="en-US" dirty="0"/>
                        <a:t>: 0.473 F1: 0.102</a:t>
                      </a:r>
                    </a:p>
                  </a:txBody>
                  <a:tcPr/>
                </a:tc>
                <a:extLst>
                  <a:ext uri="{0D108BD9-81ED-4DB2-BD59-A6C34878D82A}">
                    <a16:rowId xmlns:a16="http://schemas.microsoft.com/office/drawing/2014/main" val="2082379726"/>
                  </a:ext>
                </a:extLst>
              </a:tr>
              <a:tr h="31496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07870546"/>
                  </a:ext>
                </a:extLst>
              </a:tr>
              <a:tr h="411480">
                <a:tc>
                  <a:txBody>
                    <a:bodyPr/>
                    <a:lstStyle/>
                    <a:p>
                      <a:r>
                        <a:rPr lang="en-US" dirty="0"/>
                        <a:t>Logistic regression</a:t>
                      </a:r>
                    </a:p>
                  </a:txBody>
                  <a:tcPr/>
                </a:tc>
                <a:tc>
                  <a:txBody>
                    <a:bodyPr/>
                    <a:lstStyle/>
                    <a:p>
                      <a:r>
                        <a:rPr lang="en-US" dirty="0"/>
                        <a:t>penalty</a:t>
                      </a:r>
                      <a:r>
                        <a:rPr lang="en-US" baseline="0" dirty="0"/>
                        <a:t> = l1, C=20</a:t>
                      </a:r>
                      <a:endParaRPr lang="en-US" dirty="0"/>
                    </a:p>
                  </a:txBody>
                  <a:tcPr/>
                </a:tc>
                <a:tc>
                  <a:txBody>
                    <a:bodyPr/>
                    <a:lstStyle/>
                    <a:p>
                      <a:r>
                        <a:rPr lang="en-US" dirty="0"/>
                        <a:t>Acc:0.943 F1: 0.508</a:t>
                      </a:r>
                    </a:p>
                  </a:txBody>
                  <a:tcPr/>
                </a:tc>
                <a:extLst>
                  <a:ext uri="{0D108BD9-81ED-4DB2-BD59-A6C34878D82A}">
                    <a16:rowId xmlns:a16="http://schemas.microsoft.com/office/drawing/2014/main" val="3516908593"/>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penalty</a:t>
                      </a:r>
                      <a:r>
                        <a:rPr lang="en-US" baseline="0" dirty="0"/>
                        <a:t> = l2, C=20</a:t>
                      </a:r>
                      <a:endParaRPr lang="en-US" dirty="0"/>
                    </a:p>
                  </a:txBody>
                  <a:tcPr/>
                </a:tc>
                <a:tc>
                  <a:txBody>
                    <a:bodyPr/>
                    <a:lstStyle/>
                    <a:p>
                      <a:r>
                        <a:rPr lang="en-US" dirty="0"/>
                        <a:t>Acc:0.943</a:t>
                      </a:r>
                    </a:p>
                  </a:txBody>
                  <a:tcPr/>
                </a:tc>
                <a:extLst>
                  <a:ext uri="{0D108BD9-81ED-4DB2-BD59-A6C34878D82A}">
                    <a16:rowId xmlns:a16="http://schemas.microsoft.com/office/drawing/2014/main" val="2199381540"/>
                  </a:ext>
                </a:extLst>
              </a:tr>
              <a:tr h="370840">
                <a:tc>
                  <a:txBody>
                    <a:bodyPr/>
                    <a:lstStyle/>
                    <a:p>
                      <a:endParaRPr lang="en-US" dirty="0"/>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16044518"/>
                  </a:ext>
                </a:extLst>
              </a:tr>
              <a:tr h="370840">
                <a:tc>
                  <a:txBody>
                    <a:bodyPr/>
                    <a:lstStyle/>
                    <a:p>
                      <a:r>
                        <a:rPr lang="en-US" dirty="0"/>
                        <a:t>SVM</a:t>
                      </a:r>
                    </a:p>
                  </a:txBody>
                  <a:tcPr/>
                </a:tc>
                <a:tc>
                  <a:txBody>
                    <a:bodyPr/>
                    <a:lstStyle/>
                    <a:p>
                      <a:r>
                        <a:rPr lang="en-US" dirty="0"/>
                        <a:t>kernel:=“</a:t>
                      </a:r>
                      <a:r>
                        <a:rPr lang="en-US" dirty="0" err="1"/>
                        <a:t>rbf</a:t>
                      </a:r>
                      <a:r>
                        <a:rPr lang="en-US" dirty="0"/>
                        <a:t>”, C = 100</a:t>
                      </a:r>
                    </a:p>
                  </a:txBody>
                  <a:tcPr/>
                </a:tc>
                <a:tc>
                  <a:txBody>
                    <a:bodyPr/>
                    <a:lstStyle/>
                    <a:p>
                      <a:r>
                        <a:rPr lang="en-US" dirty="0"/>
                        <a:t>Acc:0.943 F1: 0.544</a:t>
                      </a:r>
                    </a:p>
                  </a:txBody>
                  <a:tcPr/>
                </a:tc>
                <a:extLst>
                  <a:ext uri="{0D108BD9-81ED-4DB2-BD59-A6C34878D82A}">
                    <a16:rowId xmlns:a16="http://schemas.microsoft.com/office/drawing/2014/main" val="3637674884"/>
                  </a:ext>
                </a:extLst>
              </a:tr>
              <a:tr h="370840">
                <a:tc>
                  <a:txBody>
                    <a:bodyPr/>
                    <a:lstStyle/>
                    <a:p>
                      <a:endParaRPr lang="en-US" dirty="0"/>
                    </a:p>
                  </a:txBody>
                  <a:tcPr/>
                </a:tc>
                <a:tc>
                  <a:txBody>
                    <a:bodyPr/>
                    <a:lstStyle/>
                    <a:p>
                      <a:r>
                        <a:rPr lang="en-US" dirty="0"/>
                        <a:t>kernel:=“</a:t>
                      </a:r>
                      <a:r>
                        <a:rPr lang="en-US" dirty="0" err="1"/>
                        <a:t>rbf</a:t>
                      </a:r>
                      <a:r>
                        <a:rPr lang="en-US" dirty="0"/>
                        <a:t>”, C = 50</a:t>
                      </a:r>
                    </a:p>
                  </a:txBody>
                  <a:tcPr/>
                </a:tc>
                <a:tc>
                  <a:txBody>
                    <a:bodyPr/>
                    <a:lstStyle/>
                    <a:p>
                      <a:r>
                        <a:rPr lang="en-US" dirty="0"/>
                        <a:t>Acc:0.942</a:t>
                      </a:r>
                    </a:p>
                  </a:txBody>
                  <a:tcPr/>
                </a:tc>
                <a:extLst>
                  <a:ext uri="{0D108BD9-81ED-4DB2-BD59-A6C34878D82A}">
                    <a16:rowId xmlns:a16="http://schemas.microsoft.com/office/drawing/2014/main" val="3742295242"/>
                  </a:ext>
                </a:extLst>
              </a:tr>
              <a:tr h="370840">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kernel:=“</a:t>
                      </a:r>
                      <a:r>
                        <a:rPr lang="en-US" dirty="0" err="1"/>
                        <a:t>rbf</a:t>
                      </a:r>
                      <a:r>
                        <a:rPr lang="en-US" dirty="0"/>
                        <a:t>”, C = 1</a:t>
                      </a:r>
                    </a:p>
                  </a:txBody>
                  <a:tcPr/>
                </a:tc>
                <a:tc>
                  <a:txBody>
                    <a:bodyPr/>
                    <a:lstStyle/>
                    <a:p>
                      <a:r>
                        <a:rPr lang="en-US" dirty="0"/>
                        <a:t>Acc:0.941</a:t>
                      </a:r>
                    </a:p>
                  </a:txBody>
                  <a:tcPr/>
                </a:tc>
                <a:extLst>
                  <a:ext uri="{0D108BD9-81ED-4DB2-BD59-A6C34878D82A}">
                    <a16:rowId xmlns:a16="http://schemas.microsoft.com/office/drawing/2014/main" val="2386637827"/>
                  </a:ext>
                </a:extLst>
              </a:tr>
              <a:tr h="370840">
                <a:tc>
                  <a:txBody>
                    <a:bodyPr/>
                    <a:lstStyle/>
                    <a:p>
                      <a:endParaRPr lang="en-US" dirty="0"/>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3375139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Gaussian NB</a:t>
                      </a:r>
                    </a:p>
                  </a:txBody>
                  <a:tcPr/>
                </a:tc>
                <a:tc>
                  <a:txBody>
                    <a:bodyPr/>
                    <a:lstStyle/>
                    <a:p>
                      <a:endParaRPr lang="en-US" dirty="0"/>
                    </a:p>
                  </a:txBody>
                  <a:tcPr/>
                </a:tc>
                <a:tc>
                  <a:txBody>
                    <a:bodyPr/>
                    <a:lstStyle/>
                    <a:p>
                      <a:r>
                        <a:rPr lang="en-US" dirty="0"/>
                        <a:t>Acc:0.932 F1: 0.627</a:t>
                      </a:r>
                    </a:p>
                  </a:txBody>
                  <a:tcPr/>
                </a:tc>
                <a:extLst>
                  <a:ext uri="{0D108BD9-81ED-4DB2-BD59-A6C34878D82A}">
                    <a16:rowId xmlns:a16="http://schemas.microsoft.com/office/drawing/2014/main" val="219461074"/>
                  </a:ext>
                </a:extLst>
              </a:tr>
            </a:tbl>
          </a:graphicData>
        </a:graphic>
      </p:graphicFrame>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7</a:t>
            </a:fld>
            <a:endParaRPr kumimoji="0" lang="en-US"/>
          </a:p>
        </p:txBody>
      </p:sp>
      <p:sp>
        <p:nvSpPr>
          <p:cNvPr id="6" name="TextBox 5"/>
          <p:cNvSpPr txBox="1"/>
          <p:nvPr/>
        </p:nvSpPr>
        <p:spPr>
          <a:xfrm>
            <a:off x="1213245" y="6060122"/>
            <a:ext cx="5790368" cy="369332"/>
          </a:xfrm>
          <a:prstGeom prst="rect">
            <a:avLst/>
          </a:prstGeom>
          <a:noFill/>
        </p:spPr>
        <p:txBody>
          <a:bodyPr wrap="none" rtlCol="0">
            <a:spAutoFit/>
          </a:bodyPr>
          <a:lstStyle/>
          <a:p>
            <a:pPr lvl="0">
              <a:defRPr/>
            </a:pPr>
            <a:r>
              <a:rPr lang="en-US" dirty="0"/>
              <a:t>Best model and parameter setting was Gaussian NB</a:t>
            </a:r>
          </a:p>
        </p:txBody>
      </p:sp>
      <p:sp>
        <p:nvSpPr>
          <p:cNvPr id="7" name="TextBox 6"/>
          <p:cNvSpPr txBox="1"/>
          <p:nvPr/>
        </p:nvSpPr>
        <p:spPr>
          <a:xfrm>
            <a:off x="2573394" y="1290766"/>
            <a:ext cx="3070071" cy="369332"/>
          </a:xfrm>
          <a:prstGeom prst="rect">
            <a:avLst/>
          </a:prstGeom>
          <a:noFill/>
        </p:spPr>
        <p:txBody>
          <a:bodyPr wrap="none" rtlCol="0">
            <a:spAutoFit/>
          </a:bodyPr>
          <a:lstStyle/>
          <a:p>
            <a:r>
              <a:rPr lang="en-US" dirty="0"/>
              <a:t>&lt;here is an example table&gt;</a:t>
            </a:r>
          </a:p>
        </p:txBody>
      </p:sp>
    </p:spTree>
    <p:extLst>
      <p:ext uri="{BB962C8B-B14F-4D97-AF65-F5344CB8AC3E}">
        <p14:creationId xmlns:p14="http://schemas.microsoft.com/office/powerpoint/2010/main" val="268589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Features</a:t>
            </a:r>
          </a:p>
        </p:txBody>
      </p:sp>
      <p:sp>
        <p:nvSpPr>
          <p:cNvPr id="3" name="Content Placeholder 2"/>
          <p:cNvSpPr>
            <a:spLocks noGrp="1"/>
          </p:cNvSpPr>
          <p:nvPr>
            <p:ph sz="quarter" idx="1"/>
          </p:nvPr>
        </p:nvSpPr>
        <p:spPr/>
        <p:txBody>
          <a:bodyPr/>
          <a:lstStyle/>
          <a:p>
            <a:r>
              <a:rPr lang="en-US" dirty="0"/>
              <a:t>Based on my model, which is Gaussian NB</a:t>
            </a:r>
          </a:p>
          <a:p>
            <a:r>
              <a:rPr lang="en-US" dirty="0"/>
              <a:t>top features are</a:t>
            </a:r>
          </a:p>
          <a:p>
            <a:pPr lvl="1"/>
            <a:r>
              <a:rPr lang="en-US"/>
              <a:t>Total</a:t>
            </a:r>
            <a:endParaRPr lang="en-US" dirty="0"/>
          </a:p>
          <a:p>
            <a:pPr lvl="1"/>
            <a:r>
              <a:rPr lang="en-US" dirty="0"/>
              <a:t>Sp. Def </a:t>
            </a:r>
          </a:p>
          <a:p>
            <a:pPr lvl="1"/>
            <a:r>
              <a:rPr lang="en-US" dirty="0"/>
              <a:t>Sp. </a:t>
            </a:r>
            <a:r>
              <a:rPr lang="en-US" dirty="0" err="1"/>
              <a:t>Atk</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8</a:t>
            </a:fld>
            <a:endParaRPr kumimoji="0" lang="en-US"/>
          </a:p>
        </p:txBody>
      </p:sp>
    </p:spTree>
    <p:extLst>
      <p:ext uri="{BB962C8B-B14F-4D97-AF65-F5344CB8AC3E}">
        <p14:creationId xmlns:p14="http://schemas.microsoft.com/office/powerpoint/2010/main" val="287780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Interesting/unexpected cases</a:t>
            </a:r>
          </a:p>
        </p:txBody>
      </p:sp>
      <p:sp>
        <p:nvSpPr>
          <p:cNvPr id="3" name="Content Placeholder 2"/>
          <p:cNvSpPr>
            <a:spLocks noGrp="1"/>
          </p:cNvSpPr>
          <p:nvPr>
            <p:ph sz="quarter" idx="1"/>
          </p:nvPr>
        </p:nvSpPr>
        <p:spPr/>
        <p:txBody>
          <a:bodyPr>
            <a:normAutofit/>
          </a:bodyPr>
          <a:lstStyle/>
          <a:p>
            <a:r>
              <a:rPr lang="en-US" dirty="0"/>
              <a:t>Here are two </a:t>
            </a:r>
            <a:r>
              <a:rPr lang="en-US" dirty="0" err="1"/>
              <a:t>pokemons</a:t>
            </a:r>
            <a:r>
              <a:rPr lang="en-US" dirty="0"/>
              <a:t> that are legendary:</a:t>
            </a:r>
          </a:p>
          <a:p>
            <a:r>
              <a:rPr lang="en-US" dirty="0"/>
              <a:t>'Total', 'HP', 'Attack', 'Defense', 'Sp. </a:t>
            </a:r>
            <a:r>
              <a:rPr lang="en-US" dirty="0" err="1"/>
              <a:t>Atk</a:t>
            </a:r>
            <a:r>
              <a:rPr lang="en-US" dirty="0"/>
              <a:t>', 'Sp. Def', 'Speed', 'Generation'</a:t>
            </a:r>
          </a:p>
          <a:p>
            <a:r>
              <a:rPr lang="en-US" dirty="0"/>
              <a:t>[ 770.  100.  180.  160.  150.   90.   90.    3.] 1 1</a:t>
            </a:r>
          </a:p>
          <a:p>
            <a:r>
              <a:rPr lang="en-US" dirty="0"/>
              <a:t>[ 680.  105.  150.   90.  150.   90.   95.    3.] 1 1</a:t>
            </a:r>
          </a:p>
          <a:p>
            <a:r>
              <a:rPr lang="en-US" dirty="0"/>
              <a:t>Here are two </a:t>
            </a:r>
            <a:r>
              <a:rPr lang="en-US" dirty="0" err="1"/>
              <a:t>pokemons</a:t>
            </a:r>
            <a:r>
              <a:rPr lang="en-US" dirty="0"/>
              <a:t> that are not predicted as legendary but actually legendary</a:t>
            </a:r>
          </a:p>
          <a:p>
            <a:r>
              <a:rPr lang="en-US" dirty="0"/>
              <a:t> [ 600.   50.  150.   50.  150.   50.  150.    3.] 1 0</a:t>
            </a:r>
          </a:p>
          <a:p>
            <a:r>
              <a:rPr lang="en-US" dirty="0"/>
              <a:t>[ 600.   50.  180.   20.  180.   20.  150.    3.] 1 0</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9</a:t>
            </a:fld>
            <a:endParaRPr kumimoji="0" lang="en-US"/>
          </a:p>
        </p:txBody>
      </p:sp>
    </p:spTree>
    <p:extLst>
      <p:ext uri="{BB962C8B-B14F-4D97-AF65-F5344CB8AC3E}">
        <p14:creationId xmlns:p14="http://schemas.microsoft.com/office/powerpoint/2010/main" val="3053513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2271</TotalTime>
  <Words>564</Words>
  <Application>Microsoft Office PowerPoint</Application>
  <PresentationFormat>On-screen Show (4:3)</PresentationFormat>
  <Paragraphs>80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Schoolbook</vt:lpstr>
      <vt:lpstr>Wingdings</vt:lpstr>
      <vt:lpstr>Wingdings 2</vt:lpstr>
      <vt:lpstr>Oriel</vt:lpstr>
      <vt:lpstr>PowerPoint Presentation</vt:lpstr>
      <vt:lpstr>Task</vt:lpstr>
      <vt:lpstr>Dataset</vt:lpstr>
      <vt:lpstr>Visualization of the Class</vt:lpstr>
      <vt:lpstr>Visualization of one feature</vt:lpstr>
      <vt:lpstr>Model Selection Results</vt:lpstr>
      <vt:lpstr>Model Selection Results</vt:lpstr>
      <vt:lpstr>Top Features</vt:lpstr>
      <vt:lpstr>Interesting/unexpected cases</vt:lpstr>
      <vt:lpstr>Interesting/unexpected cases</vt:lpstr>
      <vt:lpstr>Interesting/unexpected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CS480 – Artificial Intelligence Fall 2011</dc:title>
  <dc:creator>Mustafa</dc:creator>
  <cp:lastModifiedBy>姚凯</cp:lastModifiedBy>
  <cp:revision>266</cp:revision>
  <dcterms:created xsi:type="dcterms:W3CDTF">2011-08-15T21:03:01Z</dcterms:created>
  <dcterms:modified xsi:type="dcterms:W3CDTF">2016-11-20T20:40:19Z</dcterms:modified>
</cp:coreProperties>
</file>