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79" r:id="rId7"/>
    <p:sldId id="280" r:id="rId8"/>
    <p:sldId id="275" r:id="rId9"/>
    <p:sldId id="282" r:id="rId10"/>
    <p:sldId id="273" r:id="rId11"/>
    <p:sldId id="283" r:id="rId12"/>
    <p:sldId id="281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382"/>
  </p:normalViewPr>
  <p:slideViewPr>
    <p:cSldViewPr snapToGrid="0" snapToObjects="1">
      <p:cViewPr varScale="1">
        <p:scale>
          <a:sx n="83" d="100"/>
          <a:sy n="83" d="100"/>
        </p:scale>
        <p:origin x="1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E9081-F5AF-2446-AA25-8666787DB673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89322-D6D1-C943-BF4F-2A06E6B32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9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9322-D6D1-C943-BF4F-2A06E6B32DF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82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(i.e., every pair of its vertices is connected by an edge).</a:t>
            </a:r>
          </a:p>
          <a:p>
            <a:r>
              <a:rPr kumimoji="1" lang="en-US" altLang="zh-CN" dirty="0"/>
              <a:t>(i.e., C can be partitioned into CL and. CR </a:t>
            </a:r>
            <a:r>
              <a:rPr kumimoji="1" lang="en-US" altLang="zh-CN" dirty="0" err="1"/>
              <a:t>s.t.</a:t>
            </a:r>
            <a:r>
              <a:rPr kumimoji="1" lang="en-US" altLang="zh-CN" dirty="0"/>
              <a:t> all negative edges are between CL and CR).</a:t>
            </a:r>
          </a:p>
          <a:p>
            <a:r>
              <a:rPr kumimoji="1" lang="en-US" altLang="zh-CN" dirty="0"/>
              <a:t>In other words, a signed graph is structural balanced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vertices can be partitioned into two sets such that all edges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each partition have positive signs and all cross-partition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 have negative signs.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9322-D6D1-C943-BF4F-2A06E6B32DF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06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(i.e., every pair of its vertices is connected by an edge).</a:t>
            </a:r>
          </a:p>
          <a:p>
            <a:r>
              <a:rPr kumimoji="1" lang="en-US" altLang="zh-CN" dirty="0"/>
              <a:t>(i.e., C can be partitioned into CL and. CR </a:t>
            </a:r>
            <a:r>
              <a:rPr kumimoji="1" lang="en-US" altLang="zh-CN" dirty="0" err="1"/>
              <a:t>s.t.</a:t>
            </a:r>
            <a:r>
              <a:rPr kumimoji="1" lang="en-US" altLang="zh-CN" dirty="0"/>
              <a:t> all negative edges are between CL and CR).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9322-D6D1-C943-BF4F-2A06E6B32DF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56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However, we do not know such vertex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dirty="0"/>
                  <a:t> in practice. To remedy this, we search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/>
                  <a:t> for each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 this way, </a:t>
                </a:r>
                <a:r>
                  <a:rPr lang="e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</a:t>
                </a:r>
              </a:p>
              <a:p>
                <a:r>
                  <a:rPr lang="e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transform the maximum balanced clique problem over a signed graph G to</a:t>
                </a:r>
              </a:p>
              <a:p>
                <a:r>
                  <a:rPr lang="e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series of maximum clique problems over small unsigned subgraphs of G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However, we do not know such vertex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𝑢</a:t>
                </a:r>
                <a:r>
                  <a:rPr kumimoji="1" lang="en-US" altLang="zh-CN" dirty="0"/>
                  <a:t> in practice. To remedy this, we search for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𝐶^∗</a:t>
                </a:r>
                <a:r>
                  <a:rPr kumimoji="1" lang="en-US" altLang="zh-CN" dirty="0"/>
                  <a:t> in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𝑔_𝑢</a:t>
                </a:r>
                <a:r>
                  <a:rPr kumimoji="1" lang="en-US" altLang="zh-CN" dirty="0"/>
                  <a:t> for each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𝑢∈𝑉(𝐺)</a:t>
                </a:r>
                <a:r>
                  <a:rPr kumimoji="1" lang="en-US" altLang="zh-CN" dirty="0"/>
                  <a:t>.</a:t>
                </a:r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9322-D6D1-C943-BF4F-2A06E6B32DF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01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clearly see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MBC  significantly outperforms MBC on all datasets,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improvement is up-to three orders of magnitude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(e.g., on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Douban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This is due to our strategy of transforming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balanced clique problem to a series of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dichromatic clique problems which remove edge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signs and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sparsify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graph.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that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EdgeReduction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improves the efficiency for MBC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(compared with MBC-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but degrades the performance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MBC -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withER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(compared with MBC ). This is because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MBC is very slow and thus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EdgeReduction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improve the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 by reducing the graph instance. In contrast, MBC 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 very fast, and thus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EdgeReduction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incurs a large overhead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MBC  due to having a high time complexity.</a:t>
            </a:r>
          </a:p>
          <a:p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that PF  outperforms the enumeration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algorithm PF-E by several orders of magnitude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all the graphs. For example, on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Douban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PF  computes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polarization factor in 5 seconds, while PF-E takes more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4 hours. Our binary search-based algorithm PF-BS is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 faster than PF-E, due to our efficient algorithm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MBC  for verifying   . However, as PF-BS needs to invoke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MBC  multiple times, it is almost one order of magnitude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slower than PF . This demonstrates the superiority of PF 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transforms the polarization factor problem to a series of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dichromatic clique checking problems.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Figure 9, we also report the running time of PF -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DOrder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 variant of PF  that uses the degeneracy ordering</a:t>
            </a:r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DOrder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instead of the polarization ordering. We see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PF -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DOrder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slower than PF . This demonstrates the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superiority of the polarization ordering for computing the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polarization factor.</a:t>
            </a:r>
          </a:p>
          <a:p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9322-D6D1-C943-BF4F-2A06E6B32DF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37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compare the quality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maximum balanced clique computed by our algorithm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MBC  with the polarized community computed by</a:t>
            </a:r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PolarSeeds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[15]. As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PolarSeeds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query vertices (i.e., seeds),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randomly pick 100 pairs of good seeds in the same way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[15] and report the average result quality.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for the quality metric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Polarity [15], [16] is shown in Figure 5. We can see that MBC 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produces higher-quality results compared with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PolarSeeds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datasets. This is mainly because balanced cliques ensure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all edges agree with the polarized structure, and maximum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balanced clique makes the Polarity even larger.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9322-D6D1-C943-BF4F-2A06E6B32DF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03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9E8451-F8CC-7F46-8754-B37FE709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020" y="1041400"/>
            <a:ext cx="6813960" cy="2387600"/>
          </a:xfrm>
        </p:spPr>
        <p:txBody>
          <a:bodyPr anchor="b">
            <a:normAutofit/>
          </a:bodyPr>
          <a:lstStyle>
            <a:lvl1pPr algn="ctr">
              <a:defRPr sz="500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4B6BE0C1-78C9-204B-8B4A-315E36A14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020" y="3698275"/>
            <a:ext cx="681396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8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70B8A-CE33-3049-A5F0-5A308F9F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FA5D6-6626-0A42-A7D3-B9FD6143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888BA-027C-AF43-AC26-9AE72AB0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58C7-EE2C-E14B-928E-8322C9223D0F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3C3D4-952B-1F47-A9B6-1A4C84AE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E1BB7-71E3-3E4A-8E8F-58765957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92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65A35-617B-BD42-A02E-F965AD05B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02846-E312-7A4F-8CDB-ACE230E4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76806-5BEE-3C4A-827C-A4011AF7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DCDB-D211-ED47-B819-82B8D8B1EE8B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BF5CE-5439-754B-9B09-DF91ED3F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62B6-6099-1E45-9ABA-5B8A0A3C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4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DED72-8BDE-8E4F-80DB-ABC03EA5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75" y="1010610"/>
            <a:ext cx="10945613" cy="5445447"/>
          </a:xfrm>
        </p:spPr>
        <p:txBody>
          <a:bodyPr>
            <a:normAutofit/>
          </a:bodyPr>
          <a:lstStyle>
            <a:lvl1pPr marL="315913" indent="-3159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 sz="2400" b="0" i="0" spc="0" baseline="0">
                <a:latin typeface="+mn-ea"/>
                <a:ea typeface="+mn-ea"/>
                <a:cs typeface="Arial" panose="020B0604020202020204" pitchFamily="34" charset="0"/>
              </a:defRPr>
            </a:lvl1pPr>
            <a:lvl2pPr marL="766763" indent="-30956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  <a:tabLst/>
              <a:defRPr sz="2400" b="0" i="0" spc="0" baseline="0">
                <a:latin typeface="+mn-ea"/>
                <a:ea typeface="+mn-ea"/>
                <a:cs typeface="Arial" panose="020B0604020202020204" pitchFamily="34" charset="0"/>
              </a:defRPr>
            </a:lvl2pPr>
            <a:lvl3pPr marL="125571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itchFamily="2" charset="2"/>
              <a:buChar char="p"/>
              <a:tabLst/>
              <a:defRPr sz="2400" b="0" i="0" spc="0" baseline="0">
                <a:latin typeface="+mn-ea"/>
                <a:ea typeface="+mn-ea"/>
                <a:cs typeface="Arial" panose="020B0604020202020204" pitchFamily="34" charset="0"/>
              </a:defRPr>
            </a:lvl3pPr>
            <a:lvl4pPr marL="1646238" indent="-274638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50000"/>
              <a:buFont typeface="Wingdings" pitchFamily="2" charset="2"/>
              <a:buChar char="n"/>
              <a:tabLst/>
              <a:defRPr sz="2400" b="0" i="0" spc="0" baseline="0">
                <a:latin typeface="+mn-ea"/>
                <a:ea typeface="+mn-ea"/>
                <a:cs typeface="Arial" panose="020B0604020202020204" pitchFamily="34" charset="0"/>
              </a:defRPr>
            </a:lvl4pPr>
            <a:lvl5pPr marL="2092325" indent="-263525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50000"/>
              <a:buFont typeface="Wingdings" pitchFamily="2" charset="2"/>
              <a:buChar char="n"/>
              <a:tabLst/>
              <a:defRPr sz="2400" b="0" i="0" spc="0" baseline="0"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75DA72A-DEE0-2A40-BDA8-B18EB1B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76" y="163875"/>
            <a:ext cx="10945612" cy="772827"/>
          </a:xfrm>
        </p:spPr>
        <p:txBody>
          <a:bodyPr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D34F2EE6-C316-614C-9438-8B0F7825C42E}"/>
              </a:ext>
            </a:extLst>
          </p:cNvPr>
          <p:cNvCxnSpPr>
            <a:cxnSpLocks/>
          </p:cNvCxnSpPr>
          <p:nvPr/>
        </p:nvCxnSpPr>
        <p:spPr>
          <a:xfrm>
            <a:off x="612975" y="6495338"/>
            <a:ext cx="109456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CE4AB-82A9-3843-AFE1-80991657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975" y="6534615"/>
            <a:ext cx="970497" cy="286866"/>
          </a:xfrm>
        </p:spPr>
        <p:txBody>
          <a:bodyPr/>
          <a:lstStyle>
            <a:lvl1pPr algn="l"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978BC-8A87-EF4F-93DA-D24F460D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3473" y="6534615"/>
            <a:ext cx="9433932" cy="28686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" altLang="zh-CN" dirty="0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B9E51-9921-ED47-98B1-890686DA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405" y="6529965"/>
            <a:ext cx="541183" cy="291515"/>
          </a:xfrm>
          <a:ln>
            <a:noFill/>
          </a:ln>
        </p:spPr>
        <p:txBody>
          <a:bodyPr/>
          <a:lstStyle>
            <a:lvl1pPr algn="r"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41A15C-5D4D-2142-B68D-E5908D86FD3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5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28E0-B020-804A-9841-450BB602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5EDD9-651C-0C41-86FA-EDF9C078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D6CDB-3E9A-154B-8CCB-36DC19C1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CA3D-5300-8540-A28C-D31D4AA42A08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52157-A98D-644C-97AA-18D68E03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A956-A42D-7849-80BA-6A2FB4ED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77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02FA-0134-6B46-84EA-7803540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CCDFC-1BB2-8C49-A4B6-2BA4AD46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B7339-FCFB-1040-B5A3-6FE92DE7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98C75-90A5-0449-9002-915140EE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8CA9-41C5-BF49-98CD-A396C076149F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4D641-67FF-FD47-9907-DEC66872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C80FE-73B1-2F4D-9417-95B3D45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8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3CBE4-77C0-1540-B8B8-1203AFC5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B5392-4F33-7749-891D-70FDF2FF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D6BD7-20BD-6443-BB04-B8051887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BE688-AF53-014E-BADF-AF04C852B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9C532-A61E-774E-B836-55FC8F8EA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744D7-2644-8E4F-9DEF-676207B1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56BC-6853-1940-9B88-895C881A0810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D75E11-D27D-2342-AA0D-30B2EB6E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DC5B14-27D1-1B42-B799-8F79B006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D0D89-9BF0-0946-9F2E-A671DE82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94F05-78F2-0245-A966-7ABFA07F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20E2-FC4B-FC4B-A8D3-7416E8B1FBE1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281CD1-5109-3747-B11F-CC5890FC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7AA164-6A4B-6F41-8A29-73D42720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4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42E7-D93F-A24B-A360-13C7578A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61C-901F-604D-9F94-B5A29B1EAF18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CA112-50CD-CF4A-B8F8-17199D85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B1393-41CB-9544-B96A-6659FC45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9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916FD-FBFA-B74F-AC41-BEEAE693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7FA43-B3B0-5346-8979-78E9D881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F7320-977A-C346-AB17-9DECD6A9F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CD192-D119-0841-BFAC-F6564B21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5DC-31EC-B94B-8AD0-B50DFD1849CC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C86C4-C22A-EF4D-AF99-45B7A18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8B35C-E861-0640-9A25-6E90E9C1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1D6C-2767-DB4F-B728-CACA9A6F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9A280-5965-2146-8772-F771AD1F1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6B6C8E-85C7-884B-A5E1-9FB9FC94D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FC17E-EF8F-4045-BB43-00E1F551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81AC-0384-D243-8BFF-274D0989275A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B9FA5-70D3-8B4C-94E1-730247B2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354AD-4472-8746-983B-1820C3B2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89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8A4BD-1D16-5847-8D9A-13C8C72D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146D0-AFE3-1D4E-AC83-8D27BCAD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CA4CD-CB5D-6747-8E55-33A89A888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7D3A-01A9-174E-80C7-36FF17F9E8FB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A1AD4-027F-B04A-A2EC-BF10B3CFA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Computing Maximum Structural Balanced Cliques in Signed Graphs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D9DAA-F499-5C46-B35D-86DEAB939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1A15C-5D4D-2142-B68D-E5908D86FD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8B8E-2C75-114D-8DF4-F2D6A6BA2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548" y="1001381"/>
            <a:ext cx="10200904" cy="1658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zh-CN" sz="4000" dirty="0">
                <a:solidFill>
                  <a:schemeClr val="tx1"/>
                </a:solidFill>
              </a:rPr>
              <a:t>Computing Maximum Structural Balanced Cliques in Signed Graphs</a:t>
            </a:r>
            <a:endParaRPr kumimoji="1"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51975A-E853-244F-AF90-ABC40764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457" y="2909376"/>
            <a:ext cx="3517075" cy="122019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kumimoji="1" lang="en-US" altLang="zh-CN" dirty="0">
                <a:latin typeface="+mn-ea"/>
              </a:rPr>
              <a:t>Kai Yao</a:t>
            </a:r>
          </a:p>
          <a:p>
            <a:pPr>
              <a:spcBef>
                <a:spcPts val="800"/>
              </a:spcBef>
            </a:pPr>
            <a:r>
              <a:rPr kumimoji="1" lang="en-US" altLang="zh-CN" sz="1800" dirty="0">
                <a:latin typeface="+mn-ea"/>
              </a:rPr>
              <a:t>The University of Sydney</a:t>
            </a:r>
          </a:p>
          <a:p>
            <a:pPr>
              <a:spcBef>
                <a:spcPts val="800"/>
              </a:spcBef>
            </a:pPr>
            <a:r>
              <a:rPr kumimoji="1" lang="en" altLang="zh-CN" sz="1800" dirty="0">
                <a:latin typeface="+mn-ea"/>
              </a:rPr>
              <a:t>kyao8420@uni.sydney.edu.au</a:t>
            </a:r>
            <a:endParaRPr kumimoji="1" lang="zh-CN" altLang="en-US" sz="1800" dirty="0">
              <a:latin typeface="+mn-ea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694A2E4-33F3-F84D-A748-D2AD7AC3D5CB}"/>
              </a:ext>
            </a:extLst>
          </p:cNvPr>
          <p:cNvSpPr txBox="1">
            <a:spLocks/>
          </p:cNvSpPr>
          <p:nvPr/>
        </p:nvSpPr>
        <p:spPr>
          <a:xfrm>
            <a:off x="4461532" y="2909376"/>
            <a:ext cx="3268935" cy="122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kumimoji="1" lang="en-US" altLang="zh-CN" dirty="0">
                <a:latin typeface="+mn-ea"/>
              </a:rPr>
              <a:t>Lijun Chang</a:t>
            </a:r>
          </a:p>
          <a:p>
            <a:pPr>
              <a:spcBef>
                <a:spcPts val="800"/>
              </a:spcBef>
            </a:pPr>
            <a:r>
              <a:rPr kumimoji="1" lang="en-US" altLang="zh-CN" sz="1800" dirty="0">
                <a:latin typeface="+mn-ea"/>
              </a:rPr>
              <a:t>The University of Sydney</a:t>
            </a:r>
          </a:p>
          <a:p>
            <a:pPr>
              <a:spcBef>
                <a:spcPts val="800"/>
              </a:spcBef>
            </a:pPr>
            <a:r>
              <a:rPr kumimoji="1" lang="en" altLang="zh-CN" sz="1800" dirty="0">
                <a:latin typeface="+mn-ea"/>
              </a:rPr>
              <a:t>lijun.chang@sydney.edu.au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434E3F3-F8EB-3F48-A4A1-122DB92BDDA2}"/>
              </a:ext>
            </a:extLst>
          </p:cNvPr>
          <p:cNvSpPr txBox="1">
            <a:spLocks/>
          </p:cNvSpPr>
          <p:nvPr/>
        </p:nvSpPr>
        <p:spPr>
          <a:xfrm>
            <a:off x="7730467" y="2909376"/>
            <a:ext cx="3465985" cy="122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kumimoji="1" lang="en-US" altLang="zh-CN" dirty="0">
                <a:latin typeface="+mn-ea"/>
              </a:rPr>
              <a:t>Lu Qin</a:t>
            </a:r>
          </a:p>
          <a:p>
            <a:pPr>
              <a:spcBef>
                <a:spcPts val="800"/>
              </a:spcBef>
            </a:pPr>
            <a:r>
              <a:rPr kumimoji="1" lang="en-US" altLang="zh-CN" sz="1800" dirty="0">
                <a:latin typeface="+mn-ea"/>
              </a:rPr>
              <a:t>University of Technology Sydney</a:t>
            </a:r>
          </a:p>
          <a:p>
            <a:pPr>
              <a:spcBef>
                <a:spcPts val="800"/>
              </a:spcBef>
            </a:pPr>
            <a:r>
              <a:rPr kumimoji="1" lang="en" altLang="zh-CN" sz="1800" dirty="0">
                <a:latin typeface="+mn-ea"/>
              </a:rPr>
              <a:t>lu.qin@uts.edu.au</a:t>
            </a:r>
          </a:p>
        </p:txBody>
      </p:sp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49B5FC84-BEBF-9744-AC43-9ED5B0778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b="18151"/>
          <a:stretch/>
        </p:blipFill>
        <p:spPr>
          <a:xfrm>
            <a:off x="1817939" y="4693642"/>
            <a:ext cx="3826900" cy="1354240"/>
          </a:xfrm>
          <a:prstGeom prst="rect">
            <a:avLst/>
          </a:prstGeom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EC9B5A7B-233E-FC44-AD51-E1CB625D7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82" y="4803282"/>
            <a:ext cx="2832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99CFB2B-B50A-414C-9683-A93540FF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9405" y="2929619"/>
            <a:ext cx="6333189" cy="240178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AA4AA0E-AF3D-2748-98B1-29FF9606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Effectiveness Evaluation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B57C7-033D-FD45-B116-F2B546E6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983E9-FDA7-E846-8E65-7F286C0D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A2AF3-100D-1447-A669-864ADFDA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1">
                <a:extLst>
                  <a:ext uri="{FF2B5EF4-FFF2-40B4-BE49-F238E27FC236}">
                    <a16:creationId xmlns:a16="http://schemas.microsoft.com/office/drawing/2014/main" id="{BDDA3EDC-7AB5-9F48-8EF6-BC1F97C76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975" y="1010611"/>
                <a:ext cx="11209831" cy="2118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15913" indent="-3159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1pPr>
                <a:lvl2pPr marL="766763" indent="-3095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0000"/>
                  <a:buFont typeface="Wingdings" pitchFamily="2" charset="2"/>
                  <a:buChar char="Ø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2pPr>
                <a:lvl3pPr marL="1255713" indent="-3413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60000"/>
                  <a:buFont typeface="Wingdings" pitchFamily="2" charset="2"/>
                  <a:buChar char="p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3pPr>
                <a:lvl4pPr marL="1646238" indent="-274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50000"/>
                  <a:buFont typeface="Wingdings" pitchFamily="2" charset="2"/>
                  <a:buChar char="n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4pPr>
                <a:lvl5pPr marL="2092325" indent="-2635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50000"/>
                  <a:buFont typeface="Wingdings" pitchFamily="2" charset="2"/>
                  <a:buChar char="n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Algorithm </a:t>
                </a:r>
                <a:r>
                  <a:rPr kumimoji="1" lang="en-US" altLang="zh-CN" dirty="0" err="1"/>
                  <a:t>PolarSeeds</a:t>
                </a:r>
                <a:r>
                  <a:rPr kumimoji="1" lang="en-US" altLang="zh-CN" b="1" baseline="30000" dirty="0">
                    <a:solidFill>
                      <a:srgbClr val="0070C0"/>
                    </a:solidFill>
                  </a:rPr>
                  <a:t>[2]</a:t>
                </a:r>
                <a:r>
                  <a:rPr kumimoji="1" lang="en-US" altLang="zh-CN" b="1" dirty="0"/>
                  <a:t> </a:t>
                </a:r>
                <a:r>
                  <a:rPr kumimoji="1" lang="en-US" altLang="zh-CN" dirty="0"/>
                  <a:t>aims to detect polarized communities in signed graphs.</a:t>
                </a:r>
              </a:p>
              <a:p>
                <a:r>
                  <a:rPr kumimoji="1" lang="en-US" altLang="zh-CN" dirty="0"/>
                  <a:t>For a polarized community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its quality can be evaluated by Polarity</a:t>
                </a:r>
                <a:r>
                  <a:rPr kumimoji="1" lang="en-US" altLang="zh-CN" baseline="30000" dirty="0">
                    <a:solidFill>
                      <a:srgbClr val="0070C0"/>
                    </a:solidFill>
                  </a:rPr>
                  <a:t>[2]</a:t>
                </a:r>
                <a:r>
                  <a:rPr kumimoji="1"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smtClean="0">
                        <a:latin typeface="Cambria Math" panose="02040503050406030204" pitchFamily="18" charset="0"/>
                      </a:rPr>
                      <m:t>Polarity</m:t>
                    </m:r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p>
                              <m:sSup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+2|</m:t>
                        </m:r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内容占位符 1">
                <a:extLst>
                  <a:ext uri="{FF2B5EF4-FFF2-40B4-BE49-F238E27FC236}">
                    <a16:creationId xmlns:a16="http://schemas.microsoft.com/office/drawing/2014/main" id="{BDDA3EDC-7AB5-9F48-8EF6-BC1F97C76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5" y="1010611"/>
                <a:ext cx="11209831" cy="2118955"/>
              </a:xfrm>
              <a:prstGeom prst="rect">
                <a:avLst/>
              </a:prstGeom>
              <a:blipFill>
                <a:blip r:embed="rId4"/>
                <a:stretch>
                  <a:fillRect l="-340" t="-2381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34CB56A-8B27-914D-BDD4-C920CF9F521D}"/>
              </a:ext>
            </a:extLst>
          </p:cNvPr>
          <p:cNvSpPr txBox="1"/>
          <p:nvPr/>
        </p:nvSpPr>
        <p:spPr>
          <a:xfrm>
            <a:off x="612975" y="6019809"/>
            <a:ext cx="10460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rgbClr val="0070C0"/>
                </a:solidFill>
              </a:rPr>
              <a:t>[2]. Han Xiao et al., Searching for polarization in signed graphs: a local spectral approach. WWW 2020.</a:t>
            </a:r>
          </a:p>
        </p:txBody>
      </p:sp>
    </p:spTree>
    <p:extLst>
      <p:ext uri="{BB962C8B-B14F-4D97-AF65-F5344CB8AC3E}">
        <p14:creationId xmlns:p14="http://schemas.microsoft.com/office/powerpoint/2010/main" val="16726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09ECD2-7FBE-5F40-B418-24704077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75" y="1921790"/>
            <a:ext cx="10945613" cy="4534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/>
              <a:t>Thanks!</a:t>
            </a:r>
            <a:endParaRPr kumimoji="1" lang="zh-CN" altLang="en-US" sz="6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4B7D6-00D3-7E45-8264-D7461B29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343CB-3DA5-AC4D-AC17-538155AF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F6AA7-207A-834A-B017-E421C20B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96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268B501-5DB2-184E-991D-3CE0799B4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/>
                  <a:t>Algorithms</a:t>
                </a:r>
              </a:p>
              <a:p>
                <a:pPr lvl="1"/>
                <a:r>
                  <a:rPr kumimoji="1" lang="en-US" altLang="zh-CN" dirty="0"/>
                  <a:t>MBC problem</a:t>
                </a:r>
              </a:p>
              <a:p>
                <a:pPr lvl="2"/>
                <a:r>
                  <a:rPr kumimoji="1" lang="en-US" altLang="zh-CN" dirty="0"/>
                  <a:t>MBC: The enumeration-based algorithm.</a:t>
                </a:r>
              </a:p>
              <a:p>
                <a:pPr lvl="2"/>
                <a:r>
                  <a:rPr kumimoji="1" lang="en-US" altLang="zh-CN" dirty="0"/>
                  <a:t>MBC-</a:t>
                </a:r>
                <a:r>
                  <a:rPr kumimoji="1" lang="en-US" altLang="zh-CN" dirty="0" err="1"/>
                  <a:t>noER</a:t>
                </a:r>
                <a:r>
                  <a:rPr kumimoji="1" lang="en-US" altLang="zh-CN" dirty="0"/>
                  <a:t>: MBC without </a:t>
                </a:r>
                <a:r>
                  <a:rPr kumimoji="1" lang="en-US" altLang="zh-CN" dirty="0" err="1"/>
                  <a:t>EdgeReduction</a:t>
                </a:r>
                <a:r>
                  <a:rPr kumimoji="1" lang="en-US" altLang="zh-CN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: The </a:t>
                </a:r>
                <a:r>
                  <a:rPr lang="en-US" altLang="zh-CN" dirty="0"/>
                  <a:t>maximum dichromatic clique-based algorithm.</a:t>
                </a:r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withER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MB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with </a:t>
                </a:r>
                <a:r>
                  <a:rPr kumimoji="1" lang="en-US" altLang="zh-CN" dirty="0" err="1"/>
                  <a:t>EdgeReduction</a:t>
                </a:r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dirty="0"/>
                  <a:t>PF problem</a:t>
                </a:r>
              </a:p>
              <a:p>
                <a:pPr lvl="2"/>
                <a:r>
                  <a:rPr kumimoji="1" lang="en-US" altLang="zh-CN" dirty="0"/>
                  <a:t>PF-E: The enumeration-based algorithm.</a:t>
                </a:r>
              </a:p>
              <a:p>
                <a:pPr lvl="2"/>
                <a:r>
                  <a:rPr kumimoji="1" lang="en-US" altLang="zh-CN" dirty="0"/>
                  <a:t>PF-BS: The binary search algorithm.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: The dichromatic clique checking-based algorithm.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DOrder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by using degeneracy order.</a:t>
                </a:r>
              </a:p>
              <a:p>
                <a:r>
                  <a:rPr kumimoji="1" lang="en-US" altLang="zh-CN" b="1" dirty="0"/>
                  <a:t>Platform</a:t>
                </a:r>
                <a:r>
                  <a:rPr kumimoji="1" lang="en-US" altLang="zh-CN" dirty="0"/>
                  <a:t>: C++, Linux system, Intel Core-i7 3.20GHz CPU, 64GB memory.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268B501-5DB2-184E-991D-3CE0799B4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FF8A7E7-B65F-5442-BD9B-7ADF4F6F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6CBB8-FE2A-6742-B051-85A13CE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B26A5-3B76-6849-98D2-99C7FD00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800C5-1253-964D-9DEE-BFDBE87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58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E644B2-B439-CB4B-A8FE-8EF99692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75" y="1010610"/>
            <a:ext cx="10945613" cy="5445447"/>
          </a:xfrm>
        </p:spPr>
        <p:txBody>
          <a:bodyPr/>
          <a:lstStyle/>
          <a:p>
            <a:r>
              <a:rPr kumimoji="1" lang="en-US" altLang="zh-CN" dirty="0"/>
              <a:t>We studied the maximum balanced clique problem in signed graphs.</a:t>
            </a:r>
          </a:p>
          <a:p>
            <a:r>
              <a:rPr kumimoji="1" lang="en-US" altLang="zh-CN" dirty="0"/>
              <a:t>We proposed a novel search framework</a:t>
            </a:r>
            <a:r>
              <a:rPr lang="en" altLang="zh-CN" dirty="0"/>
              <a:t>.</a:t>
            </a:r>
          </a:p>
          <a:p>
            <a:r>
              <a:rPr kumimoji="1" lang="en-US" altLang="zh-CN" dirty="0"/>
              <a:t>We extended our technique to the polarization factor problem in signed graphs.</a:t>
            </a:r>
          </a:p>
          <a:p>
            <a:r>
              <a:rPr lang="en" altLang="zh-CN" dirty="0"/>
              <a:t>Experiments demonstrated the efficiency and effectiveness</a:t>
            </a:r>
            <a:r>
              <a:rPr kumimoji="1" lang="en-US" altLang="zh-CN" dirty="0"/>
              <a:t> of our algorithms.</a:t>
            </a:r>
            <a:endParaRPr lang="e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4AC9E3-5A59-F740-9B02-8E8C7B50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F1FFF-CCDB-B747-B9F6-7EEF094B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C5D95-266E-8C45-B4F3-A2E0E574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601FA-9BBA-E949-B2BA-033523EC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8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743033-A7AB-7A47-8CAD-84585969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75" y="1010611"/>
            <a:ext cx="10945613" cy="1871936"/>
          </a:xfrm>
        </p:spPr>
        <p:txBody>
          <a:bodyPr/>
          <a:lstStyle/>
          <a:p>
            <a:r>
              <a:rPr kumimoji="1" lang="en-US" altLang="zh-CN" dirty="0"/>
              <a:t>Signed graphs capture the </a:t>
            </a:r>
            <a:r>
              <a:rPr kumimoji="1" lang="en-US" altLang="zh-CN" b="1" dirty="0"/>
              <a:t>polarity</a:t>
            </a:r>
            <a:r>
              <a:rPr kumimoji="1" lang="en-US" altLang="zh-CN" dirty="0"/>
              <a:t> of relationships between vertices through </a:t>
            </a:r>
            <a:r>
              <a:rPr kumimoji="1" lang="en-US" altLang="zh-CN" dirty="0">
                <a:solidFill>
                  <a:srgbClr val="FF0000"/>
                </a:solidFill>
              </a:rPr>
              <a:t>positive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edge signs.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0A0E59-9D76-704B-8474-C0701568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AA542-7FDC-724E-8F53-E4E26F23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E0A50-5B4B-CE43-BD75-DCCF797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45169-7222-2B41-AFFA-6EF61FC5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E51DEE-A848-3B42-AF95-E28C6F9F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89" y="2509982"/>
            <a:ext cx="2829399" cy="21287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05087A-8694-6B4F-850A-BC06B8E2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5" y="2575002"/>
            <a:ext cx="3396343" cy="19192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958BCA-3ACD-9C40-AF5D-136267BF1C2F}"/>
              </a:ext>
            </a:extLst>
          </p:cNvPr>
          <p:cNvSpPr txBox="1"/>
          <p:nvPr/>
        </p:nvSpPr>
        <p:spPr>
          <a:xfrm>
            <a:off x="8917290" y="4847534"/>
            <a:ext cx="245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Activation-inhibition in PPI networks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D3042C-8B30-D548-8DEA-3ACC0B2CD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413" y="2509982"/>
            <a:ext cx="3292051" cy="20493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593F0CE-0DCD-1847-BF41-6381833F5D75}"/>
              </a:ext>
            </a:extLst>
          </p:cNvPr>
          <p:cNvSpPr txBox="1"/>
          <p:nvPr/>
        </p:nvSpPr>
        <p:spPr>
          <a:xfrm>
            <a:off x="4828351" y="4847534"/>
            <a:ext cx="294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Support-dissent opinions in opinion networks</a:t>
            </a:r>
            <a:endParaRPr kumimoji="1"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60F150-7468-9C48-AA5E-D5B3D6CE44F6}"/>
              </a:ext>
            </a:extLst>
          </p:cNvPr>
          <p:cNvSpPr txBox="1"/>
          <p:nvPr/>
        </p:nvSpPr>
        <p:spPr>
          <a:xfrm>
            <a:off x="1017537" y="4847534"/>
            <a:ext cx="280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Friend-foe relationships in 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9123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0D92B80-BB3D-F746-9180-7F1AF1758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75" y="1010610"/>
                <a:ext cx="7362353" cy="203187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b="1" dirty="0"/>
                  <a:t>Structural balance theory </a:t>
                </a:r>
                <a:r>
                  <a:rPr kumimoji="1" lang="en-US" altLang="zh-CN" dirty="0"/>
                  <a:t>is a fundamental theory in signed graph analysis.</a:t>
                </a:r>
              </a:p>
              <a:p>
                <a:pPr lvl="1"/>
                <a:r>
                  <a:rPr kumimoji="1" lang="en-US" altLang="zh-CN" dirty="0"/>
                  <a:t>Graph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dirty="0"/>
                  <a:t> is structural balanced if it can be partitioned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s.t.</a:t>
                </a:r>
                <a:r>
                  <a:rPr kumimoji="1" lang="en-US" altLang="zh-CN" dirty="0"/>
                  <a:t> all negative edges are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  <a:endParaRPr kumimoji="1" lang="en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0D92B80-BB3D-F746-9180-7F1AF1758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75" y="1010610"/>
                <a:ext cx="7362353" cy="2031875"/>
              </a:xfrm>
              <a:blipFill>
                <a:blip r:embed="rId3"/>
                <a:stretch>
                  <a:fillRect l="-517" t="-2484" r="-862" b="-4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5733B14-3F96-1647-8FA5-9816CE0B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F044E-1850-5D49-9289-DD3228BA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4FE71-CC5B-5943-9EDF-36B9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2FF83-4C09-4047-80CE-87F46609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5FD664-B77A-5440-A101-345AFF2CC0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52" r="1046"/>
          <a:stretch/>
        </p:blipFill>
        <p:spPr>
          <a:xfrm>
            <a:off x="8156565" y="1010610"/>
            <a:ext cx="1721922" cy="1390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53C509-E10C-9946-B4BE-9B5A9642D6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6" t="1092" r="54954"/>
          <a:stretch/>
        </p:blipFill>
        <p:spPr>
          <a:xfrm>
            <a:off x="10135807" y="1010610"/>
            <a:ext cx="1721923" cy="13904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C6B3C5-45CB-4E46-B888-5840F8D251DD}"/>
              </a:ext>
            </a:extLst>
          </p:cNvPr>
          <p:cNvSpPr txBox="1"/>
          <p:nvPr/>
        </p:nvSpPr>
        <p:spPr>
          <a:xfrm>
            <a:off x="10385767" y="240103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Balanced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E07459-92BE-2544-AB34-C1BDE5D1BDBA}"/>
              </a:ext>
            </a:extLst>
          </p:cNvPr>
          <p:cNvSpPr txBox="1"/>
          <p:nvPr/>
        </p:nvSpPr>
        <p:spPr>
          <a:xfrm>
            <a:off x="8315250" y="240103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Imbalanced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8" name="图片 27" descr="图示&#10;&#10;描述已自动生成">
            <a:extLst>
              <a:ext uri="{FF2B5EF4-FFF2-40B4-BE49-F238E27FC236}">
                <a16:creationId xmlns:a16="http://schemas.microsoft.com/office/drawing/2014/main" id="{92009F26-2D9D-7B42-B5D1-2ACC8BB22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832" y="3186700"/>
            <a:ext cx="4178243" cy="27310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DBB99AB-FFF9-1944-A09D-C29DF4078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2189" y="5589572"/>
            <a:ext cx="1809886" cy="4724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">
                <a:extLst>
                  <a:ext uri="{FF2B5EF4-FFF2-40B4-BE49-F238E27FC236}">
                    <a16:creationId xmlns:a16="http://schemas.microsoft.com/office/drawing/2014/main" id="{45F9C47B-4303-F74C-89E2-3A7205405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975" y="3042485"/>
                <a:ext cx="7261559" cy="34874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15913" indent="-3159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1pPr>
                <a:lvl2pPr marL="766763" indent="-3095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0000"/>
                  <a:buFont typeface="Wingdings" pitchFamily="2" charset="2"/>
                  <a:buChar char="Ø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2pPr>
                <a:lvl3pPr marL="1255713" indent="-3413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60000"/>
                  <a:buFont typeface="Wingdings" pitchFamily="2" charset="2"/>
                  <a:buChar char="p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3pPr>
                <a:lvl4pPr marL="1646238" indent="-274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50000"/>
                  <a:buFont typeface="Wingdings" pitchFamily="2" charset="2"/>
                  <a:buChar char="n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4pPr>
                <a:lvl5pPr marL="2092325" indent="-2635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50000"/>
                  <a:buFont typeface="Wingdings" pitchFamily="2" charset="2"/>
                  <a:buChar char="n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In a signed graph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" altLang="zh-CN" dirty="0"/>
                  <a:t>, </a:t>
                </a:r>
                <a:r>
                  <a:rPr kumimoji="1" lang="en-US" altLang="zh-CN" dirty="0"/>
                  <a:t>a vertex set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dirty="0"/>
                  <a:t> is a maximal (structural) balanced clique if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dirty="0"/>
                  <a:t> is a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clique</a:t>
                </a:r>
                <a:r>
                  <a:rPr kumimoji="1" lang="en-US" altLang="zh-CN" dirty="0"/>
                  <a:t>.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dirty="0"/>
                  <a:t> is (structural)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balanced</a:t>
                </a:r>
                <a:r>
                  <a:rPr kumimoji="1" lang="en-US" altLang="zh-CN" dirty="0"/>
                  <a:t>.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maximal</a:t>
                </a:r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In practice, a non-negative integer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can be used to require that each side size is at least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, i.e., </a:t>
                </a:r>
                <a14:m>
                  <m:oMath xmlns:m="http://schemas.openxmlformats.org/officeDocument/2006/math">
                    <m:r>
                      <a:rPr kumimoji="1" lang="en-US" altLang="zh-CN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|≥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>
          <p:sp>
            <p:nvSpPr>
              <p:cNvPr id="14" name="内容占位符 1">
                <a:extLst>
                  <a:ext uri="{FF2B5EF4-FFF2-40B4-BE49-F238E27FC236}">
                    <a16:creationId xmlns:a16="http://schemas.microsoft.com/office/drawing/2014/main" id="{45F9C47B-4303-F74C-89E2-3A7205405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5" y="3042485"/>
                <a:ext cx="7261559" cy="3487479"/>
              </a:xfrm>
              <a:prstGeom prst="rect">
                <a:avLst/>
              </a:prstGeom>
              <a:blipFill>
                <a:blip r:embed="rId8"/>
                <a:stretch>
                  <a:fillRect l="-524" t="-1449" r="-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0D92B80-BB3D-F746-9180-7F1AF1758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74" y="1010610"/>
                <a:ext cx="11138301" cy="5445447"/>
              </a:xfrm>
            </p:spPr>
            <p:txBody>
              <a:bodyPr/>
              <a:lstStyle/>
              <a:p>
                <a:r>
                  <a:rPr kumimoji="1" lang="en-US" altLang="zh-CN" dirty="0"/>
                  <a:t>Zi Chen et al., </a:t>
                </a:r>
                <a:r>
                  <a:rPr kumimoji="1" lang="en-US" altLang="zh-CN" b="1" baseline="30000" dirty="0">
                    <a:solidFill>
                      <a:srgbClr val="0070C0"/>
                    </a:solidFill>
                  </a:rPr>
                  <a:t>[1] </a:t>
                </a:r>
                <a:r>
                  <a:rPr kumimoji="1" lang="en-US" altLang="zh-CN" dirty="0"/>
                  <a:t>studied the maximal balanced clique enumeration problem.</a:t>
                </a:r>
              </a:p>
              <a:p>
                <a:r>
                  <a:rPr kumimoji="1" lang="en-US" altLang="zh-CN" dirty="0"/>
                  <a:t>However, enumerating all such cliques may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overwhelm</a:t>
                </a:r>
                <a:r>
                  <a:rPr kumimoji="1" lang="en-US" altLang="zh-CN" dirty="0"/>
                  <a:t> end-users.</a:t>
                </a:r>
              </a:p>
              <a:p>
                <a:pPr lvl="1"/>
                <a:r>
                  <a:rPr kumimoji="1" lang="en-US" altLang="zh-CN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1" lang="en-US" altLang="zh-CN" dirty="0"/>
                  <a:t>,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/>
                  <a:t>such cliques on </a:t>
                </a:r>
                <a:r>
                  <a:rPr kumimoji="1" lang="en-US" altLang="zh-CN" b="1" dirty="0" err="1"/>
                  <a:t>Douban</a:t>
                </a:r>
                <a:r>
                  <a:rPr kumimoji="1" lang="en-US" altLang="zh-CN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zh-CN" sz="2000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|=1588455</m:t>
                    </m:r>
                  </m:oMath>
                </a14:m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|=18709948</m:t>
                    </m:r>
                  </m:oMath>
                </a14:m>
                <a:r>
                  <a:rPr kumimoji="1" lang="en-US" altLang="zh-CN" dirty="0"/>
                  <a:t>).</a:t>
                </a:r>
              </a:p>
              <a:p>
                <a:r>
                  <a:rPr kumimoji="1" lang="en-US" altLang="zh-CN" dirty="0"/>
                  <a:t>Another concern: it is unclear how to choose the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appropriate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lang="en" altLang="zh-CN" dirty="0"/>
                  <a:t>A too large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" altLang="zh-CN" dirty="0"/>
                  <a:t> may lead to no result.</a:t>
                </a:r>
              </a:p>
              <a:p>
                <a:pPr lvl="1"/>
                <a:r>
                  <a:rPr kumimoji="1" lang="en-US" altLang="zh-CN" dirty="0"/>
                  <a:t>A too small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may lead to skewed results.</a:t>
                </a:r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0D92B80-BB3D-F746-9180-7F1AF1758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74" y="1010610"/>
                <a:ext cx="11138301" cy="5445447"/>
              </a:xfrm>
              <a:blipFill>
                <a:blip r:embed="rId3"/>
                <a:stretch>
                  <a:fillRect l="-342" t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5733B14-3F96-1647-8FA5-9816CE0B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F044E-1850-5D49-9289-DD3228BA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4FE71-CC5B-5943-9EDF-36B9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2FF83-4C09-4047-80CE-87F46609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1B13C1-73F9-B740-8B8E-503458518A26}"/>
              </a:ext>
            </a:extLst>
          </p:cNvPr>
          <p:cNvSpPr txBox="1"/>
          <p:nvPr/>
        </p:nvSpPr>
        <p:spPr>
          <a:xfrm>
            <a:off x="623194" y="5982855"/>
            <a:ext cx="1094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0070C0"/>
                </a:solidFill>
              </a:rPr>
              <a:t>[1]. Zi Chen et al., Efficient maximal balanced clique enumeration in signed networks. WWW 2020.</a:t>
            </a:r>
          </a:p>
        </p:txBody>
      </p:sp>
    </p:spTree>
    <p:extLst>
      <p:ext uri="{BB962C8B-B14F-4D97-AF65-F5344CB8AC3E}">
        <p14:creationId xmlns:p14="http://schemas.microsoft.com/office/powerpoint/2010/main" val="182732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C15989-0703-2149-8CEE-8FB4664B8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75" y="1010610"/>
                <a:ext cx="10945613" cy="5445447"/>
              </a:xfrm>
            </p:spPr>
            <p:txBody>
              <a:bodyPr/>
              <a:lstStyle/>
              <a:p>
                <a:r>
                  <a:rPr lang="en" altLang="zh-CN" b="1" u="sng" dirty="0"/>
                  <a:t>M</a:t>
                </a:r>
                <a:r>
                  <a:rPr lang="en" altLang="zh-CN" b="1" dirty="0"/>
                  <a:t>aximum </a:t>
                </a:r>
                <a:r>
                  <a:rPr lang="en" altLang="zh-CN" b="1" u="sng" dirty="0"/>
                  <a:t>B</a:t>
                </a:r>
                <a:r>
                  <a:rPr lang="en" altLang="zh-CN" b="1" dirty="0"/>
                  <a:t>alanced </a:t>
                </a:r>
                <a:r>
                  <a:rPr lang="en" altLang="zh-CN" b="1" u="sng" dirty="0"/>
                  <a:t>C</a:t>
                </a:r>
                <a:r>
                  <a:rPr lang="en" altLang="zh-CN" b="1" dirty="0"/>
                  <a:t>lique (MBC) Problem</a:t>
                </a:r>
              </a:p>
              <a:p>
                <a:pPr lvl="1"/>
                <a:r>
                  <a:rPr kumimoji="1" lang="en" altLang="zh-CN" dirty="0"/>
                  <a:t>Given a signed graph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" altLang="zh-CN" dirty="0"/>
                  <a:t> and a polarization constraint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" altLang="zh-CN" dirty="0"/>
                  <a:t>, the maximum balanced clique problem aims to find the largest balanced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" altLang="zh-CN" dirty="0"/>
                  <a:t> 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" altLang="zh-CN" dirty="0"/>
                  <a:t> that satisfies the polarization constraint (i.e.,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" altLang="zh-CN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" altLang="zh-CN" dirty="0"/>
                  <a:t>).</a:t>
                </a:r>
              </a:p>
              <a:p>
                <a:r>
                  <a:rPr kumimoji="1" lang="en" altLang="zh-CN" b="1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" altLang="zh-CN" dirty="0"/>
              </a:p>
              <a:p>
                <a:pPr lvl="1"/>
                <a:r>
                  <a:rPr kumimoji="1" lang="en-US" altLang="zh-CN" b="0" dirty="0"/>
                  <a:t>MBC: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" altLang="zh-CN" dirty="0"/>
                  <a:t>.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C15989-0703-2149-8CEE-8FB4664B8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75" y="1010610"/>
                <a:ext cx="10945613" cy="5445447"/>
              </a:xfrm>
              <a:blipFill>
                <a:blip r:embed="rId2"/>
                <a:stretch>
                  <a:fillRect l="-348" t="-930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6C4EA2B-673D-7641-85CF-3286EC0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Maximum Balanced Clique Problem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49A0E-800A-184D-BE7C-9E057406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6F38D-C1F4-6D40-97D7-40348B7B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D60C6-6DB7-6D41-8AA8-81F636AF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D6A805-664B-664B-AD23-2B3E95DD9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65" y="3126736"/>
            <a:ext cx="3121040" cy="23407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4D30C7-B9B7-0640-81FE-C5380928A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600" y="4060909"/>
            <a:ext cx="1809886" cy="4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64337DF-B249-F843-BD3E-A8837953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Main Idea of Our Algorithm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BB200-936F-D443-852C-4E6E0CEC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9D73F-C1BF-AA43-BE23-3E4812BC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3153A-8548-9444-A8F6-2736CEEE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9BAD7A-E488-F541-AC49-6AFB8D794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7542" y="4317459"/>
            <a:ext cx="8756478" cy="20197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1">
                <a:extLst>
                  <a:ext uri="{FF2B5EF4-FFF2-40B4-BE49-F238E27FC236}">
                    <a16:creationId xmlns:a16="http://schemas.microsoft.com/office/drawing/2014/main" id="{AD7E226E-1F51-E349-9853-BA4A87F505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974" y="1010610"/>
                <a:ext cx="11175371" cy="5445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15913" indent="-3159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1pPr>
                <a:lvl2pPr marL="766763" indent="-3095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70000"/>
                  <a:buFont typeface="Wingdings" pitchFamily="2" charset="2"/>
                  <a:buChar char="Ø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2pPr>
                <a:lvl3pPr marL="1255713" indent="-3413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60000"/>
                  <a:buFont typeface="Wingdings" pitchFamily="2" charset="2"/>
                  <a:buChar char="p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3pPr>
                <a:lvl4pPr marL="1646238" indent="-274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50000"/>
                  <a:buFont typeface="Wingdings" pitchFamily="2" charset="2"/>
                  <a:buChar char="n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4pPr>
                <a:lvl5pPr marL="2092325" indent="-2635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SzPct val="50000"/>
                  <a:buFont typeface="Wingdings" pitchFamily="2" charset="2"/>
                  <a:buChar char="n"/>
                  <a:tabLst/>
                  <a:defRPr sz="2400" b="0" i="0" kern="1200" spc="0" baseline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we assume it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and search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dirty="0"/>
                  <a:t> in the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/>
                  <a:t> induced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dirty="0"/>
                  <a:t>We can </a:t>
                </a:r>
                <a:r>
                  <a:rPr lang="en" altLang="zh-CN" dirty="0"/>
                  <a:t>sparsify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/>
                  <a:t> by removing </a:t>
                </a:r>
                <a:r>
                  <a:rPr kumimoji="1" lang="en-US" altLang="zh-CN" b="1" dirty="0"/>
                  <a:t>conflicting</a:t>
                </a:r>
                <a:r>
                  <a:rPr kumimoji="1" lang="en-US" altLang="zh-CN" dirty="0"/>
                  <a:t> edges</a:t>
                </a:r>
              </a:p>
              <a:p>
                <a:pPr lvl="2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negative</a:t>
                </a:r>
                <a:r>
                  <a:rPr kumimoji="1" lang="en-US" altLang="zh-CN" sz="2000" dirty="0"/>
                  <a:t> edges between vertices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lvl="2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negative</a:t>
                </a:r>
                <a:r>
                  <a:rPr kumimoji="1" lang="en-US" altLang="zh-CN" sz="2000" dirty="0"/>
                  <a:t> edges between vertices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lvl="2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positive</a:t>
                </a:r>
                <a:r>
                  <a:rPr kumimoji="1" lang="en-US" altLang="zh-CN" sz="2000" dirty="0"/>
                  <a:t> edges between a vertex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 and a vertex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lvl="1"/>
                <a:r>
                  <a:rPr kumimoji="1" lang="en-US" altLang="zh-CN" dirty="0"/>
                  <a:t>Discard edge signs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/>
                  <a:t>. (won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t be bothered by edge signs.)</a:t>
                </a:r>
              </a:p>
              <a:p>
                <a:pPr lvl="1"/>
                <a:r>
                  <a:rPr kumimoji="1" lang="en-US" altLang="zh-CN" dirty="0"/>
                  <a:t>Degree-based pruning and graph coloring-based bounding come into effect.</a:t>
                </a:r>
              </a:p>
            </p:txBody>
          </p:sp>
        </mc:Choice>
        <mc:Fallback>
          <p:sp>
            <p:nvSpPr>
              <p:cNvPr id="8" name="内容占位符 1">
                <a:extLst>
                  <a:ext uri="{FF2B5EF4-FFF2-40B4-BE49-F238E27FC236}">
                    <a16:creationId xmlns:a16="http://schemas.microsoft.com/office/drawing/2014/main" id="{AD7E226E-1F51-E349-9853-BA4A87F50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4" y="1010610"/>
                <a:ext cx="11175371" cy="5445447"/>
              </a:xfrm>
              <a:prstGeom prst="rect">
                <a:avLst/>
              </a:prstGeom>
              <a:blipFill>
                <a:blip r:embed="rId4"/>
                <a:stretch>
                  <a:fillRect l="-341" t="-930" r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72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C15989-0703-2149-8CEE-8FB4664B8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75" y="1010610"/>
                <a:ext cx="10945613" cy="5445447"/>
              </a:xfrm>
            </p:spPr>
            <p:txBody>
              <a:bodyPr/>
              <a:lstStyle/>
              <a:p>
                <a:r>
                  <a:rPr lang="en" altLang="zh-CN" b="1" u="sng" dirty="0"/>
                  <a:t>P</a:t>
                </a:r>
                <a:r>
                  <a:rPr lang="en" altLang="zh-CN" b="1" dirty="0"/>
                  <a:t>olarization </a:t>
                </a:r>
                <a:r>
                  <a:rPr lang="en" altLang="zh-CN" b="1" u="sng" dirty="0"/>
                  <a:t>F</a:t>
                </a:r>
                <a:r>
                  <a:rPr lang="en" altLang="zh-CN" b="1" dirty="0"/>
                  <a:t>actor (PF) Problem</a:t>
                </a:r>
              </a:p>
              <a:p>
                <a:pPr lvl="1"/>
                <a:r>
                  <a:rPr kumimoji="1" lang="en" altLang="zh-CN" dirty="0"/>
                  <a:t>Given a signed graph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" altLang="zh-CN" dirty="0"/>
                  <a:t>, the polarization factor problem aims to compute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" altLang="zh-CN" dirty="0"/>
                  <a:t> such that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" altLang="zh-CN" dirty="0"/>
                  <a:t> has a balanced clique satisfying the polarization constraint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" altLang="zh-CN" dirty="0"/>
                  <a:t>.</a:t>
                </a:r>
              </a:p>
              <a:p>
                <a:r>
                  <a:rPr kumimoji="1" lang="en" altLang="zh-CN" b="1" dirty="0"/>
                  <a:t>Example</a:t>
                </a:r>
              </a:p>
              <a:p>
                <a:pPr lvl="1"/>
                <a:r>
                  <a:rPr kumimoji="1" lang="en" altLang="zh-CN" dirty="0"/>
                  <a:t>Polarization factor is 3.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C15989-0703-2149-8CEE-8FB4664B8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75" y="1010610"/>
                <a:ext cx="10945613" cy="5445447"/>
              </a:xfrm>
              <a:blipFill>
                <a:blip r:embed="rId2"/>
                <a:stretch>
                  <a:fillRect l="-348" t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6C4EA2B-673D-7641-85CF-3286EC0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Polarization Factor Problem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49A0E-800A-184D-BE7C-9E057406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6F38D-C1F4-6D40-97D7-40348B7B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D60C6-6DB7-6D41-8AA8-81F636AF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D6A805-664B-664B-AD23-2B3E95DD9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5395"/>
            <a:ext cx="3121040" cy="23407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4D30C7-B9B7-0640-81FE-C5380928A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035" y="3529568"/>
            <a:ext cx="1809886" cy="4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9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68B501-5DB2-184E-991D-3CE0799B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F8A7E7-B65F-5442-BD9B-7ADF4F6F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6CBB8-FE2A-6742-B051-85A13CE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B26A5-3B76-6849-98D2-99C7FD00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800C5-1253-964D-9DEE-BFDBE87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569337-B49D-8B49-8CC9-17E5B680B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8"/>
          <a:stretch/>
        </p:blipFill>
        <p:spPr>
          <a:xfrm>
            <a:off x="953376" y="1530070"/>
            <a:ext cx="7392134" cy="43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E59449-745C-2B48-8164-005A3835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466250"/>
            <a:ext cx="10644188" cy="197879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FDD3502-6079-3444-BD56-1678C2E0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Efficiency Evaluation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C4892-F96B-4249-9C1B-E51C57F2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0473-4045-F244-AB30-9E23B2F171B5}" type="datetime1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3EEB8-6B8B-8E41-9B84-4C2743A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Computing Maximum Structural Balanced Cliques in Signed Graphs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F2179-C4A3-7340-9518-CBDE038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A15C-5D4D-2142-B68D-E5908D86FD3B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0C52EE-364E-8F4E-B73F-F547B4A9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292565"/>
            <a:ext cx="10643988" cy="1951037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683A891F-DC75-304D-B6F6-418F406F8B0C}"/>
              </a:ext>
            </a:extLst>
          </p:cNvPr>
          <p:cNvSpPr txBox="1">
            <a:spLocks/>
          </p:cNvSpPr>
          <p:nvPr/>
        </p:nvSpPr>
        <p:spPr>
          <a:xfrm>
            <a:off x="612975" y="1010611"/>
            <a:ext cx="10945613" cy="56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5913" indent="-3159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766763" indent="-309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255713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itchFamily="2" charset="2"/>
              <a:buChar char="p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46238" indent="-274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50000"/>
              <a:buFont typeface="Wingdings" pitchFamily="2" charset="2"/>
              <a:buChar char="n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92325" indent="-263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50000"/>
              <a:buFont typeface="Wingdings" pitchFamily="2" charset="2"/>
              <a:buChar char="n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MBC problem</a:t>
            </a:r>
            <a:endParaRPr kumimoji="1" lang="zh-CN" altLang="en-US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EB6C8726-5EB8-664A-9E70-7C3AA9D69B88}"/>
              </a:ext>
            </a:extLst>
          </p:cNvPr>
          <p:cNvSpPr txBox="1">
            <a:spLocks/>
          </p:cNvSpPr>
          <p:nvPr/>
        </p:nvSpPr>
        <p:spPr>
          <a:xfrm>
            <a:off x="612575" y="3858086"/>
            <a:ext cx="10945613" cy="56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5913" indent="-3159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766763" indent="-309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255713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itchFamily="2" charset="2"/>
              <a:buChar char="p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46238" indent="-274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50000"/>
              <a:buFont typeface="Wingdings" pitchFamily="2" charset="2"/>
              <a:buChar char="n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92325" indent="-263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50000"/>
              <a:buFont typeface="Wingdings" pitchFamily="2" charset="2"/>
              <a:buChar char="n"/>
              <a:tabLst/>
              <a:defRPr sz="2400" b="0" i="0" kern="120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PF problem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896521"/>
      </p:ext>
    </p:extLst>
  </p:cSld>
  <p:clrMapOvr>
    <a:masterClrMapping/>
  </p:clrMapOvr>
</p:sld>
</file>

<file path=ppt/theme/theme1.xml><?xml version="1.0" encoding="utf-8"?>
<a:theme xmlns:a="http://schemas.openxmlformats.org/drawingml/2006/main" name="USY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 presentation" id="{03FB5127-146E-9C46-98A6-84DA65031727}" vid="{F5AEEFE6-3F86-3746-A2C2-F741F27F33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USYD presentation</Template>
  <TotalTime>1539</TotalTime>
  <Words>1463</Words>
  <Application>Microsoft Macintosh PowerPoint</Application>
  <PresentationFormat>宽屏</PresentationFormat>
  <Paragraphs>182</Paragraphs>
  <Slides>13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USYD presentation</vt:lpstr>
      <vt:lpstr>Computing Maximum Structural Balanced Cliques in Signed Graphs</vt:lpstr>
      <vt:lpstr>Introduction</vt:lpstr>
      <vt:lpstr>Introduction</vt:lpstr>
      <vt:lpstr>Motivation</vt:lpstr>
      <vt:lpstr>Maximum Balanced Clique Problem</vt:lpstr>
      <vt:lpstr>Main Idea of Our Algorithm</vt:lpstr>
      <vt:lpstr>Polarization Factor Problem</vt:lpstr>
      <vt:lpstr>Experiments</vt:lpstr>
      <vt:lpstr>Efficiency Evaluation</vt:lpstr>
      <vt:lpstr>Effectiveness Evaluation</vt:lpstr>
      <vt:lpstr>PowerPoint 演示文稿</vt:lpstr>
      <vt:lpstr>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Yao</dc:creator>
  <cp:lastModifiedBy>Kai Yao</cp:lastModifiedBy>
  <cp:revision>58</cp:revision>
  <dcterms:created xsi:type="dcterms:W3CDTF">2022-04-17T08:07:13Z</dcterms:created>
  <dcterms:modified xsi:type="dcterms:W3CDTF">2022-05-11T02:10:46Z</dcterms:modified>
</cp:coreProperties>
</file>