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27" r:id="rId2"/>
    <p:sldId id="428" r:id="rId3"/>
    <p:sldId id="429" r:id="rId4"/>
    <p:sldId id="430" r:id="rId5"/>
    <p:sldId id="431" r:id="rId6"/>
    <p:sldId id="432" r:id="rId7"/>
    <p:sldId id="435" r:id="rId8"/>
    <p:sldId id="436" r:id="rId9"/>
    <p:sldId id="437" r:id="rId10"/>
    <p:sldId id="441" r:id="rId11"/>
    <p:sldId id="443" r:id="rId12"/>
    <p:sldId id="444" r:id="rId13"/>
    <p:sldId id="445" r:id="rId14"/>
    <p:sldId id="446" r:id="rId15"/>
    <p:sldId id="447" r:id="rId16"/>
    <p:sldId id="450" r:id="rId17"/>
    <p:sldId id="458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34" r:id="rId26"/>
  </p:sldIdLst>
  <p:sldSz cx="12192000" cy="6858000"/>
  <p:notesSz cx="6858000" cy="9144000"/>
  <p:embeddedFontLst>
    <p:embeddedFont>
      <p:font typeface="나눔스퀘어라운드 Regular" panose="020B0600000101010101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나눔스퀘어라운드 Bold" panose="020B0600000101010101" charset="-127"/>
      <p:bold r:id="rId30"/>
    </p:embeddedFont>
    <p:embeddedFont>
      <p:font typeface="Cambria Math" panose="02040503050406030204" pitchFamily="18" charset="0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04A79F"/>
    <a:srgbClr val="B9E8FB"/>
    <a:srgbClr val="464646"/>
    <a:srgbClr val="8FDAE1"/>
    <a:srgbClr val="EA6466"/>
    <a:srgbClr val="E46464"/>
    <a:srgbClr val="4A4A4C"/>
    <a:srgbClr val="49494B"/>
    <a:srgbClr val="353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3" autoAdjust="0"/>
    <p:restoredTop sz="94660"/>
  </p:normalViewPr>
  <p:slideViewPr>
    <p:cSldViewPr snapToGrid="0">
      <p:cViewPr>
        <p:scale>
          <a:sx n="75" d="100"/>
          <a:sy n="75" d="100"/>
        </p:scale>
        <p:origin x="2328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6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2018-09-11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6%20GA%20&#53076;&#46300;.txt" TargetMode="External"/><Relationship Id="rId2" Type="http://schemas.openxmlformats.org/officeDocument/2006/relationships/hyperlink" Target="3%20SA%20&#53076;&#46300;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구름 88"/>
          <p:cNvSpPr/>
          <p:nvPr/>
        </p:nvSpPr>
        <p:spPr>
          <a:xfrm>
            <a:off x="5497742" y="1745420"/>
            <a:ext cx="376235" cy="20488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Freeform 22"/>
          <p:cNvSpPr>
            <a:spLocks/>
          </p:cNvSpPr>
          <p:nvPr/>
        </p:nvSpPr>
        <p:spPr bwMode="auto">
          <a:xfrm>
            <a:off x="0" y="3429000"/>
            <a:ext cx="12192000" cy="3429000"/>
          </a:xfrm>
          <a:prstGeom prst="rect">
            <a:avLst/>
          </a:prstGeom>
          <a:solidFill>
            <a:srgbClr val="B9E8F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28860" y="5127625"/>
            <a:ext cx="44302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2-3 </a:t>
            </a:r>
            <a:r>
              <a:rPr lang="ko-KR" alt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신 현</a:t>
            </a:r>
            <a:r>
              <a:rPr lang="en-US" altLang="ko-KR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, </a:t>
            </a:r>
            <a:r>
              <a:rPr lang="ko-KR" alt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이유진</a:t>
            </a:r>
            <a:r>
              <a:rPr lang="en-US" altLang="ko-KR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, </a:t>
            </a:r>
            <a:r>
              <a:rPr lang="ko-KR" alt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박정인</a:t>
            </a:r>
            <a:endParaRPr lang="ko-KR" altLang="en-US" sz="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5357810" y="2592923"/>
            <a:ext cx="1476375" cy="835025"/>
          </a:xfrm>
          <a:custGeom>
            <a:avLst/>
            <a:gdLst>
              <a:gd name="connsiteX0" fmla="*/ 733425 w 1476375"/>
              <a:gd name="connsiteY0" fmla="*/ 0 h 835025"/>
              <a:gd name="connsiteX1" fmla="*/ 942975 w 1476375"/>
              <a:gd name="connsiteY1" fmla="*/ 180975 h 835025"/>
              <a:gd name="connsiteX2" fmla="*/ 1038225 w 1476375"/>
              <a:gd name="connsiteY2" fmla="*/ 371475 h 835025"/>
              <a:gd name="connsiteX3" fmla="*/ 1143000 w 1476375"/>
              <a:gd name="connsiteY3" fmla="*/ 403225 h 835025"/>
              <a:gd name="connsiteX4" fmla="*/ 1247775 w 1476375"/>
              <a:gd name="connsiteY4" fmla="*/ 571500 h 835025"/>
              <a:gd name="connsiteX5" fmla="*/ 1365250 w 1476375"/>
              <a:gd name="connsiteY5" fmla="*/ 641350 h 835025"/>
              <a:gd name="connsiteX6" fmla="*/ 1476375 w 1476375"/>
              <a:gd name="connsiteY6" fmla="*/ 806450 h 835025"/>
              <a:gd name="connsiteX7" fmla="*/ 1470025 w 1476375"/>
              <a:gd name="connsiteY7" fmla="*/ 835025 h 835025"/>
              <a:gd name="connsiteX8" fmla="*/ 2153 w 1476375"/>
              <a:gd name="connsiteY8" fmla="*/ 835025 h 835025"/>
              <a:gd name="connsiteX9" fmla="*/ 0 w 1476375"/>
              <a:gd name="connsiteY9" fmla="*/ 822325 h 835025"/>
              <a:gd name="connsiteX10" fmla="*/ 152400 w 1476375"/>
              <a:gd name="connsiteY10" fmla="*/ 561975 h 835025"/>
              <a:gd name="connsiteX11" fmla="*/ 222250 w 1476375"/>
              <a:gd name="connsiteY11" fmla="*/ 542925 h 835025"/>
              <a:gd name="connsiteX12" fmla="*/ 320675 w 1476375"/>
              <a:gd name="connsiteY12" fmla="*/ 377825 h 835025"/>
              <a:gd name="connsiteX13" fmla="*/ 396875 w 1476375"/>
              <a:gd name="connsiteY13" fmla="*/ 400050 h 835025"/>
              <a:gd name="connsiteX14" fmla="*/ 508000 w 1476375"/>
              <a:gd name="connsiteY14" fmla="*/ 209550 h 835025"/>
              <a:gd name="connsiteX15" fmla="*/ 733425 w 1476375"/>
              <a:gd name="connsiteY15" fmla="*/ 0 h 8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76375" h="835025">
                <a:moveTo>
                  <a:pt x="733425" y="0"/>
                </a:moveTo>
                <a:lnTo>
                  <a:pt x="942975" y="180975"/>
                </a:lnTo>
                <a:lnTo>
                  <a:pt x="1038225" y="371475"/>
                </a:lnTo>
                <a:lnTo>
                  <a:pt x="1143000" y="403225"/>
                </a:lnTo>
                <a:lnTo>
                  <a:pt x="1247775" y="571500"/>
                </a:lnTo>
                <a:lnTo>
                  <a:pt x="1365250" y="641350"/>
                </a:lnTo>
                <a:lnTo>
                  <a:pt x="1476375" y="806450"/>
                </a:lnTo>
                <a:lnTo>
                  <a:pt x="1470025" y="835025"/>
                </a:lnTo>
                <a:lnTo>
                  <a:pt x="2153" y="835025"/>
                </a:lnTo>
                <a:lnTo>
                  <a:pt x="0" y="822325"/>
                </a:lnTo>
                <a:lnTo>
                  <a:pt x="152400" y="561975"/>
                </a:lnTo>
                <a:lnTo>
                  <a:pt x="222250" y="542925"/>
                </a:lnTo>
                <a:lnTo>
                  <a:pt x="320675" y="377825"/>
                </a:lnTo>
                <a:lnTo>
                  <a:pt x="396875" y="400050"/>
                </a:lnTo>
                <a:lnTo>
                  <a:pt x="508000" y="209550"/>
                </a:lnTo>
                <a:lnTo>
                  <a:pt x="733425" y="0"/>
                </a:lnTo>
                <a:close/>
              </a:path>
            </a:pathLst>
          </a:custGeom>
          <a:solidFill>
            <a:srgbClr val="B9E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5404344" y="3426896"/>
            <a:ext cx="1383309" cy="1376362"/>
          </a:xfrm>
          <a:custGeom>
            <a:avLst/>
            <a:gdLst>
              <a:gd name="connsiteX0" fmla="*/ 0 w 1467872"/>
              <a:gd name="connsiteY0" fmla="*/ 0 h 1460500"/>
              <a:gd name="connsiteX1" fmla="*/ 1467872 w 1467872"/>
              <a:gd name="connsiteY1" fmla="*/ 0 h 1460500"/>
              <a:gd name="connsiteX2" fmla="*/ 1378972 w 1467872"/>
              <a:gd name="connsiteY2" fmla="*/ 400050 h 1460500"/>
              <a:gd name="connsiteX3" fmla="*/ 1283722 w 1467872"/>
              <a:gd name="connsiteY3" fmla="*/ 441325 h 1460500"/>
              <a:gd name="connsiteX4" fmla="*/ 1223397 w 1467872"/>
              <a:gd name="connsiteY4" fmla="*/ 742950 h 1460500"/>
              <a:gd name="connsiteX5" fmla="*/ 1026547 w 1467872"/>
              <a:gd name="connsiteY5" fmla="*/ 949325 h 1460500"/>
              <a:gd name="connsiteX6" fmla="*/ 969397 w 1467872"/>
              <a:gd name="connsiteY6" fmla="*/ 1174750 h 1460500"/>
              <a:gd name="connsiteX7" fmla="*/ 791597 w 1467872"/>
              <a:gd name="connsiteY7" fmla="*/ 1460500 h 1460500"/>
              <a:gd name="connsiteX8" fmla="*/ 623322 w 1467872"/>
              <a:gd name="connsiteY8" fmla="*/ 1285875 h 1460500"/>
              <a:gd name="connsiteX9" fmla="*/ 528072 w 1467872"/>
              <a:gd name="connsiteY9" fmla="*/ 1031875 h 1460500"/>
              <a:gd name="connsiteX10" fmla="*/ 416947 w 1467872"/>
              <a:gd name="connsiteY10" fmla="*/ 923925 h 1460500"/>
              <a:gd name="connsiteX11" fmla="*/ 375672 w 1467872"/>
              <a:gd name="connsiteY11" fmla="*/ 701675 h 1460500"/>
              <a:gd name="connsiteX12" fmla="*/ 175647 w 1467872"/>
              <a:gd name="connsiteY12" fmla="*/ 571500 h 1460500"/>
              <a:gd name="connsiteX13" fmla="*/ 147072 w 1467872"/>
              <a:gd name="connsiteY13" fmla="*/ 387350 h 1460500"/>
              <a:gd name="connsiteX14" fmla="*/ 32772 w 1467872"/>
              <a:gd name="connsiteY14" fmla="*/ 212725 h 1460500"/>
              <a:gd name="connsiteX15" fmla="*/ 29597 w 1467872"/>
              <a:gd name="connsiteY15" fmla="*/ 174625 h 1460500"/>
              <a:gd name="connsiteX16" fmla="*/ 0 w 1467872"/>
              <a:gd name="connsiteY16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7872" h="1460500">
                <a:moveTo>
                  <a:pt x="0" y="0"/>
                </a:moveTo>
                <a:lnTo>
                  <a:pt x="1467872" y="0"/>
                </a:lnTo>
                <a:lnTo>
                  <a:pt x="1378972" y="400050"/>
                </a:lnTo>
                <a:lnTo>
                  <a:pt x="1283722" y="441325"/>
                </a:lnTo>
                <a:lnTo>
                  <a:pt x="1223397" y="742950"/>
                </a:lnTo>
                <a:lnTo>
                  <a:pt x="1026547" y="949325"/>
                </a:lnTo>
                <a:lnTo>
                  <a:pt x="969397" y="1174750"/>
                </a:lnTo>
                <a:lnTo>
                  <a:pt x="791597" y="1460500"/>
                </a:lnTo>
                <a:lnTo>
                  <a:pt x="623322" y="1285875"/>
                </a:lnTo>
                <a:lnTo>
                  <a:pt x="528072" y="1031875"/>
                </a:lnTo>
                <a:lnTo>
                  <a:pt x="416947" y="923925"/>
                </a:lnTo>
                <a:lnTo>
                  <a:pt x="375672" y="701675"/>
                </a:lnTo>
                <a:lnTo>
                  <a:pt x="175647" y="571500"/>
                </a:lnTo>
                <a:lnTo>
                  <a:pt x="147072" y="387350"/>
                </a:lnTo>
                <a:lnTo>
                  <a:pt x="32772" y="212725"/>
                </a:lnTo>
                <a:lnTo>
                  <a:pt x="29597" y="1746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Group 38"/>
          <p:cNvGrpSpPr>
            <a:grpSpLocks noChangeAspect="1"/>
          </p:cNvGrpSpPr>
          <p:nvPr/>
        </p:nvGrpSpPr>
        <p:grpSpPr bwMode="auto">
          <a:xfrm>
            <a:off x="4810573" y="558989"/>
            <a:ext cx="2105718" cy="2085290"/>
            <a:chOff x="2190" y="-1558"/>
            <a:chExt cx="2680" cy="2654"/>
          </a:xfrm>
        </p:grpSpPr>
        <p:sp>
          <p:nvSpPr>
            <p:cNvPr id="63" name="Freeform 45"/>
            <p:cNvSpPr>
              <a:spLocks/>
            </p:cNvSpPr>
            <p:nvPr/>
          </p:nvSpPr>
          <p:spPr bwMode="auto">
            <a:xfrm>
              <a:off x="3304" y="-1558"/>
              <a:ext cx="328" cy="197"/>
            </a:xfrm>
            <a:custGeom>
              <a:avLst/>
              <a:gdLst>
                <a:gd name="T0" fmla="*/ 0 w 982"/>
                <a:gd name="T1" fmla="*/ 471 h 591"/>
                <a:gd name="T2" fmla="*/ 18 w 982"/>
                <a:gd name="T3" fmla="*/ 467 h 591"/>
                <a:gd name="T4" fmla="*/ 123 w 982"/>
                <a:gd name="T5" fmla="*/ 455 h 591"/>
                <a:gd name="T6" fmla="*/ 211 w 982"/>
                <a:gd name="T7" fmla="*/ 457 h 591"/>
                <a:gd name="T8" fmla="*/ 255 w 982"/>
                <a:gd name="T9" fmla="*/ 464 h 591"/>
                <a:gd name="T10" fmla="*/ 299 w 982"/>
                <a:gd name="T11" fmla="*/ 474 h 591"/>
                <a:gd name="T12" fmla="*/ 389 w 982"/>
                <a:gd name="T13" fmla="*/ 511 h 591"/>
                <a:gd name="T14" fmla="*/ 480 w 982"/>
                <a:gd name="T15" fmla="*/ 553 h 591"/>
                <a:gd name="T16" fmla="*/ 575 w 982"/>
                <a:gd name="T17" fmla="*/ 585 h 591"/>
                <a:gd name="T18" fmla="*/ 624 w 982"/>
                <a:gd name="T19" fmla="*/ 589 h 591"/>
                <a:gd name="T20" fmla="*/ 669 w 982"/>
                <a:gd name="T21" fmla="*/ 591 h 591"/>
                <a:gd name="T22" fmla="*/ 716 w 982"/>
                <a:gd name="T23" fmla="*/ 581 h 591"/>
                <a:gd name="T24" fmla="*/ 732 w 982"/>
                <a:gd name="T25" fmla="*/ 553 h 591"/>
                <a:gd name="T26" fmla="*/ 729 w 982"/>
                <a:gd name="T27" fmla="*/ 547 h 591"/>
                <a:gd name="T28" fmla="*/ 718 w 982"/>
                <a:gd name="T29" fmla="*/ 549 h 591"/>
                <a:gd name="T30" fmla="*/ 666 w 982"/>
                <a:gd name="T31" fmla="*/ 539 h 591"/>
                <a:gd name="T32" fmla="*/ 640 w 982"/>
                <a:gd name="T33" fmla="*/ 520 h 591"/>
                <a:gd name="T34" fmla="*/ 627 w 982"/>
                <a:gd name="T35" fmla="*/ 501 h 591"/>
                <a:gd name="T36" fmla="*/ 623 w 982"/>
                <a:gd name="T37" fmla="*/ 488 h 591"/>
                <a:gd name="T38" fmla="*/ 618 w 982"/>
                <a:gd name="T39" fmla="*/ 474 h 591"/>
                <a:gd name="T40" fmla="*/ 621 w 982"/>
                <a:gd name="T41" fmla="*/ 449 h 591"/>
                <a:gd name="T42" fmla="*/ 640 w 982"/>
                <a:gd name="T43" fmla="*/ 411 h 591"/>
                <a:gd name="T44" fmla="*/ 733 w 982"/>
                <a:gd name="T45" fmla="*/ 329 h 591"/>
                <a:gd name="T46" fmla="*/ 833 w 982"/>
                <a:gd name="T47" fmla="*/ 259 h 591"/>
                <a:gd name="T48" fmla="*/ 882 w 982"/>
                <a:gd name="T49" fmla="*/ 223 h 591"/>
                <a:gd name="T50" fmla="*/ 948 w 982"/>
                <a:gd name="T51" fmla="*/ 150 h 591"/>
                <a:gd name="T52" fmla="*/ 980 w 982"/>
                <a:gd name="T53" fmla="*/ 82 h 591"/>
                <a:gd name="T54" fmla="*/ 982 w 982"/>
                <a:gd name="T55" fmla="*/ 25 h 591"/>
                <a:gd name="T56" fmla="*/ 974 w 982"/>
                <a:gd name="T57" fmla="*/ 0 h 591"/>
                <a:gd name="T58" fmla="*/ 971 w 982"/>
                <a:gd name="T59" fmla="*/ 5 h 591"/>
                <a:gd name="T60" fmla="*/ 929 w 982"/>
                <a:gd name="T61" fmla="*/ 42 h 591"/>
                <a:gd name="T62" fmla="*/ 873 w 982"/>
                <a:gd name="T63" fmla="*/ 79 h 591"/>
                <a:gd name="T64" fmla="*/ 833 w 982"/>
                <a:gd name="T65" fmla="*/ 101 h 591"/>
                <a:gd name="T66" fmla="*/ 790 w 982"/>
                <a:gd name="T67" fmla="*/ 126 h 591"/>
                <a:gd name="T68" fmla="*/ 713 w 982"/>
                <a:gd name="T69" fmla="*/ 189 h 591"/>
                <a:gd name="T70" fmla="*/ 608 w 982"/>
                <a:gd name="T71" fmla="*/ 294 h 591"/>
                <a:gd name="T72" fmla="*/ 540 w 982"/>
                <a:gd name="T73" fmla="*/ 359 h 591"/>
                <a:gd name="T74" fmla="*/ 509 w 982"/>
                <a:gd name="T75" fmla="*/ 388 h 591"/>
                <a:gd name="T76" fmla="*/ 464 w 982"/>
                <a:gd name="T77" fmla="*/ 422 h 591"/>
                <a:gd name="T78" fmla="*/ 430 w 982"/>
                <a:gd name="T79" fmla="*/ 437 h 591"/>
                <a:gd name="T80" fmla="*/ 386 w 982"/>
                <a:gd name="T81" fmla="*/ 434 h 591"/>
                <a:gd name="T82" fmla="*/ 358 w 982"/>
                <a:gd name="T83" fmla="*/ 428 h 591"/>
                <a:gd name="T84" fmla="*/ 322 w 982"/>
                <a:gd name="T85" fmla="*/ 422 h 591"/>
                <a:gd name="T86" fmla="*/ 228 w 982"/>
                <a:gd name="T87" fmla="*/ 411 h 591"/>
                <a:gd name="T88" fmla="*/ 127 w 982"/>
                <a:gd name="T89" fmla="*/ 413 h 591"/>
                <a:gd name="T90" fmla="*/ 57 w 982"/>
                <a:gd name="T91" fmla="*/ 432 h 591"/>
                <a:gd name="T92" fmla="*/ 16 w 982"/>
                <a:gd name="T93" fmla="*/ 455 h 591"/>
                <a:gd name="T94" fmla="*/ 0 w 982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2" h="591">
                  <a:moveTo>
                    <a:pt x="0" y="471"/>
                  </a:moveTo>
                  <a:lnTo>
                    <a:pt x="18" y="467"/>
                  </a:lnTo>
                  <a:lnTo>
                    <a:pt x="123" y="455"/>
                  </a:lnTo>
                  <a:lnTo>
                    <a:pt x="211" y="457"/>
                  </a:lnTo>
                  <a:lnTo>
                    <a:pt x="255" y="464"/>
                  </a:lnTo>
                  <a:lnTo>
                    <a:pt x="299" y="474"/>
                  </a:lnTo>
                  <a:lnTo>
                    <a:pt x="389" y="511"/>
                  </a:lnTo>
                  <a:lnTo>
                    <a:pt x="480" y="553"/>
                  </a:lnTo>
                  <a:lnTo>
                    <a:pt x="575" y="585"/>
                  </a:lnTo>
                  <a:lnTo>
                    <a:pt x="624" y="589"/>
                  </a:lnTo>
                  <a:lnTo>
                    <a:pt x="669" y="591"/>
                  </a:lnTo>
                  <a:lnTo>
                    <a:pt x="716" y="581"/>
                  </a:lnTo>
                  <a:lnTo>
                    <a:pt x="732" y="553"/>
                  </a:lnTo>
                  <a:lnTo>
                    <a:pt x="729" y="547"/>
                  </a:lnTo>
                  <a:lnTo>
                    <a:pt x="718" y="549"/>
                  </a:lnTo>
                  <a:lnTo>
                    <a:pt x="666" y="539"/>
                  </a:lnTo>
                  <a:lnTo>
                    <a:pt x="640" y="520"/>
                  </a:lnTo>
                  <a:lnTo>
                    <a:pt x="627" y="501"/>
                  </a:lnTo>
                  <a:lnTo>
                    <a:pt x="623" y="488"/>
                  </a:lnTo>
                  <a:lnTo>
                    <a:pt x="618" y="474"/>
                  </a:lnTo>
                  <a:lnTo>
                    <a:pt x="621" y="449"/>
                  </a:lnTo>
                  <a:lnTo>
                    <a:pt x="640" y="411"/>
                  </a:lnTo>
                  <a:lnTo>
                    <a:pt x="733" y="329"/>
                  </a:lnTo>
                  <a:lnTo>
                    <a:pt x="833" y="259"/>
                  </a:lnTo>
                  <a:lnTo>
                    <a:pt x="882" y="223"/>
                  </a:lnTo>
                  <a:lnTo>
                    <a:pt x="948" y="150"/>
                  </a:lnTo>
                  <a:lnTo>
                    <a:pt x="980" y="82"/>
                  </a:lnTo>
                  <a:lnTo>
                    <a:pt x="982" y="25"/>
                  </a:lnTo>
                  <a:lnTo>
                    <a:pt x="974" y="0"/>
                  </a:lnTo>
                  <a:lnTo>
                    <a:pt x="971" y="5"/>
                  </a:lnTo>
                  <a:lnTo>
                    <a:pt x="929" y="42"/>
                  </a:lnTo>
                  <a:lnTo>
                    <a:pt x="873" y="79"/>
                  </a:lnTo>
                  <a:lnTo>
                    <a:pt x="833" y="101"/>
                  </a:lnTo>
                  <a:lnTo>
                    <a:pt x="790" y="126"/>
                  </a:lnTo>
                  <a:lnTo>
                    <a:pt x="713" y="189"/>
                  </a:lnTo>
                  <a:lnTo>
                    <a:pt x="608" y="294"/>
                  </a:lnTo>
                  <a:lnTo>
                    <a:pt x="540" y="359"/>
                  </a:lnTo>
                  <a:lnTo>
                    <a:pt x="509" y="388"/>
                  </a:lnTo>
                  <a:lnTo>
                    <a:pt x="464" y="422"/>
                  </a:lnTo>
                  <a:lnTo>
                    <a:pt x="430" y="437"/>
                  </a:lnTo>
                  <a:lnTo>
                    <a:pt x="386" y="434"/>
                  </a:lnTo>
                  <a:lnTo>
                    <a:pt x="358" y="428"/>
                  </a:lnTo>
                  <a:lnTo>
                    <a:pt x="322" y="422"/>
                  </a:lnTo>
                  <a:lnTo>
                    <a:pt x="228" y="411"/>
                  </a:lnTo>
                  <a:lnTo>
                    <a:pt x="127" y="413"/>
                  </a:lnTo>
                  <a:lnTo>
                    <a:pt x="57" y="432"/>
                  </a:lnTo>
                  <a:lnTo>
                    <a:pt x="16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2" name="Freeform 46"/>
            <p:cNvSpPr>
              <a:spLocks/>
            </p:cNvSpPr>
            <p:nvPr/>
          </p:nvSpPr>
          <p:spPr bwMode="auto">
            <a:xfrm>
              <a:off x="4542" y="899"/>
              <a:ext cx="328" cy="197"/>
            </a:xfrm>
            <a:custGeom>
              <a:avLst/>
              <a:gdLst>
                <a:gd name="T0" fmla="*/ 0 w 984"/>
                <a:gd name="T1" fmla="*/ 471 h 591"/>
                <a:gd name="T2" fmla="*/ 18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5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3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79 h 591"/>
                <a:gd name="T24" fmla="*/ 733 w 984"/>
                <a:gd name="T25" fmla="*/ 553 h 591"/>
                <a:gd name="T26" fmla="*/ 729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4 h 591"/>
                <a:gd name="T40" fmla="*/ 621 w 984"/>
                <a:gd name="T41" fmla="*/ 448 h 591"/>
                <a:gd name="T42" fmla="*/ 641 w 984"/>
                <a:gd name="T43" fmla="*/ 411 h 591"/>
                <a:gd name="T44" fmla="*/ 733 w 984"/>
                <a:gd name="T45" fmla="*/ 329 h 591"/>
                <a:gd name="T46" fmla="*/ 834 w 984"/>
                <a:gd name="T47" fmla="*/ 259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3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5 h 591"/>
                <a:gd name="T68" fmla="*/ 713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29 w 984"/>
                <a:gd name="T79" fmla="*/ 436 h 591"/>
                <a:gd name="T80" fmla="*/ 388 w 984"/>
                <a:gd name="T81" fmla="*/ 434 h 591"/>
                <a:gd name="T82" fmla="*/ 357 w 984"/>
                <a:gd name="T83" fmla="*/ 428 h 591"/>
                <a:gd name="T84" fmla="*/ 321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8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5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3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79"/>
                  </a:lnTo>
                  <a:lnTo>
                    <a:pt x="733" y="553"/>
                  </a:lnTo>
                  <a:lnTo>
                    <a:pt x="729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4"/>
                  </a:lnTo>
                  <a:lnTo>
                    <a:pt x="621" y="448"/>
                  </a:lnTo>
                  <a:lnTo>
                    <a:pt x="641" y="411"/>
                  </a:lnTo>
                  <a:lnTo>
                    <a:pt x="733" y="329"/>
                  </a:lnTo>
                  <a:lnTo>
                    <a:pt x="834" y="259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3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5"/>
                  </a:lnTo>
                  <a:lnTo>
                    <a:pt x="713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29" y="436"/>
                  </a:lnTo>
                  <a:lnTo>
                    <a:pt x="388" y="434"/>
                  </a:lnTo>
                  <a:lnTo>
                    <a:pt x="357" y="428"/>
                  </a:lnTo>
                  <a:lnTo>
                    <a:pt x="321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3" name="Freeform 47"/>
            <p:cNvSpPr>
              <a:spLocks/>
            </p:cNvSpPr>
            <p:nvPr/>
          </p:nvSpPr>
          <p:spPr bwMode="auto">
            <a:xfrm>
              <a:off x="2190" y="-48"/>
              <a:ext cx="328" cy="197"/>
            </a:xfrm>
            <a:custGeom>
              <a:avLst/>
              <a:gdLst>
                <a:gd name="T0" fmla="*/ 0 w 984"/>
                <a:gd name="T1" fmla="*/ 471 h 591"/>
                <a:gd name="T2" fmla="*/ 19 w 984"/>
                <a:gd name="T3" fmla="*/ 467 h 591"/>
                <a:gd name="T4" fmla="*/ 124 w 984"/>
                <a:gd name="T5" fmla="*/ 455 h 591"/>
                <a:gd name="T6" fmla="*/ 212 w 984"/>
                <a:gd name="T7" fmla="*/ 457 h 591"/>
                <a:gd name="T8" fmla="*/ 257 w 984"/>
                <a:gd name="T9" fmla="*/ 464 h 591"/>
                <a:gd name="T10" fmla="*/ 300 w 984"/>
                <a:gd name="T11" fmla="*/ 474 h 591"/>
                <a:gd name="T12" fmla="*/ 389 w 984"/>
                <a:gd name="T13" fmla="*/ 511 h 591"/>
                <a:gd name="T14" fmla="*/ 481 w 984"/>
                <a:gd name="T15" fmla="*/ 553 h 591"/>
                <a:gd name="T16" fmla="*/ 576 w 984"/>
                <a:gd name="T17" fmla="*/ 585 h 591"/>
                <a:gd name="T18" fmla="*/ 625 w 984"/>
                <a:gd name="T19" fmla="*/ 589 h 591"/>
                <a:gd name="T20" fmla="*/ 670 w 984"/>
                <a:gd name="T21" fmla="*/ 591 h 591"/>
                <a:gd name="T22" fmla="*/ 717 w 984"/>
                <a:gd name="T23" fmla="*/ 581 h 591"/>
                <a:gd name="T24" fmla="*/ 733 w 984"/>
                <a:gd name="T25" fmla="*/ 553 h 591"/>
                <a:gd name="T26" fmla="*/ 730 w 984"/>
                <a:gd name="T27" fmla="*/ 547 h 591"/>
                <a:gd name="T28" fmla="*/ 719 w 984"/>
                <a:gd name="T29" fmla="*/ 549 h 591"/>
                <a:gd name="T30" fmla="*/ 667 w 984"/>
                <a:gd name="T31" fmla="*/ 539 h 591"/>
                <a:gd name="T32" fmla="*/ 641 w 984"/>
                <a:gd name="T33" fmla="*/ 520 h 591"/>
                <a:gd name="T34" fmla="*/ 628 w 984"/>
                <a:gd name="T35" fmla="*/ 501 h 591"/>
                <a:gd name="T36" fmla="*/ 622 w 984"/>
                <a:gd name="T37" fmla="*/ 488 h 591"/>
                <a:gd name="T38" fmla="*/ 619 w 984"/>
                <a:gd name="T39" fmla="*/ 475 h 591"/>
                <a:gd name="T40" fmla="*/ 622 w 984"/>
                <a:gd name="T41" fmla="*/ 449 h 591"/>
                <a:gd name="T42" fmla="*/ 641 w 984"/>
                <a:gd name="T43" fmla="*/ 411 h 591"/>
                <a:gd name="T44" fmla="*/ 735 w 984"/>
                <a:gd name="T45" fmla="*/ 329 h 591"/>
                <a:gd name="T46" fmla="*/ 834 w 984"/>
                <a:gd name="T47" fmla="*/ 261 h 591"/>
                <a:gd name="T48" fmla="*/ 883 w 984"/>
                <a:gd name="T49" fmla="*/ 223 h 591"/>
                <a:gd name="T50" fmla="*/ 949 w 984"/>
                <a:gd name="T51" fmla="*/ 150 h 591"/>
                <a:gd name="T52" fmla="*/ 981 w 984"/>
                <a:gd name="T53" fmla="*/ 82 h 591"/>
                <a:gd name="T54" fmla="*/ 984 w 984"/>
                <a:gd name="T55" fmla="*/ 25 h 591"/>
                <a:gd name="T56" fmla="*/ 975 w 984"/>
                <a:gd name="T57" fmla="*/ 0 h 591"/>
                <a:gd name="T58" fmla="*/ 972 w 984"/>
                <a:gd name="T59" fmla="*/ 5 h 591"/>
                <a:gd name="T60" fmla="*/ 930 w 984"/>
                <a:gd name="T61" fmla="*/ 42 h 591"/>
                <a:gd name="T62" fmla="*/ 874 w 984"/>
                <a:gd name="T63" fmla="*/ 79 h 591"/>
                <a:gd name="T64" fmla="*/ 834 w 984"/>
                <a:gd name="T65" fmla="*/ 101 h 591"/>
                <a:gd name="T66" fmla="*/ 791 w 984"/>
                <a:gd name="T67" fmla="*/ 127 h 591"/>
                <a:gd name="T68" fmla="*/ 714 w 984"/>
                <a:gd name="T69" fmla="*/ 189 h 591"/>
                <a:gd name="T70" fmla="*/ 609 w 984"/>
                <a:gd name="T71" fmla="*/ 294 h 591"/>
                <a:gd name="T72" fmla="*/ 542 w 984"/>
                <a:gd name="T73" fmla="*/ 359 h 591"/>
                <a:gd name="T74" fmla="*/ 510 w 984"/>
                <a:gd name="T75" fmla="*/ 388 h 591"/>
                <a:gd name="T76" fmla="*/ 465 w 984"/>
                <a:gd name="T77" fmla="*/ 422 h 591"/>
                <a:gd name="T78" fmla="*/ 431 w 984"/>
                <a:gd name="T79" fmla="*/ 437 h 591"/>
                <a:gd name="T80" fmla="*/ 388 w 984"/>
                <a:gd name="T81" fmla="*/ 435 h 591"/>
                <a:gd name="T82" fmla="*/ 357 w 984"/>
                <a:gd name="T83" fmla="*/ 429 h 591"/>
                <a:gd name="T84" fmla="*/ 323 w 984"/>
                <a:gd name="T85" fmla="*/ 422 h 591"/>
                <a:gd name="T86" fmla="*/ 229 w 984"/>
                <a:gd name="T87" fmla="*/ 411 h 591"/>
                <a:gd name="T88" fmla="*/ 127 w 984"/>
                <a:gd name="T89" fmla="*/ 413 h 591"/>
                <a:gd name="T90" fmla="*/ 58 w 984"/>
                <a:gd name="T91" fmla="*/ 432 h 591"/>
                <a:gd name="T92" fmla="*/ 18 w 984"/>
                <a:gd name="T93" fmla="*/ 455 h 591"/>
                <a:gd name="T94" fmla="*/ 0 w 984"/>
                <a:gd name="T95" fmla="*/ 47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4" h="591">
                  <a:moveTo>
                    <a:pt x="0" y="471"/>
                  </a:moveTo>
                  <a:lnTo>
                    <a:pt x="19" y="467"/>
                  </a:lnTo>
                  <a:lnTo>
                    <a:pt x="124" y="455"/>
                  </a:lnTo>
                  <a:lnTo>
                    <a:pt x="212" y="457"/>
                  </a:lnTo>
                  <a:lnTo>
                    <a:pt x="257" y="464"/>
                  </a:lnTo>
                  <a:lnTo>
                    <a:pt x="300" y="474"/>
                  </a:lnTo>
                  <a:lnTo>
                    <a:pt x="389" y="511"/>
                  </a:lnTo>
                  <a:lnTo>
                    <a:pt x="481" y="553"/>
                  </a:lnTo>
                  <a:lnTo>
                    <a:pt x="576" y="585"/>
                  </a:lnTo>
                  <a:lnTo>
                    <a:pt x="625" y="589"/>
                  </a:lnTo>
                  <a:lnTo>
                    <a:pt x="670" y="591"/>
                  </a:lnTo>
                  <a:lnTo>
                    <a:pt x="717" y="581"/>
                  </a:lnTo>
                  <a:lnTo>
                    <a:pt x="733" y="553"/>
                  </a:lnTo>
                  <a:lnTo>
                    <a:pt x="730" y="547"/>
                  </a:lnTo>
                  <a:lnTo>
                    <a:pt x="719" y="549"/>
                  </a:lnTo>
                  <a:lnTo>
                    <a:pt x="667" y="539"/>
                  </a:lnTo>
                  <a:lnTo>
                    <a:pt x="641" y="520"/>
                  </a:lnTo>
                  <a:lnTo>
                    <a:pt x="628" y="501"/>
                  </a:lnTo>
                  <a:lnTo>
                    <a:pt x="622" y="488"/>
                  </a:lnTo>
                  <a:lnTo>
                    <a:pt x="619" y="475"/>
                  </a:lnTo>
                  <a:lnTo>
                    <a:pt x="622" y="449"/>
                  </a:lnTo>
                  <a:lnTo>
                    <a:pt x="641" y="411"/>
                  </a:lnTo>
                  <a:lnTo>
                    <a:pt x="735" y="329"/>
                  </a:lnTo>
                  <a:lnTo>
                    <a:pt x="834" y="261"/>
                  </a:lnTo>
                  <a:lnTo>
                    <a:pt x="883" y="223"/>
                  </a:lnTo>
                  <a:lnTo>
                    <a:pt x="949" y="150"/>
                  </a:lnTo>
                  <a:lnTo>
                    <a:pt x="981" y="82"/>
                  </a:lnTo>
                  <a:lnTo>
                    <a:pt x="984" y="25"/>
                  </a:lnTo>
                  <a:lnTo>
                    <a:pt x="975" y="0"/>
                  </a:lnTo>
                  <a:lnTo>
                    <a:pt x="972" y="5"/>
                  </a:lnTo>
                  <a:lnTo>
                    <a:pt x="930" y="42"/>
                  </a:lnTo>
                  <a:lnTo>
                    <a:pt x="874" y="79"/>
                  </a:lnTo>
                  <a:lnTo>
                    <a:pt x="834" y="101"/>
                  </a:lnTo>
                  <a:lnTo>
                    <a:pt x="791" y="127"/>
                  </a:lnTo>
                  <a:lnTo>
                    <a:pt x="714" y="189"/>
                  </a:lnTo>
                  <a:lnTo>
                    <a:pt x="609" y="294"/>
                  </a:lnTo>
                  <a:lnTo>
                    <a:pt x="542" y="359"/>
                  </a:lnTo>
                  <a:lnTo>
                    <a:pt x="510" y="388"/>
                  </a:lnTo>
                  <a:lnTo>
                    <a:pt x="465" y="422"/>
                  </a:lnTo>
                  <a:lnTo>
                    <a:pt x="431" y="437"/>
                  </a:lnTo>
                  <a:lnTo>
                    <a:pt x="388" y="435"/>
                  </a:lnTo>
                  <a:lnTo>
                    <a:pt x="357" y="429"/>
                  </a:lnTo>
                  <a:lnTo>
                    <a:pt x="323" y="422"/>
                  </a:lnTo>
                  <a:lnTo>
                    <a:pt x="229" y="411"/>
                  </a:lnTo>
                  <a:lnTo>
                    <a:pt x="127" y="413"/>
                  </a:lnTo>
                  <a:lnTo>
                    <a:pt x="58" y="432"/>
                  </a:lnTo>
                  <a:lnTo>
                    <a:pt x="18" y="455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094" name="구름 3093"/>
          <p:cNvSpPr/>
          <p:nvPr/>
        </p:nvSpPr>
        <p:spPr>
          <a:xfrm>
            <a:off x="4981574" y="2566886"/>
            <a:ext cx="376235" cy="20488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구름 87"/>
          <p:cNvSpPr/>
          <p:nvPr/>
        </p:nvSpPr>
        <p:spPr>
          <a:xfrm>
            <a:off x="7030556" y="1974031"/>
            <a:ext cx="376235" cy="20488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3"/>
          <p:cNvSpPr txBox="1"/>
          <p:nvPr/>
        </p:nvSpPr>
        <p:spPr>
          <a:xfrm>
            <a:off x="1509860" y="841011"/>
            <a:ext cx="966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+mn-ea"/>
              </a:rPr>
              <a:t>Simulated Annealing, Genetic Algorithm</a:t>
            </a:r>
            <a:r>
              <a:rPr lang="ko-KR" altLang="en-US" sz="2400" dirty="0" smtClean="0">
                <a:latin typeface="+mn-ea"/>
              </a:rPr>
              <a:t>의 </a:t>
            </a:r>
            <a:r>
              <a:rPr lang="en-US" altLang="ko-KR" sz="2400" dirty="0" smtClean="0">
                <a:latin typeface="+mn-ea"/>
              </a:rPr>
              <a:t>Meta-Heuristics </a:t>
            </a:r>
            <a:r>
              <a:rPr lang="ko-KR" altLang="en-US" sz="2400" dirty="0" smtClean="0">
                <a:latin typeface="+mn-ea"/>
              </a:rPr>
              <a:t>을 </a:t>
            </a:r>
            <a:r>
              <a:rPr lang="ko-KR" altLang="en-US" sz="2400" dirty="0" smtClean="0">
                <a:latin typeface="+mn-ea"/>
              </a:rPr>
              <a:t>통해</a:t>
            </a:r>
            <a:endParaRPr lang="en-US" altLang="ko-KR" sz="2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atin typeface="+mn-ea"/>
              </a:rPr>
              <a:t>데이터 </a:t>
            </a:r>
            <a:r>
              <a:rPr lang="ko-KR" altLang="en-US" sz="2400" b="1" dirty="0" smtClean="0">
                <a:latin typeface="+mn-ea"/>
              </a:rPr>
              <a:t>수신에 최적화된 자료구조 </a:t>
            </a:r>
            <a:r>
              <a:rPr lang="en-US" altLang="ko-KR" sz="2400" b="1" dirty="0" smtClean="0">
                <a:latin typeface="+mn-ea"/>
              </a:rPr>
              <a:t>SLP</a:t>
            </a:r>
            <a:r>
              <a:rPr lang="ko-KR" altLang="en-US" sz="2400" b="1" dirty="0" smtClean="0">
                <a:latin typeface="+mn-ea"/>
              </a:rPr>
              <a:t>의 개발 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519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1730832" y="1513113"/>
            <a:ext cx="4595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1</a:t>
            </a:r>
            <a:r>
              <a:rPr lang="en-US" altLang="ko-KR" sz="2000" dirty="0">
                <a:latin typeface="나눔스퀘어라운드 Regular" pitchFamily="50" charset="-127"/>
                <a:ea typeface="나눔스퀘어라운드 Regular" pitchFamily="50" charset="-127"/>
              </a:rPr>
              <a:t>. Simulated </a:t>
            </a:r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Annealing</a:t>
            </a:r>
            <a:r>
              <a:rPr lang="ko-KR" altLang="en-US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의 유효함 설명</a:t>
            </a:r>
            <a:endParaRPr lang="ko-KR" altLang="en-US" sz="20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4"/>
              <p:cNvSpPr txBox="1"/>
              <p:nvPr/>
            </p:nvSpPr>
            <p:spPr>
              <a:xfrm>
                <a:off x="2287664" y="2062517"/>
                <a:ext cx="8720520" cy="3587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2)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새로운 상태가 기존상태보다 값이 큼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( E1 &lt; E2 )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 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 ∝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  &amp;&amp;  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∝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>
                  <a:latin typeface="나눔스퀘어라운드 Regular" pitchFamily="50" charset="-127"/>
                  <a:ea typeface="나눔스퀘어라운드 Regular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    -&gt; </a:t>
                </a: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해의 크기가 클수록 확률은 낮아지고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    시간이 지나면 온도가 줄어들기 때문에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    시간이 지날수록 변화할 확률이 낮아진다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나눔스퀘어라운드 Regular" pitchFamily="50" charset="-127"/>
                  <a:ea typeface="나눔스퀘어라운드 Regular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는 비례 상수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, </a:t>
                </a: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확률을 적절히 변화시켜 해의 정확성을 높여주는 역할</a:t>
                </a:r>
                <a:endParaRPr lang="en-US" altLang="ko-KR" dirty="0">
                  <a:latin typeface="나눔스퀘어라운드 Regular" pitchFamily="50" charset="-127"/>
                  <a:ea typeface="나눔스퀘어라운드 Regular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    </a:t>
                </a:r>
                <a:r>
                  <a:rPr lang="ko-KR" altLang="en-US" dirty="0" err="1">
                    <a:latin typeface="나눔스퀘어라운드 Regular" pitchFamily="50" charset="-127"/>
                    <a:ea typeface="나눔스퀘어라운드 Regular" pitchFamily="50" charset="-127"/>
                  </a:rPr>
                  <a:t>볼츠만</a:t>
                </a: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 상수를 크게 잡을수록 해가 변화할 확률이 높아진다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.</a:t>
                </a:r>
                <a:endParaRPr lang="en-US" altLang="ko-KR" dirty="0" smtClean="0">
                  <a:latin typeface="나눔스퀘어라운드 Regular" pitchFamily="50" charset="-127"/>
                  <a:ea typeface="나눔스퀘어라운드 Regular" pitchFamily="50" charset="-127"/>
                </a:endParaRPr>
              </a:p>
            </p:txBody>
          </p:sp>
        </mc:Choice>
        <mc:Fallback xmlns="">
          <p:sp>
            <p:nvSpPr>
              <p:cNvPr id="16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664" y="2062517"/>
                <a:ext cx="8720520" cy="3587521"/>
              </a:xfrm>
              <a:prstGeom prst="rect">
                <a:avLst/>
              </a:prstGeom>
              <a:blipFill rotWithShape="1">
                <a:blip r:embed="rId2"/>
                <a:stretch>
                  <a:fillRect l="-559" b="-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직사각형 160"/>
          <p:cNvSpPr/>
          <p:nvPr/>
        </p:nvSpPr>
        <p:spPr>
          <a:xfrm>
            <a:off x="261260" y="18505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배경지식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320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1730832" y="1513113"/>
            <a:ext cx="2683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2. </a:t>
            </a:r>
            <a:r>
              <a:rPr lang="en-US" altLang="ko-KR" sz="2000" dirty="0">
                <a:latin typeface="나눔스퀘어라운드 Regular" pitchFamily="50" charset="-127"/>
                <a:ea typeface="나눔스퀘어라운드 Regular" pitchFamily="50" charset="-127"/>
              </a:rPr>
              <a:t>Genetic Algorithm </a:t>
            </a:r>
            <a:endParaRPr lang="ko-KR" altLang="en-US" sz="20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172535" y="2248725"/>
            <a:ext cx="7704856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생물의 진화 과정을 기반으로 한 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최적화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탐색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방법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과거의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이론에서는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해결할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수 없었던 문제에 생물 진화의 과정을 모방함으로써 근삿값에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가까운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해답을 신속하게 찾아낼 수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있다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자연계의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생물 유전학에 기본 이론을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두며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병렬적이고 전역적인 탐색 알고리즘으로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머신 러닝의 탐색 방법 중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GA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는 진화 연산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(Evolutionary Computation)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에 속한 방법이다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GA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에서 유전자 조작에는 선택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(Choose),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교차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(Crossover),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돌연변이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(Mutation)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 있다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61260" y="18505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배경지식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941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1730832" y="1513113"/>
            <a:ext cx="2683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2. </a:t>
            </a:r>
            <a:r>
              <a:rPr lang="en-US" altLang="ko-KR" sz="2000" dirty="0">
                <a:latin typeface="나눔스퀘어라운드 Regular" pitchFamily="50" charset="-127"/>
                <a:ea typeface="나눔스퀘어라운드 Regular" pitchFamily="50" charset="-127"/>
              </a:rPr>
              <a:t>Genetic Algorithm </a:t>
            </a:r>
            <a:endParaRPr lang="ko-KR" altLang="en-US" sz="20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7" name="TextBox 4"/>
          <p:cNvSpPr txBox="1"/>
          <p:nvPr/>
        </p:nvSpPr>
        <p:spPr>
          <a:xfrm>
            <a:off x="1890833" y="1923967"/>
            <a:ext cx="907184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1)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선택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(Choice)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한 세대에서 다음 세대로 전해지는 해의 후보가 되는 해들을 선택하는 과정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선택에는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룰렛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선택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랭크 선택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토너먼트 선택 등 다양한 방법이 있다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해의 선택은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GA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의 성능에 큰 영향을 미치므로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어떤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최적해를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쓰느냐에 따라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최적해로 다가가는 속도가 더디게 되거나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지역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최적해에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빠지는 경우가 생길 수도 있다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  *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룰렛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선택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 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유전자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적응도에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따른 확률로 선택하는 방법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 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적응도가 높은 우성 유전자는 확률을 높게 설정하여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선택되기 쉽게 하고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 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적응도가 낮은 열성 유전자는 확률을 낮게 설정하여 도태되게 쉽게 한다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</p:txBody>
      </p:sp>
      <p:sp>
        <p:nvSpPr>
          <p:cNvPr id="162" name="직사각형 161"/>
          <p:cNvSpPr/>
          <p:nvPr/>
        </p:nvSpPr>
        <p:spPr>
          <a:xfrm>
            <a:off x="261260" y="18505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배경지식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941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1730832" y="1513113"/>
            <a:ext cx="2683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2. </a:t>
            </a:r>
            <a:r>
              <a:rPr lang="en-US" altLang="ko-KR" sz="2000" dirty="0">
                <a:latin typeface="나눔스퀘어라운드 Regular" pitchFamily="50" charset="-127"/>
                <a:ea typeface="나눔스퀘어라운드 Regular" pitchFamily="50" charset="-127"/>
              </a:rPr>
              <a:t>Genetic Algorithm </a:t>
            </a:r>
            <a:endParaRPr lang="ko-KR" altLang="en-US" sz="20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7" name="TextBox 4"/>
          <p:cNvSpPr txBox="1"/>
          <p:nvPr/>
        </p:nvSpPr>
        <p:spPr>
          <a:xfrm>
            <a:off x="1890833" y="1923967"/>
            <a:ext cx="90718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1)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선택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(Choice)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 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*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랭크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선택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  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유전자를 적응도 순서로 나열해 순위에 따라 선택 확률을 부여하는 방법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4A79F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   </a:t>
            </a:r>
            <a:r>
              <a:rPr lang="en-US" altLang="ko-KR" dirty="0" smtClean="0">
                <a:solidFill>
                  <a:srgbClr val="04A79F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*</a:t>
            </a:r>
            <a:r>
              <a:rPr lang="ko-KR" altLang="en-US" dirty="0" smtClean="0">
                <a:solidFill>
                  <a:srgbClr val="04A79F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토너먼트 </a:t>
            </a:r>
            <a:r>
              <a:rPr lang="ko-KR" altLang="en-US" dirty="0">
                <a:solidFill>
                  <a:srgbClr val="04A79F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선택</a:t>
            </a:r>
            <a:endParaRPr lang="en-US" altLang="ko-KR" dirty="0">
              <a:solidFill>
                <a:srgbClr val="04A79F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  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유전자 개수를 적당히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랜덤하게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선택하고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  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그 중에서 가장 적응도가 높은 유전자를 선택하는 방식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61260" y="18505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배경지식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818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1730832" y="1513113"/>
            <a:ext cx="2683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2. </a:t>
            </a:r>
            <a:r>
              <a:rPr lang="en-US" altLang="ko-KR" sz="2000" dirty="0">
                <a:latin typeface="나눔스퀘어라운드 Regular" pitchFamily="50" charset="-127"/>
                <a:ea typeface="나눔스퀘어라운드 Regular" pitchFamily="50" charset="-127"/>
              </a:rPr>
              <a:t>Genetic Algorithm </a:t>
            </a:r>
            <a:endParaRPr lang="ko-KR" altLang="en-US" sz="20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2658" y="1902335"/>
            <a:ext cx="86759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2)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교차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(Crossover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생명체는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세대 내에서 교배를 통해 다음 세대를 생성한다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이와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마찬가지로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GA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에서 자연 선택된 해들은 교배를 통해 다음 세대의 해들을 생성한다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일반적으로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두 개의 해를 선택 한 후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둘 간의 교배 연산을 수행하게 되며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이를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통해 생성된 해는 각각의 부모 해의 교차 연산을 통해 새로운 유전자를 구성하게 된다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다시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말해 교차는 부모 유전자 정보를 혼합해 자식 유전자를 만들어내는 조작이다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  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일점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교차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: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유전자의 정해진 부분에서 두 부모 유전자를 서로 조합하는 방법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   이점 교차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: 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일점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교차와 방식은 똑같고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두 군데에서 교차하는 방법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   균등 교차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: 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적당한 확률로 부모의 각 유전자 값을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재조합하는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방법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61260" y="18505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배경지식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955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1730832" y="1513113"/>
            <a:ext cx="2683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2. </a:t>
            </a:r>
            <a:r>
              <a:rPr lang="en-US" altLang="ko-KR" sz="2000" dirty="0">
                <a:latin typeface="나눔스퀘어라운드 Regular" pitchFamily="50" charset="-127"/>
                <a:ea typeface="나눔스퀘어라운드 Regular" pitchFamily="50" charset="-127"/>
              </a:rPr>
              <a:t>Genetic Algorithm </a:t>
            </a:r>
            <a:endParaRPr lang="ko-KR" altLang="en-US" sz="20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2657" y="1902335"/>
            <a:ext cx="92769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3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)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돌연변이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(Mutation)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  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특정 확률로 유전자상 정보를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랜덤하게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바꿔주는 조작이다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   교차는 재조합에 불과하므로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부모의 유전 정보와 다른 정보가 만들어지지 않는다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  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부모와 전혀 다른 정보를 얻으려면 돌연변이가 필요하다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  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약간의 확률로 변이 연산을 수행시켜 주는 것을 통해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  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전체 세대가 함께 지역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최적해에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빠져드는 경우를 방지 할 수 있다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261260" y="18505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배경지식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27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261260" y="185058"/>
            <a:ext cx="2178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SLP </a:t>
            </a:r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자료구조 제안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1401" y="1799638"/>
            <a:ext cx="1029567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r>
              <a:rPr lang="ko-KR" altLang="en-US" sz="2400" b="1" dirty="0" smtClean="0">
                <a:latin typeface="나눔스퀘어라운드 Regular" pitchFamily="50" charset="-127"/>
                <a:ea typeface="나눔스퀘어라운드 Regular" pitchFamily="50" charset="-127"/>
              </a:rPr>
              <a:t>제안 동기</a:t>
            </a:r>
            <a:endParaRPr lang="en-US" altLang="ko-KR" sz="2400" b="1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 smtClean="0"/>
              <a:t>우주에서 </a:t>
            </a:r>
            <a:r>
              <a:rPr lang="ko-KR" altLang="en-US" dirty="0"/>
              <a:t>지구로 데이터를 송수신 할 때 거리가 멀어 </a:t>
            </a:r>
            <a:r>
              <a:rPr lang="en-US" altLang="ko-KR" dirty="0"/>
              <a:t>1</a:t>
            </a:r>
            <a:r>
              <a:rPr lang="ko-KR" altLang="en-US" dirty="0" err="1"/>
              <a:t>비트를</a:t>
            </a:r>
            <a:r>
              <a:rPr lang="ko-KR" altLang="en-US" dirty="0"/>
              <a:t> 전송할 때도 시간이 오래 </a:t>
            </a:r>
            <a:r>
              <a:rPr lang="ko-KR" altLang="en-US" dirty="0" smtClean="0"/>
              <a:t>걸린다</a:t>
            </a:r>
            <a:endParaRPr lang="en-US" altLang="ko-KR" dirty="0" smtClean="0"/>
          </a:p>
          <a:p>
            <a:pPr algn="ctr">
              <a:lnSpc>
                <a:spcPct val="250000"/>
              </a:lnSpc>
            </a:pPr>
            <a:r>
              <a:rPr lang="en-US" altLang="ko-KR" dirty="0" smtClean="0"/>
              <a:t>a1~ak</a:t>
            </a:r>
            <a:r>
              <a:rPr lang="ko-KR" altLang="en-US" dirty="0"/>
              <a:t>까지 순서가 중요하지 않은 숫자가 나열되어 있을 때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err="1"/>
              <a:t>근사시켜</a:t>
            </a:r>
            <a:r>
              <a:rPr lang="ko-KR" altLang="en-US" dirty="0"/>
              <a:t> </a:t>
            </a:r>
            <a:r>
              <a:rPr lang="en-US" altLang="ko-KR" dirty="0"/>
              <a:t>t(t&lt;k)</a:t>
            </a:r>
            <a:r>
              <a:rPr lang="ko-KR" altLang="en-US" dirty="0"/>
              <a:t>차 이하의 다항식 일반항으로 </a:t>
            </a:r>
            <a:r>
              <a:rPr lang="ko-KR" altLang="en-US" dirty="0" err="1"/>
              <a:t>나타냄으로서</a:t>
            </a:r>
            <a:r>
              <a:rPr lang="en-US" altLang="ko-KR" dirty="0"/>
              <a:t>, </a:t>
            </a:r>
            <a:r>
              <a:rPr lang="ko-KR" altLang="en-US" dirty="0"/>
              <a:t>데이터를 </a:t>
            </a:r>
            <a:r>
              <a:rPr lang="en-US" altLang="ko-KR" dirty="0"/>
              <a:t>t/k</a:t>
            </a:r>
            <a:r>
              <a:rPr lang="ko-KR" altLang="en-US" dirty="0"/>
              <a:t>만큼 압축함으로써</a:t>
            </a:r>
            <a:r>
              <a:rPr lang="en-US" altLang="ko-KR" dirty="0"/>
              <a:t>, </a:t>
            </a:r>
            <a:r>
              <a:rPr lang="ko-KR" altLang="en-US" dirty="0"/>
              <a:t>전송 시간을 단축 할 수 있을 </a:t>
            </a:r>
            <a:r>
              <a:rPr lang="ko-KR" altLang="en-US" dirty="0" smtClean="0"/>
              <a:t>것이다</a:t>
            </a:r>
            <a:endParaRPr lang="ko-KR" altLang="en-US" dirty="0"/>
          </a:p>
          <a:p>
            <a:pPr algn="ctr"/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661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261260" y="185058"/>
            <a:ext cx="2178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SLP </a:t>
            </a:r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자료구조 제안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0101" y="1799638"/>
            <a:ext cx="92769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n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개의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수많은 데이터가 있다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이 데이터들을 함수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a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( )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에서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b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( )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로 전달하려 할 때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</a:p>
          <a:p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n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만큼의 나름 많은 공간과 시간이 소요된다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O(1)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번 전달이 일어나는 것이 아닌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함수 호출이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O(n)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번 이상 일어날 경우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</a:p>
          <a:p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이는 프로그램의 성능에 굉장히 큰 영향을 미친다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b="1" dirty="0">
                <a:solidFill>
                  <a:srgbClr val="04A79F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n</a:t>
            </a:r>
            <a:r>
              <a:rPr lang="ko-KR" altLang="en-US" b="1" dirty="0">
                <a:solidFill>
                  <a:srgbClr val="04A79F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개의 데이터에 대해 세부적인 내용의 약간의 오차가 허용될 때</a:t>
            </a:r>
            <a:r>
              <a:rPr lang="en-US" altLang="ko-KR" b="1" dirty="0">
                <a:solidFill>
                  <a:srgbClr val="04A79F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</a:p>
          <a:p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이 데이터들과 차이가 최대한 적은 하나의 짧은 수식으로 바꿈으로써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</a:p>
          <a:p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데이터 수신의 효율을 극대화하는 새로운 자료구조에 대해 제안하려 한다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366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6" name="TextBox 5"/>
          <p:cNvSpPr txBox="1"/>
          <p:nvPr/>
        </p:nvSpPr>
        <p:spPr>
          <a:xfrm>
            <a:off x="1596977" y="1583515"/>
            <a:ext cx="91135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1. n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개의 데이터가 있을 때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순서 상관 있을 시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순서대로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순서 상관 없을 시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아무 순서대로 수를 배열하여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이를 하나의 수열로 생각하여 입력한다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</a:p>
          <a:p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2.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프로그램의 효율에 맞추어 적당한 </a:t>
            </a:r>
            <a:r>
              <a:rPr lang="en-US" altLang="ko-KR" dirty="0" err="1" smtClean="0">
                <a:latin typeface="나눔스퀘어라운드 Regular" pitchFamily="50" charset="-127"/>
                <a:ea typeface="나눔스퀘어라운드 Regular" pitchFamily="50" charset="-127"/>
              </a:rPr>
              <a:t>k,t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값을 설정한다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t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는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계수의 최댓값이다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  k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는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n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에 비해 작은 수일수록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SLP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의 속도와 전달인자로서의 속도가 빨라지며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  n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과 가까운 수일수록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변환된 데이터의 정확도가 높아진다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  t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는 클수록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SLP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의 속도가 느려지지만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전달인자로서의 속도에는 영향을 미치지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  않으며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클수록 변환된 데이터의 정확도가 높아진다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  SLP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를 통해 한 번 일반항을 생성하면 이를 전달인자로서 여러 번 사용하기 때문에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  SLP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자체는 조금 더 느린 정도는 크게 상관 없다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  그렇기에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t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는 좀 커도 상관 없다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261260" y="185058"/>
            <a:ext cx="2178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SLP </a:t>
            </a:r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자료구조 제안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931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스퀘어라운드 Regular" pitchFamily="50" charset="-127"/>
                <a:ea typeface="나눔스퀘어라운드 Regular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5"/>
              <p:cNvSpPr txBox="1"/>
              <p:nvPr/>
            </p:nvSpPr>
            <p:spPr>
              <a:xfrm>
                <a:off x="1596977" y="1583515"/>
                <a:ext cx="9113541" cy="4293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>
                    <a:solidFill>
                      <a:srgbClr val="04A79F"/>
                    </a:solidFill>
                    <a:latin typeface="나눔스퀘어라운드 Regular" pitchFamily="50" charset="-127"/>
                    <a:ea typeface="나눔스퀘어라운드 Regular" pitchFamily="50" charset="-127"/>
                  </a:rPr>
                  <a:t>3. </a:t>
                </a:r>
                <a:r>
                  <a:rPr lang="ko-KR" altLang="en-US" b="1" dirty="0">
                    <a:solidFill>
                      <a:srgbClr val="04A79F"/>
                    </a:solidFill>
                    <a:latin typeface="나눔스퀘어라운드 Regular" pitchFamily="50" charset="-127"/>
                    <a:ea typeface="나눔스퀘어라운드 Regular" pitchFamily="50" charset="-127"/>
                  </a:rPr>
                  <a:t>해당 수열을 생성하는 일반항을 찾는다</a:t>
                </a:r>
                <a:r>
                  <a:rPr lang="en-US" altLang="ko-KR" b="1" dirty="0">
                    <a:solidFill>
                      <a:srgbClr val="04A79F"/>
                    </a:solidFill>
                    <a:latin typeface="나눔스퀘어라운드 Regular" pitchFamily="50" charset="-127"/>
                    <a:ea typeface="나눔스퀘어라운드 Regular" pitchFamily="50" charset="-127"/>
                  </a:rPr>
                  <a:t>.</a:t>
                </a:r>
              </a:p>
              <a:p>
                <a:endParaRPr lang="en-US" altLang="ko-KR" dirty="0">
                  <a:latin typeface="나눔스퀘어라운드 Regular" pitchFamily="50" charset="-127"/>
                  <a:ea typeface="나눔스퀘어라운드 Regular" pitchFamily="50" charset="-127"/>
                </a:endParaRPr>
              </a:p>
              <a:p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Pruning</a:t>
                </a: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된 전체탐색을 통해 찾는 것에 대해서도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고려해보았지만 </a:t>
                </a:r>
                <a:r>
                  <a:rPr lang="ko-KR" altLang="en-US" b="1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전체탐색을 </a:t>
                </a:r>
                <a:r>
                  <a:rPr lang="ko-KR" altLang="en-US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통해 찾을 시 </a:t>
                </a:r>
                <a:r>
                  <a:rPr lang="en-US" altLang="ko-KR" b="1" dirty="0" smtClean="0">
                    <a:solidFill>
                      <a:srgbClr val="04A79F"/>
                    </a:solidFill>
                    <a:latin typeface="나눔스퀘어라운드 Regular" pitchFamily="50" charset="-127"/>
                    <a:ea typeface="나눔스퀘어라운드 Regular" pitchFamily="50" charset="-127"/>
                  </a:rPr>
                  <a:t>O</a:t>
                </a:r>
                <a:r>
                  <a:rPr lang="en-US" altLang="ko-KR" b="1" dirty="0">
                    <a:solidFill>
                      <a:srgbClr val="04A79F"/>
                    </a:solidFill>
                    <a:latin typeface="나눔스퀘어라운드 Regular" pitchFamily="50" charset="-127"/>
                    <a:ea typeface="나눔스퀘어라운드 Regular" pitchFamily="50" charset="-127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ko-KR" altLang="en-US" b="1" i="1">
                            <a:solidFill>
                              <a:srgbClr val="04A79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solidFill>
                              <a:srgbClr val="04A79F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solidFill>
                              <a:srgbClr val="04A79F"/>
                            </a:solidFill>
                            <a:latin typeface="Cambria Math"/>
                          </a:rPr>
                          <m:t>𝒌</m:t>
                        </m:r>
                      </m:sup>
                      <m:e>
                        <m:r>
                          <a:rPr lang="en-US" altLang="ko-KR" b="1" i="1">
                            <a:solidFill>
                              <a:srgbClr val="04A79F"/>
                            </a:solidFill>
                            <a:latin typeface="Cambria Math"/>
                          </a:rPr>
                          <m:t>𝒕</m:t>
                        </m:r>
                      </m:e>
                    </m:nary>
                  </m:oMath>
                </a14:m>
                <a:r>
                  <a:rPr lang="en-US" altLang="ko-KR" b="1" dirty="0">
                    <a:solidFill>
                      <a:srgbClr val="04A79F"/>
                    </a:solidFill>
                    <a:latin typeface="나눔스퀘어라운드 Regular" pitchFamily="50" charset="-127"/>
                    <a:ea typeface="나눔스퀘어라운드 Regular" pitchFamily="50" charset="-127"/>
                  </a:rPr>
                  <a:t>) </a:t>
                </a:r>
                <a:r>
                  <a:rPr lang="ko-KR" altLang="en-US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의 시간이 든다</a:t>
                </a:r>
                <a:r>
                  <a:rPr lang="en-US" altLang="ko-KR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.</a:t>
                </a:r>
              </a:p>
              <a:p>
                <a:endParaRPr lang="en-US" altLang="ko-KR" dirty="0">
                  <a:latin typeface="나눔스퀘어라운드 Regular" pitchFamily="50" charset="-127"/>
                  <a:ea typeface="나눔스퀘어라운드 Regular" pitchFamily="50" charset="-127"/>
                </a:endParaRPr>
              </a:p>
              <a:p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예를 들어 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k</a:t>
                </a: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가 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10</a:t>
                </a: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이고 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t</a:t>
                </a: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가 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20</a:t>
                </a: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일 때만 해도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,</a:t>
                </a:r>
              </a:p>
              <a:p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20*20*20*20*20*20*20*20*20*20 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= 10 2400 0000 0000 </a:t>
                </a: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의 시간이 드는데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,</a:t>
                </a:r>
              </a:p>
              <a:p>
                <a:r>
                  <a:rPr lang="ko-KR" altLang="en-US" dirty="0" err="1" smtClean="0">
                    <a:latin typeface="나눔스퀘어라운드 Regular" pitchFamily="50" charset="-127"/>
                    <a:ea typeface="나눔스퀘어라운드 Regular" pitchFamily="50" charset="-127"/>
                  </a:rPr>
                  <a:t>빅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-O </a:t>
                </a: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표기법이므로 이에 곱해지는 상수도 상당히 크지만 이를 </a:t>
                </a:r>
                <a:r>
                  <a:rPr lang="ko-KR" altLang="en-US" dirty="0" err="1">
                    <a:latin typeface="나눔스퀘어라운드 Regular" pitchFamily="50" charset="-127"/>
                    <a:ea typeface="나눔스퀘어라운드 Regular" pitchFamily="50" charset="-127"/>
                  </a:rPr>
                  <a:t>무시한다해도</a:t>
                </a:r>
                <a:endParaRPr lang="en-US" altLang="ko-KR" dirty="0">
                  <a:latin typeface="나눔스퀘어라운드 Regular" pitchFamily="50" charset="-127"/>
                  <a:ea typeface="나눔스퀘어라운드 Regular" pitchFamily="50" charset="-127"/>
                </a:endParaRPr>
              </a:p>
              <a:p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빠른 </a:t>
                </a: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언어로 알려진 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C</a:t>
                </a: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언어만 해도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, </a:t>
                </a: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연산횟수가 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1</a:t>
                </a: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초에 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20</a:t>
                </a:r>
                <a:r>
                  <a:rPr lang="ko-KR" altLang="en-US" dirty="0" err="1">
                    <a:latin typeface="나눔스퀘어라운드 Regular" pitchFamily="50" charset="-127"/>
                    <a:ea typeface="나눔스퀘어라운드 Regular" pitchFamily="50" charset="-127"/>
                  </a:rPr>
                  <a:t>억번이므로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,</a:t>
                </a:r>
              </a:p>
              <a:p>
                <a:r>
                  <a:rPr lang="en-US" altLang="ko-KR" b="1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10240</a:t>
                </a:r>
                <a:r>
                  <a:rPr lang="ko-KR" altLang="en-US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초</a:t>
                </a:r>
                <a:endParaRPr lang="en-US" altLang="ko-KR" b="1" dirty="0">
                  <a:latin typeface="나눔스퀘어라운드 Regular" pitchFamily="50" charset="-127"/>
                  <a:ea typeface="나눔스퀘어라운드 Regular" pitchFamily="50" charset="-127"/>
                </a:endParaRPr>
              </a:p>
              <a:p>
                <a:r>
                  <a:rPr lang="ko-KR" altLang="en-US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즉</a:t>
                </a:r>
                <a:r>
                  <a:rPr lang="en-US" altLang="ko-KR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, </a:t>
                </a:r>
                <a:r>
                  <a:rPr lang="en-US" altLang="ko-KR" b="1" dirty="0">
                    <a:solidFill>
                      <a:srgbClr val="04A79F"/>
                    </a:solidFill>
                    <a:latin typeface="나눔스퀘어라운드 Regular" pitchFamily="50" charset="-127"/>
                    <a:ea typeface="나눔스퀘어라운드 Regular" pitchFamily="50" charset="-127"/>
                  </a:rPr>
                  <a:t>2.84</a:t>
                </a:r>
                <a:r>
                  <a:rPr lang="ko-KR" altLang="en-US" b="1" dirty="0">
                    <a:solidFill>
                      <a:srgbClr val="04A79F"/>
                    </a:solidFill>
                    <a:latin typeface="나눔스퀘어라운드 Regular" pitchFamily="50" charset="-127"/>
                    <a:ea typeface="나눔스퀘어라운드 Regular" pitchFamily="50" charset="-127"/>
                  </a:rPr>
                  <a:t>시간 </a:t>
                </a:r>
                <a:r>
                  <a:rPr lang="ko-KR" altLang="en-US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이상이 소요된다</a:t>
                </a:r>
                <a:r>
                  <a:rPr lang="en-US" altLang="ko-KR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.</a:t>
                </a:r>
              </a:p>
              <a:p>
                <a:endParaRPr lang="en-US" altLang="ko-KR" b="1" dirty="0">
                  <a:latin typeface="나눔스퀘어라운드 Regular" pitchFamily="50" charset="-127"/>
                  <a:ea typeface="나눔스퀘어라운드 Regular" pitchFamily="50" charset="-127"/>
                </a:endParaRPr>
              </a:p>
              <a:p>
                <a:r>
                  <a:rPr lang="en-US" altLang="ko-KR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SLP</a:t>
                </a:r>
                <a:r>
                  <a:rPr lang="ko-KR" altLang="en-US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가 전달 속도를 빠르게 하려는 것인데</a:t>
                </a:r>
                <a:r>
                  <a:rPr lang="en-US" altLang="ko-KR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,</a:t>
                </a:r>
              </a:p>
              <a:p>
                <a:r>
                  <a:rPr lang="ko-KR" altLang="en-US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아무리 전달 속도가 빠르더라도</a:t>
                </a:r>
                <a:r>
                  <a:rPr lang="en-US" altLang="ko-KR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,</a:t>
                </a:r>
              </a:p>
              <a:p>
                <a:r>
                  <a:rPr lang="en-US" altLang="ko-KR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SLP </a:t>
                </a:r>
                <a:r>
                  <a:rPr lang="ko-KR" altLang="en-US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생성 속도가 </a:t>
                </a:r>
                <a:r>
                  <a:rPr lang="en-US" altLang="ko-KR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O(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latin typeface="Cambria Math"/>
                          </a:rPr>
                          <m:t>𝒌</m:t>
                        </m:r>
                      </m:sup>
                      <m:e>
                        <m:r>
                          <a:rPr lang="en-US" altLang="ko-KR" b="1" i="1">
                            <a:latin typeface="Cambria Math"/>
                          </a:rPr>
                          <m:t>𝒕</m:t>
                        </m:r>
                      </m:e>
                    </m:nary>
                  </m:oMath>
                </a14:m>
                <a:r>
                  <a:rPr lang="en-US" altLang="ko-KR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) </a:t>
                </a:r>
                <a:r>
                  <a:rPr lang="ko-KR" altLang="en-US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이면 사용하기에 곤란하다</a:t>
                </a:r>
                <a:r>
                  <a:rPr lang="en-US" altLang="ko-KR" b="1" dirty="0">
                    <a:latin typeface="나눔스퀘어라운드 Regular" pitchFamily="50" charset="-127"/>
                    <a:ea typeface="나눔스퀘어라운드 Regular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6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977" y="1583515"/>
                <a:ext cx="9113541" cy="4293996"/>
              </a:xfrm>
              <a:prstGeom prst="rect">
                <a:avLst/>
              </a:prstGeom>
              <a:blipFill rotWithShape="1">
                <a:blip r:embed="rId2"/>
                <a:stretch>
                  <a:fillRect l="-1003" t="-568" b="-15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직사각형 160"/>
          <p:cNvSpPr/>
          <p:nvPr/>
        </p:nvSpPr>
        <p:spPr>
          <a:xfrm>
            <a:off x="261260" y="185058"/>
            <a:ext cx="2178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SLP </a:t>
            </a:r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자료구조 제안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073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85" name="직사각형 184"/>
          <p:cNvSpPr/>
          <p:nvPr/>
        </p:nvSpPr>
        <p:spPr>
          <a:xfrm>
            <a:off x="5352379" y="1661371"/>
            <a:ext cx="1534395" cy="896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4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Index</a:t>
            </a:r>
            <a:endParaRPr lang="en-US" altLang="ko-KR" sz="4000" b="1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1145" y="2797965"/>
            <a:ext cx="38139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배경지식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SLP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자료구조 제안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SLP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생성 코드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2066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6" name="TextBox 5"/>
          <p:cNvSpPr txBox="1"/>
          <p:nvPr/>
        </p:nvSpPr>
        <p:spPr>
          <a:xfrm>
            <a:off x="1739288" y="1707452"/>
            <a:ext cx="91135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4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따라서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메타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휴리스틱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Simulated Annealing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혹은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Genetic Algorithm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을 이용하여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“</a:t>
            </a:r>
            <a:r>
              <a:rPr lang="ko-KR" altLang="en-US" dirty="0">
                <a:solidFill>
                  <a:srgbClr val="04A79F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가장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”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근사한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SLP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가 아니더라도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O(n)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시간 안에 가장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근사한에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근접한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SLP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를 빠르게 구할 수 있도록 하였다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일반항의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특징상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숫자 하나의 차이에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E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값이 크게 변할 수 있으므로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지역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최적해에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빠질 가능성이 높아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Simulated Annealing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과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Genetic Algorithm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의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변이도을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꽤나 크게 주었다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Simulated Annealing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일 경우 온도감률이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0.9999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지만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시작온도가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500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부터 시작하고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Genetic Algorithm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일 경우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30%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의 돌연변이를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갖고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최상위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3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개는 탐색의 기회를 더 주기 위해 중복을 허용하지만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그 외에겐 중복을 허용하지 않는다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261260" y="185058"/>
            <a:ext cx="2178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SLP </a:t>
            </a:r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자료구조 제안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081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2292559" y="1284514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SLP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와 기존 자료구조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vector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의 시간복잡도와 공간복잡도 장단점 비교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16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690" y="1945640"/>
            <a:ext cx="6096000" cy="2966720"/>
          </a:xfrm>
          <a:prstGeom prst="rect">
            <a:avLst/>
          </a:prstGeom>
        </p:spPr>
      </p:pic>
      <p:sp>
        <p:nvSpPr>
          <p:cNvPr id="167" name="직사각형 166"/>
          <p:cNvSpPr/>
          <p:nvPr/>
        </p:nvSpPr>
        <p:spPr>
          <a:xfrm>
            <a:off x="2387588" y="2268105"/>
            <a:ext cx="7416824" cy="77343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8" name="TextBox 8"/>
          <p:cNvSpPr txBox="1"/>
          <p:nvPr/>
        </p:nvSpPr>
        <p:spPr>
          <a:xfrm>
            <a:off x="1710843" y="5334534"/>
            <a:ext cx="8018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추가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검색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삭제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인덱스접근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데이터 정확도 모두 다른 자료구조에 비해 좋지 않지만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스퀘어라운드 Regular" pitchFamily="50" charset="-127"/>
                <a:ea typeface="나눔스퀘어라운드 Regular" pitchFamily="50" charset="-127"/>
              </a:rPr>
              <a:t>SLP</a:t>
            </a:r>
            <a:r>
              <a:rPr lang="ko-KR" altLang="en-US" b="1" dirty="0" smtClean="0">
                <a:latin typeface="나눔스퀘어라운드 Regular" pitchFamily="50" charset="-127"/>
                <a:ea typeface="나눔스퀘어라운드 Regular" pitchFamily="50" charset="-127"/>
              </a:rPr>
              <a:t>는 전달 </a:t>
            </a:r>
            <a:r>
              <a:rPr lang="ko-KR" altLang="en-US" b="1" dirty="0" smtClean="0">
                <a:latin typeface="나눔스퀘어라운드 Regular" pitchFamily="50" charset="-127"/>
                <a:ea typeface="나눔스퀘어라운드 Regular" pitchFamily="50" charset="-127"/>
              </a:rPr>
              <a:t>속도에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가장 최적화된</a:t>
            </a:r>
            <a:r>
              <a:rPr lang="ko-KR" altLang="en-US" b="1" dirty="0" smtClean="0">
                <a:latin typeface="나눔스퀘어라운드 Regular" pitchFamily="50" charset="-127"/>
                <a:ea typeface="나눔스퀘어라운드 Regular" pitchFamily="50" charset="-127"/>
              </a:rPr>
              <a:t> 자료구조이다</a:t>
            </a:r>
            <a:r>
              <a:rPr lang="en-US" altLang="ko-KR" b="1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ko-KR" altLang="en-US" b="1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774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261260" y="18505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개선방안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135559" y="1632817"/>
            <a:ext cx="7909771" cy="39703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순서가 상관 없는 데이터에 대해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1, 10, 1, 10,1,10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과 같이 위아래로 계속 바뀌는 데이터가 주어지는데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이를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k(k&lt;&lt;n)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차식으로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근사하라하면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이는 프로그램상 문제는 아니지만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애초에 낮은 정확도를 보인다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이에 대해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수열이 주어지면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순서를 프로그램이 알아서 최적으로 바꿔주는 기능을 추가하면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기능이 현저히 개선될 것이라 생각한다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개선 방법은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GA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기준으로 설명하자면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먼저 수열을 받아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정렬받은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후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매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k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마다 알아서 최적으로 바꾸는 작업 역시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각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k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에 대해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휴리스틱으로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구한다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K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가 같은 경우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k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에 대응하는 순서는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현재까지 가장 근사하다고 구한 일반항에 대한 차이가 적은 것을 선택한다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유전자 세대는 원하는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최고차항부터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1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차항까지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감소시키면서 반복적으로 돌린다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여러 번 돌린 후 가장 최적화된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k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에게 기회를 더 주는 방식으로 돌린다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5941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261260" y="18505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개선방안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2407472" y="1870224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정수만 지원하기 때문에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데이터간 차이가 적은데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오름차순 내림차순이 반복할 경우 성능이 떨어진다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이는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&gt;&gt;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실수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&lt;&lt;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를 추가하면 바로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개선될 것이다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C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언어에선 기본 기능이 무한 소수를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근사시킨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소수까지밖에 지원되지 않는다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이럴 경우 연산을 많이 할수록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데이터 오차율이 많아진다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우리가 제작한 프로그램과 같은 방식으로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R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과 같이 소수 지원이 잘되는 다른 언어로 구현해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실수부를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추가하던가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사용자가 자체적으로 소수라이브러리를 만들어 사용하면 충분히 해결할 수 있는 문제이다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3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3873435" y="2214910"/>
            <a:ext cx="4852611" cy="2165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여기 부터는</a:t>
            </a:r>
            <a:endParaRPr lang="en-US" altLang="ko-KR" sz="4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04A79F"/>
                </a:solidFill>
                <a:latin typeface="+mn-ea"/>
              </a:rPr>
              <a:t>코드</a:t>
            </a:r>
            <a:r>
              <a:rPr lang="ko-KR" altLang="en-US" sz="4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부분입니다</a:t>
            </a:r>
            <a:r>
              <a:rPr lang="en-US" altLang="ko-KR" sz="4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’</a:t>
            </a: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113314" y="5431971"/>
            <a:ext cx="20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링크</a:t>
            </a:r>
            <a:r>
              <a:rPr lang="en-US" altLang="ko-KR" dirty="0" smtClean="0">
                <a:latin typeface="+mn-ea"/>
              </a:rPr>
              <a:t>1</a:t>
            </a:r>
            <a:endParaRPr lang="ko-KR" altLang="en-US" dirty="0">
              <a:latin typeface="+mn-ea"/>
            </a:endParaRPr>
          </a:p>
        </p:txBody>
      </p:sp>
      <p:sp>
        <p:nvSpPr>
          <p:cNvPr id="163" name="TextBox 162">
            <a:hlinkClick r:id="rId3" action="ppaction://hlinkfile"/>
          </p:cNvPr>
          <p:cNvSpPr txBox="1"/>
          <p:nvPr/>
        </p:nvSpPr>
        <p:spPr>
          <a:xfrm>
            <a:off x="8000071" y="5464628"/>
            <a:ext cx="20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n-ea"/>
              </a:rPr>
              <a:t>링크</a:t>
            </a:r>
            <a:r>
              <a:rPr lang="en-US" altLang="ko-KR" dirty="0" smtClean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0768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030980" y="2193138"/>
            <a:ext cx="4537524" cy="1540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Thank You</a:t>
            </a:r>
          </a:p>
        </p:txBody>
      </p:sp>
      <p:sp>
        <p:nvSpPr>
          <p:cNvPr id="162" name="직사각형 161"/>
          <p:cNvSpPr/>
          <p:nvPr/>
        </p:nvSpPr>
        <p:spPr>
          <a:xfrm>
            <a:off x="3602023" y="3469133"/>
            <a:ext cx="544835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Team. SLP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_ Park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jung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in Shin Hyun Lee 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yu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jin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1007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261260" y="18505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배경지식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63" name="TextBox 4"/>
          <p:cNvSpPr txBox="1"/>
          <p:nvPr/>
        </p:nvSpPr>
        <p:spPr>
          <a:xfrm>
            <a:off x="1933957" y="1680510"/>
            <a:ext cx="8270213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1.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휴리스틱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(Heuristics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정렬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다익스트라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플로이드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크루스칼과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같이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특정한 문제를 풀기 위한 알고리즘과 달리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DP(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동적 계획법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),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백트래킹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그리디처럼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문제를 풀기 위한 접근 방법에 가깝다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탐색 공간이 넓어 전체를 탐색하기엔 천문학적인 시간이 들거나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정보가 불충분하여 합리적인 판단을 할 수 없을 때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실제 최적해가 구하지는 못하더라도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최적해에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가까운 답을 얻기 위한 방안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730832" y="1513113"/>
            <a:ext cx="138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0. </a:t>
            </a:r>
            <a:r>
              <a:rPr lang="ko-KR" altLang="en-US" sz="20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휴리스틱</a:t>
            </a:r>
            <a:endParaRPr lang="ko-KR" altLang="en-US" sz="20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007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2" name="TextBox 5"/>
          <p:cNvSpPr txBox="1"/>
          <p:nvPr/>
        </p:nvSpPr>
        <p:spPr>
          <a:xfrm>
            <a:off x="2025310" y="1984798"/>
            <a:ext cx="95462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2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메타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휴리스틱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(Meta-Heuristic)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정렬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다익스트라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플로이드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크루스칼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등은 기본 코드가 있어 변형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문제라도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이에서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크게 코드가 달라지지 않는 반면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휴리스틱은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해결하고자 하는 문제마다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각 문제의 특성에 맞추어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코드를 처음부터 끝까지 새로 짜야 하는 어려움이 있다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이를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돕기 위해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특정 상황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이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갖는 정보에 크게 구속되지 않고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다양한 상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황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에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적용가능한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발견적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기법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즉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메타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휴리스틱을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사용할 수 있다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메타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휴리스틱의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종류로는 </a:t>
            </a:r>
            <a:r>
              <a:rPr lang="en-US" altLang="ko-KR" dirty="0">
                <a:solidFill>
                  <a:srgbClr val="04A79F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Genetic </a:t>
            </a:r>
            <a:r>
              <a:rPr lang="en-US" altLang="ko-KR" dirty="0" smtClean="0">
                <a:solidFill>
                  <a:srgbClr val="04A79F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Algorithm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/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Ant Colony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Optimization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/Local Search /</a:t>
            </a:r>
            <a:r>
              <a:rPr lang="en-US" altLang="ko-KR" dirty="0" smtClean="0">
                <a:solidFill>
                  <a:srgbClr val="04A79F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Simulation Annealing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/ Artificial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Bee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Colony /</a:t>
            </a:r>
            <a:r>
              <a:rPr lang="en-US" altLang="ko-KR" dirty="0" err="1" smtClean="0">
                <a:latin typeface="나눔스퀘어라운드 Regular" pitchFamily="50" charset="-127"/>
                <a:ea typeface="나눔스퀘어라운드 Regular" pitchFamily="50" charset="-127"/>
              </a:rPr>
              <a:t>Tabu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Search / Beam Search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등이 있고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그때그때 상황에 맞게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가장 좋을 만한 것을 알아서 적절히 사용하면 된다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730832" y="1513113"/>
            <a:ext cx="1398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0. </a:t>
            </a:r>
            <a:r>
              <a:rPr lang="ko-KR" altLang="en-US" sz="20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휴리스틱</a:t>
            </a:r>
            <a:endParaRPr lang="ko-KR" altLang="en-US" sz="20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261260" y="18505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배경지식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007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1730832" y="1513113"/>
            <a:ext cx="2966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1</a:t>
            </a:r>
            <a:r>
              <a:rPr lang="en-US" altLang="ko-KR" sz="2000" dirty="0">
                <a:latin typeface="나눔스퀘어라운드 Regular" pitchFamily="50" charset="-127"/>
                <a:ea typeface="나눔스퀘어라운드 Regular" pitchFamily="50" charset="-127"/>
              </a:rPr>
              <a:t>. Simulated </a:t>
            </a:r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Annealing</a:t>
            </a:r>
            <a:endParaRPr lang="ko-KR" altLang="en-US" sz="20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6" name="TextBox 4"/>
          <p:cNvSpPr txBox="1"/>
          <p:nvPr/>
        </p:nvSpPr>
        <p:spPr>
          <a:xfrm>
            <a:off x="2274940" y="2211051"/>
            <a:ext cx="6967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금속을 담금질 하는 것과 비슷한 원리라 해서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Simulated Annealing (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모의 담금질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)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이란 이름이 붙었으며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4"/>
              <p:cNvSpPr txBox="1"/>
              <p:nvPr/>
            </p:nvSpPr>
            <p:spPr>
              <a:xfrm>
                <a:off x="2539993" y="3232355"/>
                <a:ext cx="1999715" cy="720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2800" dirty="0">
                  <a:latin typeface="나눔스퀘어라운드 Regular" pitchFamily="50" charset="-127"/>
                  <a:ea typeface="나눔스퀘어라운드 Regular" pitchFamily="50" charset="-127"/>
                </a:endParaRPr>
              </a:p>
            </p:txBody>
          </p:sp>
        </mc:Choice>
        <mc:Fallback xmlns="">
          <p:sp>
            <p:nvSpPr>
              <p:cNvPr id="16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993" y="3232355"/>
                <a:ext cx="1999715" cy="7200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TextBox 5"/>
          <p:cNvSpPr txBox="1"/>
          <p:nvPr/>
        </p:nvSpPr>
        <p:spPr>
          <a:xfrm>
            <a:off x="2283352" y="4045235"/>
            <a:ext cx="57967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위와 같은 공식에 의해 움직이는데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이는 엔트로피에 관련된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물리학 식을 변형한 것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61260" y="18505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배경지식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007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4"/>
              <p:cNvSpPr txBox="1"/>
              <p:nvPr/>
            </p:nvSpPr>
            <p:spPr>
              <a:xfrm>
                <a:off x="1916173" y="3082699"/>
                <a:ext cx="2781625" cy="720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2800" dirty="0">
                  <a:latin typeface="나눔스퀘어라운드 Regular" pitchFamily="50" charset="-127"/>
                  <a:ea typeface="나눔스퀘어라운드 Regular" pitchFamily="50" charset="-127"/>
                </a:endParaRPr>
              </a:p>
            </p:txBody>
          </p:sp>
        </mc:Choice>
        <mc:Fallback xmlns="">
          <p:sp>
            <p:nvSpPr>
              <p:cNvPr id="16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173" y="3082699"/>
                <a:ext cx="2781625" cy="7200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직사각형 161"/>
          <p:cNvSpPr/>
          <p:nvPr/>
        </p:nvSpPr>
        <p:spPr>
          <a:xfrm>
            <a:off x="4804432" y="2083832"/>
            <a:ext cx="6359700" cy="38318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P =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확률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새로운 상태로 바꿨을 때 이득을 볼 확률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e =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자연상수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E2 =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새로운 상태의 에너지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E1 =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기존 상태의 에너지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K =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볼츠만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 상수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T =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온도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(k&gt;0, T&gt;0)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나눔스퀘어라운드 Regular" pitchFamily="50" charset="-127"/>
                <a:ea typeface="나눔스퀘어라운드 Regular" pitchFamily="50" charset="-127"/>
              </a:rPr>
              <a:t>Colder_k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 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=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온도감률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H2 =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새로운 상태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H1 =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현재 상태</a:t>
            </a:r>
            <a:endParaRPr lang="en-US" altLang="ko-KR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730832" y="1513113"/>
            <a:ext cx="2966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1</a:t>
            </a:r>
            <a:r>
              <a:rPr lang="en-US" altLang="ko-KR" sz="2000" dirty="0">
                <a:latin typeface="나눔스퀘어라운드 Regular" pitchFamily="50" charset="-127"/>
                <a:ea typeface="나눔스퀘어라운드 Regular" pitchFamily="50" charset="-127"/>
              </a:rPr>
              <a:t>. Simulated </a:t>
            </a:r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Annealing</a:t>
            </a:r>
            <a:endParaRPr lang="ko-KR" altLang="en-US" sz="20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61260" y="18505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배경지식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007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1730832" y="1513113"/>
            <a:ext cx="4249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1</a:t>
            </a:r>
            <a:r>
              <a:rPr lang="en-US" altLang="ko-KR" sz="2000" dirty="0">
                <a:latin typeface="나눔스퀘어라운드 Regular" pitchFamily="50" charset="-127"/>
                <a:ea typeface="나눔스퀘어라운드 Regular" pitchFamily="50" charset="-127"/>
              </a:rPr>
              <a:t>. Simulated </a:t>
            </a:r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Annealing</a:t>
            </a:r>
            <a:r>
              <a:rPr lang="ko-KR" altLang="en-US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의</a:t>
            </a:r>
            <a:r>
              <a:rPr lang="en-US" altLang="ko-KR" sz="2000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의사코</a:t>
            </a:r>
            <a:r>
              <a:rPr lang="ko-KR" altLang="en-US" sz="2000" dirty="0">
                <a:latin typeface="나눔스퀘어라운드 Regular" pitchFamily="50" charset="-127"/>
                <a:ea typeface="나눔스퀘어라운드 Regular" pitchFamily="50" charset="-127"/>
              </a:rPr>
              <a:t>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직사각형 165"/>
              <p:cNvSpPr/>
              <p:nvPr/>
            </p:nvSpPr>
            <p:spPr>
              <a:xfrm>
                <a:off x="2532664" y="2060688"/>
                <a:ext cx="6264696" cy="3999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H1 =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랜덤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;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while 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( k &gt; </a:t>
                </a: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임계 온도 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){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	E1 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= </a:t>
                </a: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현재 상태의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에너지</a:t>
                </a:r>
                <a:endParaRPr lang="en-US" altLang="ko-KR" dirty="0" smtClean="0">
                  <a:latin typeface="나눔스퀘어라운드 Regular" pitchFamily="50" charset="-127"/>
                  <a:ea typeface="나눔스퀘어라운드 Regular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	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H2 =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새로운 상태를 생성</a:t>
                </a:r>
                <a:endParaRPr lang="ko-KR" altLang="en-US" dirty="0">
                  <a:latin typeface="나눔스퀘어라운드 Regular" pitchFamily="50" charset="-127"/>
                  <a:ea typeface="나눔스퀘어라운드 Regular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	E2 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= </a:t>
                </a:r>
                <a:r>
                  <a:rPr lang="ko-KR" altLang="en-US" dirty="0" err="1">
                    <a:latin typeface="나눔스퀘어라운드 Regular" pitchFamily="50" charset="-127"/>
                    <a:ea typeface="나눔스퀘어라운드 Regular" pitchFamily="50" charset="-127"/>
                  </a:rPr>
                  <a:t>랜덤하게</a:t>
                </a:r>
                <a:r>
                  <a:rPr lang="ko-KR" altLang="en-US" dirty="0">
                    <a:latin typeface="나눔스퀘어라운드 Regular" pitchFamily="50" charset="-127"/>
                    <a:ea typeface="나눔스퀘어라운드 Regular" pitchFamily="50" charset="-127"/>
                  </a:rPr>
                  <a:t> 생성한 새로운 상태의 에너지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	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𝑘𝑇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dirty="0" smtClean="0">
                  <a:latin typeface="나눔스퀘어라운드 Regular" pitchFamily="50" charset="-127"/>
                  <a:ea typeface="나눔스퀘어라운드 Regular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	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if(p 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&gt; rand()) 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현재 상태  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=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새로운 상태</a:t>
                </a:r>
                <a:endParaRPr lang="en-US" altLang="ko-KR" dirty="0" smtClean="0">
                  <a:latin typeface="나눔스퀘어라운드 Regular" pitchFamily="50" charset="-127"/>
                  <a:ea typeface="나눔스퀘어라운드 Regular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	k *= </a:t>
                </a:r>
                <a:r>
                  <a:rPr lang="en-US" altLang="ko-KR" dirty="0" err="1" smtClean="0">
                    <a:latin typeface="나눔스퀘어라운드 Regular" pitchFamily="50" charset="-127"/>
                    <a:ea typeface="나눔스퀘어라운드 Regular" pitchFamily="50" charset="-127"/>
                  </a:rPr>
                  <a:t>Colder_k</a:t>
                </a:r>
                <a:endParaRPr lang="en-US" altLang="ko-KR" dirty="0" smtClean="0">
                  <a:latin typeface="나눔스퀘어라운드 Regular" pitchFamily="50" charset="-127"/>
                  <a:ea typeface="나눔스퀘어라운드 Regular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}</a:t>
                </a:r>
                <a:endParaRPr lang="en-US" altLang="ko-KR" dirty="0">
                  <a:latin typeface="나눔스퀘어라운드 Regular" pitchFamily="50" charset="-127"/>
                  <a:ea typeface="나눔스퀘어라운드 Regular" pitchFamily="50" charset="-127"/>
                </a:endParaRPr>
              </a:p>
            </p:txBody>
          </p:sp>
        </mc:Choice>
        <mc:Fallback xmlns="">
          <p:sp>
            <p:nvSpPr>
              <p:cNvPr id="166" name="직사각형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664" y="2060688"/>
                <a:ext cx="6264696" cy="3999365"/>
              </a:xfrm>
              <a:prstGeom prst="rect">
                <a:avLst/>
              </a:prstGeom>
              <a:blipFill rotWithShape="1">
                <a:blip r:embed="rId2"/>
                <a:stretch>
                  <a:fillRect l="-778" b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직사각형 160"/>
          <p:cNvSpPr/>
          <p:nvPr/>
        </p:nvSpPr>
        <p:spPr>
          <a:xfrm>
            <a:off x="261260" y="18505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배경지식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85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1730832" y="1513113"/>
            <a:ext cx="4595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1</a:t>
            </a:r>
            <a:r>
              <a:rPr lang="en-US" altLang="ko-KR" sz="2000" dirty="0">
                <a:latin typeface="나눔스퀘어라운드 Regular" pitchFamily="50" charset="-127"/>
                <a:ea typeface="나눔스퀘어라운드 Regular" pitchFamily="50" charset="-127"/>
              </a:rPr>
              <a:t>. Simulated </a:t>
            </a:r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Annealing</a:t>
            </a:r>
            <a:r>
              <a:rPr lang="ko-KR" altLang="en-US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의 유효함 설명</a:t>
            </a:r>
            <a:endParaRPr lang="ko-KR" altLang="en-US" sz="20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4"/>
              <p:cNvSpPr txBox="1"/>
              <p:nvPr/>
            </p:nvSpPr>
            <p:spPr>
              <a:xfrm>
                <a:off x="2326789" y="2307913"/>
                <a:ext cx="5775940" cy="2220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1)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새로운 상태가 기존상태보다 값이 작거나 같음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( E1&gt;=E2)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 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𝐸</m:t>
                    </m:r>
                    <m:r>
                      <a:rPr lang="en-US" altLang="ko-KR" i="1" dirty="0" smtClean="0">
                        <a:latin typeface="Cambria Math"/>
                      </a:rPr>
                      <m:t>1 – </m:t>
                    </m:r>
                    <m:r>
                      <a:rPr lang="en-US" altLang="ko-KR" i="1" dirty="0" smtClean="0">
                        <a:latin typeface="Cambria Math"/>
                      </a:rPr>
                      <m:t>𝐸</m:t>
                    </m:r>
                    <m:r>
                      <a:rPr lang="en-US" altLang="ko-KR" i="1" dirty="0" smtClean="0">
                        <a:latin typeface="Cambria Math"/>
                      </a:rPr>
                      <m:t>2 ≥ 0</m:t>
                    </m:r>
                  </m:oMath>
                </a14:m>
                <a:endParaRPr lang="en-US" altLang="ko-KR" i="1" dirty="0" smtClean="0">
                  <a:latin typeface="나눔스퀘어라운드 Regular" pitchFamily="50" charset="-127"/>
                  <a:ea typeface="나눔스퀘어라운드 Regular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𝑘</m:t>
                    </m:r>
                    <m:r>
                      <a:rPr lang="en-US" altLang="ko-KR" i="1" dirty="0" smtClean="0">
                        <a:latin typeface="Cambria Math"/>
                      </a:rPr>
                      <m:t>,</m:t>
                    </m:r>
                    <m:r>
                      <a:rPr lang="en-US" altLang="ko-KR" i="1" dirty="0" smtClean="0">
                        <a:latin typeface="Cambria Math"/>
                      </a:rPr>
                      <m:t>𝑇</m:t>
                    </m:r>
                    <m:r>
                      <a:rPr lang="en-US" altLang="ko-KR" i="1" dirty="0" smtClean="0">
                        <a:latin typeface="Cambria Math"/>
                      </a:rPr>
                      <m:t> ≥ 0</m:t>
                    </m:r>
                  </m:oMath>
                </a14:m>
                <a:endParaRPr lang="en-US" altLang="ko-KR" dirty="0" smtClean="0">
                  <a:latin typeface="나눔스퀘어라운드 Regular" pitchFamily="50" charset="-127"/>
                  <a:ea typeface="나눔스퀘어라운드 Regular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  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≥ 0 </m:t>
                    </m:r>
                  </m:oMath>
                </a14:m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  </a:t>
                </a:r>
                <a:r>
                  <a:rPr lang="en-US" altLang="ko-KR" sz="1400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(x&gt;=0</a:t>
                </a:r>
                <a:r>
                  <a:rPr lang="ko-KR" altLang="en-US" sz="1400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일 경우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ko-KR" altLang="en-US" sz="1400" b="0" i="1" smtClean="0">
                        <a:latin typeface="Cambria Math"/>
                        <a:ea typeface="Cambria Math"/>
                      </a:rPr>
                      <m:t>이다</m:t>
                    </m:r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altLang="ko-KR" sz="1400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6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789" y="2307913"/>
                <a:ext cx="5775940" cy="2220544"/>
              </a:xfrm>
              <a:prstGeom prst="rect">
                <a:avLst/>
              </a:prstGeom>
              <a:blipFill rotWithShape="1">
                <a:blip r:embed="rId2"/>
                <a:stretch>
                  <a:fillRect l="-950" r="-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직사각형 160"/>
          <p:cNvSpPr/>
          <p:nvPr/>
        </p:nvSpPr>
        <p:spPr>
          <a:xfrm>
            <a:off x="261260" y="18505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배경지식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85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10045331" y="465336"/>
            <a:ext cx="1015315" cy="268103"/>
            <a:chOff x="8847791" y="-932246"/>
            <a:chExt cx="1015315" cy="268103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 flipH="1">
              <a:off x="9765140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 flipH="1">
              <a:off x="977151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 flipH="1">
              <a:off x="9777893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 flipH="1">
              <a:off x="9784269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 flipH="1">
              <a:off x="9790356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 flipH="1">
              <a:off x="979673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 flipH="1">
              <a:off x="980281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 flipH="1">
              <a:off x="980919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 flipH="1">
              <a:off x="9815572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 flipH="1">
              <a:off x="9821659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 flipH="1">
              <a:off x="982803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 flipH="1">
              <a:off x="9834412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 flipH="1">
              <a:off x="984049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 flipH="1">
              <a:off x="9846875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 flipH="1">
              <a:off x="9853251" y="-777760"/>
              <a:ext cx="115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 flipH="1">
              <a:off x="9859338" y="-777760"/>
              <a:ext cx="1449" cy="7246"/>
            </a:xfrm>
            <a:prstGeom prst="rect">
              <a:avLst/>
            </a:prstGeom>
            <a:solidFill>
              <a:srgbClr val="29364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8865181" y="-804716"/>
              <a:ext cx="320855" cy="53911"/>
            </a:xfrm>
            <a:custGeom>
              <a:avLst/>
              <a:gdLst>
                <a:gd name="T0" fmla="*/ 0 w 3320"/>
                <a:gd name="T1" fmla="*/ 559 h 559"/>
                <a:gd name="T2" fmla="*/ 3320 w 3320"/>
                <a:gd name="T3" fmla="*/ 559 h 559"/>
                <a:gd name="T4" fmla="*/ 3314 w 3320"/>
                <a:gd name="T5" fmla="*/ 521 h 559"/>
                <a:gd name="T6" fmla="*/ 3297 w 3320"/>
                <a:gd name="T7" fmla="*/ 446 h 559"/>
                <a:gd name="T8" fmla="*/ 3268 w 3320"/>
                <a:gd name="T9" fmla="*/ 373 h 559"/>
                <a:gd name="T10" fmla="*/ 3231 w 3320"/>
                <a:gd name="T11" fmla="*/ 302 h 559"/>
                <a:gd name="T12" fmla="*/ 3185 w 3320"/>
                <a:gd name="T13" fmla="*/ 232 h 559"/>
                <a:gd name="T14" fmla="*/ 3130 w 3320"/>
                <a:gd name="T15" fmla="*/ 162 h 559"/>
                <a:gd name="T16" fmla="*/ 3065 w 3320"/>
                <a:gd name="T17" fmla="*/ 96 h 559"/>
                <a:gd name="T18" fmla="*/ 2992 w 3320"/>
                <a:gd name="T19" fmla="*/ 31 h 559"/>
                <a:gd name="T20" fmla="*/ 2953 w 3320"/>
                <a:gd name="T21" fmla="*/ 0 h 559"/>
                <a:gd name="T22" fmla="*/ 0 w 3320"/>
                <a:gd name="T23" fmla="*/ 0 h 559"/>
                <a:gd name="T24" fmla="*/ 0 w 3320"/>
                <a:gd name="T25" fmla="*/ 559 h 559"/>
                <a:gd name="T26" fmla="*/ 0 w 3320"/>
                <a:gd name="T2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0" h="559">
                  <a:moveTo>
                    <a:pt x="0" y="559"/>
                  </a:moveTo>
                  <a:lnTo>
                    <a:pt x="3320" y="559"/>
                  </a:lnTo>
                  <a:lnTo>
                    <a:pt x="3314" y="521"/>
                  </a:lnTo>
                  <a:lnTo>
                    <a:pt x="3297" y="446"/>
                  </a:lnTo>
                  <a:lnTo>
                    <a:pt x="3268" y="373"/>
                  </a:lnTo>
                  <a:lnTo>
                    <a:pt x="3231" y="302"/>
                  </a:lnTo>
                  <a:lnTo>
                    <a:pt x="3185" y="232"/>
                  </a:lnTo>
                  <a:lnTo>
                    <a:pt x="3130" y="162"/>
                  </a:lnTo>
                  <a:lnTo>
                    <a:pt x="3065" y="96"/>
                  </a:lnTo>
                  <a:lnTo>
                    <a:pt x="2992" y="31"/>
                  </a:lnTo>
                  <a:lnTo>
                    <a:pt x="2953" y="0"/>
                  </a:lnTo>
                  <a:lnTo>
                    <a:pt x="0" y="0"/>
                  </a:lnTo>
                  <a:lnTo>
                    <a:pt x="0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ABB1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8914744" y="-850511"/>
              <a:ext cx="250423" cy="45795"/>
            </a:xfrm>
            <a:custGeom>
              <a:avLst/>
              <a:gdLst>
                <a:gd name="T0" fmla="*/ 0 w 2592"/>
                <a:gd name="T1" fmla="*/ 474 h 474"/>
                <a:gd name="T2" fmla="*/ 2592 w 2592"/>
                <a:gd name="T3" fmla="*/ 474 h 474"/>
                <a:gd name="T4" fmla="*/ 2587 w 2592"/>
                <a:gd name="T5" fmla="*/ 442 h 474"/>
                <a:gd name="T6" fmla="*/ 2573 w 2592"/>
                <a:gd name="T7" fmla="*/ 379 h 474"/>
                <a:gd name="T8" fmla="*/ 2551 w 2592"/>
                <a:gd name="T9" fmla="*/ 317 h 474"/>
                <a:gd name="T10" fmla="*/ 2523 w 2592"/>
                <a:gd name="T11" fmla="*/ 256 h 474"/>
                <a:gd name="T12" fmla="*/ 2466 w 2592"/>
                <a:gd name="T13" fmla="*/ 167 h 474"/>
                <a:gd name="T14" fmla="*/ 2367 w 2592"/>
                <a:gd name="T15" fmla="*/ 55 h 474"/>
                <a:gd name="T16" fmla="*/ 2305 w 2592"/>
                <a:gd name="T17" fmla="*/ 0 h 474"/>
                <a:gd name="T18" fmla="*/ 0 w 2592"/>
                <a:gd name="T19" fmla="*/ 0 h 474"/>
                <a:gd name="T20" fmla="*/ 0 w 2592"/>
                <a:gd name="T21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2" h="474">
                  <a:moveTo>
                    <a:pt x="0" y="474"/>
                  </a:moveTo>
                  <a:lnTo>
                    <a:pt x="2592" y="474"/>
                  </a:lnTo>
                  <a:lnTo>
                    <a:pt x="2587" y="442"/>
                  </a:lnTo>
                  <a:lnTo>
                    <a:pt x="2573" y="379"/>
                  </a:lnTo>
                  <a:lnTo>
                    <a:pt x="2551" y="317"/>
                  </a:lnTo>
                  <a:lnTo>
                    <a:pt x="2523" y="256"/>
                  </a:lnTo>
                  <a:lnTo>
                    <a:pt x="2466" y="167"/>
                  </a:lnTo>
                  <a:lnTo>
                    <a:pt x="2367" y="55"/>
                  </a:lnTo>
                  <a:lnTo>
                    <a:pt x="2305" y="0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D1D7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8958221" y="-888190"/>
              <a:ext cx="189846" cy="37679"/>
            </a:xfrm>
            <a:custGeom>
              <a:avLst/>
              <a:gdLst>
                <a:gd name="T0" fmla="*/ 0 w 1963"/>
                <a:gd name="T1" fmla="*/ 389 h 389"/>
                <a:gd name="T2" fmla="*/ 1963 w 1963"/>
                <a:gd name="T3" fmla="*/ 389 h 389"/>
                <a:gd name="T4" fmla="*/ 1957 w 1963"/>
                <a:gd name="T5" fmla="*/ 337 h 389"/>
                <a:gd name="T6" fmla="*/ 1924 w 1963"/>
                <a:gd name="T7" fmla="*/ 235 h 389"/>
                <a:gd name="T8" fmla="*/ 1869 w 1963"/>
                <a:gd name="T9" fmla="*/ 137 h 389"/>
                <a:gd name="T10" fmla="*/ 1793 w 1963"/>
                <a:gd name="T11" fmla="*/ 45 h 389"/>
                <a:gd name="T12" fmla="*/ 1747 w 1963"/>
                <a:gd name="T13" fmla="*/ 0 h 389"/>
                <a:gd name="T14" fmla="*/ 0 w 1963"/>
                <a:gd name="T15" fmla="*/ 0 h 389"/>
                <a:gd name="T16" fmla="*/ 0 w 1963"/>
                <a:gd name="T1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3" h="389">
                  <a:moveTo>
                    <a:pt x="0" y="389"/>
                  </a:moveTo>
                  <a:lnTo>
                    <a:pt x="1963" y="389"/>
                  </a:lnTo>
                  <a:lnTo>
                    <a:pt x="1957" y="337"/>
                  </a:lnTo>
                  <a:lnTo>
                    <a:pt x="1924" y="235"/>
                  </a:lnTo>
                  <a:lnTo>
                    <a:pt x="1869" y="137"/>
                  </a:lnTo>
                  <a:lnTo>
                    <a:pt x="1793" y="45"/>
                  </a:lnTo>
                  <a:lnTo>
                    <a:pt x="1747" y="0"/>
                  </a:lnTo>
                  <a:lnTo>
                    <a:pt x="0" y="0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E9EC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 flipH="1">
              <a:off x="9602828" y="-783847"/>
              <a:ext cx="125501" cy="62896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 flipH="1">
              <a:off x="9226034" y="-783847"/>
              <a:ext cx="125501" cy="62896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 flipH="1">
              <a:off x="9711229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 flipH="1">
              <a:off x="9694998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 flipH="1">
              <a:off x="9678477" y="-775442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 flipH="1">
              <a:off x="9662246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 flipH="1">
              <a:off x="9645725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 flipH="1">
              <a:off x="9629204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 flipH="1">
              <a:off x="9612973" y="-775442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 flipH="1">
              <a:off x="9414141" y="-847033"/>
              <a:ext cx="125501" cy="63185"/>
            </a:xfrm>
            <a:prstGeom prst="rect">
              <a:avLst/>
            </a:prstGeom>
            <a:solidFill>
              <a:srgbClr val="F2564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 flipH="1">
              <a:off x="9522832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 flipH="1">
              <a:off x="9506601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 flipH="1">
              <a:off x="9490370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 flipH="1">
              <a:off x="9473849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 flipH="1">
              <a:off x="9457328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 flipH="1">
              <a:off x="9440807" y="-838337"/>
              <a:ext cx="6666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flipH="1">
              <a:off x="9424576" y="-838337"/>
              <a:ext cx="6377" cy="45505"/>
            </a:xfrm>
            <a:prstGeom prst="rect">
              <a:avLst/>
            </a:prstGeom>
            <a:solidFill>
              <a:srgbClr val="F03E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 flipH="1">
              <a:off x="9477037" y="-783847"/>
              <a:ext cx="125501" cy="62896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 flipH="1">
              <a:off x="9585728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 flipH="1">
              <a:off x="9569207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 flipH="1">
              <a:off x="9552976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 flipH="1">
              <a:off x="9536744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 flipH="1">
              <a:off x="9520223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 flipH="1">
              <a:off x="9503702" y="-775442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 flipH="1">
              <a:off x="9487181" y="-775442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 flipH="1">
              <a:off x="9288930" y="-847033"/>
              <a:ext cx="125212" cy="63185"/>
            </a:xfrm>
            <a:prstGeom prst="rect">
              <a:avLst/>
            </a:prstGeom>
            <a:solidFill>
              <a:srgbClr val="96DD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 flipH="1">
              <a:off x="9397331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Rectangle 59"/>
            <p:cNvSpPr>
              <a:spLocks noChangeArrowheads="1"/>
            </p:cNvSpPr>
            <p:nvPr/>
          </p:nvSpPr>
          <p:spPr bwMode="auto">
            <a:xfrm flipH="1">
              <a:off x="938109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 flipH="1">
              <a:off x="9364579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 flipH="1">
              <a:off x="9348058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 flipH="1">
              <a:off x="9331826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Rectangle 63"/>
            <p:cNvSpPr>
              <a:spLocks noChangeArrowheads="1"/>
            </p:cNvSpPr>
            <p:nvPr/>
          </p:nvSpPr>
          <p:spPr bwMode="auto">
            <a:xfrm flipH="1">
              <a:off x="9315305" y="-838337"/>
              <a:ext cx="6666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 flipH="1">
              <a:off x="9299074" y="-838337"/>
              <a:ext cx="6377" cy="4550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Rectangle 65"/>
            <p:cNvSpPr>
              <a:spLocks noChangeArrowheads="1"/>
            </p:cNvSpPr>
            <p:nvPr/>
          </p:nvSpPr>
          <p:spPr bwMode="auto">
            <a:xfrm flipH="1">
              <a:off x="9351536" y="-783847"/>
              <a:ext cx="125501" cy="62896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Rectangle 66"/>
            <p:cNvSpPr>
              <a:spLocks noChangeArrowheads="1"/>
            </p:cNvSpPr>
            <p:nvPr/>
          </p:nvSpPr>
          <p:spPr bwMode="auto">
            <a:xfrm flipH="1">
              <a:off x="9460226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Rectangle 67"/>
            <p:cNvSpPr>
              <a:spLocks noChangeArrowheads="1"/>
            </p:cNvSpPr>
            <p:nvPr/>
          </p:nvSpPr>
          <p:spPr bwMode="auto">
            <a:xfrm flipH="1">
              <a:off x="9443995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Rectangle 68"/>
            <p:cNvSpPr>
              <a:spLocks noChangeArrowheads="1"/>
            </p:cNvSpPr>
            <p:nvPr/>
          </p:nvSpPr>
          <p:spPr bwMode="auto">
            <a:xfrm flipH="1">
              <a:off x="9427474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69"/>
            <p:cNvSpPr>
              <a:spLocks noChangeArrowheads="1"/>
            </p:cNvSpPr>
            <p:nvPr/>
          </p:nvSpPr>
          <p:spPr bwMode="auto">
            <a:xfrm flipH="1">
              <a:off x="9410953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70"/>
            <p:cNvSpPr>
              <a:spLocks noChangeArrowheads="1"/>
            </p:cNvSpPr>
            <p:nvPr/>
          </p:nvSpPr>
          <p:spPr bwMode="auto">
            <a:xfrm flipH="1">
              <a:off x="9394432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Rectangle 71"/>
            <p:cNvSpPr>
              <a:spLocks noChangeArrowheads="1"/>
            </p:cNvSpPr>
            <p:nvPr/>
          </p:nvSpPr>
          <p:spPr bwMode="auto">
            <a:xfrm flipH="1">
              <a:off x="9377911" y="-775442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Rectangle 72"/>
            <p:cNvSpPr>
              <a:spLocks noChangeArrowheads="1"/>
            </p:cNvSpPr>
            <p:nvPr/>
          </p:nvSpPr>
          <p:spPr bwMode="auto">
            <a:xfrm flipH="1">
              <a:off x="9361970" y="-775442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Rectangle 73"/>
            <p:cNvSpPr>
              <a:spLocks noChangeArrowheads="1"/>
            </p:cNvSpPr>
            <p:nvPr/>
          </p:nvSpPr>
          <p:spPr bwMode="auto">
            <a:xfrm flipH="1">
              <a:off x="9477037" y="-910218"/>
              <a:ext cx="125501" cy="63185"/>
            </a:xfrm>
            <a:prstGeom prst="rect">
              <a:avLst/>
            </a:prstGeom>
            <a:solidFill>
              <a:srgbClr val="E9ECF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4"/>
            <p:cNvSpPr>
              <a:spLocks noChangeArrowheads="1"/>
            </p:cNvSpPr>
            <p:nvPr/>
          </p:nvSpPr>
          <p:spPr bwMode="auto">
            <a:xfrm flipH="1">
              <a:off x="9585728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5"/>
            <p:cNvSpPr>
              <a:spLocks noChangeArrowheads="1"/>
            </p:cNvSpPr>
            <p:nvPr/>
          </p:nvSpPr>
          <p:spPr bwMode="auto">
            <a:xfrm flipH="1">
              <a:off x="9569207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 flipH="1">
              <a:off x="9552976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 flipH="1">
              <a:off x="9536744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Rectangle 78"/>
            <p:cNvSpPr>
              <a:spLocks noChangeArrowheads="1"/>
            </p:cNvSpPr>
            <p:nvPr/>
          </p:nvSpPr>
          <p:spPr bwMode="auto">
            <a:xfrm flipH="1">
              <a:off x="9520223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 flipH="1">
              <a:off x="9503702" y="-901523"/>
              <a:ext cx="6377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Rectangle 80"/>
            <p:cNvSpPr>
              <a:spLocks noChangeArrowheads="1"/>
            </p:cNvSpPr>
            <p:nvPr/>
          </p:nvSpPr>
          <p:spPr bwMode="auto">
            <a:xfrm flipH="1">
              <a:off x="9487181" y="-901523"/>
              <a:ext cx="6666" cy="45505"/>
            </a:xfrm>
            <a:prstGeom prst="rect">
              <a:avLst/>
            </a:prstGeom>
            <a:solidFill>
              <a:srgbClr val="D1D7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Rectangle 81"/>
            <p:cNvSpPr>
              <a:spLocks noChangeArrowheads="1"/>
            </p:cNvSpPr>
            <p:nvPr/>
          </p:nvSpPr>
          <p:spPr bwMode="auto">
            <a:xfrm flipH="1">
              <a:off x="9334725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Rectangle 82"/>
            <p:cNvSpPr>
              <a:spLocks noChangeArrowheads="1"/>
            </p:cNvSpPr>
            <p:nvPr/>
          </p:nvSpPr>
          <p:spPr bwMode="auto">
            <a:xfrm flipH="1">
              <a:off x="9318204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Rectangle 83"/>
            <p:cNvSpPr>
              <a:spLocks noChangeArrowheads="1"/>
            </p:cNvSpPr>
            <p:nvPr/>
          </p:nvSpPr>
          <p:spPr bwMode="auto">
            <a:xfrm flipH="1">
              <a:off x="9301683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Rectangle 84"/>
            <p:cNvSpPr>
              <a:spLocks noChangeArrowheads="1"/>
            </p:cNvSpPr>
            <p:nvPr/>
          </p:nvSpPr>
          <p:spPr bwMode="auto">
            <a:xfrm flipH="1">
              <a:off x="9285452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Rectangle 85"/>
            <p:cNvSpPr>
              <a:spLocks noChangeArrowheads="1"/>
            </p:cNvSpPr>
            <p:nvPr/>
          </p:nvSpPr>
          <p:spPr bwMode="auto">
            <a:xfrm flipH="1">
              <a:off x="9268931" y="-775442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86"/>
            <p:cNvSpPr>
              <a:spLocks noChangeArrowheads="1"/>
            </p:cNvSpPr>
            <p:nvPr/>
          </p:nvSpPr>
          <p:spPr bwMode="auto">
            <a:xfrm flipH="1">
              <a:off x="9252700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87"/>
            <p:cNvSpPr>
              <a:spLocks noChangeArrowheads="1"/>
            </p:cNvSpPr>
            <p:nvPr/>
          </p:nvSpPr>
          <p:spPr bwMode="auto">
            <a:xfrm flipH="1">
              <a:off x="9236179" y="-775442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 flipH="1">
              <a:off x="9539933" y="-847033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89"/>
            <p:cNvSpPr>
              <a:spLocks noChangeArrowheads="1"/>
            </p:cNvSpPr>
            <p:nvPr/>
          </p:nvSpPr>
          <p:spPr bwMode="auto">
            <a:xfrm flipH="1">
              <a:off x="9648623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Rectangle 90"/>
            <p:cNvSpPr>
              <a:spLocks noChangeArrowheads="1"/>
            </p:cNvSpPr>
            <p:nvPr/>
          </p:nvSpPr>
          <p:spPr bwMode="auto">
            <a:xfrm flipH="1">
              <a:off x="9632102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Rectangle 91"/>
            <p:cNvSpPr>
              <a:spLocks noChangeArrowheads="1"/>
            </p:cNvSpPr>
            <p:nvPr/>
          </p:nvSpPr>
          <p:spPr bwMode="auto">
            <a:xfrm flipH="1">
              <a:off x="9615871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92"/>
            <p:cNvSpPr>
              <a:spLocks noChangeArrowheads="1"/>
            </p:cNvSpPr>
            <p:nvPr/>
          </p:nvSpPr>
          <p:spPr bwMode="auto">
            <a:xfrm flipH="1">
              <a:off x="9599350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Rectangle 93"/>
            <p:cNvSpPr>
              <a:spLocks noChangeArrowheads="1"/>
            </p:cNvSpPr>
            <p:nvPr/>
          </p:nvSpPr>
          <p:spPr bwMode="auto">
            <a:xfrm flipH="1">
              <a:off x="9582829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Rectangle 94"/>
            <p:cNvSpPr>
              <a:spLocks noChangeArrowheads="1"/>
            </p:cNvSpPr>
            <p:nvPr/>
          </p:nvSpPr>
          <p:spPr bwMode="auto">
            <a:xfrm flipH="1">
              <a:off x="9566598" y="-838337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Rectangle 95"/>
            <p:cNvSpPr>
              <a:spLocks noChangeArrowheads="1"/>
            </p:cNvSpPr>
            <p:nvPr/>
          </p:nvSpPr>
          <p:spPr bwMode="auto">
            <a:xfrm flipH="1">
              <a:off x="9550077" y="-838337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Rectangle 96"/>
            <p:cNvSpPr>
              <a:spLocks noChangeArrowheads="1"/>
            </p:cNvSpPr>
            <p:nvPr/>
          </p:nvSpPr>
          <p:spPr bwMode="auto">
            <a:xfrm flipH="1">
              <a:off x="9351536" y="-910218"/>
              <a:ext cx="125501" cy="63185"/>
            </a:xfrm>
            <a:prstGeom prst="rect">
              <a:avLst/>
            </a:prstGeom>
            <a:solidFill>
              <a:srgbClr val="FBCD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Rectangle 97"/>
            <p:cNvSpPr>
              <a:spLocks noChangeArrowheads="1"/>
            </p:cNvSpPr>
            <p:nvPr/>
          </p:nvSpPr>
          <p:spPr bwMode="auto">
            <a:xfrm flipH="1">
              <a:off x="9460226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 flipH="1">
              <a:off x="9443995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 flipH="1">
              <a:off x="9427474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Rectangle 100"/>
            <p:cNvSpPr>
              <a:spLocks noChangeArrowheads="1"/>
            </p:cNvSpPr>
            <p:nvPr/>
          </p:nvSpPr>
          <p:spPr bwMode="auto">
            <a:xfrm flipH="1">
              <a:off x="9410953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Rectangle 101"/>
            <p:cNvSpPr>
              <a:spLocks noChangeArrowheads="1"/>
            </p:cNvSpPr>
            <p:nvPr/>
          </p:nvSpPr>
          <p:spPr bwMode="auto">
            <a:xfrm flipH="1">
              <a:off x="9394432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Rectangle 102"/>
            <p:cNvSpPr>
              <a:spLocks noChangeArrowheads="1"/>
            </p:cNvSpPr>
            <p:nvPr/>
          </p:nvSpPr>
          <p:spPr bwMode="auto">
            <a:xfrm flipH="1">
              <a:off x="9377911" y="-901523"/>
              <a:ext cx="6666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Rectangle 103"/>
            <p:cNvSpPr>
              <a:spLocks noChangeArrowheads="1"/>
            </p:cNvSpPr>
            <p:nvPr/>
          </p:nvSpPr>
          <p:spPr bwMode="auto">
            <a:xfrm flipH="1">
              <a:off x="9361970" y="-901523"/>
              <a:ext cx="6377" cy="45505"/>
            </a:xfrm>
            <a:prstGeom prst="rect">
              <a:avLst/>
            </a:prstGeom>
            <a:solidFill>
              <a:srgbClr val="F7AD3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 flipH="1">
              <a:off x="8847791" y="-771674"/>
              <a:ext cx="1015315" cy="107531"/>
            </a:xfrm>
            <a:custGeom>
              <a:avLst/>
              <a:gdLst>
                <a:gd name="T0" fmla="*/ 6766 w 10509"/>
                <a:gd name="T1" fmla="*/ 168 h 1111"/>
                <a:gd name="T2" fmla="*/ 6546 w 10509"/>
                <a:gd name="T3" fmla="*/ 542 h 1111"/>
                <a:gd name="T4" fmla="*/ 6135 w 10509"/>
                <a:gd name="T5" fmla="*/ 537 h 1111"/>
                <a:gd name="T6" fmla="*/ 3988 w 10509"/>
                <a:gd name="T7" fmla="*/ 509 h 1111"/>
                <a:gd name="T8" fmla="*/ 2528 w 10509"/>
                <a:gd name="T9" fmla="*/ 495 h 1111"/>
                <a:gd name="T10" fmla="*/ 1988 w 10509"/>
                <a:gd name="T11" fmla="*/ 493 h 1111"/>
                <a:gd name="T12" fmla="*/ 1906 w 10509"/>
                <a:gd name="T13" fmla="*/ 493 h 1111"/>
                <a:gd name="T14" fmla="*/ 1757 w 10509"/>
                <a:gd name="T15" fmla="*/ 483 h 1111"/>
                <a:gd name="T16" fmla="*/ 1628 w 10509"/>
                <a:gd name="T17" fmla="*/ 466 h 1111"/>
                <a:gd name="T18" fmla="*/ 1514 w 10509"/>
                <a:gd name="T19" fmla="*/ 440 h 1111"/>
                <a:gd name="T20" fmla="*/ 1416 w 10509"/>
                <a:gd name="T21" fmla="*/ 408 h 1111"/>
                <a:gd name="T22" fmla="*/ 1334 w 10509"/>
                <a:gd name="T23" fmla="*/ 372 h 1111"/>
                <a:gd name="T24" fmla="*/ 1263 w 10509"/>
                <a:gd name="T25" fmla="*/ 334 h 1111"/>
                <a:gd name="T26" fmla="*/ 1206 w 10509"/>
                <a:gd name="T27" fmla="*/ 290 h 1111"/>
                <a:gd name="T28" fmla="*/ 1160 w 10509"/>
                <a:gd name="T29" fmla="*/ 247 h 1111"/>
                <a:gd name="T30" fmla="*/ 1124 w 10509"/>
                <a:gd name="T31" fmla="*/ 204 h 1111"/>
                <a:gd name="T32" fmla="*/ 1083 w 10509"/>
                <a:gd name="T33" fmla="*/ 141 h 1111"/>
                <a:gd name="T34" fmla="*/ 1055 w 10509"/>
                <a:gd name="T35" fmla="*/ 67 h 1111"/>
                <a:gd name="T36" fmla="*/ 1046 w 10509"/>
                <a:gd name="T37" fmla="*/ 14 h 1111"/>
                <a:gd name="T38" fmla="*/ 1045 w 10509"/>
                <a:gd name="T39" fmla="*/ 0 h 1111"/>
                <a:gd name="T40" fmla="*/ 0 w 10509"/>
                <a:gd name="T41" fmla="*/ 0 h 1111"/>
                <a:gd name="T42" fmla="*/ 16 w 10509"/>
                <a:gd name="T43" fmla="*/ 40 h 1111"/>
                <a:gd name="T44" fmla="*/ 64 w 10509"/>
                <a:gd name="T45" fmla="*/ 136 h 1111"/>
                <a:gd name="T46" fmla="*/ 162 w 10509"/>
                <a:gd name="T47" fmla="*/ 295 h 1111"/>
                <a:gd name="T48" fmla="*/ 372 w 10509"/>
                <a:gd name="T49" fmla="*/ 589 h 1111"/>
                <a:gd name="T50" fmla="*/ 415 w 10509"/>
                <a:gd name="T51" fmla="*/ 643 h 1111"/>
                <a:gd name="T52" fmla="*/ 350 w 10509"/>
                <a:gd name="T53" fmla="*/ 697 h 1111"/>
                <a:gd name="T54" fmla="*/ 252 w 10509"/>
                <a:gd name="T55" fmla="*/ 793 h 1111"/>
                <a:gd name="T56" fmla="*/ 192 w 10509"/>
                <a:gd name="T57" fmla="*/ 879 h 1111"/>
                <a:gd name="T58" fmla="*/ 159 w 10509"/>
                <a:gd name="T59" fmla="*/ 953 h 1111"/>
                <a:gd name="T60" fmla="*/ 147 w 10509"/>
                <a:gd name="T61" fmla="*/ 1013 h 1111"/>
                <a:gd name="T62" fmla="*/ 149 w 10509"/>
                <a:gd name="T63" fmla="*/ 1061 h 1111"/>
                <a:gd name="T64" fmla="*/ 162 w 10509"/>
                <a:gd name="T65" fmla="*/ 1106 h 1111"/>
                <a:gd name="T66" fmla="*/ 166 w 10509"/>
                <a:gd name="T67" fmla="*/ 1111 h 1111"/>
                <a:gd name="T68" fmla="*/ 9805 w 10509"/>
                <a:gd name="T69" fmla="*/ 1111 h 1111"/>
                <a:gd name="T70" fmla="*/ 9861 w 10509"/>
                <a:gd name="T71" fmla="*/ 1107 h 1111"/>
                <a:gd name="T72" fmla="*/ 9963 w 10509"/>
                <a:gd name="T73" fmla="*/ 1088 h 1111"/>
                <a:gd name="T74" fmla="*/ 10054 w 10509"/>
                <a:gd name="T75" fmla="*/ 1057 h 1111"/>
                <a:gd name="T76" fmla="*/ 10135 w 10509"/>
                <a:gd name="T77" fmla="*/ 1012 h 1111"/>
                <a:gd name="T78" fmla="*/ 10204 w 10509"/>
                <a:gd name="T79" fmla="*/ 959 h 1111"/>
                <a:gd name="T80" fmla="*/ 10266 w 10509"/>
                <a:gd name="T81" fmla="*/ 895 h 1111"/>
                <a:gd name="T82" fmla="*/ 10317 w 10509"/>
                <a:gd name="T83" fmla="*/ 826 h 1111"/>
                <a:gd name="T84" fmla="*/ 10362 w 10509"/>
                <a:gd name="T85" fmla="*/ 753 h 1111"/>
                <a:gd name="T86" fmla="*/ 10415 w 10509"/>
                <a:gd name="T87" fmla="*/ 637 h 1111"/>
                <a:gd name="T88" fmla="*/ 10464 w 10509"/>
                <a:gd name="T89" fmla="*/ 480 h 1111"/>
                <a:gd name="T90" fmla="*/ 10493 w 10509"/>
                <a:gd name="T91" fmla="*/ 335 h 1111"/>
                <a:gd name="T92" fmla="*/ 10506 w 10509"/>
                <a:gd name="T93" fmla="*/ 213 h 1111"/>
                <a:gd name="T94" fmla="*/ 10509 w 10509"/>
                <a:gd name="T95" fmla="*/ 168 h 1111"/>
                <a:gd name="T96" fmla="*/ 6766 w 10509"/>
                <a:gd name="T97" fmla="*/ 16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509" h="1111">
                  <a:moveTo>
                    <a:pt x="6766" y="168"/>
                  </a:moveTo>
                  <a:lnTo>
                    <a:pt x="6546" y="542"/>
                  </a:lnTo>
                  <a:lnTo>
                    <a:pt x="6135" y="537"/>
                  </a:lnTo>
                  <a:lnTo>
                    <a:pt x="3988" y="509"/>
                  </a:lnTo>
                  <a:lnTo>
                    <a:pt x="2528" y="495"/>
                  </a:lnTo>
                  <a:lnTo>
                    <a:pt x="1988" y="493"/>
                  </a:lnTo>
                  <a:lnTo>
                    <a:pt x="1906" y="493"/>
                  </a:lnTo>
                  <a:lnTo>
                    <a:pt x="1757" y="483"/>
                  </a:lnTo>
                  <a:lnTo>
                    <a:pt x="1628" y="466"/>
                  </a:lnTo>
                  <a:lnTo>
                    <a:pt x="1514" y="440"/>
                  </a:lnTo>
                  <a:lnTo>
                    <a:pt x="1416" y="408"/>
                  </a:lnTo>
                  <a:lnTo>
                    <a:pt x="1334" y="372"/>
                  </a:lnTo>
                  <a:lnTo>
                    <a:pt x="1263" y="334"/>
                  </a:lnTo>
                  <a:lnTo>
                    <a:pt x="1206" y="290"/>
                  </a:lnTo>
                  <a:lnTo>
                    <a:pt x="1160" y="247"/>
                  </a:lnTo>
                  <a:lnTo>
                    <a:pt x="1124" y="204"/>
                  </a:lnTo>
                  <a:lnTo>
                    <a:pt x="1083" y="141"/>
                  </a:lnTo>
                  <a:lnTo>
                    <a:pt x="1055" y="67"/>
                  </a:lnTo>
                  <a:lnTo>
                    <a:pt x="1046" y="14"/>
                  </a:lnTo>
                  <a:lnTo>
                    <a:pt x="1045" y="0"/>
                  </a:lnTo>
                  <a:lnTo>
                    <a:pt x="0" y="0"/>
                  </a:lnTo>
                  <a:lnTo>
                    <a:pt x="16" y="40"/>
                  </a:lnTo>
                  <a:lnTo>
                    <a:pt x="64" y="136"/>
                  </a:lnTo>
                  <a:lnTo>
                    <a:pt x="162" y="295"/>
                  </a:lnTo>
                  <a:lnTo>
                    <a:pt x="372" y="589"/>
                  </a:lnTo>
                  <a:lnTo>
                    <a:pt x="415" y="643"/>
                  </a:lnTo>
                  <a:lnTo>
                    <a:pt x="350" y="697"/>
                  </a:lnTo>
                  <a:lnTo>
                    <a:pt x="252" y="793"/>
                  </a:lnTo>
                  <a:lnTo>
                    <a:pt x="192" y="879"/>
                  </a:lnTo>
                  <a:lnTo>
                    <a:pt x="159" y="953"/>
                  </a:lnTo>
                  <a:lnTo>
                    <a:pt x="147" y="1013"/>
                  </a:lnTo>
                  <a:lnTo>
                    <a:pt x="149" y="1061"/>
                  </a:lnTo>
                  <a:lnTo>
                    <a:pt x="162" y="1106"/>
                  </a:lnTo>
                  <a:lnTo>
                    <a:pt x="166" y="1111"/>
                  </a:lnTo>
                  <a:lnTo>
                    <a:pt x="9805" y="1111"/>
                  </a:lnTo>
                  <a:lnTo>
                    <a:pt x="9861" y="1107"/>
                  </a:lnTo>
                  <a:lnTo>
                    <a:pt x="9963" y="1088"/>
                  </a:lnTo>
                  <a:lnTo>
                    <a:pt x="10054" y="1057"/>
                  </a:lnTo>
                  <a:lnTo>
                    <a:pt x="10135" y="1012"/>
                  </a:lnTo>
                  <a:lnTo>
                    <a:pt x="10204" y="959"/>
                  </a:lnTo>
                  <a:lnTo>
                    <a:pt x="10266" y="895"/>
                  </a:lnTo>
                  <a:lnTo>
                    <a:pt x="10317" y="826"/>
                  </a:lnTo>
                  <a:lnTo>
                    <a:pt x="10362" y="753"/>
                  </a:lnTo>
                  <a:lnTo>
                    <a:pt x="10415" y="637"/>
                  </a:lnTo>
                  <a:lnTo>
                    <a:pt x="10464" y="480"/>
                  </a:lnTo>
                  <a:lnTo>
                    <a:pt x="10493" y="335"/>
                  </a:lnTo>
                  <a:lnTo>
                    <a:pt x="10506" y="213"/>
                  </a:lnTo>
                  <a:lnTo>
                    <a:pt x="10509" y="168"/>
                  </a:lnTo>
                  <a:lnTo>
                    <a:pt x="6766" y="168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Rectangle 105"/>
            <p:cNvSpPr>
              <a:spLocks noChangeArrowheads="1"/>
            </p:cNvSpPr>
            <p:nvPr/>
          </p:nvSpPr>
          <p:spPr bwMode="auto">
            <a:xfrm flipH="1">
              <a:off x="9150096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106"/>
            <p:cNvSpPr>
              <a:spLocks noChangeArrowheads="1"/>
            </p:cNvSpPr>
            <p:nvPr/>
          </p:nvSpPr>
          <p:spPr bwMode="auto">
            <a:xfrm flipH="1">
              <a:off x="9111837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07"/>
            <p:cNvSpPr>
              <a:spLocks noChangeArrowheads="1"/>
            </p:cNvSpPr>
            <p:nvPr/>
          </p:nvSpPr>
          <p:spPr bwMode="auto">
            <a:xfrm flipH="1">
              <a:off x="9073578" y="-792542"/>
              <a:ext cx="17101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Rectangle 108"/>
            <p:cNvSpPr>
              <a:spLocks noChangeArrowheads="1"/>
            </p:cNvSpPr>
            <p:nvPr/>
          </p:nvSpPr>
          <p:spPr bwMode="auto">
            <a:xfrm flipH="1">
              <a:off x="9035029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Rectangle 109"/>
            <p:cNvSpPr>
              <a:spLocks noChangeArrowheads="1"/>
            </p:cNvSpPr>
            <p:nvPr/>
          </p:nvSpPr>
          <p:spPr bwMode="auto">
            <a:xfrm flipH="1">
              <a:off x="8996770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10"/>
            <p:cNvSpPr>
              <a:spLocks noChangeArrowheads="1"/>
            </p:cNvSpPr>
            <p:nvPr/>
          </p:nvSpPr>
          <p:spPr bwMode="auto">
            <a:xfrm flipH="1">
              <a:off x="8958221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Rectangle 111"/>
            <p:cNvSpPr>
              <a:spLocks noChangeArrowheads="1"/>
            </p:cNvSpPr>
            <p:nvPr/>
          </p:nvSpPr>
          <p:spPr bwMode="auto">
            <a:xfrm flipH="1">
              <a:off x="8919962" y="-792542"/>
              <a:ext cx="17390" cy="14202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 flipH="1">
              <a:off x="9141690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13"/>
            <p:cNvSpPr>
              <a:spLocks noChangeArrowheads="1"/>
            </p:cNvSpPr>
            <p:nvPr/>
          </p:nvSpPr>
          <p:spPr bwMode="auto">
            <a:xfrm flipH="1">
              <a:off x="9109228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Rectangle 114"/>
            <p:cNvSpPr>
              <a:spLocks noChangeArrowheads="1"/>
            </p:cNvSpPr>
            <p:nvPr/>
          </p:nvSpPr>
          <p:spPr bwMode="auto">
            <a:xfrm flipH="1">
              <a:off x="9076766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Rectangle 115"/>
            <p:cNvSpPr>
              <a:spLocks noChangeArrowheads="1"/>
            </p:cNvSpPr>
            <p:nvPr/>
          </p:nvSpPr>
          <p:spPr bwMode="auto">
            <a:xfrm flipH="1">
              <a:off x="9044593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Rectangle 116"/>
            <p:cNvSpPr>
              <a:spLocks noChangeArrowheads="1"/>
            </p:cNvSpPr>
            <p:nvPr/>
          </p:nvSpPr>
          <p:spPr bwMode="auto">
            <a:xfrm flipH="1">
              <a:off x="9012131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Rectangle 117"/>
            <p:cNvSpPr>
              <a:spLocks noChangeArrowheads="1"/>
            </p:cNvSpPr>
            <p:nvPr/>
          </p:nvSpPr>
          <p:spPr bwMode="auto">
            <a:xfrm flipH="1">
              <a:off x="8979669" y="-841526"/>
              <a:ext cx="1420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118"/>
            <p:cNvSpPr>
              <a:spLocks noChangeArrowheads="1"/>
            </p:cNvSpPr>
            <p:nvPr/>
          </p:nvSpPr>
          <p:spPr bwMode="auto">
            <a:xfrm flipH="1">
              <a:off x="8947207" y="-841526"/>
              <a:ext cx="14492" cy="11884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Rectangle 119"/>
            <p:cNvSpPr>
              <a:spLocks noChangeArrowheads="1"/>
            </p:cNvSpPr>
            <p:nvPr/>
          </p:nvSpPr>
          <p:spPr bwMode="auto">
            <a:xfrm flipH="1">
              <a:off x="9128937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Rectangle 120"/>
            <p:cNvSpPr>
              <a:spLocks noChangeArrowheads="1"/>
            </p:cNvSpPr>
            <p:nvPr/>
          </p:nvSpPr>
          <p:spPr bwMode="auto">
            <a:xfrm flipH="1">
              <a:off x="9105170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Rectangle 121"/>
            <p:cNvSpPr>
              <a:spLocks noChangeArrowheads="1"/>
            </p:cNvSpPr>
            <p:nvPr/>
          </p:nvSpPr>
          <p:spPr bwMode="auto">
            <a:xfrm flipH="1">
              <a:off x="9081693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 flipH="1">
              <a:off x="9057926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Rectangle 123"/>
            <p:cNvSpPr>
              <a:spLocks noChangeArrowheads="1"/>
            </p:cNvSpPr>
            <p:nvPr/>
          </p:nvSpPr>
          <p:spPr bwMode="auto">
            <a:xfrm flipH="1">
              <a:off x="9034159" y="-881234"/>
              <a:ext cx="1072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Rectangle 124"/>
            <p:cNvSpPr>
              <a:spLocks noChangeArrowheads="1"/>
            </p:cNvSpPr>
            <p:nvPr/>
          </p:nvSpPr>
          <p:spPr bwMode="auto">
            <a:xfrm flipH="1">
              <a:off x="9010682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Rectangle 125"/>
            <p:cNvSpPr>
              <a:spLocks noChangeArrowheads="1"/>
            </p:cNvSpPr>
            <p:nvPr/>
          </p:nvSpPr>
          <p:spPr bwMode="auto">
            <a:xfrm flipH="1">
              <a:off x="8986915" y="-881234"/>
              <a:ext cx="10434" cy="8985"/>
            </a:xfrm>
            <a:prstGeom prst="rect">
              <a:avLst/>
            </a:prstGeom>
            <a:solidFill>
              <a:srgbClr val="6BC7E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26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44056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7"/>
            <p:cNvSpPr>
              <a:spLocks noChangeArrowheads="1"/>
            </p:cNvSpPr>
            <p:nvPr/>
          </p:nvSpPr>
          <p:spPr bwMode="auto">
            <a:xfrm flipH="1">
              <a:off x="9073578" y="-932246"/>
              <a:ext cx="42317" cy="11884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28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37100"/>
            </a:xfrm>
            <a:prstGeom prst="rect">
              <a:avLst/>
            </a:prstGeom>
            <a:solidFill>
              <a:srgbClr val="30445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29"/>
            <p:cNvSpPr>
              <a:spLocks noChangeArrowheads="1"/>
            </p:cNvSpPr>
            <p:nvPr/>
          </p:nvSpPr>
          <p:spPr bwMode="auto">
            <a:xfrm flipH="1">
              <a:off x="9025174" y="-925290"/>
              <a:ext cx="35940" cy="9855"/>
            </a:xfrm>
            <a:prstGeom prst="rect">
              <a:avLst/>
            </a:prstGeom>
            <a:solidFill>
              <a:srgbClr val="ABB1B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 flipH="1">
              <a:off x="9762821" y="-780369"/>
              <a:ext cx="100285" cy="4058"/>
            </a:xfrm>
            <a:custGeom>
              <a:avLst/>
              <a:gdLst>
                <a:gd name="T0" fmla="*/ 1034 w 1039"/>
                <a:gd name="T1" fmla="*/ 42 h 42"/>
                <a:gd name="T2" fmla="*/ 5 w 1039"/>
                <a:gd name="T3" fmla="*/ 42 h 42"/>
                <a:gd name="T4" fmla="*/ 2 w 1039"/>
                <a:gd name="T5" fmla="*/ 41 h 42"/>
                <a:gd name="T6" fmla="*/ 0 w 1039"/>
                <a:gd name="T7" fmla="*/ 36 h 42"/>
                <a:gd name="T8" fmla="*/ 0 w 1039"/>
                <a:gd name="T9" fmla="*/ 6 h 42"/>
                <a:gd name="T10" fmla="*/ 2 w 1039"/>
                <a:gd name="T11" fmla="*/ 2 h 42"/>
                <a:gd name="T12" fmla="*/ 5 w 1039"/>
                <a:gd name="T13" fmla="*/ 0 h 42"/>
                <a:gd name="T14" fmla="*/ 1033 w 1039"/>
                <a:gd name="T15" fmla="*/ 0 h 42"/>
                <a:gd name="T16" fmla="*/ 1036 w 1039"/>
                <a:gd name="T17" fmla="*/ 2 h 42"/>
                <a:gd name="T18" fmla="*/ 1037 w 1039"/>
                <a:gd name="T19" fmla="*/ 6 h 42"/>
                <a:gd name="T20" fmla="*/ 1037 w 1039"/>
                <a:gd name="T21" fmla="*/ 36 h 42"/>
                <a:gd name="T22" fmla="*/ 1039 w 1039"/>
                <a:gd name="T23" fmla="*/ 41 h 42"/>
                <a:gd name="T24" fmla="*/ 1034 w 1039"/>
                <a:gd name="T2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9" h="42">
                  <a:moveTo>
                    <a:pt x="1034" y="42"/>
                  </a:moveTo>
                  <a:lnTo>
                    <a:pt x="5" y="42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6"/>
                  </a:lnTo>
                  <a:lnTo>
                    <a:pt x="2" y="2"/>
                  </a:lnTo>
                  <a:lnTo>
                    <a:pt x="5" y="0"/>
                  </a:lnTo>
                  <a:lnTo>
                    <a:pt x="1033" y="0"/>
                  </a:lnTo>
                  <a:lnTo>
                    <a:pt x="1036" y="2"/>
                  </a:lnTo>
                  <a:lnTo>
                    <a:pt x="1037" y="6"/>
                  </a:lnTo>
                  <a:lnTo>
                    <a:pt x="1037" y="36"/>
                  </a:lnTo>
                  <a:lnTo>
                    <a:pt x="1039" y="41"/>
                  </a:lnTo>
                  <a:lnTo>
                    <a:pt x="1034" y="42"/>
                  </a:lnTo>
                  <a:close/>
                </a:path>
              </a:pathLst>
            </a:custGeom>
            <a:solidFill>
              <a:srgbClr val="3044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" y="711592"/>
            <a:ext cx="12200772" cy="6146409"/>
            <a:chOff x="1" y="711592"/>
            <a:chExt cx="12200772" cy="6146409"/>
          </a:xfrm>
        </p:grpSpPr>
        <p:sp>
          <p:nvSpPr>
            <p:cNvPr id="164" name="자유형 163"/>
            <p:cNvSpPr/>
            <p:nvPr/>
          </p:nvSpPr>
          <p:spPr>
            <a:xfrm rot="16200000">
              <a:off x="3027182" y="-2315589"/>
              <a:ext cx="6146409" cy="12200772"/>
            </a:xfrm>
            <a:custGeom>
              <a:avLst/>
              <a:gdLst>
                <a:gd name="connsiteX0" fmla="*/ 6146409 w 6146409"/>
                <a:gd name="connsiteY0" fmla="*/ 2222 h 12200772"/>
                <a:gd name="connsiteX1" fmla="*/ 6065629 w 6146409"/>
                <a:gd name="connsiteY1" fmla="*/ 164558 h 12200772"/>
                <a:gd name="connsiteX2" fmla="*/ 6114959 w 6146409"/>
                <a:gd name="connsiteY2" fmla="*/ 314135 h 12200772"/>
                <a:gd name="connsiteX3" fmla="*/ 6138200 w 6146409"/>
                <a:gd name="connsiteY3" fmla="*/ 323564 h 12200772"/>
                <a:gd name="connsiteX4" fmla="*/ 6146409 w 6146409"/>
                <a:gd name="connsiteY4" fmla="*/ 323564 h 12200772"/>
                <a:gd name="connsiteX5" fmla="*/ 6142304 w 6146409"/>
                <a:gd name="connsiteY5" fmla="*/ 325229 h 12200772"/>
                <a:gd name="connsiteX6" fmla="*/ 6146409 w 6146409"/>
                <a:gd name="connsiteY6" fmla="*/ 326894 h 12200772"/>
                <a:gd name="connsiteX7" fmla="*/ 6138200 w 6146409"/>
                <a:gd name="connsiteY7" fmla="*/ 326894 h 12200772"/>
                <a:gd name="connsiteX8" fmla="*/ 6114958 w 6146409"/>
                <a:gd name="connsiteY8" fmla="*/ 336323 h 12200772"/>
                <a:gd name="connsiteX9" fmla="*/ 6065628 w 6146409"/>
                <a:gd name="connsiteY9" fmla="*/ 485900 h 12200772"/>
                <a:gd name="connsiteX10" fmla="*/ 6114958 w 6146409"/>
                <a:gd name="connsiteY10" fmla="*/ 635477 h 12200772"/>
                <a:gd name="connsiteX11" fmla="*/ 6138200 w 6146409"/>
                <a:gd name="connsiteY11" fmla="*/ 644906 h 12200772"/>
                <a:gd name="connsiteX12" fmla="*/ 6146408 w 6146409"/>
                <a:gd name="connsiteY12" fmla="*/ 644906 h 12200772"/>
                <a:gd name="connsiteX13" fmla="*/ 6142304 w 6146409"/>
                <a:gd name="connsiteY13" fmla="*/ 646571 h 12200772"/>
                <a:gd name="connsiteX14" fmla="*/ 6146409 w 6146409"/>
                <a:gd name="connsiteY14" fmla="*/ 648235 h 12200772"/>
                <a:gd name="connsiteX15" fmla="*/ 6138200 w 6146409"/>
                <a:gd name="connsiteY15" fmla="*/ 648235 h 12200772"/>
                <a:gd name="connsiteX16" fmla="*/ 6114958 w 6146409"/>
                <a:gd name="connsiteY16" fmla="*/ 657664 h 12200772"/>
                <a:gd name="connsiteX17" fmla="*/ 6065628 w 6146409"/>
                <a:gd name="connsiteY17" fmla="*/ 807242 h 12200772"/>
                <a:gd name="connsiteX18" fmla="*/ 6114958 w 6146409"/>
                <a:gd name="connsiteY18" fmla="*/ 956818 h 12200772"/>
                <a:gd name="connsiteX19" fmla="*/ 6138200 w 6146409"/>
                <a:gd name="connsiteY19" fmla="*/ 966247 h 12200772"/>
                <a:gd name="connsiteX20" fmla="*/ 6146408 w 6146409"/>
                <a:gd name="connsiteY20" fmla="*/ 966247 h 12200772"/>
                <a:gd name="connsiteX21" fmla="*/ 6142304 w 6146409"/>
                <a:gd name="connsiteY21" fmla="*/ 967912 h 12200772"/>
                <a:gd name="connsiteX22" fmla="*/ 6146408 w 6146409"/>
                <a:gd name="connsiteY22" fmla="*/ 969577 h 12200772"/>
                <a:gd name="connsiteX23" fmla="*/ 6138200 w 6146409"/>
                <a:gd name="connsiteY23" fmla="*/ 969577 h 12200772"/>
                <a:gd name="connsiteX24" fmla="*/ 6114958 w 6146409"/>
                <a:gd name="connsiteY24" fmla="*/ 979006 h 12200772"/>
                <a:gd name="connsiteX25" fmla="*/ 6065628 w 6146409"/>
                <a:gd name="connsiteY25" fmla="*/ 1128583 h 12200772"/>
                <a:gd name="connsiteX26" fmla="*/ 6114958 w 6146409"/>
                <a:gd name="connsiteY26" fmla="*/ 1278160 h 12200772"/>
                <a:gd name="connsiteX27" fmla="*/ 6138200 w 6146409"/>
                <a:gd name="connsiteY27" fmla="*/ 1287589 h 12200772"/>
                <a:gd name="connsiteX28" fmla="*/ 6146408 w 6146409"/>
                <a:gd name="connsiteY28" fmla="*/ 1287589 h 12200772"/>
                <a:gd name="connsiteX29" fmla="*/ 6142304 w 6146409"/>
                <a:gd name="connsiteY29" fmla="*/ 1289254 h 12200772"/>
                <a:gd name="connsiteX30" fmla="*/ 6146408 w 6146409"/>
                <a:gd name="connsiteY30" fmla="*/ 1290919 h 12200772"/>
                <a:gd name="connsiteX31" fmla="*/ 6138199 w 6146409"/>
                <a:gd name="connsiteY31" fmla="*/ 1290919 h 12200772"/>
                <a:gd name="connsiteX32" fmla="*/ 6114958 w 6146409"/>
                <a:gd name="connsiteY32" fmla="*/ 1300348 h 12200772"/>
                <a:gd name="connsiteX33" fmla="*/ 6065628 w 6146409"/>
                <a:gd name="connsiteY33" fmla="*/ 1449925 h 12200772"/>
                <a:gd name="connsiteX34" fmla="*/ 6114958 w 6146409"/>
                <a:gd name="connsiteY34" fmla="*/ 1599502 h 12200772"/>
                <a:gd name="connsiteX35" fmla="*/ 6138199 w 6146409"/>
                <a:gd name="connsiteY35" fmla="*/ 1608931 h 12200772"/>
                <a:gd name="connsiteX36" fmla="*/ 6146408 w 6146409"/>
                <a:gd name="connsiteY36" fmla="*/ 1608931 h 12200772"/>
                <a:gd name="connsiteX37" fmla="*/ 6142304 w 6146409"/>
                <a:gd name="connsiteY37" fmla="*/ 1610596 h 12200772"/>
                <a:gd name="connsiteX38" fmla="*/ 6146408 w 6146409"/>
                <a:gd name="connsiteY38" fmla="*/ 1612261 h 12200772"/>
                <a:gd name="connsiteX39" fmla="*/ 6138199 w 6146409"/>
                <a:gd name="connsiteY39" fmla="*/ 1612261 h 12200772"/>
                <a:gd name="connsiteX40" fmla="*/ 6114958 w 6146409"/>
                <a:gd name="connsiteY40" fmla="*/ 1621690 h 12200772"/>
                <a:gd name="connsiteX41" fmla="*/ 6065628 w 6146409"/>
                <a:gd name="connsiteY41" fmla="*/ 1771267 h 12200772"/>
                <a:gd name="connsiteX42" fmla="*/ 6114958 w 6146409"/>
                <a:gd name="connsiteY42" fmla="*/ 1920843 h 12200772"/>
                <a:gd name="connsiteX43" fmla="*/ 6138199 w 6146409"/>
                <a:gd name="connsiteY43" fmla="*/ 1930273 h 12200772"/>
                <a:gd name="connsiteX44" fmla="*/ 6146408 w 6146409"/>
                <a:gd name="connsiteY44" fmla="*/ 1930273 h 12200772"/>
                <a:gd name="connsiteX45" fmla="*/ 6142303 w 6146409"/>
                <a:gd name="connsiteY45" fmla="*/ 1931938 h 12200772"/>
                <a:gd name="connsiteX46" fmla="*/ 6146408 w 6146409"/>
                <a:gd name="connsiteY46" fmla="*/ 1933603 h 12200772"/>
                <a:gd name="connsiteX47" fmla="*/ 6138199 w 6146409"/>
                <a:gd name="connsiteY47" fmla="*/ 1933603 h 12200772"/>
                <a:gd name="connsiteX48" fmla="*/ 6114957 w 6146409"/>
                <a:gd name="connsiteY48" fmla="*/ 1943032 h 12200772"/>
                <a:gd name="connsiteX49" fmla="*/ 6065627 w 6146409"/>
                <a:gd name="connsiteY49" fmla="*/ 2092608 h 12200772"/>
                <a:gd name="connsiteX50" fmla="*/ 6114957 w 6146409"/>
                <a:gd name="connsiteY50" fmla="*/ 2242185 h 12200772"/>
                <a:gd name="connsiteX51" fmla="*/ 6138199 w 6146409"/>
                <a:gd name="connsiteY51" fmla="*/ 2251614 h 12200772"/>
                <a:gd name="connsiteX52" fmla="*/ 6146407 w 6146409"/>
                <a:gd name="connsiteY52" fmla="*/ 2251614 h 12200772"/>
                <a:gd name="connsiteX53" fmla="*/ 6142303 w 6146409"/>
                <a:gd name="connsiteY53" fmla="*/ 2253279 h 12200772"/>
                <a:gd name="connsiteX54" fmla="*/ 6146408 w 6146409"/>
                <a:gd name="connsiteY54" fmla="*/ 2254944 h 12200772"/>
                <a:gd name="connsiteX55" fmla="*/ 6138199 w 6146409"/>
                <a:gd name="connsiteY55" fmla="*/ 2254944 h 12200772"/>
                <a:gd name="connsiteX56" fmla="*/ 6114957 w 6146409"/>
                <a:gd name="connsiteY56" fmla="*/ 2264374 h 12200772"/>
                <a:gd name="connsiteX57" fmla="*/ 6065627 w 6146409"/>
                <a:gd name="connsiteY57" fmla="*/ 2413950 h 12200772"/>
                <a:gd name="connsiteX58" fmla="*/ 6114957 w 6146409"/>
                <a:gd name="connsiteY58" fmla="*/ 2563526 h 12200772"/>
                <a:gd name="connsiteX59" fmla="*/ 6138199 w 6146409"/>
                <a:gd name="connsiteY59" fmla="*/ 2572956 h 12200772"/>
                <a:gd name="connsiteX60" fmla="*/ 6146407 w 6146409"/>
                <a:gd name="connsiteY60" fmla="*/ 2572956 h 12200772"/>
                <a:gd name="connsiteX61" fmla="*/ 6142303 w 6146409"/>
                <a:gd name="connsiteY61" fmla="*/ 2574620 h 12200772"/>
                <a:gd name="connsiteX62" fmla="*/ 6146407 w 6146409"/>
                <a:gd name="connsiteY62" fmla="*/ 2576286 h 12200772"/>
                <a:gd name="connsiteX63" fmla="*/ 6138199 w 6146409"/>
                <a:gd name="connsiteY63" fmla="*/ 2576286 h 12200772"/>
                <a:gd name="connsiteX64" fmla="*/ 6114957 w 6146409"/>
                <a:gd name="connsiteY64" fmla="*/ 2585714 h 12200772"/>
                <a:gd name="connsiteX65" fmla="*/ 6065627 w 6146409"/>
                <a:gd name="connsiteY65" fmla="*/ 2735292 h 12200772"/>
                <a:gd name="connsiteX66" fmla="*/ 6114957 w 6146409"/>
                <a:gd name="connsiteY66" fmla="*/ 2884868 h 12200772"/>
                <a:gd name="connsiteX67" fmla="*/ 6138199 w 6146409"/>
                <a:gd name="connsiteY67" fmla="*/ 2894298 h 12200772"/>
                <a:gd name="connsiteX68" fmla="*/ 6146407 w 6146409"/>
                <a:gd name="connsiteY68" fmla="*/ 2894298 h 12200772"/>
                <a:gd name="connsiteX69" fmla="*/ 6142303 w 6146409"/>
                <a:gd name="connsiteY69" fmla="*/ 2895963 h 12200772"/>
                <a:gd name="connsiteX70" fmla="*/ 6146407 w 6146409"/>
                <a:gd name="connsiteY70" fmla="*/ 2897627 h 12200772"/>
                <a:gd name="connsiteX71" fmla="*/ 6138199 w 6146409"/>
                <a:gd name="connsiteY71" fmla="*/ 2897627 h 12200772"/>
                <a:gd name="connsiteX72" fmla="*/ 6114957 w 6146409"/>
                <a:gd name="connsiteY72" fmla="*/ 2907056 h 12200772"/>
                <a:gd name="connsiteX73" fmla="*/ 6065627 w 6146409"/>
                <a:gd name="connsiteY73" fmla="*/ 3056633 h 12200772"/>
                <a:gd name="connsiteX74" fmla="*/ 6114957 w 6146409"/>
                <a:gd name="connsiteY74" fmla="*/ 3206209 h 12200772"/>
                <a:gd name="connsiteX75" fmla="*/ 6138199 w 6146409"/>
                <a:gd name="connsiteY75" fmla="*/ 3215638 h 12200772"/>
                <a:gd name="connsiteX76" fmla="*/ 6146407 w 6146409"/>
                <a:gd name="connsiteY76" fmla="*/ 3215638 h 12200772"/>
                <a:gd name="connsiteX77" fmla="*/ 6142303 w 6146409"/>
                <a:gd name="connsiteY77" fmla="*/ 3217303 h 12200772"/>
                <a:gd name="connsiteX78" fmla="*/ 6146407 w 6146409"/>
                <a:gd name="connsiteY78" fmla="*/ 3218969 h 12200772"/>
                <a:gd name="connsiteX79" fmla="*/ 6138198 w 6146409"/>
                <a:gd name="connsiteY79" fmla="*/ 3218969 h 12200772"/>
                <a:gd name="connsiteX80" fmla="*/ 6114956 w 6146409"/>
                <a:gd name="connsiteY80" fmla="*/ 3228397 h 12200772"/>
                <a:gd name="connsiteX81" fmla="*/ 6065626 w 6146409"/>
                <a:gd name="connsiteY81" fmla="*/ 3377975 h 12200772"/>
                <a:gd name="connsiteX82" fmla="*/ 6114956 w 6146409"/>
                <a:gd name="connsiteY82" fmla="*/ 3527551 h 12200772"/>
                <a:gd name="connsiteX83" fmla="*/ 6138198 w 6146409"/>
                <a:gd name="connsiteY83" fmla="*/ 3536980 h 12200772"/>
                <a:gd name="connsiteX84" fmla="*/ 6146407 w 6146409"/>
                <a:gd name="connsiteY84" fmla="*/ 3536980 h 12200772"/>
                <a:gd name="connsiteX85" fmla="*/ 6142303 w 6146409"/>
                <a:gd name="connsiteY85" fmla="*/ 3538645 h 12200772"/>
                <a:gd name="connsiteX86" fmla="*/ 6146407 w 6146409"/>
                <a:gd name="connsiteY86" fmla="*/ 3540310 h 12200772"/>
                <a:gd name="connsiteX87" fmla="*/ 6138198 w 6146409"/>
                <a:gd name="connsiteY87" fmla="*/ 3540310 h 12200772"/>
                <a:gd name="connsiteX88" fmla="*/ 6114956 w 6146409"/>
                <a:gd name="connsiteY88" fmla="*/ 3549739 h 12200772"/>
                <a:gd name="connsiteX89" fmla="*/ 6065626 w 6146409"/>
                <a:gd name="connsiteY89" fmla="*/ 3699316 h 12200772"/>
                <a:gd name="connsiteX90" fmla="*/ 6114956 w 6146409"/>
                <a:gd name="connsiteY90" fmla="*/ 3848893 h 12200772"/>
                <a:gd name="connsiteX91" fmla="*/ 6138198 w 6146409"/>
                <a:gd name="connsiteY91" fmla="*/ 3858322 h 12200772"/>
                <a:gd name="connsiteX92" fmla="*/ 6146406 w 6146409"/>
                <a:gd name="connsiteY92" fmla="*/ 3858322 h 12200772"/>
                <a:gd name="connsiteX93" fmla="*/ 6142302 w 6146409"/>
                <a:gd name="connsiteY93" fmla="*/ 3859987 h 12200772"/>
                <a:gd name="connsiteX94" fmla="*/ 6146407 w 6146409"/>
                <a:gd name="connsiteY94" fmla="*/ 3861652 h 12200772"/>
                <a:gd name="connsiteX95" fmla="*/ 6138198 w 6146409"/>
                <a:gd name="connsiteY95" fmla="*/ 3861652 h 12200772"/>
                <a:gd name="connsiteX96" fmla="*/ 6114956 w 6146409"/>
                <a:gd name="connsiteY96" fmla="*/ 3871081 h 12200772"/>
                <a:gd name="connsiteX97" fmla="*/ 6065626 w 6146409"/>
                <a:gd name="connsiteY97" fmla="*/ 4020658 h 12200772"/>
                <a:gd name="connsiteX98" fmla="*/ 6114956 w 6146409"/>
                <a:gd name="connsiteY98" fmla="*/ 4170234 h 12200772"/>
                <a:gd name="connsiteX99" fmla="*/ 6138198 w 6146409"/>
                <a:gd name="connsiteY99" fmla="*/ 4179664 h 12200772"/>
                <a:gd name="connsiteX100" fmla="*/ 6146406 w 6146409"/>
                <a:gd name="connsiteY100" fmla="*/ 4179664 h 12200772"/>
                <a:gd name="connsiteX101" fmla="*/ 6142302 w 6146409"/>
                <a:gd name="connsiteY101" fmla="*/ 4181329 h 12200772"/>
                <a:gd name="connsiteX102" fmla="*/ 6146406 w 6146409"/>
                <a:gd name="connsiteY102" fmla="*/ 4182993 h 12200772"/>
                <a:gd name="connsiteX103" fmla="*/ 6138198 w 6146409"/>
                <a:gd name="connsiteY103" fmla="*/ 4182993 h 12200772"/>
                <a:gd name="connsiteX104" fmla="*/ 6114956 w 6146409"/>
                <a:gd name="connsiteY104" fmla="*/ 4192423 h 12200772"/>
                <a:gd name="connsiteX105" fmla="*/ 6065626 w 6146409"/>
                <a:gd name="connsiteY105" fmla="*/ 4342000 h 12200772"/>
                <a:gd name="connsiteX106" fmla="*/ 6114956 w 6146409"/>
                <a:gd name="connsiteY106" fmla="*/ 4491576 h 12200772"/>
                <a:gd name="connsiteX107" fmla="*/ 6138198 w 6146409"/>
                <a:gd name="connsiteY107" fmla="*/ 4501005 h 12200772"/>
                <a:gd name="connsiteX108" fmla="*/ 6146406 w 6146409"/>
                <a:gd name="connsiteY108" fmla="*/ 4501005 h 12200772"/>
                <a:gd name="connsiteX109" fmla="*/ 6142302 w 6146409"/>
                <a:gd name="connsiteY109" fmla="*/ 4502670 h 12200772"/>
                <a:gd name="connsiteX110" fmla="*/ 6146406 w 6146409"/>
                <a:gd name="connsiteY110" fmla="*/ 4504335 h 12200772"/>
                <a:gd name="connsiteX111" fmla="*/ 6138198 w 6146409"/>
                <a:gd name="connsiteY111" fmla="*/ 4504335 h 12200772"/>
                <a:gd name="connsiteX112" fmla="*/ 6114956 w 6146409"/>
                <a:gd name="connsiteY112" fmla="*/ 4513765 h 12200772"/>
                <a:gd name="connsiteX113" fmla="*/ 6065626 w 6146409"/>
                <a:gd name="connsiteY113" fmla="*/ 4663342 h 12200772"/>
                <a:gd name="connsiteX114" fmla="*/ 6114956 w 6146409"/>
                <a:gd name="connsiteY114" fmla="*/ 4812918 h 12200772"/>
                <a:gd name="connsiteX115" fmla="*/ 6138197 w 6146409"/>
                <a:gd name="connsiteY115" fmla="*/ 4822348 h 12200772"/>
                <a:gd name="connsiteX116" fmla="*/ 6146406 w 6146409"/>
                <a:gd name="connsiteY116" fmla="*/ 4822348 h 12200772"/>
                <a:gd name="connsiteX117" fmla="*/ 6142302 w 6146409"/>
                <a:gd name="connsiteY117" fmla="*/ 4824012 h 12200772"/>
                <a:gd name="connsiteX118" fmla="*/ 6146406 w 6146409"/>
                <a:gd name="connsiteY118" fmla="*/ 4825677 h 12200772"/>
                <a:gd name="connsiteX119" fmla="*/ 6138197 w 6146409"/>
                <a:gd name="connsiteY119" fmla="*/ 4825677 h 12200772"/>
                <a:gd name="connsiteX120" fmla="*/ 6114955 w 6146409"/>
                <a:gd name="connsiteY120" fmla="*/ 4835106 h 12200772"/>
                <a:gd name="connsiteX121" fmla="*/ 6065625 w 6146409"/>
                <a:gd name="connsiteY121" fmla="*/ 4984683 h 12200772"/>
                <a:gd name="connsiteX122" fmla="*/ 6114955 w 6146409"/>
                <a:gd name="connsiteY122" fmla="*/ 5134260 h 12200772"/>
                <a:gd name="connsiteX123" fmla="*/ 6138197 w 6146409"/>
                <a:gd name="connsiteY123" fmla="*/ 5143689 h 12200772"/>
                <a:gd name="connsiteX124" fmla="*/ 6146405 w 6146409"/>
                <a:gd name="connsiteY124" fmla="*/ 5143689 h 12200772"/>
                <a:gd name="connsiteX125" fmla="*/ 6142301 w 6146409"/>
                <a:gd name="connsiteY125" fmla="*/ 5145354 h 12200772"/>
                <a:gd name="connsiteX126" fmla="*/ 6146406 w 6146409"/>
                <a:gd name="connsiteY126" fmla="*/ 5147018 h 12200772"/>
                <a:gd name="connsiteX127" fmla="*/ 6138197 w 6146409"/>
                <a:gd name="connsiteY127" fmla="*/ 5147018 h 12200772"/>
                <a:gd name="connsiteX128" fmla="*/ 6114955 w 6146409"/>
                <a:gd name="connsiteY128" fmla="*/ 5156448 h 12200772"/>
                <a:gd name="connsiteX129" fmla="*/ 6065625 w 6146409"/>
                <a:gd name="connsiteY129" fmla="*/ 5306025 h 12200772"/>
                <a:gd name="connsiteX130" fmla="*/ 6114955 w 6146409"/>
                <a:gd name="connsiteY130" fmla="*/ 5455601 h 12200772"/>
                <a:gd name="connsiteX131" fmla="*/ 6138197 w 6146409"/>
                <a:gd name="connsiteY131" fmla="*/ 5465031 h 12200772"/>
                <a:gd name="connsiteX132" fmla="*/ 6146405 w 6146409"/>
                <a:gd name="connsiteY132" fmla="*/ 5465031 h 12200772"/>
                <a:gd name="connsiteX133" fmla="*/ 6142301 w 6146409"/>
                <a:gd name="connsiteY133" fmla="*/ 5466695 h 12200772"/>
                <a:gd name="connsiteX134" fmla="*/ 6146405 w 6146409"/>
                <a:gd name="connsiteY134" fmla="*/ 5468361 h 12200772"/>
                <a:gd name="connsiteX135" fmla="*/ 6138197 w 6146409"/>
                <a:gd name="connsiteY135" fmla="*/ 5468361 h 12200772"/>
                <a:gd name="connsiteX136" fmla="*/ 6114955 w 6146409"/>
                <a:gd name="connsiteY136" fmla="*/ 5477790 h 12200772"/>
                <a:gd name="connsiteX137" fmla="*/ 6065625 w 6146409"/>
                <a:gd name="connsiteY137" fmla="*/ 5627367 h 12200772"/>
                <a:gd name="connsiteX138" fmla="*/ 6114955 w 6146409"/>
                <a:gd name="connsiteY138" fmla="*/ 5776943 h 12200772"/>
                <a:gd name="connsiteX139" fmla="*/ 6138197 w 6146409"/>
                <a:gd name="connsiteY139" fmla="*/ 5786373 h 12200772"/>
                <a:gd name="connsiteX140" fmla="*/ 6146405 w 6146409"/>
                <a:gd name="connsiteY140" fmla="*/ 5786373 h 12200772"/>
                <a:gd name="connsiteX141" fmla="*/ 6142301 w 6146409"/>
                <a:gd name="connsiteY141" fmla="*/ 5788037 h 12200772"/>
                <a:gd name="connsiteX142" fmla="*/ 6146405 w 6146409"/>
                <a:gd name="connsiteY142" fmla="*/ 5789702 h 12200772"/>
                <a:gd name="connsiteX143" fmla="*/ 6138197 w 6146409"/>
                <a:gd name="connsiteY143" fmla="*/ 5789702 h 12200772"/>
                <a:gd name="connsiteX144" fmla="*/ 6114955 w 6146409"/>
                <a:gd name="connsiteY144" fmla="*/ 5799131 h 12200772"/>
                <a:gd name="connsiteX145" fmla="*/ 6065625 w 6146409"/>
                <a:gd name="connsiteY145" fmla="*/ 5948709 h 12200772"/>
                <a:gd name="connsiteX146" fmla="*/ 6089279 w 6146409"/>
                <a:gd name="connsiteY146" fmla="*/ 6063492 h 12200772"/>
                <a:gd name="connsiteX147" fmla="*/ 6110280 w 6146409"/>
                <a:gd name="connsiteY147" fmla="*/ 6091951 h 12200772"/>
                <a:gd name="connsiteX148" fmla="*/ 6146409 w 6146409"/>
                <a:gd name="connsiteY148" fmla="*/ 6091951 h 12200772"/>
                <a:gd name="connsiteX149" fmla="*/ 6122875 w 6146409"/>
                <a:gd name="connsiteY149" fmla="*/ 6101498 h 12200772"/>
                <a:gd name="connsiteX150" fmla="*/ 6146405 w 6146409"/>
                <a:gd name="connsiteY150" fmla="*/ 6111044 h 12200772"/>
                <a:gd name="connsiteX151" fmla="*/ 6110284 w 6146409"/>
                <a:gd name="connsiteY151" fmla="*/ 6111044 h 12200772"/>
                <a:gd name="connsiteX152" fmla="*/ 6089282 w 6146409"/>
                <a:gd name="connsiteY152" fmla="*/ 6139503 h 12200772"/>
                <a:gd name="connsiteX153" fmla="*/ 6065629 w 6146409"/>
                <a:gd name="connsiteY153" fmla="*/ 6254286 h 12200772"/>
                <a:gd name="connsiteX154" fmla="*/ 6114959 w 6146409"/>
                <a:gd name="connsiteY154" fmla="*/ 6403863 h 12200772"/>
                <a:gd name="connsiteX155" fmla="*/ 6138200 w 6146409"/>
                <a:gd name="connsiteY155" fmla="*/ 6413292 h 12200772"/>
                <a:gd name="connsiteX156" fmla="*/ 6146409 w 6146409"/>
                <a:gd name="connsiteY156" fmla="*/ 6413292 h 12200772"/>
                <a:gd name="connsiteX157" fmla="*/ 6142304 w 6146409"/>
                <a:gd name="connsiteY157" fmla="*/ 6414957 h 12200772"/>
                <a:gd name="connsiteX158" fmla="*/ 6146409 w 6146409"/>
                <a:gd name="connsiteY158" fmla="*/ 6416622 h 12200772"/>
                <a:gd name="connsiteX159" fmla="*/ 6138200 w 6146409"/>
                <a:gd name="connsiteY159" fmla="*/ 6416622 h 12200772"/>
                <a:gd name="connsiteX160" fmla="*/ 6114958 w 6146409"/>
                <a:gd name="connsiteY160" fmla="*/ 6426051 h 12200772"/>
                <a:gd name="connsiteX161" fmla="*/ 6065628 w 6146409"/>
                <a:gd name="connsiteY161" fmla="*/ 6575628 h 12200772"/>
                <a:gd name="connsiteX162" fmla="*/ 6114958 w 6146409"/>
                <a:gd name="connsiteY162" fmla="*/ 6725204 h 12200772"/>
                <a:gd name="connsiteX163" fmla="*/ 6138200 w 6146409"/>
                <a:gd name="connsiteY163" fmla="*/ 6734633 h 12200772"/>
                <a:gd name="connsiteX164" fmla="*/ 6146408 w 6146409"/>
                <a:gd name="connsiteY164" fmla="*/ 6734633 h 12200772"/>
                <a:gd name="connsiteX165" fmla="*/ 6142304 w 6146409"/>
                <a:gd name="connsiteY165" fmla="*/ 6736299 h 12200772"/>
                <a:gd name="connsiteX166" fmla="*/ 6146409 w 6146409"/>
                <a:gd name="connsiteY166" fmla="*/ 6737963 h 12200772"/>
                <a:gd name="connsiteX167" fmla="*/ 6138200 w 6146409"/>
                <a:gd name="connsiteY167" fmla="*/ 6737963 h 12200772"/>
                <a:gd name="connsiteX168" fmla="*/ 6114958 w 6146409"/>
                <a:gd name="connsiteY168" fmla="*/ 6747392 h 12200772"/>
                <a:gd name="connsiteX169" fmla="*/ 6065628 w 6146409"/>
                <a:gd name="connsiteY169" fmla="*/ 6896970 h 12200772"/>
                <a:gd name="connsiteX170" fmla="*/ 6114958 w 6146409"/>
                <a:gd name="connsiteY170" fmla="*/ 7046546 h 12200772"/>
                <a:gd name="connsiteX171" fmla="*/ 6138200 w 6146409"/>
                <a:gd name="connsiteY171" fmla="*/ 7055975 h 12200772"/>
                <a:gd name="connsiteX172" fmla="*/ 6146408 w 6146409"/>
                <a:gd name="connsiteY172" fmla="*/ 7055975 h 12200772"/>
                <a:gd name="connsiteX173" fmla="*/ 6142304 w 6146409"/>
                <a:gd name="connsiteY173" fmla="*/ 7057640 h 12200772"/>
                <a:gd name="connsiteX174" fmla="*/ 6146408 w 6146409"/>
                <a:gd name="connsiteY174" fmla="*/ 7059305 h 12200772"/>
                <a:gd name="connsiteX175" fmla="*/ 6138200 w 6146409"/>
                <a:gd name="connsiteY175" fmla="*/ 7059305 h 12200772"/>
                <a:gd name="connsiteX176" fmla="*/ 6114958 w 6146409"/>
                <a:gd name="connsiteY176" fmla="*/ 7068734 h 12200772"/>
                <a:gd name="connsiteX177" fmla="*/ 6065628 w 6146409"/>
                <a:gd name="connsiteY177" fmla="*/ 7218311 h 12200772"/>
                <a:gd name="connsiteX178" fmla="*/ 6114958 w 6146409"/>
                <a:gd name="connsiteY178" fmla="*/ 7367888 h 12200772"/>
                <a:gd name="connsiteX179" fmla="*/ 6138200 w 6146409"/>
                <a:gd name="connsiteY179" fmla="*/ 7377317 h 12200772"/>
                <a:gd name="connsiteX180" fmla="*/ 6146408 w 6146409"/>
                <a:gd name="connsiteY180" fmla="*/ 7377317 h 12200772"/>
                <a:gd name="connsiteX181" fmla="*/ 6142304 w 6146409"/>
                <a:gd name="connsiteY181" fmla="*/ 7378982 h 12200772"/>
                <a:gd name="connsiteX182" fmla="*/ 6146408 w 6146409"/>
                <a:gd name="connsiteY182" fmla="*/ 7380647 h 12200772"/>
                <a:gd name="connsiteX183" fmla="*/ 6138199 w 6146409"/>
                <a:gd name="connsiteY183" fmla="*/ 7380647 h 12200772"/>
                <a:gd name="connsiteX184" fmla="*/ 6114958 w 6146409"/>
                <a:gd name="connsiteY184" fmla="*/ 7390076 h 12200772"/>
                <a:gd name="connsiteX185" fmla="*/ 6065628 w 6146409"/>
                <a:gd name="connsiteY185" fmla="*/ 7539653 h 12200772"/>
                <a:gd name="connsiteX186" fmla="*/ 6114958 w 6146409"/>
                <a:gd name="connsiteY186" fmla="*/ 7689230 h 12200772"/>
                <a:gd name="connsiteX187" fmla="*/ 6138199 w 6146409"/>
                <a:gd name="connsiteY187" fmla="*/ 7698659 h 12200772"/>
                <a:gd name="connsiteX188" fmla="*/ 6146408 w 6146409"/>
                <a:gd name="connsiteY188" fmla="*/ 7698659 h 12200772"/>
                <a:gd name="connsiteX189" fmla="*/ 6142304 w 6146409"/>
                <a:gd name="connsiteY189" fmla="*/ 7700324 h 12200772"/>
                <a:gd name="connsiteX190" fmla="*/ 6146408 w 6146409"/>
                <a:gd name="connsiteY190" fmla="*/ 7701989 h 12200772"/>
                <a:gd name="connsiteX191" fmla="*/ 6138199 w 6146409"/>
                <a:gd name="connsiteY191" fmla="*/ 7701989 h 12200772"/>
                <a:gd name="connsiteX192" fmla="*/ 6114958 w 6146409"/>
                <a:gd name="connsiteY192" fmla="*/ 7711418 h 12200772"/>
                <a:gd name="connsiteX193" fmla="*/ 6065628 w 6146409"/>
                <a:gd name="connsiteY193" fmla="*/ 7860994 h 12200772"/>
                <a:gd name="connsiteX194" fmla="*/ 6114958 w 6146409"/>
                <a:gd name="connsiteY194" fmla="*/ 8010571 h 12200772"/>
                <a:gd name="connsiteX195" fmla="*/ 6138199 w 6146409"/>
                <a:gd name="connsiteY195" fmla="*/ 8020001 h 12200772"/>
                <a:gd name="connsiteX196" fmla="*/ 6146408 w 6146409"/>
                <a:gd name="connsiteY196" fmla="*/ 8020001 h 12200772"/>
                <a:gd name="connsiteX197" fmla="*/ 6142303 w 6146409"/>
                <a:gd name="connsiteY197" fmla="*/ 8021666 h 12200772"/>
                <a:gd name="connsiteX198" fmla="*/ 6146408 w 6146409"/>
                <a:gd name="connsiteY198" fmla="*/ 8023331 h 12200772"/>
                <a:gd name="connsiteX199" fmla="*/ 6138199 w 6146409"/>
                <a:gd name="connsiteY199" fmla="*/ 8023331 h 12200772"/>
                <a:gd name="connsiteX200" fmla="*/ 6114957 w 6146409"/>
                <a:gd name="connsiteY200" fmla="*/ 8032759 h 12200772"/>
                <a:gd name="connsiteX201" fmla="*/ 6065627 w 6146409"/>
                <a:gd name="connsiteY201" fmla="*/ 8182336 h 12200772"/>
                <a:gd name="connsiteX202" fmla="*/ 6114957 w 6146409"/>
                <a:gd name="connsiteY202" fmla="*/ 8331913 h 12200772"/>
                <a:gd name="connsiteX203" fmla="*/ 6138199 w 6146409"/>
                <a:gd name="connsiteY203" fmla="*/ 8341342 h 12200772"/>
                <a:gd name="connsiteX204" fmla="*/ 6146407 w 6146409"/>
                <a:gd name="connsiteY204" fmla="*/ 8341342 h 12200772"/>
                <a:gd name="connsiteX205" fmla="*/ 6142303 w 6146409"/>
                <a:gd name="connsiteY205" fmla="*/ 8343007 h 12200772"/>
                <a:gd name="connsiteX206" fmla="*/ 6146408 w 6146409"/>
                <a:gd name="connsiteY206" fmla="*/ 8344672 h 12200772"/>
                <a:gd name="connsiteX207" fmla="*/ 6138199 w 6146409"/>
                <a:gd name="connsiteY207" fmla="*/ 8344672 h 12200772"/>
                <a:gd name="connsiteX208" fmla="*/ 6114957 w 6146409"/>
                <a:gd name="connsiteY208" fmla="*/ 8354101 h 12200772"/>
                <a:gd name="connsiteX209" fmla="*/ 6065627 w 6146409"/>
                <a:gd name="connsiteY209" fmla="*/ 8503678 h 12200772"/>
                <a:gd name="connsiteX210" fmla="*/ 6114957 w 6146409"/>
                <a:gd name="connsiteY210" fmla="*/ 8653254 h 12200772"/>
                <a:gd name="connsiteX211" fmla="*/ 6138199 w 6146409"/>
                <a:gd name="connsiteY211" fmla="*/ 8662684 h 12200772"/>
                <a:gd name="connsiteX212" fmla="*/ 6146407 w 6146409"/>
                <a:gd name="connsiteY212" fmla="*/ 8662684 h 12200772"/>
                <a:gd name="connsiteX213" fmla="*/ 6142303 w 6146409"/>
                <a:gd name="connsiteY213" fmla="*/ 8664348 h 12200772"/>
                <a:gd name="connsiteX214" fmla="*/ 6146407 w 6146409"/>
                <a:gd name="connsiteY214" fmla="*/ 8666014 h 12200772"/>
                <a:gd name="connsiteX215" fmla="*/ 6138199 w 6146409"/>
                <a:gd name="connsiteY215" fmla="*/ 8666014 h 12200772"/>
                <a:gd name="connsiteX216" fmla="*/ 6114957 w 6146409"/>
                <a:gd name="connsiteY216" fmla="*/ 8675442 h 12200772"/>
                <a:gd name="connsiteX217" fmla="*/ 6065627 w 6146409"/>
                <a:gd name="connsiteY217" fmla="*/ 8825020 h 12200772"/>
                <a:gd name="connsiteX218" fmla="*/ 6114957 w 6146409"/>
                <a:gd name="connsiteY218" fmla="*/ 8974596 h 12200772"/>
                <a:gd name="connsiteX219" fmla="*/ 6138199 w 6146409"/>
                <a:gd name="connsiteY219" fmla="*/ 8984026 h 12200772"/>
                <a:gd name="connsiteX220" fmla="*/ 6146407 w 6146409"/>
                <a:gd name="connsiteY220" fmla="*/ 8984026 h 12200772"/>
                <a:gd name="connsiteX221" fmla="*/ 6142303 w 6146409"/>
                <a:gd name="connsiteY221" fmla="*/ 8985690 h 12200772"/>
                <a:gd name="connsiteX222" fmla="*/ 6146407 w 6146409"/>
                <a:gd name="connsiteY222" fmla="*/ 8987354 h 12200772"/>
                <a:gd name="connsiteX223" fmla="*/ 6138199 w 6146409"/>
                <a:gd name="connsiteY223" fmla="*/ 8987354 h 12200772"/>
                <a:gd name="connsiteX224" fmla="*/ 6114957 w 6146409"/>
                <a:gd name="connsiteY224" fmla="*/ 8996784 h 12200772"/>
                <a:gd name="connsiteX225" fmla="*/ 6065627 w 6146409"/>
                <a:gd name="connsiteY225" fmla="*/ 9146360 h 12200772"/>
                <a:gd name="connsiteX226" fmla="*/ 6114957 w 6146409"/>
                <a:gd name="connsiteY226" fmla="*/ 9295936 h 12200772"/>
                <a:gd name="connsiteX227" fmla="*/ 6138199 w 6146409"/>
                <a:gd name="connsiteY227" fmla="*/ 9305366 h 12200772"/>
                <a:gd name="connsiteX228" fmla="*/ 6146407 w 6146409"/>
                <a:gd name="connsiteY228" fmla="*/ 9305366 h 12200772"/>
                <a:gd name="connsiteX229" fmla="*/ 6142303 w 6146409"/>
                <a:gd name="connsiteY229" fmla="*/ 9307030 h 12200772"/>
                <a:gd name="connsiteX230" fmla="*/ 6146407 w 6146409"/>
                <a:gd name="connsiteY230" fmla="*/ 9308696 h 12200772"/>
                <a:gd name="connsiteX231" fmla="*/ 6138198 w 6146409"/>
                <a:gd name="connsiteY231" fmla="*/ 9308696 h 12200772"/>
                <a:gd name="connsiteX232" fmla="*/ 6114956 w 6146409"/>
                <a:gd name="connsiteY232" fmla="*/ 9318126 h 12200772"/>
                <a:gd name="connsiteX233" fmla="*/ 6065626 w 6146409"/>
                <a:gd name="connsiteY233" fmla="*/ 9467702 h 12200772"/>
                <a:gd name="connsiteX234" fmla="*/ 6114956 w 6146409"/>
                <a:gd name="connsiteY234" fmla="*/ 9617278 h 12200772"/>
                <a:gd name="connsiteX235" fmla="*/ 6138198 w 6146409"/>
                <a:gd name="connsiteY235" fmla="*/ 9626708 h 12200772"/>
                <a:gd name="connsiteX236" fmla="*/ 6146407 w 6146409"/>
                <a:gd name="connsiteY236" fmla="*/ 9626708 h 12200772"/>
                <a:gd name="connsiteX237" fmla="*/ 6142303 w 6146409"/>
                <a:gd name="connsiteY237" fmla="*/ 9628372 h 12200772"/>
                <a:gd name="connsiteX238" fmla="*/ 6146407 w 6146409"/>
                <a:gd name="connsiteY238" fmla="*/ 9630038 h 12200772"/>
                <a:gd name="connsiteX239" fmla="*/ 6138198 w 6146409"/>
                <a:gd name="connsiteY239" fmla="*/ 9630038 h 12200772"/>
                <a:gd name="connsiteX240" fmla="*/ 6114956 w 6146409"/>
                <a:gd name="connsiteY240" fmla="*/ 9639466 h 12200772"/>
                <a:gd name="connsiteX241" fmla="*/ 6065626 w 6146409"/>
                <a:gd name="connsiteY241" fmla="*/ 9789044 h 12200772"/>
                <a:gd name="connsiteX242" fmla="*/ 6114956 w 6146409"/>
                <a:gd name="connsiteY242" fmla="*/ 9938620 h 12200772"/>
                <a:gd name="connsiteX243" fmla="*/ 6138198 w 6146409"/>
                <a:gd name="connsiteY243" fmla="*/ 9948050 h 12200772"/>
                <a:gd name="connsiteX244" fmla="*/ 6146406 w 6146409"/>
                <a:gd name="connsiteY244" fmla="*/ 9948050 h 12200772"/>
                <a:gd name="connsiteX245" fmla="*/ 6142302 w 6146409"/>
                <a:gd name="connsiteY245" fmla="*/ 9949714 h 12200772"/>
                <a:gd name="connsiteX246" fmla="*/ 6146407 w 6146409"/>
                <a:gd name="connsiteY246" fmla="*/ 9951380 h 12200772"/>
                <a:gd name="connsiteX247" fmla="*/ 6138198 w 6146409"/>
                <a:gd name="connsiteY247" fmla="*/ 9951380 h 12200772"/>
                <a:gd name="connsiteX248" fmla="*/ 6114956 w 6146409"/>
                <a:gd name="connsiteY248" fmla="*/ 9960808 h 12200772"/>
                <a:gd name="connsiteX249" fmla="*/ 6065626 w 6146409"/>
                <a:gd name="connsiteY249" fmla="*/ 10110386 h 12200772"/>
                <a:gd name="connsiteX250" fmla="*/ 6114956 w 6146409"/>
                <a:gd name="connsiteY250" fmla="*/ 10259962 h 12200772"/>
                <a:gd name="connsiteX251" fmla="*/ 6138198 w 6146409"/>
                <a:gd name="connsiteY251" fmla="*/ 10269392 h 12200772"/>
                <a:gd name="connsiteX252" fmla="*/ 6146406 w 6146409"/>
                <a:gd name="connsiteY252" fmla="*/ 10269392 h 12200772"/>
                <a:gd name="connsiteX253" fmla="*/ 6142302 w 6146409"/>
                <a:gd name="connsiteY253" fmla="*/ 10271056 h 12200772"/>
                <a:gd name="connsiteX254" fmla="*/ 6146406 w 6146409"/>
                <a:gd name="connsiteY254" fmla="*/ 10272722 h 12200772"/>
                <a:gd name="connsiteX255" fmla="*/ 6138198 w 6146409"/>
                <a:gd name="connsiteY255" fmla="*/ 10272722 h 12200772"/>
                <a:gd name="connsiteX256" fmla="*/ 6114956 w 6146409"/>
                <a:gd name="connsiteY256" fmla="*/ 10282150 h 12200772"/>
                <a:gd name="connsiteX257" fmla="*/ 6065626 w 6146409"/>
                <a:gd name="connsiteY257" fmla="*/ 10431728 h 12200772"/>
                <a:gd name="connsiteX258" fmla="*/ 6114956 w 6146409"/>
                <a:gd name="connsiteY258" fmla="*/ 10581304 h 12200772"/>
                <a:gd name="connsiteX259" fmla="*/ 6138198 w 6146409"/>
                <a:gd name="connsiteY259" fmla="*/ 10590734 h 12200772"/>
                <a:gd name="connsiteX260" fmla="*/ 6146406 w 6146409"/>
                <a:gd name="connsiteY260" fmla="*/ 10590734 h 12200772"/>
                <a:gd name="connsiteX261" fmla="*/ 6142302 w 6146409"/>
                <a:gd name="connsiteY261" fmla="*/ 10592398 h 12200772"/>
                <a:gd name="connsiteX262" fmla="*/ 6146406 w 6146409"/>
                <a:gd name="connsiteY262" fmla="*/ 10594062 h 12200772"/>
                <a:gd name="connsiteX263" fmla="*/ 6138198 w 6146409"/>
                <a:gd name="connsiteY263" fmla="*/ 10594062 h 12200772"/>
                <a:gd name="connsiteX264" fmla="*/ 6114956 w 6146409"/>
                <a:gd name="connsiteY264" fmla="*/ 10603492 h 12200772"/>
                <a:gd name="connsiteX265" fmla="*/ 6065626 w 6146409"/>
                <a:gd name="connsiteY265" fmla="*/ 10753070 h 12200772"/>
                <a:gd name="connsiteX266" fmla="*/ 6114956 w 6146409"/>
                <a:gd name="connsiteY266" fmla="*/ 10902646 h 12200772"/>
                <a:gd name="connsiteX267" fmla="*/ 6138197 w 6146409"/>
                <a:gd name="connsiteY267" fmla="*/ 10912076 h 12200772"/>
                <a:gd name="connsiteX268" fmla="*/ 6146406 w 6146409"/>
                <a:gd name="connsiteY268" fmla="*/ 10912076 h 12200772"/>
                <a:gd name="connsiteX269" fmla="*/ 6142302 w 6146409"/>
                <a:gd name="connsiteY269" fmla="*/ 10913740 h 12200772"/>
                <a:gd name="connsiteX270" fmla="*/ 6146406 w 6146409"/>
                <a:gd name="connsiteY270" fmla="*/ 10915404 h 12200772"/>
                <a:gd name="connsiteX271" fmla="*/ 6138197 w 6146409"/>
                <a:gd name="connsiteY271" fmla="*/ 10915404 h 12200772"/>
                <a:gd name="connsiteX272" fmla="*/ 6114955 w 6146409"/>
                <a:gd name="connsiteY272" fmla="*/ 10924834 h 12200772"/>
                <a:gd name="connsiteX273" fmla="*/ 6065625 w 6146409"/>
                <a:gd name="connsiteY273" fmla="*/ 11074412 h 12200772"/>
                <a:gd name="connsiteX274" fmla="*/ 6114955 w 6146409"/>
                <a:gd name="connsiteY274" fmla="*/ 11223988 h 12200772"/>
                <a:gd name="connsiteX275" fmla="*/ 6138197 w 6146409"/>
                <a:gd name="connsiteY275" fmla="*/ 11233416 h 12200772"/>
                <a:gd name="connsiteX276" fmla="*/ 6146405 w 6146409"/>
                <a:gd name="connsiteY276" fmla="*/ 11233416 h 12200772"/>
                <a:gd name="connsiteX277" fmla="*/ 6142301 w 6146409"/>
                <a:gd name="connsiteY277" fmla="*/ 11235082 h 12200772"/>
                <a:gd name="connsiteX278" fmla="*/ 6146406 w 6146409"/>
                <a:gd name="connsiteY278" fmla="*/ 11236746 h 12200772"/>
                <a:gd name="connsiteX279" fmla="*/ 6138197 w 6146409"/>
                <a:gd name="connsiteY279" fmla="*/ 11236746 h 12200772"/>
                <a:gd name="connsiteX280" fmla="*/ 6114955 w 6146409"/>
                <a:gd name="connsiteY280" fmla="*/ 11246176 h 12200772"/>
                <a:gd name="connsiteX281" fmla="*/ 6065625 w 6146409"/>
                <a:gd name="connsiteY281" fmla="*/ 11395752 h 12200772"/>
                <a:gd name="connsiteX282" fmla="*/ 6114955 w 6146409"/>
                <a:gd name="connsiteY282" fmla="*/ 11545330 h 12200772"/>
                <a:gd name="connsiteX283" fmla="*/ 6138197 w 6146409"/>
                <a:gd name="connsiteY283" fmla="*/ 11554758 h 12200772"/>
                <a:gd name="connsiteX284" fmla="*/ 6146405 w 6146409"/>
                <a:gd name="connsiteY284" fmla="*/ 11554758 h 12200772"/>
                <a:gd name="connsiteX285" fmla="*/ 6142301 w 6146409"/>
                <a:gd name="connsiteY285" fmla="*/ 11556424 h 12200772"/>
                <a:gd name="connsiteX286" fmla="*/ 6146405 w 6146409"/>
                <a:gd name="connsiteY286" fmla="*/ 11558088 h 12200772"/>
                <a:gd name="connsiteX287" fmla="*/ 6138197 w 6146409"/>
                <a:gd name="connsiteY287" fmla="*/ 11558088 h 12200772"/>
                <a:gd name="connsiteX288" fmla="*/ 6114955 w 6146409"/>
                <a:gd name="connsiteY288" fmla="*/ 11567518 h 12200772"/>
                <a:gd name="connsiteX289" fmla="*/ 6065625 w 6146409"/>
                <a:gd name="connsiteY289" fmla="*/ 11717094 h 12200772"/>
                <a:gd name="connsiteX290" fmla="*/ 6114955 w 6146409"/>
                <a:gd name="connsiteY290" fmla="*/ 11866672 h 12200772"/>
                <a:gd name="connsiteX291" fmla="*/ 6138197 w 6146409"/>
                <a:gd name="connsiteY291" fmla="*/ 11876100 h 12200772"/>
                <a:gd name="connsiteX292" fmla="*/ 6146405 w 6146409"/>
                <a:gd name="connsiteY292" fmla="*/ 11876100 h 12200772"/>
                <a:gd name="connsiteX293" fmla="*/ 6142301 w 6146409"/>
                <a:gd name="connsiteY293" fmla="*/ 11877766 h 12200772"/>
                <a:gd name="connsiteX294" fmla="*/ 6146405 w 6146409"/>
                <a:gd name="connsiteY294" fmla="*/ 11879430 h 12200772"/>
                <a:gd name="connsiteX295" fmla="*/ 6138197 w 6146409"/>
                <a:gd name="connsiteY295" fmla="*/ 11879430 h 12200772"/>
                <a:gd name="connsiteX296" fmla="*/ 6114955 w 6146409"/>
                <a:gd name="connsiteY296" fmla="*/ 11888860 h 12200772"/>
                <a:gd name="connsiteX297" fmla="*/ 6065625 w 6146409"/>
                <a:gd name="connsiteY297" fmla="*/ 12038436 h 12200772"/>
                <a:gd name="connsiteX298" fmla="*/ 6146405 w 6146409"/>
                <a:gd name="connsiteY298" fmla="*/ 12200772 h 12200772"/>
                <a:gd name="connsiteX299" fmla="*/ 5742600 w 6146409"/>
                <a:gd name="connsiteY299" fmla="*/ 12200772 h 12200772"/>
                <a:gd name="connsiteX300" fmla="*/ 5720978 w 6146409"/>
                <a:gd name="connsiteY300" fmla="*/ 12192000 h 12200772"/>
                <a:gd name="connsiteX301" fmla="*/ 0 w 6146409"/>
                <a:gd name="connsiteY301" fmla="*/ 12191999 h 12200772"/>
                <a:gd name="connsiteX302" fmla="*/ 0 w 6146409"/>
                <a:gd name="connsiteY302" fmla="*/ 0 h 12200772"/>
                <a:gd name="connsiteX303" fmla="*/ 6001104 w 6146409"/>
                <a:gd name="connsiteY303" fmla="*/ 0 h 12200772"/>
                <a:gd name="connsiteX304" fmla="*/ 6001104 w 6146409"/>
                <a:gd name="connsiteY304" fmla="*/ 2222 h 1220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6146409" h="12200772">
                  <a:moveTo>
                    <a:pt x="6146409" y="2222"/>
                  </a:moveTo>
                  <a:cubicBezTo>
                    <a:pt x="6101779" y="2222"/>
                    <a:pt x="6065629" y="74917"/>
                    <a:pt x="6065629" y="164558"/>
                  </a:cubicBezTo>
                  <a:cubicBezTo>
                    <a:pt x="6065629" y="231790"/>
                    <a:pt x="6085963" y="289488"/>
                    <a:pt x="6114959" y="314135"/>
                  </a:cubicBezTo>
                  <a:lnTo>
                    <a:pt x="6138200" y="323564"/>
                  </a:lnTo>
                  <a:lnTo>
                    <a:pt x="6146409" y="323564"/>
                  </a:lnTo>
                  <a:lnTo>
                    <a:pt x="6142304" y="325229"/>
                  </a:lnTo>
                  <a:lnTo>
                    <a:pt x="6146409" y="326894"/>
                  </a:lnTo>
                  <a:lnTo>
                    <a:pt x="6138200" y="326894"/>
                  </a:lnTo>
                  <a:lnTo>
                    <a:pt x="6114958" y="336323"/>
                  </a:lnTo>
                  <a:cubicBezTo>
                    <a:pt x="6085963" y="360970"/>
                    <a:pt x="6065628" y="418668"/>
                    <a:pt x="6065628" y="485900"/>
                  </a:cubicBezTo>
                  <a:cubicBezTo>
                    <a:pt x="6065628" y="553131"/>
                    <a:pt x="6085963" y="610829"/>
                    <a:pt x="6114958" y="635477"/>
                  </a:cubicBezTo>
                  <a:lnTo>
                    <a:pt x="6138200" y="644906"/>
                  </a:lnTo>
                  <a:lnTo>
                    <a:pt x="6146408" y="644906"/>
                  </a:lnTo>
                  <a:lnTo>
                    <a:pt x="6142304" y="646571"/>
                  </a:lnTo>
                  <a:lnTo>
                    <a:pt x="6146409" y="648235"/>
                  </a:lnTo>
                  <a:lnTo>
                    <a:pt x="6138200" y="648235"/>
                  </a:lnTo>
                  <a:lnTo>
                    <a:pt x="6114958" y="657664"/>
                  </a:lnTo>
                  <a:cubicBezTo>
                    <a:pt x="6085963" y="682312"/>
                    <a:pt x="6065628" y="740010"/>
                    <a:pt x="6065628" y="807242"/>
                  </a:cubicBezTo>
                  <a:cubicBezTo>
                    <a:pt x="6065628" y="874473"/>
                    <a:pt x="6085963" y="932171"/>
                    <a:pt x="6114958" y="956818"/>
                  </a:cubicBezTo>
                  <a:lnTo>
                    <a:pt x="6138200" y="966247"/>
                  </a:lnTo>
                  <a:lnTo>
                    <a:pt x="6146408" y="966247"/>
                  </a:lnTo>
                  <a:lnTo>
                    <a:pt x="6142304" y="967912"/>
                  </a:lnTo>
                  <a:lnTo>
                    <a:pt x="6146408" y="969577"/>
                  </a:lnTo>
                  <a:lnTo>
                    <a:pt x="6138200" y="969577"/>
                  </a:lnTo>
                  <a:lnTo>
                    <a:pt x="6114958" y="979006"/>
                  </a:lnTo>
                  <a:cubicBezTo>
                    <a:pt x="6085962" y="1003653"/>
                    <a:pt x="6065628" y="1061352"/>
                    <a:pt x="6065628" y="1128583"/>
                  </a:cubicBezTo>
                  <a:cubicBezTo>
                    <a:pt x="6065628" y="1195815"/>
                    <a:pt x="6085962" y="1253513"/>
                    <a:pt x="6114958" y="1278160"/>
                  </a:cubicBezTo>
                  <a:lnTo>
                    <a:pt x="6138200" y="1287589"/>
                  </a:lnTo>
                  <a:lnTo>
                    <a:pt x="6146408" y="1287589"/>
                  </a:lnTo>
                  <a:lnTo>
                    <a:pt x="6142304" y="1289254"/>
                  </a:lnTo>
                  <a:lnTo>
                    <a:pt x="6146408" y="1290919"/>
                  </a:lnTo>
                  <a:lnTo>
                    <a:pt x="6138199" y="1290919"/>
                  </a:lnTo>
                  <a:lnTo>
                    <a:pt x="6114958" y="1300348"/>
                  </a:lnTo>
                  <a:cubicBezTo>
                    <a:pt x="6085962" y="1324995"/>
                    <a:pt x="6065628" y="1382693"/>
                    <a:pt x="6065628" y="1449925"/>
                  </a:cubicBezTo>
                  <a:cubicBezTo>
                    <a:pt x="6065628" y="1517157"/>
                    <a:pt x="6085962" y="1574854"/>
                    <a:pt x="6114958" y="1599502"/>
                  </a:cubicBezTo>
                  <a:lnTo>
                    <a:pt x="6138199" y="1608931"/>
                  </a:lnTo>
                  <a:lnTo>
                    <a:pt x="6146408" y="1608931"/>
                  </a:lnTo>
                  <a:lnTo>
                    <a:pt x="6142304" y="1610596"/>
                  </a:lnTo>
                  <a:lnTo>
                    <a:pt x="6146408" y="1612261"/>
                  </a:lnTo>
                  <a:lnTo>
                    <a:pt x="6138199" y="1612261"/>
                  </a:lnTo>
                  <a:lnTo>
                    <a:pt x="6114958" y="1621690"/>
                  </a:lnTo>
                  <a:cubicBezTo>
                    <a:pt x="6085962" y="1646337"/>
                    <a:pt x="6065628" y="1704036"/>
                    <a:pt x="6065628" y="1771267"/>
                  </a:cubicBezTo>
                  <a:cubicBezTo>
                    <a:pt x="6065628" y="1838498"/>
                    <a:pt x="6085962" y="1896196"/>
                    <a:pt x="6114958" y="1920843"/>
                  </a:cubicBezTo>
                  <a:lnTo>
                    <a:pt x="6138199" y="1930273"/>
                  </a:lnTo>
                  <a:lnTo>
                    <a:pt x="6146408" y="1930273"/>
                  </a:lnTo>
                  <a:lnTo>
                    <a:pt x="6142303" y="1931938"/>
                  </a:lnTo>
                  <a:lnTo>
                    <a:pt x="6146408" y="1933603"/>
                  </a:lnTo>
                  <a:lnTo>
                    <a:pt x="6138199" y="1933603"/>
                  </a:lnTo>
                  <a:lnTo>
                    <a:pt x="6114957" y="1943032"/>
                  </a:lnTo>
                  <a:cubicBezTo>
                    <a:pt x="6085962" y="1967679"/>
                    <a:pt x="6065627" y="2025377"/>
                    <a:pt x="6065627" y="2092608"/>
                  </a:cubicBezTo>
                  <a:cubicBezTo>
                    <a:pt x="6065627" y="2159840"/>
                    <a:pt x="6085962" y="2217538"/>
                    <a:pt x="6114957" y="2242185"/>
                  </a:cubicBezTo>
                  <a:lnTo>
                    <a:pt x="6138199" y="2251614"/>
                  </a:lnTo>
                  <a:lnTo>
                    <a:pt x="6146407" y="2251614"/>
                  </a:lnTo>
                  <a:lnTo>
                    <a:pt x="6142303" y="2253279"/>
                  </a:lnTo>
                  <a:lnTo>
                    <a:pt x="6146408" y="2254944"/>
                  </a:lnTo>
                  <a:lnTo>
                    <a:pt x="6138199" y="2254944"/>
                  </a:lnTo>
                  <a:lnTo>
                    <a:pt x="6114957" y="2264374"/>
                  </a:lnTo>
                  <a:cubicBezTo>
                    <a:pt x="6085962" y="2289020"/>
                    <a:pt x="6065627" y="2346718"/>
                    <a:pt x="6065627" y="2413950"/>
                  </a:cubicBezTo>
                  <a:cubicBezTo>
                    <a:pt x="6065627" y="2481182"/>
                    <a:pt x="6085962" y="2538879"/>
                    <a:pt x="6114957" y="2563526"/>
                  </a:cubicBezTo>
                  <a:lnTo>
                    <a:pt x="6138199" y="2572956"/>
                  </a:lnTo>
                  <a:lnTo>
                    <a:pt x="6146407" y="2572956"/>
                  </a:lnTo>
                  <a:lnTo>
                    <a:pt x="6142303" y="2574620"/>
                  </a:lnTo>
                  <a:lnTo>
                    <a:pt x="6146407" y="2576286"/>
                  </a:lnTo>
                  <a:lnTo>
                    <a:pt x="6138199" y="2576286"/>
                  </a:lnTo>
                  <a:lnTo>
                    <a:pt x="6114957" y="2585714"/>
                  </a:lnTo>
                  <a:cubicBezTo>
                    <a:pt x="6085961" y="2610362"/>
                    <a:pt x="6065627" y="2668060"/>
                    <a:pt x="6065627" y="2735292"/>
                  </a:cubicBezTo>
                  <a:cubicBezTo>
                    <a:pt x="6065627" y="2802523"/>
                    <a:pt x="6085961" y="2860222"/>
                    <a:pt x="6114957" y="2884868"/>
                  </a:cubicBezTo>
                  <a:lnTo>
                    <a:pt x="6138199" y="2894298"/>
                  </a:lnTo>
                  <a:lnTo>
                    <a:pt x="6146407" y="2894298"/>
                  </a:lnTo>
                  <a:lnTo>
                    <a:pt x="6142303" y="2895963"/>
                  </a:lnTo>
                  <a:lnTo>
                    <a:pt x="6146407" y="2897627"/>
                  </a:lnTo>
                  <a:lnTo>
                    <a:pt x="6138199" y="2897627"/>
                  </a:lnTo>
                  <a:lnTo>
                    <a:pt x="6114957" y="2907056"/>
                  </a:lnTo>
                  <a:cubicBezTo>
                    <a:pt x="6085961" y="2931704"/>
                    <a:pt x="6065627" y="2989402"/>
                    <a:pt x="6065627" y="3056633"/>
                  </a:cubicBezTo>
                  <a:cubicBezTo>
                    <a:pt x="6065627" y="3123864"/>
                    <a:pt x="6085961" y="3181562"/>
                    <a:pt x="6114957" y="3206209"/>
                  </a:cubicBezTo>
                  <a:lnTo>
                    <a:pt x="6138199" y="3215638"/>
                  </a:lnTo>
                  <a:lnTo>
                    <a:pt x="6146407" y="3215638"/>
                  </a:lnTo>
                  <a:lnTo>
                    <a:pt x="6142303" y="3217303"/>
                  </a:lnTo>
                  <a:lnTo>
                    <a:pt x="6146407" y="3218969"/>
                  </a:lnTo>
                  <a:lnTo>
                    <a:pt x="6138198" y="3218969"/>
                  </a:lnTo>
                  <a:lnTo>
                    <a:pt x="6114956" y="3228397"/>
                  </a:lnTo>
                  <a:cubicBezTo>
                    <a:pt x="6085961" y="3253044"/>
                    <a:pt x="6065626" y="3310743"/>
                    <a:pt x="6065626" y="3377975"/>
                  </a:cubicBezTo>
                  <a:cubicBezTo>
                    <a:pt x="6065626" y="3445206"/>
                    <a:pt x="6085961" y="3502904"/>
                    <a:pt x="6114956" y="3527551"/>
                  </a:cubicBezTo>
                  <a:lnTo>
                    <a:pt x="6138198" y="3536980"/>
                  </a:lnTo>
                  <a:lnTo>
                    <a:pt x="6146407" y="3536980"/>
                  </a:lnTo>
                  <a:lnTo>
                    <a:pt x="6142303" y="3538645"/>
                  </a:lnTo>
                  <a:lnTo>
                    <a:pt x="6146407" y="3540310"/>
                  </a:lnTo>
                  <a:lnTo>
                    <a:pt x="6138198" y="3540310"/>
                  </a:lnTo>
                  <a:lnTo>
                    <a:pt x="6114956" y="3549739"/>
                  </a:lnTo>
                  <a:cubicBezTo>
                    <a:pt x="6085961" y="3574386"/>
                    <a:pt x="6065626" y="3632084"/>
                    <a:pt x="6065626" y="3699316"/>
                  </a:cubicBezTo>
                  <a:cubicBezTo>
                    <a:pt x="6065626" y="3766548"/>
                    <a:pt x="6085961" y="3824246"/>
                    <a:pt x="6114956" y="3848893"/>
                  </a:cubicBezTo>
                  <a:lnTo>
                    <a:pt x="6138198" y="3858322"/>
                  </a:lnTo>
                  <a:lnTo>
                    <a:pt x="6146406" y="3858322"/>
                  </a:lnTo>
                  <a:lnTo>
                    <a:pt x="6142302" y="3859987"/>
                  </a:lnTo>
                  <a:lnTo>
                    <a:pt x="6146407" y="3861652"/>
                  </a:lnTo>
                  <a:lnTo>
                    <a:pt x="6138198" y="3861652"/>
                  </a:lnTo>
                  <a:lnTo>
                    <a:pt x="6114956" y="3871081"/>
                  </a:lnTo>
                  <a:cubicBezTo>
                    <a:pt x="6085961" y="3895728"/>
                    <a:pt x="6065626" y="3953426"/>
                    <a:pt x="6065626" y="4020658"/>
                  </a:cubicBezTo>
                  <a:cubicBezTo>
                    <a:pt x="6065626" y="4087889"/>
                    <a:pt x="6085961" y="4145588"/>
                    <a:pt x="6114956" y="4170234"/>
                  </a:cubicBezTo>
                  <a:lnTo>
                    <a:pt x="6138198" y="4179664"/>
                  </a:lnTo>
                  <a:lnTo>
                    <a:pt x="6146406" y="4179664"/>
                  </a:lnTo>
                  <a:lnTo>
                    <a:pt x="6142302" y="4181329"/>
                  </a:lnTo>
                  <a:lnTo>
                    <a:pt x="6146406" y="4182993"/>
                  </a:lnTo>
                  <a:lnTo>
                    <a:pt x="6138198" y="4182993"/>
                  </a:lnTo>
                  <a:lnTo>
                    <a:pt x="6114956" y="4192423"/>
                  </a:lnTo>
                  <a:cubicBezTo>
                    <a:pt x="6085960" y="4217070"/>
                    <a:pt x="6065626" y="4274768"/>
                    <a:pt x="6065626" y="4342000"/>
                  </a:cubicBezTo>
                  <a:cubicBezTo>
                    <a:pt x="6065626" y="4409231"/>
                    <a:pt x="6085960" y="4466929"/>
                    <a:pt x="6114956" y="4491576"/>
                  </a:cubicBezTo>
                  <a:lnTo>
                    <a:pt x="6138198" y="4501005"/>
                  </a:lnTo>
                  <a:lnTo>
                    <a:pt x="6146406" y="4501005"/>
                  </a:lnTo>
                  <a:lnTo>
                    <a:pt x="6142302" y="4502670"/>
                  </a:lnTo>
                  <a:lnTo>
                    <a:pt x="6146406" y="4504335"/>
                  </a:lnTo>
                  <a:lnTo>
                    <a:pt x="6138198" y="4504335"/>
                  </a:lnTo>
                  <a:lnTo>
                    <a:pt x="6114956" y="4513765"/>
                  </a:lnTo>
                  <a:cubicBezTo>
                    <a:pt x="6085960" y="4538412"/>
                    <a:pt x="6065626" y="4596110"/>
                    <a:pt x="6065626" y="4663342"/>
                  </a:cubicBezTo>
                  <a:cubicBezTo>
                    <a:pt x="6065626" y="4730572"/>
                    <a:pt x="6085960" y="4788272"/>
                    <a:pt x="6114956" y="4812918"/>
                  </a:cubicBezTo>
                  <a:lnTo>
                    <a:pt x="6138197" y="4822348"/>
                  </a:lnTo>
                  <a:lnTo>
                    <a:pt x="6146406" y="4822348"/>
                  </a:lnTo>
                  <a:lnTo>
                    <a:pt x="6142302" y="4824012"/>
                  </a:lnTo>
                  <a:lnTo>
                    <a:pt x="6146406" y="4825677"/>
                  </a:lnTo>
                  <a:lnTo>
                    <a:pt x="6138197" y="4825677"/>
                  </a:lnTo>
                  <a:lnTo>
                    <a:pt x="6114955" y="4835106"/>
                  </a:lnTo>
                  <a:cubicBezTo>
                    <a:pt x="6085960" y="4859754"/>
                    <a:pt x="6065625" y="4917452"/>
                    <a:pt x="6065625" y="4984683"/>
                  </a:cubicBezTo>
                  <a:cubicBezTo>
                    <a:pt x="6065625" y="5051915"/>
                    <a:pt x="6085960" y="5109613"/>
                    <a:pt x="6114955" y="5134260"/>
                  </a:cubicBezTo>
                  <a:lnTo>
                    <a:pt x="6138197" y="5143689"/>
                  </a:lnTo>
                  <a:lnTo>
                    <a:pt x="6146405" y="5143689"/>
                  </a:lnTo>
                  <a:lnTo>
                    <a:pt x="6142301" y="5145354"/>
                  </a:lnTo>
                  <a:lnTo>
                    <a:pt x="6146406" y="5147018"/>
                  </a:lnTo>
                  <a:lnTo>
                    <a:pt x="6138197" y="5147018"/>
                  </a:lnTo>
                  <a:lnTo>
                    <a:pt x="6114955" y="5156448"/>
                  </a:lnTo>
                  <a:cubicBezTo>
                    <a:pt x="6085960" y="5181095"/>
                    <a:pt x="6065625" y="5238793"/>
                    <a:pt x="6065625" y="5306025"/>
                  </a:cubicBezTo>
                  <a:cubicBezTo>
                    <a:pt x="6065625" y="5373257"/>
                    <a:pt x="6085960" y="5430955"/>
                    <a:pt x="6114955" y="5455601"/>
                  </a:cubicBezTo>
                  <a:lnTo>
                    <a:pt x="6138197" y="5465031"/>
                  </a:lnTo>
                  <a:lnTo>
                    <a:pt x="6146405" y="5465031"/>
                  </a:lnTo>
                  <a:lnTo>
                    <a:pt x="6142301" y="5466695"/>
                  </a:lnTo>
                  <a:lnTo>
                    <a:pt x="6146405" y="5468361"/>
                  </a:lnTo>
                  <a:lnTo>
                    <a:pt x="6138197" y="5468361"/>
                  </a:lnTo>
                  <a:lnTo>
                    <a:pt x="6114955" y="5477790"/>
                  </a:lnTo>
                  <a:cubicBezTo>
                    <a:pt x="6085959" y="5502437"/>
                    <a:pt x="6065625" y="5560135"/>
                    <a:pt x="6065625" y="5627367"/>
                  </a:cubicBezTo>
                  <a:cubicBezTo>
                    <a:pt x="6065625" y="5694598"/>
                    <a:pt x="6085959" y="5752297"/>
                    <a:pt x="6114955" y="5776943"/>
                  </a:cubicBezTo>
                  <a:lnTo>
                    <a:pt x="6138197" y="5786373"/>
                  </a:lnTo>
                  <a:lnTo>
                    <a:pt x="6146405" y="5786373"/>
                  </a:lnTo>
                  <a:lnTo>
                    <a:pt x="6142301" y="5788037"/>
                  </a:lnTo>
                  <a:lnTo>
                    <a:pt x="6146405" y="5789702"/>
                  </a:lnTo>
                  <a:lnTo>
                    <a:pt x="6138197" y="5789702"/>
                  </a:lnTo>
                  <a:lnTo>
                    <a:pt x="6114955" y="5799131"/>
                  </a:lnTo>
                  <a:cubicBezTo>
                    <a:pt x="6085959" y="5823779"/>
                    <a:pt x="6065625" y="5881477"/>
                    <a:pt x="6065625" y="5948709"/>
                  </a:cubicBezTo>
                  <a:cubicBezTo>
                    <a:pt x="6065625" y="5993530"/>
                    <a:pt x="6074662" y="6034114"/>
                    <a:pt x="6089279" y="6063492"/>
                  </a:cubicBezTo>
                  <a:lnTo>
                    <a:pt x="6110280" y="6091951"/>
                  </a:lnTo>
                  <a:lnTo>
                    <a:pt x="6146409" y="6091951"/>
                  </a:lnTo>
                  <a:lnTo>
                    <a:pt x="6122875" y="6101498"/>
                  </a:lnTo>
                  <a:lnTo>
                    <a:pt x="6146405" y="6111044"/>
                  </a:lnTo>
                  <a:lnTo>
                    <a:pt x="6110284" y="6111044"/>
                  </a:lnTo>
                  <a:lnTo>
                    <a:pt x="6089282" y="6139503"/>
                  </a:lnTo>
                  <a:cubicBezTo>
                    <a:pt x="6074666" y="6168881"/>
                    <a:pt x="6065629" y="6209465"/>
                    <a:pt x="6065629" y="6254286"/>
                  </a:cubicBezTo>
                  <a:cubicBezTo>
                    <a:pt x="6065629" y="6321517"/>
                    <a:pt x="6085963" y="6379216"/>
                    <a:pt x="6114959" y="6403863"/>
                  </a:cubicBezTo>
                  <a:lnTo>
                    <a:pt x="6138200" y="6413292"/>
                  </a:lnTo>
                  <a:lnTo>
                    <a:pt x="6146409" y="6413292"/>
                  </a:lnTo>
                  <a:lnTo>
                    <a:pt x="6142304" y="6414957"/>
                  </a:lnTo>
                  <a:lnTo>
                    <a:pt x="6146409" y="6416622"/>
                  </a:lnTo>
                  <a:lnTo>
                    <a:pt x="6138200" y="6416622"/>
                  </a:lnTo>
                  <a:lnTo>
                    <a:pt x="6114958" y="6426051"/>
                  </a:lnTo>
                  <a:cubicBezTo>
                    <a:pt x="6085963" y="6450698"/>
                    <a:pt x="6065628" y="6508396"/>
                    <a:pt x="6065628" y="6575628"/>
                  </a:cubicBezTo>
                  <a:cubicBezTo>
                    <a:pt x="6065628" y="6642859"/>
                    <a:pt x="6085963" y="6700557"/>
                    <a:pt x="6114958" y="6725204"/>
                  </a:cubicBezTo>
                  <a:lnTo>
                    <a:pt x="6138200" y="6734633"/>
                  </a:lnTo>
                  <a:lnTo>
                    <a:pt x="6146408" y="6734633"/>
                  </a:lnTo>
                  <a:lnTo>
                    <a:pt x="6142304" y="6736299"/>
                  </a:lnTo>
                  <a:lnTo>
                    <a:pt x="6146409" y="6737963"/>
                  </a:lnTo>
                  <a:lnTo>
                    <a:pt x="6138200" y="6737963"/>
                  </a:lnTo>
                  <a:lnTo>
                    <a:pt x="6114958" y="6747392"/>
                  </a:lnTo>
                  <a:cubicBezTo>
                    <a:pt x="6085963" y="6772040"/>
                    <a:pt x="6065628" y="6829738"/>
                    <a:pt x="6065628" y="6896970"/>
                  </a:cubicBezTo>
                  <a:cubicBezTo>
                    <a:pt x="6065628" y="6964201"/>
                    <a:pt x="6085963" y="7021899"/>
                    <a:pt x="6114958" y="7046546"/>
                  </a:cubicBezTo>
                  <a:lnTo>
                    <a:pt x="6138200" y="7055975"/>
                  </a:lnTo>
                  <a:lnTo>
                    <a:pt x="6146408" y="7055975"/>
                  </a:lnTo>
                  <a:lnTo>
                    <a:pt x="6142304" y="7057640"/>
                  </a:lnTo>
                  <a:lnTo>
                    <a:pt x="6146408" y="7059305"/>
                  </a:lnTo>
                  <a:lnTo>
                    <a:pt x="6138200" y="7059305"/>
                  </a:lnTo>
                  <a:lnTo>
                    <a:pt x="6114958" y="7068734"/>
                  </a:lnTo>
                  <a:cubicBezTo>
                    <a:pt x="6085962" y="7093381"/>
                    <a:pt x="6065628" y="7151080"/>
                    <a:pt x="6065628" y="7218311"/>
                  </a:cubicBezTo>
                  <a:cubicBezTo>
                    <a:pt x="6065628" y="7285542"/>
                    <a:pt x="6085962" y="7343241"/>
                    <a:pt x="6114958" y="7367888"/>
                  </a:cubicBezTo>
                  <a:lnTo>
                    <a:pt x="6138200" y="7377317"/>
                  </a:lnTo>
                  <a:lnTo>
                    <a:pt x="6146408" y="7377317"/>
                  </a:lnTo>
                  <a:lnTo>
                    <a:pt x="6142304" y="7378982"/>
                  </a:lnTo>
                  <a:lnTo>
                    <a:pt x="6146408" y="7380647"/>
                  </a:lnTo>
                  <a:lnTo>
                    <a:pt x="6138199" y="7380647"/>
                  </a:lnTo>
                  <a:lnTo>
                    <a:pt x="6114958" y="7390076"/>
                  </a:lnTo>
                  <a:cubicBezTo>
                    <a:pt x="6085962" y="7414723"/>
                    <a:pt x="6065628" y="7472421"/>
                    <a:pt x="6065628" y="7539653"/>
                  </a:cubicBezTo>
                  <a:cubicBezTo>
                    <a:pt x="6065628" y="7606885"/>
                    <a:pt x="6085962" y="7664582"/>
                    <a:pt x="6114958" y="7689230"/>
                  </a:cubicBezTo>
                  <a:lnTo>
                    <a:pt x="6138199" y="7698659"/>
                  </a:lnTo>
                  <a:lnTo>
                    <a:pt x="6146408" y="7698659"/>
                  </a:lnTo>
                  <a:lnTo>
                    <a:pt x="6142304" y="7700324"/>
                  </a:lnTo>
                  <a:lnTo>
                    <a:pt x="6146408" y="7701989"/>
                  </a:lnTo>
                  <a:lnTo>
                    <a:pt x="6138199" y="7701989"/>
                  </a:lnTo>
                  <a:lnTo>
                    <a:pt x="6114958" y="7711418"/>
                  </a:lnTo>
                  <a:cubicBezTo>
                    <a:pt x="6085962" y="7736065"/>
                    <a:pt x="6065628" y="7793763"/>
                    <a:pt x="6065628" y="7860994"/>
                  </a:cubicBezTo>
                  <a:cubicBezTo>
                    <a:pt x="6065628" y="7928226"/>
                    <a:pt x="6085962" y="7985924"/>
                    <a:pt x="6114958" y="8010571"/>
                  </a:cubicBezTo>
                  <a:lnTo>
                    <a:pt x="6138199" y="8020001"/>
                  </a:lnTo>
                  <a:lnTo>
                    <a:pt x="6146408" y="8020001"/>
                  </a:lnTo>
                  <a:lnTo>
                    <a:pt x="6142303" y="8021666"/>
                  </a:lnTo>
                  <a:lnTo>
                    <a:pt x="6146408" y="8023331"/>
                  </a:lnTo>
                  <a:lnTo>
                    <a:pt x="6138199" y="8023331"/>
                  </a:lnTo>
                  <a:lnTo>
                    <a:pt x="6114957" y="8032759"/>
                  </a:lnTo>
                  <a:cubicBezTo>
                    <a:pt x="6085962" y="8057407"/>
                    <a:pt x="6065627" y="8115105"/>
                    <a:pt x="6065627" y="8182336"/>
                  </a:cubicBezTo>
                  <a:cubicBezTo>
                    <a:pt x="6065627" y="8249568"/>
                    <a:pt x="6085962" y="8307266"/>
                    <a:pt x="6114957" y="8331913"/>
                  </a:cubicBezTo>
                  <a:lnTo>
                    <a:pt x="6138199" y="8341342"/>
                  </a:lnTo>
                  <a:lnTo>
                    <a:pt x="6146407" y="8341342"/>
                  </a:lnTo>
                  <a:lnTo>
                    <a:pt x="6142303" y="8343007"/>
                  </a:lnTo>
                  <a:lnTo>
                    <a:pt x="6146408" y="8344672"/>
                  </a:lnTo>
                  <a:lnTo>
                    <a:pt x="6138199" y="8344672"/>
                  </a:lnTo>
                  <a:lnTo>
                    <a:pt x="6114957" y="8354101"/>
                  </a:lnTo>
                  <a:cubicBezTo>
                    <a:pt x="6085962" y="8378748"/>
                    <a:pt x="6065627" y="8436446"/>
                    <a:pt x="6065627" y="8503678"/>
                  </a:cubicBezTo>
                  <a:cubicBezTo>
                    <a:pt x="6065627" y="8570910"/>
                    <a:pt x="6085962" y="8628606"/>
                    <a:pt x="6114957" y="8653254"/>
                  </a:cubicBezTo>
                  <a:lnTo>
                    <a:pt x="6138199" y="8662684"/>
                  </a:lnTo>
                  <a:lnTo>
                    <a:pt x="6146407" y="8662684"/>
                  </a:lnTo>
                  <a:lnTo>
                    <a:pt x="6142303" y="8664348"/>
                  </a:lnTo>
                  <a:lnTo>
                    <a:pt x="6146407" y="8666014"/>
                  </a:lnTo>
                  <a:lnTo>
                    <a:pt x="6138199" y="8666014"/>
                  </a:lnTo>
                  <a:lnTo>
                    <a:pt x="6114957" y="8675442"/>
                  </a:lnTo>
                  <a:cubicBezTo>
                    <a:pt x="6085961" y="8700090"/>
                    <a:pt x="6065627" y="8757788"/>
                    <a:pt x="6065627" y="8825020"/>
                  </a:cubicBezTo>
                  <a:cubicBezTo>
                    <a:pt x="6065627" y="8892250"/>
                    <a:pt x="6085961" y="8949950"/>
                    <a:pt x="6114957" y="8974596"/>
                  </a:cubicBezTo>
                  <a:lnTo>
                    <a:pt x="6138199" y="8984026"/>
                  </a:lnTo>
                  <a:lnTo>
                    <a:pt x="6146407" y="8984026"/>
                  </a:lnTo>
                  <a:lnTo>
                    <a:pt x="6142303" y="8985690"/>
                  </a:lnTo>
                  <a:lnTo>
                    <a:pt x="6146407" y="8987354"/>
                  </a:lnTo>
                  <a:lnTo>
                    <a:pt x="6138199" y="8987354"/>
                  </a:lnTo>
                  <a:lnTo>
                    <a:pt x="6114957" y="8996784"/>
                  </a:lnTo>
                  <a:cubicBezTo>
                    <a:pt x="6085961" y="9021432"/>
                    <a:pt x="6065627" y="9079130"/>
                    <a:pt x="6065627" y="9146360"/>
                  </a:cubicBezTo>
                  <a:cubicBezTo>
                    <a:pt x="6065627" y="9213592"/>
                    <a:pt x="6085961" y="9271290"/>
                    <a:pt x="6114957" y="9295936"/>
                  </a:cubicBezTo>
                  <a:lnTo>
                    <a:pt x="6138199" y="9305366"/>
                  </a:lnTo>
                  <a:lnTo>
                    <a:pt x="6146407" y="9305366"/>
                  </a:lnTo>
                  <a:lnTo>
                    <a:pt x="6142303" y="9307030"/>
                  </a:lnTo>
                  <a:lnTo>
                    <a:pt x="6146407" y="9308696"/>
                  </a:lnTo>
                  <a:lnTo>
                    <a:pt x="6138198" y="9308696"/>
                  </a:lnTo>
                  <a:lnTo>
                    <a:pt x="6114956" y="9318126"/>
                  </a:lnTo>
                  <a:cubicBezTo>
                    <a:pt x="6085961" y="9342772"/>
                    <a:pt x="6065626" y="9400470"/>
                    <a:pt x="6065626" y="9467702"/>
                  </a:cubicBezTo>
                  <a:cubicBezTo>
                    <a:pt x="6065626" y="9534934"/>
                    <a:pt x="6085961" y="9592632"/>
                    <a:pt x="6114956" y="9617278"/>
                  </a:cubicBezTo>
                  <a:lnTo>
                    <a:pt x="6138198" y="9626708"/>
                  </a:lnTo>
                  <a:lnTo>
                    <a:pt x="6146407" y="9626708"/>
                  </a:lnTo>
                  <a:lnTo>
                    <a:pt x="6142303" y="9628372"/>
                  </a:lnTo>
                  <a:lnTo>
                    <a:pt x="6146407" y="9630038"/>
                  </a:lnTo>
                  <a:lnTo>
                    <a:pt x="6138198" y="9630038"/>
                  </a:lnTo>
                  <a:lnTo>
                    <a:pt x="6114956" y="9639466"/>
                  </a:lnTo>
                  <a:cubicBezTo>
                    <a:pt x="6085961" y="9664114"/>
                    <a:pt x="6065626" y="9721812"/>
                    <a:pt x="6065626" y="9789044"/>
                  </a:cubicBezTo>
                  <a:cubicBezTo>
                    <a:pt x="6065626" y="9856276"/>
                    <a:pt x="6085961" y="9913974"/>
                    <a:pt x="6114956" y="9938620"/>
                  </a:cubicBezTo>
                  <a:lnTo>
                    <a:pt x="6138198" y="9948050"/>
                  </a:lnTo>
                  <a:lnTo>
                    <a:pt x="6146406" y="9948050"/>
                  </a:lnTo>
                  <a:lnTo>
                    <a:pt x="6142302" y="9949714"/>
                  </a:lnTo>
                  <a:lnTo>
                    <a:pt x="6146407" y="9951380"/>
                  </a:lnTo>
                  <a:lnTo>
                    <a:pt x="6138198" y="9951380"/>
                  </a:lnTo>
                  <a:lnTo>
                    <a:pt x="6114956" y="9960808"/>
                  </a:lnTo>
                  <a:cubicBezTo>
                    <a:pt x="6085961" y="9985456"/>
                    <a:pt x="6065626" y="10043154"/>
                    <a:pt x="6065626" y="10110386"/>
                  </a:cubicBezTo>
                  <a:cubicBezTo>
                    <a:pt x="6065626" y="10177616"/>
                    <a:pt x="6085961" y="10235316"/>
                    <a:pt x="6114956" y="10259962"/>
                  </a:cubicBezTo>
                  <a:lnTo>
                    <a:pt x="6138198" y="10269392"/>
                  </a:lnTo>
                  <a:lnTo>
                    <a:pt x="6146406" y="10269392"/>
                  </a:lnTo>
                  <a:lnTo>
                    <a:pt x="6142302" y="10271056"/>
                  </a:lnTo>
                  <a:lnTo>
                    <a:pt x="6146406" y="10272722"/>
                  </a:lnTo>
                  <a:lnTo>
                    <a:pt x="6138198" y="10272722"/>
                  </a:lnTo>
                  <a:lnTo>
                    <a:pt x="6114956" y="10282150"/>
                  </a:lnTo>
                  <a:cubicBezTo>
                    <a:pt x="6085960" y="10306798"/>
                    <a:pt x="6065626" y="10364496"/>
                    <a:pt x="6065626" y="10431728"/>
                  </a:cubicBezTo>
                  <a:cubicBezTo>
                    <a:pt x="6065626" y="10498958"/>
                    <a:pt x="6085960" y="10556658"/>
                    <a:pt x="6114956" y="10581304"/>
                  </a:cubicBezTo>
                  <a:lnTo>
                    <a:pt x="6138198" y="10590734"/>
                  </a:lnTo>
                  <a:lnTo>
                    <a:pt x="6146406" y="10590734"/>
                  </a:lnTo>
                  <a:lnTo>
                    <a:pt x="6142302" y="10592398"/>
                  </a:lnTo>
                  <a:lnTo>
                    <a:pt x="6146406" y="10594062"/>
                  </a:lnTo>
                  <a:lnTo>
                    <a:pt x="6138198" y="10594062"/>
                  </a:lnTo>
                  <a:lnTo>
                    <a:pt x="6114956" y="10603492"/>
                  </a:lnTo>
                  <a:cubicBezTo>
                    <a:pt x="6085960" y="10628140"/>
                    <a:pt x="6065626" y="10685838"/>
                    <a:pt x="6065626" y="10753070"/>
                  </a:cubicBezTo>
                  <a:cubicBezTo>
                    <a:pt x="6065626" y="10820300"/>
                    <a:pt x="6085960" y="10878000"/>
                    <a:pt x="6114956" y="10902646"/>
                  </a:cubicBezTo>
                  <a:lnTo>
                    <a:pt x="6138197" y="10912076"/>
                  </a:lnTo>
                  <a:lnTo>
                    <a:pt x="6146406" y="10912076"/>
                  </a:lnTo>
                  <a:lnTo>
                    <a:pt x="6142302" y="10913740"/>
                  </a:lnTo>
                  <a:lnTo>
                    <a:pt x="6146406" y="10915404"/>
                  </a:lnTo>
                  <a:lnTo>
                    <a:pt x="6138197" y="10915404"/>
                  </a:lnTo>
                  <a:lnTo>
                    <a:pt x="6114955" y="10924834"/>
                  </a:lnTo>
                  <a:cubicBezTo>
                    <a:pt x="6085960" y="10949482"/>
                    <a:pt x="6065625" y="11007180"/>
                    <a:pt x="6065625" y="11074412"/>
                  </a:cubicBezTo>
                  <a:cubicBezTo>
                    <a:pt x="6065625" y="11141642"/>
                    <a:pt x="6085960" y="11199340"/>
                    <a:pt x="6114955" y="11223988"/>
                  </a:cubicBezTo>
                  <a:lnTo>
                    <a:pt x="6138197" y="11233416"/>
                  </a:lnTo>
                  <a:lnTo>
                    <a:pt x="6146405" y="11233416"/>
                  </a:lnTo>
                  <a:lnTo>
                    <a:pt x="6142301" y="11235082"/>
                  </a:lnTo>
                  <a:lnTo>
                    <a:pt x="6146406" y="11236746"/>
                  </a:lnTo>
                  <a:lnTo>
                    <a:pt x="6138197" y="11236746"/>
                  </a:lnTo>
                  <a:lnTo>
                    <a:pt x="6114955" y="11246176"/>
                  </a:lnTo>
                  <a:cubicBezTo>
                    <a:pt x="6085960" y="11270824"/>
                    <a:pt x="6065625" y="11328522"/>
                    <a:pt x="6065625" y="11395752"/>
                  </a:cubicBezTo>
                  <a:cubicBezTo>
                    <a:pt x="6065625" y="11462984"/>
                    <a:pt x="6085960" y="11520682"/>
                    <a:pt x="6114955" y="11545330"/>
                  </a:cubicBezTo>
                  <a:lnTo>
                    <a:pt x="6138197" y="11554758"/>
                  </a:lnTo>
                  <a:lnTo>
                    <a:pt x="6146405" y="11554758"/>
                  </a:lnTo>
                  <a:lnTo>
                    <a:pt x="6142301" y="11556424"/>
                  </a:lnTo>
                  <a:lnTo>
                    <a:pt x="6146405" y="11558088"/>
                  </a:lnTo>
                  <a:lnTo>
                    <a:pt x="6138197" y="11558088"/>
                  </a:lnTo>
                  <a:lnTo>
                    <a:pt x="6114955" y="11567518"/>
                  </a:lnTo>
                  <a:cubicBezTo>
                    <a:pt x="6085959" y="11592166"/>
                    <a:pt x="6065625" y="11649862"/>
                    <a:pt x="6065625" y="11717094"/>
                  </a:cubicBezTo>
                  <a:cubicBezTo>
                    <a:pt x="6065625" y="11784326"/>
                    <a:pt x="6085959" y="11842024"/>
                    <a:pt x="6114955" y="11866672"/>
                  </a:cubicBezTo>
                  <a:lnTo>
                    <a:pt x="6138197" y="11876100"/>
                  </a:lnTo>
                  <a:lnTo>
                    <a:pt x="6146405" y="11876100"/>
                  </a:lnTo>
                  <a:lnTo>
                    <a:pt x="6142301" y="11877766"/>
                  </a:lnTo>
                  <a:lnTo>
                    <a:pt x="6146405" y="11879430"/>
                  </a:lnTo>
                  <a:lnTo>
                    <a:pt x="6138197" y="11879430"/>
                  </a:lnTo>
                  <a:lnTo>
                    <a:pt x="6114955" y="11888860"/>
                  </a:lnTo>
                  <a:cubicBezTo>
                    <a:pt x="6085959" y="11913506"/>
                    <a:pt x="6065625" y="11971206"/>
                    <a:pt x="6065625" y="12038436"/>
                  </a:cubicBezTo>
                  <a:cubicBezTo>
                    <a:pt x="6065625" y="12128078"/>
                    <a:pt x="6101775" y="12200772"/>
                    <a:pt x="6146405" y="12200772"/>
                  </a:cubicBezTo>
                  <a:lnTo>
                    <a:pt x="5742600" y="12200772"/>
                  </a:lnTo>
                  <a:lnTo>
                    <a:pt x="5720978" y="12192000"/>
                  </a:lnTo>
                  <a:lnTo>
                    <a:pt x="0" y="12191999"/>
                  </a:lnTo>
                  <a:lnTo>
                    <a:pt x="0" y="0"/>
                  </a:lnTo>
                  <a:lnTo>
                    <a:pt x="6001104" y="0"/>
                  </a:lnTo>
                  <a:lnTo>
                    <a:pt x="6001104" y="2222"/>
                  </a:lnTo>
                  <a:close/>
                </a:path>
              </a:pathLst>
            </a:custGeom>
            <a:solidFill>
              <a:srgbClr val="8FDAE1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자유형 164"/>
            <p:cNvSpPr/>
            <p:nvPr/>
          </p:nvSpPr>
          <p:spPr>
            <a:xfrm>
              <a:off x="220080" y="850900"/>
              <a:ext cx="11971920" cy="6007101"/>
            </a:xfrm>
            <a:custGeom>
              <a:avLst/>
              <a:gdLst>
                <a:gd name="connsiteX0" fmla="*/ 11959246 w 11971920"/>
                <a:gd name="connsiteY0" fmla="*/ 3886200 h 6007101"/>
                <a:gd name="connsiteX1" fmla="*/ 11971920 w 11971920"/>
                <a:gd name="connsiteY1" fmla="*/ 6007100 h 6007101"/>
                <a:gd name="connsiteX2" fmla="*/ 11959246 w 11971920"/>
                <a:gd name="connsiteY2" fmla="*/ 5998962 h 6007101"/>
                <a:gd name="connsiteX3" fmla="*/ 6826440 w 11971920"/>
                <a:gd name="connsiteY3" fmla="*/ 0 h 6007101"/>
                <a:gd name="connsiteX4" fmla="*/ 9031646 w 11971920"/>
                <a:gd name="connsiteY4" fmla="*/ 393700 h 6007101"/>
                <a:gd name="connsiteX5" fmla="*/ 10527130 w 11971920"/>
                <a:gd name="connsiteY5" fmla="*/ 495300 h 6007101"/>
                <a:gd name="connsiteX6" fmla="*/ 11502997 w 11971920"/>
                <a:gd name="connsiteY6" fmla="*/ 1498600 h 6007101"/>
                <a:gd name="connsiteX7" fmla="*/ 11528344 w 11971920"/>
                <a:gd name="connsiteY7" fmla="*/ 2654300 h 6007101"/>
                <a:gd name="connsiteX8" fmla="*/ 11794490 w 11971920"/>
                <a:gd name="connsiteY8" fmla="*/ 3022600 h 6007101"/>
                <a:gd name="connsiteX9" fmla="*/ 11944756 w 11971920"/>
                <a:gd name="connsiteY9" fmla="*/ 3810247 h 6007101"/>
                <a:gd name="connsiteX10" fmla="*/ 11528344 w 11971920"/>
                <a:gd name="connsiteY10" fmla="*/ 6007100 h 6007101"/>
                <a:gd name="connsiteX11" fmla="*/ 11946572 w 11971920"/>
                <a:gd name="connsiteY11" fmla="*/ 6007100 h 6007101"/>
                <a:gd name="connsiteX12" fmla="*/ 11946573 w 11971920"/>
                <a:gd name="connsiteY12" fmla="*/ 6007101 h 6007101"/>
                <a:gd name="connsiteX13" fmla="*/ 707963 w 11971920"/>
                <a:gd name="connsiteY13" fmla="*/ 6007101 h 6007101"/>
                <a:gd name="connsiteX14" fmla="*/ 64959 w 11971920"/>
                <a:gd name="connsiteY14" fmla="*/ 5114460 h 6007101"/>
                <a:gd name="connsiteX15" fmla="*/ 0 w 11971920"/>
                <a:gd name="connsiteY15" fmla="*/ 5012032 h 6007101"/>
                <a:gd name="connsiteX16" fmla="*/ 161520 w 11971920"/>
                <a:gd name="connsiteY16" fmla="*/ 4241816 h 6007101"/>
                <a:gd name="connsiteX17" fmla="*/ 85479 w 11971920"/>
                <a:gd name="connsiteY17" fmla="*/ 2120916 h 6007101"/>
                <a:gd name="connsiteX18" fmla="*/ 516381 w 11971920"/>
                <a:gd name="connsiteY18" fmla="*/ 1130316 h 6007101"/>
                <a:gd name="connsiteX19" fmla="*/ 2227317 w 11971920"/>
                <a:gd name="connsiteY19" fmla="*/ 431816 h 6007101"/>
                <a:gd name="connsiteX20" fmla="*/ 4900006 w 11971920"/>
                <a:gd name="connsiteY20" fmla="*/ 27551 h 6007101"/>
                <a:gd name="connsiteX21" fmla="*/ 4912695 w 11971920"/>
                <a:gd name="connsiteY21" fmla="*/ 12732 h 6007101"/>
                <a:gd name="connsiteX22" fmla="*/ 6813798 w 11971920"/>
                <a:gd name="connsiteY22" fmla="*/ 12732 h 6007101"/>
                <a:gd name="connsiteX23" fmla="*/ 6822424 w 11971920"/>
                <a:gd name="connsiteY23" fmla="*/ 22806 h 600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71920" h="6007101">
                  <a:moveTo>
                    <a:pt x="11959246" y="3886200"/>
                  </a:moveTo>
                  <a:cubicBezTo>
                    <a:pt x="11963471" y="4593167"/>
                    <a:pt x="11967696" y="5300133"/>
                    <a:pt x="11971920" y="6007100"/>
                  </a:cubicBezTo>
                  <a:lnTo>
                    <a:pt x="11959246" y="5998962"/>
                  </a:lnTo>
                  <a:close/>
                  <a:moveTo>
                    <a:pt x="6826440" y="0"/>
                  </a:moveTo>
                  <a:cubicBezTo>
                    <a:pt x="7561509" y="131233"/>
                    <a:pt x="8414864" y="311150"/>
                    <a:pt x="9031646" y="393700"/>
                  </a:cubicBezTo>
                  <a:cubicBezTo>
                    <a:pt x="9648428" y="476250"/>
                    <a:pt x="10028636" y="461433"/>
                    <a:pt x="10527130" y="495300"/>
                  </a:cubicBezTo>
                  <a:lnTo>
                    <a:pt x="11502997" y="1498600"/>
                  </a:lnTo>
                  <a:lnTo>
                    <a:pt x="11528344" y="2654300"/>
                  </a:lnTo>
                  <a:lnTo>
                    <a:pt x="11794490" y="3022600"/>
                  </a:lnTo>
                  <a:lnTo>
                    <a:pt x="11944756" y="3810247"/>
                  </a:lnTo>
                  <a:lnTo>
                    <a:pt x="11528344" y="6007100"/>
                  </a:lnTo>
                  <a:lnTo>
                    <a:pt x="11946572" y="6007100"/>
                  </a:lnTo>
                  <a:lnTo>
                    <a:pt x="11946573" y="6007101"/>
                  </a:lnTo>
                  <a:lnTo>
                    <a:pt x="707963" y="6007101"/>
                  </a:lnTo>
                  <a:lnTo>
                    <a:pt x="64959" y="5114460"/>
                  </a:lnTo>
                  <a:lnTo>
                    <a:pt x="0" y="5012032"/>
                  </a:lnTo>
                  <a:lnTo>
                    <a:pt x="161520" y="4241816"/>
                  </a:lnTo>
                  <a:lnTo>
                    <a:pt x="85479" y="2120916"/>
                  </a:lnTo>
                  <a:lnTo>
                    <a:pt x="516381" y="1130316"/>
                  </a:lnTo>
                  <a:lnTo>
                    <a:pt x="2227317" y="431816"/>
                  </a:lnTo>
                  <a:lnTo>
                    <a:pt x="4900006" y="27551"/>
                  </a:lnTo>
                  <a:lnTo>
                    <a:pt x="4912695" y="12732"/>
                  </a:lnTo>
                  <a:lnTo>
                    <a:pt x="6813798" y="12732"/>
                  </a:lnTo>
                  <a:lnTo>
                    <a:pt x="6822424" y="22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5786" y="150816"/>
            <a:ext cx="1860427" cy="715878"/>
            <a:chOff x="3684588" y="1674813"/>
            <a:chExt cx="4822825" cy="1855787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684588" y="2152650"/>
              <a:ext cx="4822825" cy="1370013"/>
            </a:xfrm>
            <a:custGeom>
              <a:avLst/>
              <a:gdLst>
                <a:gd name="T0" fmla="*/ 1495 w 9115"/>
                <a:gd name="T1" fmla="*/ 0 h 2589"/>
                <a:gd name="T2" fmla="*/ 0 w 9115"/>
                <a:gd name="T3" fmla="*/ 2589 h 2589"/>
                <a:gd name="T4" fmla="*/ 9115 w 9115"/>
                <a:gd name="T5" fmla="*/ 2589 h 2589"/>
                <a:gd name="T6" fmla="*/ 7527 w 9115"/>
                <a:gd name="T7" fmla="*/ 27 h 2589"/>
                <a:gd name="T8" fmla="*/ 5881 w 9115"/>
                <a:gd name="T9" fmla="*/ 1824 h 2589"/>
                <a:gd name="T10" fmla="*/ 2706 w 9115"/>
                <a:gd name="T11" fmla="*/ 1794 h 2589"/>
                <a:gd name="T12" fmla="*/ 1495 w 9115"/>
                <a:gd name="T13" fmla="*/ 0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5" h="2589">
                  <a:moveTo>
                    <a:pt x="1495" y="0"/>
                  </a:moveTo>
                  <a:lnTo>
                    <a:pt x="0" y="2589"/>
                  </a:lnTo>
                  <a:lnTo>
                    <a:pt x="9115" y="2589"/>
                  </a:lnTo>
                  <a:lnTo>
                    <a:pt x="7527" y="27"/>
                  </a:lnTo>
                  <a:lnTo>
                    <a:pt x="5881" y="1824"/>
                  </a:lnTo>
                  <a:lnTo>
                    <a:pt x="2706" y="1794"/>
                  </a:lnTo>
                  <a:lnTo>
                    <a:pt x="149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878388" y="1803400"/>
              <a:ext cx="2557463" cy="1719263"/>
            </a:xfrm>
            <a:custGeom>
              <a:avLst/>
              <a:gdLst>
                <a:gd name="T0" fmla="*/ 0 w 4833"/>
                <a:gd name="T1" fmla="*/ 3250 h 3250"/>
                <a:gd name="T2" fmla="*/ 976 w 4833"/>
                <a:gd name="T3" fmla="*/ 1536 h 3250"/>
                <a:gd name="T4" fmla="*/ 1211 w 4833"/>
                <a:gd name="T5" fmla="*/ 1997 h 3250"/>
                <a:gd name="T6" fmla="*/ 2359 w 4833"/>
                <a:gd name="T7" fmla="*/ 0 h 3250"/>
                <a:gd name="T8" fmla="*/ 3441 w 4833"/>
                <a:gd name="T9" fmla="*/ 2125 h 3250"/>
                <a:gd name="T10" fmla="*/ 4090 w 4833"/>
                <a:gd name="T11" fmla="*/ 992 h 3250"/>
                <a:gd name="T12" fmla="*/ 4833 w 4833"/>
                <a:gd name="T13" fmla="*/ 2451 h 3250"/>
                <a:gd name="T14" fmla="*/ 4761 w 4833"/>
                <a:gd name="T15" fmla="*/ 2565 h 3250"/>
                <a:gd name="T16" fmla="*/ 4603 w 4833"/>
                <a:gd name="T17" fmla="*/ 2781 h 3250"/>
                <a:gd name="T18" fmla="*/ 4426 w 4833"/>
                <a:gd name="T19" fmla="*/ 2981 h 3250"/>
                <a:gd name="T20" fmla="*/ 4231 w 4833"/>
                <a:gd name="T21" fmla="*/ 3165 h 3250"/>
                <a:gd name="T22" fmla="*/ 4128 w 4833"/>
                <a:gd name="T23" fmla="*/ 3250 h 3250"/>
                <a:gd name="T24" fmla="*/ 377 w 4833"/>
                <a:gd name="T25" fmla="*/ 3250 h 3250"/>
                <a:gd name="T26" fmla="*/ 0 w 4833"/>
                <a:gd name="T27" fmla="*/ 3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3" h="3250">
                  <a:moveTo>
                    <a:pt x="0" y="3250"/>
                  </a:moveTo>
                  <a:lnTo>
                    <a:pt x="976" y="1536"/>
                  </a:lnTo>
                  <a:lnTo>
                    <a:pt x="1211" y="1997"/>
                  </a:lnTo>
                  <a:lnTo>
                    <a:pt x="2359" y="0"/>
                  </a:lnTo>
                  <a:lnTo>
                    <a:pt x="3441" y="2125"/>
                  </a:lnTo>
                  <a:lnTo>
                    <a:pt x="4090" y="992"/>
                  </a:lnTo>
                  <a:lnTo>
                    <a:pt x="4833" y="2451"/>
                  </a:lnTo>
                  <a:lnTo>
                    <a:pt x="4761" y="2565"/>
                  </a:lnTo>
                  <a:lnTo>
                    <a:pt x="4603" y="2781"/>
                  </a:lnTo>
                  <a:lnTo>
                    <a:pt x="4426" y="2981"/>
                  </a:lnTo>
                  <a:lnTo>
                    <a:pt x="4231" y="3165"/>
                  </a:lnTo>
                  <a:lnTo>
                    <a:pt x="4128" y="3250"/>
                  </a:lnTo>
                  <a:lnTo>
                    <a:pt x="377" y="3250"/>
                  </a:lnTo>
                  <a:lnTo>
                    <a:pt x="0" y="3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911850" y="1803400"/>
              <a:ext cx="1746250" cy="1719263"/>
            </a:xfrm>
            <a:custGeom>
              <a:avLst/>
              <a:gdLst>
                <a:gd name="T0" fmla="*/ 406 w 3299"/>
                <a:gd name="T1" fmla="*/ 0 h 3250"/>
                <a:gd name="T2" fmla="*/ 1671 w 3299"/>
                <a:gd name="T3" fmla="*/ 2485 h 3250"/>
                <a:gd name="T4" fmla="*/ 2137 w 3299"/>
                <a:gd name="T5" fmla="*/ 992 h 3250"/>
                <a:gd name="T6" fmla="*/ 3299 w 3299"/>
                <a:gd name="T7" fmla="*/ 3250 h 3250"/>
                <a:gd name="T8" fmla="*/ 374 w 3299"/>
                <a:gd name="T9" fmla="*/ 3250 h 3250"/>
                <a:gd name="T10" fmla="*/ 644 w 3299"/>
                <a:gd name="T11" fmla="*/ 3008 h 3250"/>
                <a:gd name="T12" fmla="*/ 0 w 3299"/>
                <a:gd name="T13" fmla="*/ 2681 h 3250"/>
                <a:gd name="T14" fmla="*/ 811 w 3299"/>
                <a:gd name="T15" fmla="*/ 2232 h 3250"/>
                <a:gd name="T16" fmla="*/ 406 w 3299"/>
                <a:gd name="T17" fmla="*/ 2007 h 3250"/>
                <a:gd name="T18" fmla="*/ 406 w 3299"/>
                <a:gd name="T19" fmla="*/ 1774 h 3250"/>
                <a:gd name="T20" fmla="*/ 406 w 3299"/>
                <a:gd name="T2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9" h="3250">
                  <a:moveTo>
                    <a:pt x="406" y="0"/>
                  </a:moveTo>
                  <a:lnTo>
                    <a:pt x="1671" y="2485"/>
                  </a:lnTo>
                  <a:lnTo>
                    <a:pt x="2137" y="992"/>
                  </a:lnTo>
                  <a:lnTo>
                    <a:pt x="3299" y="3250"/>
                  </a:lnTo>
                  <a:lnTo>
                    <a:pt x="374" y="3250"/>
                  </a:lnTo>
                  <a:lnTo>
                    <a:pt x="644" y="3008"/>
                  </a:lnTo>
                  <a:lnTo>
                    <a:pt x="0" y="2681"/>
                  </a:lnTo>
                  <a:lnTo>
                    <a:pt x="811" y="2232"/>
                  </a:lnTo>
                  <a:lnTo>
                    <a:pt x="406" y="2007"/>
                  </a:lnTo>
                  <a:lnTo>
                    <a:pt x="406" y="177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694113" y="1674813"/>
              <a:ext cx="1595438" cy="1847850"/>
            </a:xfrm>
            <a:custGeom>
              <a:avLst/>
              <a:gdLst>
                <a:gd name="T0" fmla="*/ 1476 w 3014"/>
                <a:gd name="T1" fmla="*/ 902 h 3491"/>
                <a:gd name="T2" fmla="*/ 1974 w 3014"/>
                <a:gd name="T3" fmla="*/ 0 h 3491"/>
                <a:gd name="T4" fmla="*/ 3014 w 3014"/>
                <a:gd name="T5" fmla="*/ 2127 h 3491"/>
                <a:gd name="T6" fmla="*/ 2238 w 3014"/>
                <a:gd name="T7" fmla="*/ 3491 h 3491"/>
                <a:gd name="T8" fmla="*/ 0 w 3014"/>
                <a:gd name="T9" fmla="*/ 3459 h 3491"/>
                <a:gd name="T10" fmla="*/ 1476 w 3014"/>
                <a:gd name="T11" fmla="*/ 902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4" h="3491">
                  <a:moveTo>
                    <a:pt x="1476" y="902"/>
                  </a:moveTo>
                  <a:lnTo>
                    <a:pt x="1974" y="0"/>
                  </a:lnTo>
                  <a:lnTo>
                    <a:pt x="3014" y="2127"/>
                  </a:lnTo>
                  <a:lnTo>
                    <a:pt x="2238" y="3491"/>
                  </a:lnTo>
                  <a:lnTo>
                    <a:pt x="0" y="3459"/>
                  </a:lnTo>
                  <a:lnTo>
                    <a:pt x="1476" y="9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2000" y="1674813"/>
              <a:ext cx="717550" cy="1847850"/>
            </a:xfrm>
            <a:custGeom>
              <a:avLst/>
              <a:gdLst>
                <a:gd name="T0" fmla="*/ 315 w 1355"/>
                <a:gd name="T1" fmla="*/ 0 h 3491"/>
                <a:gd name="T2" fmla="*/ 1355 w 1355"/>
                <a:gd name="T3" fmla="*/ 2127 h 3491"/>
                <a:gd name="T4" fmla="*/ 579 w 1355"/>
                <a:gd name="T5" fmla="*/ 3491 h 3491"/>
                <a:gd name="T6" fmla="*/ 547 w 1355"/>
                <a:gd name="T7" fmla="*/ 3457 h 3491"/>
                <a:gd name="T8" fmla="*/ 493 w 1355"/>
                <a:gd name="T9" fmla="*/ 3370 h 3491"/>
                <a:gd name="T10" fmla="*/ 448 w 1355"/>
                <a:gd name="T11" fmla="*/ 3268 h 3491"/>
                <a:gd name="T12" fmla="*/ 409 w 1355"/>
                <a:gd name="T13" fmla="*/ 3157 h 3491"/>
                <a:gd name="T14" fmla="*/ 359 w 1355"/>
                <a:gd name="T15" fmla="*/ 2983 h 3491"/>
                <a:gd name="T16" fmla="*/ 305 w 1355"/>
                <a:gd name="T17" fmla="*/ 2817 h 3491"/>
                <a:gd name="T18" fmla="*/ 265 w 1355"/>
                <a:gd name="T19" fmla="*/ 2719 h 3491"/>
                <a:gd name="T20" fmla="*/ 241 w 1355"/>
                <a:gd name="T21" fmla="*/ 2677 h 3491"/>
                <a:gd name="T22" fmla="*/ 500 w 1355"/>
                <a:gd name="T23" fmla="*/ 2435 h 3491"/>
                <a:gd name="T24" fmla="*/ 0 w 1355"/>
                <a:gd name="T25" fmla="*/ 2169 h 3491"/>
                <a:gd name="T26" fmla="*/ 631 w 1355"/>
                <a:gd name="T27" fmla="*/ 1806 h 3491"/>
                <a:gd name="T28" fmla="*/ 315 w 1355"/>
                <a:gd name="T29" fmla="*/ 1625 h 3491"/>
                <a:gd name="T30" fmla="*/ 315 w 1355"/>
                <a:gd name="T31" fmla="*/ 1436 h 3491"/>
                <a:gd name="T32" fmla="*/ 315 w 1355"/>
                <a:gd name="T33" fmla="*/ 0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5" h="3491">
                  <a:moveTo>
                    <a:pt x="315" y="0"/>
                  </a:moveTo>
                  <a:lnTo>
                    <a:pt x="1355" y="2127"/>
                  </a:lnTo>
                  <a:lnTo>
                    <a:pt x="579" y="3491"/>
                  </a:lnTo>
                  <a:lnTo>
                    <a:pt x="547" y="3457"/>
                  </a:lnTo>
                  <a:lnTo>
                    <a:pt x="493" y="3370"/>
                  </a:lnTo>
                  <a:lnTo>
                    <a:pt x="448" y="3268"/>
                  </a:lnTo>
                  <a:lnTo>
                    <a:pt x="409" y="3157"/>
                  </a:lnTo>
                  <a:lnTo>
                    <a:pt x="359" y="2983"/>
                  </a:lnTo>
                  <a:lnTo>
                    <a:pt x="305" y="2817"/>
                  </a:lnTo>
                  <a:lnTo>
                    <a:pt x="265" y="2719"/>
                  </a:lnTo>
                  <a:lnTo>
                    <a:pt x="241" y="2677"/>
                  </a:lnTo>
                  <a:lnTo>
                    <a:pt x="500" y="2435"/>
                  </a:lnTo>
                  <a:lnTo>
                    <a:pt x="0" y="2169"/>
                  </a:lnTo>
                  <a:lnTo>
                    <a:pt x="631" y="1806"/>
                  </a:lnTo>
                  <a:lnTo>
                    <a:pt x="315" y="1625"/>
                  </a:lnTo>
                  <a:lnTo>
                    <a:pt x="315" y="143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059613" y="1679575"/>
              <a:ext cx="1447800" cy="1843088"/>
            </a:xfrm>
            <a:custGeom>
              <a:avLst/>
              <a:gdLst>
                <a:gd name="T0" fmla="*/ 1148 w 2736"/>
                <a:gd name="T1" fmla="*/ 922 h 3484"/>
                <a:gd name="T2" fmla="*/ 628 w 2736"/>
                <a:gd name="T3" fmla="*/ 0 h 3484"/>
                <a:gd name="T4" fmla="*/ 0 w 2736"/>
                <a:gd name="T5" fmla="*/ 1286 h 3484"/>
                <a:gd name="T6" fmla="*/ 711 w 2736"/>
                <a:gd name="T7" fmla="*/ 2685 h 3484"/>
                <a:gd name="T8" fmla="*/ 1130 w 2736"/>
                <a:gd name="T9" fmla="*/ 3484 h 3484"/>
                <a:gd name="T10" fmla="*/ 2736 w 2736"/>
                <a:gd name="T11" fmla="*/ 3484 h 3484"/>
                <a:gd name="T12" fmla="*/ 1148 w 2736"/>
                <a:gd name="T13" fmla="*/ 922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6" h="3484">
                  <a:moveTo>
                    <a:pt x="1148" y="922"/>
                  </a:moveTo>
                  <a:lnTo>
                    <a:pt x="628" y="0"/>
                  </a:lnTo>
                  <a:lnTo>
                    <a:pt x="0" y="1286"/>
                  </a:lnTo>
                  <a:lnTo>
                    <a:pt x="711" y="2685"/>
                  </a:lnTo>
                  <a:lnTo>
                    <a:pt x="1130" y="3484"/>
                  </a:lnTo>
                  <a:lnTo>
                    <a:pt x="2736" y="3484"/>
                  </a:lnTo>
                  <a:lnTo>
                    <a:pt x="1148" y="922"/>
                  </a:lnTo>
                  <a:close/>
                </a:path>
              </a:pathLst>
            </a:custGeom>
            <a:solidFill>
              <a:srgbClr val="CDCC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7059613" y="1679575"/>
              <a:ext cx="393700" cy="1257300"/>
            </a:xfrm>
            <a:custGeom>
              <a:avLst/>
              <a:gdLst>
                <a:gd name="T0" fmla="*/ 628 w 743"/>
                <a:gd name="T1" fmla="*/ 0 h 2377"/>
                <a:gd name="T2" fmla="*/ 0 w 743"/>
                <a:gd name="T3" fmla="*/ 1286 h 2377"/>
                <a:gd name="T4" fmla="*/ 554 w 743"/>
                <a:gd name="T5" fmla="*/ 2377 h 2377"/>
                <a:gd name="T6" fmla="*/ 743 w 743"/>
                <a:gd name="T7" fmla="*/ 2078 h 2377"/>
                <a:gd name="T8" fmla="*/ 517 w 743"/>
                <a:gd name="T9" fmla="*/ 1707 h 2377"/>
                <a:gd name="T10" fmla="*/ 716 w 743"/>
                <a:gd name="T11" fmla="*/ 1497 h 2377"/>
                <a:gd name="T12" fmla="*/ 482 w 743"/>
                <a:gd name="T13" fmla="*/ 1331 h 2377"/>
                <a:gd name="T14" fmla="*/ 628 w 743"/>
                <a:gd name="T15" fmla="*/ 0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2377">
                  <a:moveTo>
                    <a:pt x="628" y="0"/>
                  </a:moveTo>
                  <a:lnTo>
                    <a:pt x="0" y="1286"/>
                  </a:lnTo>
                  <a:lnTo>
                    <a:pt x="554" y="2377"/>
                  </a:lnTo>
                  <a:lnTo>
                    <a:pt x="743" y="2078"/>
                  </a:lnTo>
                  <a:lnTo>
                    <a:pt x="517" y="1707"/>
                  </a:lnTo>
                  <a:lnTo>
                    <a:pt x="716" y="1497"/>
                  </a:lnTo>
                  <a:lnTo>
                    <a:pt x="482" y="1331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694113" y="3505200"/>
              <a:ext cx="4813300" cy="25400"/>
            </a:xfrm>
            <a:prstGeom prst="rect">
              <a:avLst/>
            </a:prstGeom>
            <a:solidFill>
              <a:srgbClr val="B1B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0"/>
          <p:cNvSpPr>
            <a:spLocks/>
          </p:cNvSpPr>
          <p:nvPr/>
        </p:nvSpPr>
        <p:spPr bwMode="auto">
          <a:xfrm>
            <a:off x="6987944" y="259097"/>
            <a:ext cx="376918" cy="145971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7" name="Freeform 10"/>
          <p:cNvSpPr>
            <a:spLocks/>
          </p:cNvSpPr>
          <p:nvPr/>
        </p:nvSpPr>
        <p:spPr bwMode="auto">
          <a:xfrm>
            <a:off x="7520563" y="460158"/>
            <a:ext cx="280412" cy="108597"/>
          </a:xfrm>
          <a:custGeom>
            <a:avLst/>
            <a:gdLst>
              <a:gd name="T0" fmla="*/ 887 w 2167"/>
              <a:gd name="T1" fmla="*/ 40 h 838"/>
              <a:gd name="T2" fmla="*/ 1037 w 2167"/>
              <a:gd name="T3" fmla="*/ 72 h 838"/>
              <a:gd name="T4" fmla="*/ 1120 w 2167"/>
              <a:gd name="T5" fmla="*/ 28 h 838"/>
              <a:gd name="T6" fmla="*/ 1257 w 2167"/>
              <a:gd name="T7" fmla="*/ 1 h 838"/>
              <a:gd name="T8" fmla="*/ 1328 w 2167"/>
              <a:gd name="T9" fmla="*/ 1 h 838"/>
              <a:gd name="T10" fmla="*/ 1449 w 2167"/>
              <a:gd name="T11" fmla="*/ 21 h 838"/>
              <a:gd name="T12" fmla="*/ 1549 w 2167"/>
              <a:gd name="T13" fmla="*/ 67 h 838"/>
              <a:gd name="T14" fmla="*/ 1623 w 2167"/>
              <a:gd name="T15" fmla="*/ 134 h 838"/>
              <a:gd name="T16" fmla="*/ 1655 w 2167"/>
              <a:gd name="T17" fmla="*/ 193 h 838"/>
              <a:gd name="T18" fmla="*/ 1745 w 2167"/>
              <a:gd name="T19" fmla="*/ 223 h 838"/>
              <a:gd name="T20" fmla="*/ 1830 w 2167"/>
              <a:gd name="T21" fmla="*/ 291 h 838"/>
              <a:gd name="T22" fmla="*/ 1859 w 2167"/>
              <a:gd name="T23" fmla="*/ 311 h 838"/>
              <a:gd name="T24" fmla="*/ 1905 w 2167"/>
              <a:gd name="T25" fmla="*/ 312 h 838"/>
              <a:gd name="T26" fmla="*/ 2015 w 2167"/>
              <a:gd name="T27" fmla="*/ 335 h 838"/>
              <a:gd name="T28" fmla="*/ 2101 w 2167"/>
              <a:gd name="T29" fmla="*/ 383 h 838"/>
              <a:gd name="T30" fmla="*/ 2154 w 2167"/>
              <a:gd name="T31" fmla="*/ 450 h 838"/>
              <a:gd name="T32" fmla="*/ 2167 w 2167"/>
              <a:gd name="T33" fmla="*/ 509 h 838"/>
              <a:gd name="T34" fmla="*/ 2154 w 2167"/>
              <a:gd name="T35" fmla="*/ 568 h 838"/>
              <a:gd name="T36" fmla="*/ 2101 w 2167"/>
              <a:gd name="T37" fmla="*/ 636 h 838"/>
              <a:gd name="T38" fmla="*/ 2015 w 2167"/>
              <a:gd name="T39" fmla="*/ 684 h 838"/>
              <a:gd name="T40" fmla="*/ 1905 w 2167"/>
              <a:gd name="T41" fmla="*/ 707 h 838"/>
              <a:gd name="T42" fmla="*/ 1838 w 2167"/>
              <a:gd name="T43" fmla="*/ 707 h 838"/>
              <a:gd name="T44" fmla="*/ 1737 w 2167"/>
              <a:gd name="T45" fmla="*/ 684 h 838"/>
              <a:gd name="T46" fmla="*/ 1709 w 2167"/>
              <a:gd name="T47" fmla="*/ 728 h 838"/>
              <a:gd name="T48" fmla="*/ 1596 w 2167"/>
              <a:gd name="T49" fmla="*/ 803 h 838"/>
              <a:gd name="T50" fmla="*/ 1457 w 2167"/>
              <a:gd name="T51" fmla="*/ 826 h 838"/>
              <a:gd name="T52" fmla="*/ 1369 w 2167"/>
              <a:gd name="T53" fmla="*/ 818 h 838"/>
              <a:gd name="T54" fmla="*/ 1270 w 2167"/>
              <a:gd name="T55" fmla="*/ 780 h 838"/>
              <a:gd name="T56" fmla="*/ 1230 w 2167"/>
              <a:gd name="T57" fmla="*/ 780 h 838"/>
              <a:gd name="T58" fmla="*/ 1130 w 2167"/>
              <a:gd name="T59" fmla="*/ 818 h 838"/>
              <a:gd name="T60" fmla="*/ 1043 w 2167"/>
              <a:gd name="T61" fmla="*/ 826 h 838"/>
              <a:gd name="T62" fmla="*/ 959 w 2167"/>
              <a:gd name="T63" fmla="*/ 819 h 838"/>
              <a:gd name="T64" fmla="*/ 862 w 2167"/>
              <a:gd name="T65" fmla="*/ 785 h 838"/>
              <a:gd name="T66" fmla="*/ 822 w 2167"/>
              <a:gd name="T67" fmla="*/ 787 h 838"/>
              <a:gd name="T68" fmla="*/ 720 w 2167"/>
              <a:gd name="T69" fmla="*/ 828 h 838"/>
              <a:gd name="T70" fmla="*/ 628 w 2167"/>
              <a:gd name="T71" fmla="*/ 838 h 838"/>
              <a:gd name="T72" fmla="*/ 541 w 2167"/>
              <a:gd name="T73" fmla="*/ 829 h 838"/>
              <a:gd name="T74" fmla="*/ 443 w 2167"/>
              <a:gd name="T75" fmla="*/ 793 h 838"/>
              <a:gd name="T76" fmla="*/ 386 w 2167"/>
              <a:gd name="T77" fmla="*/ 785 h 838"/>
              <a:gd name="T78" fmla="*/ 312 w 2167"/>
              <a:gd name="T79" fmla="*/ 785 h 838"/>
              <a:gd name="T80" fmla="*/ 183 w 2167"/>
              <a:gd name="T81" fmla="*/ 757 h 838"/>
              <a:gd name="T82" fmla="*/ 79 w 2167"/>
              <a:gd name="T83" fmla="*/ 700 h 838"/>
              <a:gd name="T84" fmla="*/ 16 w 2167"/>
              <a:gd name="T85" fmla="*/ 620 h 838"/>
              <a:gd name="T86" fmla="*/ 0 w 2167"/>
              <a:gd name="T87" fmla="*/ 550 h 838"/>
              <a:gd name="T88" fmla="*/ 16 w 2167"/>
              <a:gd name="T89" fmla="*/ 479 h 838"/>
              <a:gd name="T90" fmla="*/ 79 w 2167"/>
              <a:gd name="T91" fmla="*/ 399 h 838"/>
              <a:gd name="T92" fmla="*/ 183 w 2167"/>
              <a:gd name="T93" fmla="*/ 341 h 838"/>
              <a:gd name="T94" fmla="*/ 312 w 2167"/>
              <a:gd name="T95" fmla="*/ 314 h 838"/>
              <a:gd name="T96" fmla="*/ 364 w 2167"/>
              <a:gd name="T97" fmla="*/ 314 h 838"/>
              <a:gd name="T98" fmla="*/ 384 w 2167"/>
              <a:gd name="T99" fmla="*/ 286 h 838"/>
              <a:gd name="T100" fmla="*/ 448 w 2167"/>
              <a:gd name="T101" fmla="*/ 181 h 838"/>
              <a:gd name="T102" fmla="*/ 557 w 2167"/>
              <a:gd name="T103" fmla="*/ 100 h 838"/>
              <a:gd name="T104" fmla="*/ 704 w 2167"/>
              <a:gd name="T105" fmla="*/ 50 h 838"/>
              <a:gd name="T106" fmla="*/ 832 w 2167"/>
              <a:gd name="T107" fmla="*/ 38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7" h="838">
                <a:moveTo>
                  <a:pt x="832" y="38"/>
                </a:moveTo>
                <a:lnTo>
                  <a:pt x="887" y="40"/>
                </a:lnTo>
                <a:lnTo>
                  <a:pt x="989" y="57"/>
                </a:lnTo>
                <a:lnTo>
                  <a:pt x="1037" y="72"/>
                </a:lnTo>
                <a:lnTo>
                  <a:pt x="1063" y="56"/>
                </a:lnTo>
                <a:lnTo>
                  <a:pt x="1120" y="28"/>
                </a:lnTo>
                <a:lnTo>
                  <a:pt x="1187" y="10"/>
                </a:lnTo>
                <a:lnTo>
                  <a:pt x="1257" y="1"/>
                </a:lnTo>
                <a:lnTo>
                  <a:pt x="1295" y="0"/>
                </a:lnTo>
                <a:lnTo>
                  <a:pt x="1328" y="1"/>
                </a:lnTo>
                <a:lnTo>
                  <a:pt x="1390" y="8"/>
                </a:lnTo>
                <a:lnTo>
                  <a:pt x="1449" y="21"/>
                </a:lnTo>
                <a:lnTo>
                  <a:pt x="1502" y="41"/>
                </a:lnTo>
                <a:lnTo>
                  <a:pt x="1549" y="67"/>
                </a:lnTo>
                <a:lnTo>
                  <a:pt x="1590" y="99"/>
                </a:lnTo>
                <a:lnTo>
                  <a:pt x="1623" y="134"/>
                </a:lnTo>
                <a:lnTo>
                  <a:pt x="1646" y="171"/>
                </a:lnTo>
                <a:lnTo>
                  <a:pt x="1655" y="193"/>
                </a:lnTo>
                <a:lnTo>
                  <a:pt x="1686" y="200"/>
                </a:lnTo>
                <a:lnTo>
                  <a:pt x="1745" y="223"/>
                </a:lnTo>
                <a:lnTo>
                  <a:pt x="1793" y="253"/>
                </a:lnTo>
                <a:lnTo>
                  <a:pt x="1830" y="291"/>
                </a:lnTo>
                <a:lnTo>
                  <a:pt x="1843" y="312"/>
                </a:lnTo>
                <a:lnTo>
                  <a:pt x="1859" y="311"/>
                </a:lnTo>
                <a:lnTo>
                  <a:pt x="1875" y="311"/>
                </a:lnTo>
                <a:lnTo>
                  <a:pt x="1905" y="312"/>
                </a:lnTo>
                <a:lnTo>
                  <a:pt x="1963" y="319"/>
                </a:lnTo>
                <a:lnTo>
                  <a:pt x="2015" y="335"/>
                </a:lnTo>
                <a:lnTo>
                  <a:pt x="2061" y="355"/>
                </a:lnTo>
                <a:lnTo>
                  <a:pt x="2101" y="383"/>
                </a:lnTo>
                <a:lnTo>
                  <a:pt x="2133" y="414"/>
                </a:lnTo>
                <a:lnTo>
                  <a:pt x="2154" y="450"/>
                </a:lnTo>
                <a:lnTo>
                  <a:pt x="2166" y="489"/>
                </a:lnTo>
                <a:lnTo>
                  <a:pt x="2167" y="509"/>
                </a:lnTo>
                <a:lnTo>
                  <a:pt x="2166" y="530"/>
                </a:lnTo>
                <a:lnTo>
                  <a:pt x="2154" y="568"/>
                </a:lnTo>
                <a:lnTo>
                  <a:pt x="2133" y="604"/>
                </a:lnTo>
                <a:lnTo>
                  <a:pt x="2101" y="636"/>
                </a:lnTo>
                <a:lnTo>
                  <a:pt x="2061" y="662"/>
                </a:lnTo>
                <a:lnTo>
                  <a:pt x="2015" y="684"/>
                </a:lnTo>
                <a:lnTo>
                  <a:pt x="1963" y="700"/>
                </a:lnTo>
                <a:lnTo>
                  <a:pt x="1905" y="707"/>
                </a:lnTo>
                <a:lnTo>
                  <a:pt x="1875" y="708"/>
                </a:lnTo>
                <a:lnTo>
                  <a:pt x="1838" y="707"/>
                </a:lnTo>
                <a:lnTo>
                  <a:pt x="1768" y="694"/>
                </a:lnTo>
                <a:lnTo>
                  <a:pt x="1737" y="684"/>
                </a:lnTo>
                <a:lnTo>
                  <a:pt x="1729" y="700"/>
                </a:lnTo>
                <a:lnTo>
                  <a:pt x="1709" y="728"/>
                </a:lnTo>
                <a:lnTo>
                  <a:pt x="1669" y="766"/>
                </a:lnTo>
                <a:lnTo>
                  <a:pt x="1596" y="803"/>
                </a:lnTo>
                <a:lnTo>
                  <a:pt x="1506" y="825"/>
                </a:lnTo>
                <a:lnTo>
                  <a:pt x="1457" y="826"/>
                </a:lnTo>
                <a:lnTo>
                  <a:pt x="1427" y="826"/>
                </a:lnTo>
                <a:lnTo>
                  <a:pt x="1369" y="818"/>
                </a:lnTo>
                <a:lnTo>
                  <a:pt x="1316" y="802"/>
                </a:lnTo>
                <a:lnTo>
                  <a:pt x="1270" y="780"/>
                </a:lnTo>
                <a:lnTo>
                  <a:pt x="1250" y="767"/>
                </a:lnTo>
                <a:lnTo>
                  <a:pt x="1230" y="780"/>
                </a:lnTo>
                <a:lnTo>
                  <a:pt x="1182" y="802"/>
                </a:lnTo>
                <a:lnTo>
                  <a:pt x="1130" y="818"/>
                </a:lnTo>
                <a:lnTo>
                  <a:pt x="1073" y="826"/>
                </a:lnTo>
                <a:lnTo>
                  <a:pt x="1043" y="826"/>
                </a:lnTo>
                <a:lnTo>
                  <a:pt x="1014" y="826"/>
                </a:lnTo>
                <a:lnTo>
                  <a:pt x="959" y="819"/>
                </a:lnTo>
                <a:lnTo>
                  <a:pt x="909" y="805"/>
                </a:lnTo>
                <a:lnTo>
                  <a:pt x="862" y="785"/>
                </a:lnTo>
                <a:lnTo>
                  <a:pt x="842" y="773"/>
                </a:lnTo>
                <a:lnTo>
                  <a:pt x="822" y="787"/>
                </a:lnTo>
                <a:lnTo>
                  <a:pt x="775" y="810"/>
                </a:lnTo>
                <a:lnTo>
                  <a:pt x="720" y="828"/>
                </a:lnTo>
                <a:lnTo>
                  <a:pt x="659" y="836"/>
                </a:lnTo>
                <a:lnTo>
                  <a:pt x="628" y="838"/>
                </a:lnTo>
                <a:lnTo>
                  <a:pt x="597" y="836"/>
                </a:lnTo>
                <a:lnTo>
                  <a:pt x="541" y="829"/>
                </a:lnTo>
                <a:lnTo>
                  <a:pt x="489" y="815"/>
                </a:lnTo>
                <a:lnTo>
                  <a:pt x="443" y="793"/>
                </a:lnTo>
                <a:lnTo>
                  <a:pt x="423" y="780"/>
                </a:lnTo>
                <a:lnTo>
                  <a:pt x="386" y="785"/>
                </a:lnTo>
                <a:lnTo>
                  <a:pt x="348" y="786"/>
                </a:lnTo>
                <a:lnTo>
                  <a:pt x="312" y="785"/>
                </a:lnTo>
                <a:lnTo>
                  <a:pt x="245" y="776"/>
                </a:lnTo>
                <a:lnTo>
                  <a:pt x="183" y="757"/>
                </a:lnTo>
                <a:lnTo>
                  <a:pt x="127" y="733"/>
                </a:lnTo>
                <a:lnTo>
                  <a:pt x="79" y="700"/>
                </a:lnTo>
                <a:lnTo>
                  <a:pt x="42" y="662"/>
                </a:lnTo>
                <a:lnTo>
                  <a:pt x="16" y="620"/>
                </a:lnTo>
                <a:lnTo>
                  <a:pt x="1" y="574"/>
                </a:lnTo>
                <a:lnTo>
                  <a:pt x="0" y="550"/>
                </a:lnTo>
                <a:lnTo>
                  <a:pt x="1" y="525"/>
                </a:lnTo>
                <a:lnTo>
                  <a:pt x="16" y="479"/>
                </a:lnTo>
                <a:lnTo>
                  <a:pt x="42" y="437"/>
                </a:lnTo>
                <a:lnTo>
                  <a:pt x="79" y="399"/>
                </a:lnTo>
                <a:lnTo>
                  <a:pt x="127" y="367"/>
                </a:lnTo>
                <a:lnTo>
                  <a:pt x="183" y="341"/>
                </a:lnTo>
                <a:lnTo>
                  <a:pt x="245" y="324"/>
                </a:lnTo>
                <a:lnTo>
                  <a:pt x="312" y="314"/>
                </a:lnTo>
                <a:lnTo>
                  <a:pt x="348" y="314"/>
                </a:lnTo>
                <a:lnTo>
                  <a:pt x="364" y="314"/>
                </a:lnTo>
                <a:lnTo>
                  <a:pt x="379" y="315"/>
                </a:lnTo>
                <a:lnTo>
                  <a:pt x="384" y="286"/>
                </a:lnTo>
                <a:lnTo>
                  <a:pt x="409" y="231"/>
                </a:lnTo>
                <a:lnTo>
                  <a:pt x="448" y="181"/>
                </a:lnTo>
                <a:lnTo>
                  <a:pt x="497" y="138"/>
                </a:lnTo>
                <a:lnTo>
                  <a:pt x="557" y="100"/>
                </a:lnTo>
                <a:lnTo>
                  <a:pt x="628" y="70"/>
                </a:lnTo>
                <a:lnTo>
                  <a:pt x="704" y="50"/>
                </a:lnTo>
                <a:lnTo>
                  <a:pt x="788" y="40"/>
                </a:lnTo>
                <a:lnTo>
                  <a:pt x="83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1730832" y="1513113"/>
            <a:ext cx="4595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1</a:t>
            </a:r>
            <a:r>
              <a:rPr lang="en-US" altLang="ko-KR" sz="2000" dirty="0">
                <a:latin typeface="나눔스퀘어라운드 Regular" pitchFamily="50" charset="-127"/>
                <a:ea typeface="나눔스퀘어라운드 Regular" pitchFamily="50" charset="-127"/>
              </a:rPr>
              <a:t>. Simulated </a:t>
            </a:r>
            <a:r>
              <a:rPr lang="en-US" altLang="ko-KR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Annealing</a:t>
            </a:r>
            <a:r>
              <a:rPr lang="ko-KR" altLang="en-US" sz="2000" dirty="0" smtClean="0">
                <a:latin typeface="나눔스퀘어라운드 Regular" pitchFamily="50" charset="-127"/>
                <a:ea typeface="나눔스퀘어라운드 Regular" pitchFamily="50" charset="-127"/>
              </a:rPr>
              <a:t>의 유효함 설명</a:t>
            </a:r>
            <a:endParaRPr lang="ko-KR" altLang="en-US" sz="20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4"/>
              <p:cNvSpPr txBox="1"/>
              <p:nvPr/>
            </p:nvSpPr>
            <p:spPr>
              <a:xfrm>
                <a:off x="2287664" y="2062517"/>
                <a:ext cx="8720520" cy="3999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2)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새로운 상태가 기존상태보다 값이 큼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( E1 &lt; E2 )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* SA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의 핵심</a:t>
                </a:r>
                <a:endParaRPr lang="en-US" altLang="ko-KR" dirty="0">
                  <a:latin typeface="나눔스퀘어라운드 Regular" pitchFamily="50" charset="-127"/>
                  <a:ea typeface="나눔스퀘어라운드 Regular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그냥 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greedy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한 접근법을 사용시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,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새로운 상태가 기존 상태보다 값이 크면 무시할 가능성이 높다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.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그렇기에 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greedy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로 접근 시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,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탐색 공간이 원래 해 근처로</a:t>
                </a:r>
                <a:r>
                  <a:rPr lang="en-US" altLang="ko-KR" dirty="0">
                    <a:latin typeface="나눔스퀘어라운드 Regular" pitchFamily="50" charset="-127"/>
                    <a:ea typeface="나눔스퀘어라운드 Regular" pitchFamily="50" charset="-127"/>
                  </a:rPr>
                  <a:t>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좁혀지게 될 것이다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.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그렇지만 큰 값을 거쳐가야지만 최솟값이 나올 수도 있다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.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이를 고려하지 않으면 지역 </a:t>
                </a:r>
                <a:r>
                  <a:rPr lang="ko-KR" altLang="en-US" dirty="0" err="1" smtClean="0">
                    <a:latin typeface="나눔스퀘어라운드 Regular" pitchFamily="50" charset="-127"/>
                    <a:ea typeface="나눔스퀘어라운드 Regular" pitchFamily="50" charset="-127"/>
                  </a:rPr>
                  <a:t>최적해에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 빠지게 된다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.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그렇기에 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SA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는 큰 값에게도 변화의 가능성을 일정 확률로 준다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.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그 확률을 계산하는 것이 다음과 같은 식 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/>
                              </a:rPr>
                              <m:t>𝑘𝑇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 ) </a:t>
                </a:r>
                <a:r>
                  <a:rPr lang="ko-KR" altLang="en-US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이다</a:t>
                </a:r>
                <a:r>
                  <a:rPr lang="en-US" altLang="ko-KR" dirty="0" smtClean="0">
                    <a:latin typeface="나눔스퀘어라운드 Regular" pitchFamily="50" charset="-127"/>
                    <a:ea typeface="나눔스퀘어라운드 Regular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 smtClean="0">
                  <a:latin typeface="나눔스퀘어라운드 Regular" pitchFamily="50" charset="-127"/>
                  <a:ea typeface="나눔스퀘어라운드 Regular" pitchFamily="50" charset="-127"/>
                </a:endParaRPr>
              </a:p>
            </p:txBody>
          </p:sp>
        </mc:Choice>
        <mc:Fallback xmlns="">
          <p:sp>
            <p:nvSpPr>
              <p:cNvPr id="16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664" y="2062517"/>
                <a:ext cx="8720520" cy="3999365"/>
              </a:xfrm>
              <a:prstGeom prst="rect">
                <a:avLst/>
              </a:prstGeom>
              <a:blipFill rotWithShape="1">
                <a:blip r:embed="rId2"/>
                <a:stretch>
                  <a:fillRect l="-559" r="-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직사각형 160"/>
          <p:cNvSpPr/>
          <p:nvPr/>
        </p:nvSpPr>
        <p:spPr>
          <a:xfrm>
            <a:off x="261260" y="18505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dirty="0" smtClean="0">
                <a:latin typeface="나눔스퀘어라운드 Bold" pitchFamily="50" charset="-127"/>
                <a:ea typeface="나눔스퀘어라운드 Bold" pitchFamily="50" charset="-127"/>
              </a:rPr>
              <a:t>배경지식</a:t>
            </a:r>
            <a:endParaRPr lang="ko-KR" altLang="en-US" sz="2000" i="1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85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1499</Words>
  <Application>Microsoft Office PowerPoint</Application>
  <PresentationFormat>와이드스크린</PresentationFormat>
  <Paragraphs>212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나눔스퀘어라운드 Regular</vt:lpstr>
      <vt:lpstr>Arial</vt:lpstr>
      <vt:lpstr>맑은 고딕</vt:lpstr>
      <vt:lpstr>나눔스퀘어라운드 Bold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User</cp:lastModifiedBy>
  <cp:revision>370</cp:revision>
  <dcterms:created xsi:type="dcterms:W3CDTF">2017-10-09T06:24:25Z</dcterms:created>
  <dcterms:modified xsi:type="dcterms:W3CDTF">2018-09-11T01:44:43Z</dcterms:modified>
</cp:coreProperties>
</file>