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36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50" d="100"/>
          <a:sy n="50" d="100"/>
        </p:scale>
        <p:origin x="-414" y="2634"/>
      </p:cViewPr>
      <p:guideLst>
        <p:guide orient="horz" pos="6736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8" y="6643774"/>
            <a:ext cx="25737979" cy="45843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52982" y="856468"/>
            <a:ext cx="6812994" cy="182480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4000" y="856468"/>
            <a:ext cx="19934316" cy="182480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11" y="13743000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11" y="9064641"/>
            <a:ext cx="25737979" cy="4678360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4000" y="4990257"/>
            <a:ext cx="13373656" cy="1411429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92321" y="4990257"/>
            <a:ext cx="13373656" cy="1411429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001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4001" y="6782387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10" y="4787278"/>
            <a:ext cx="13384169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10" y="6782387"/>
            <a:ext cx="13384169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1" y="851512"/>
            <a:ext cx="9961905" cy="3623875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30" y="851514"/>
            <a:ext cx="16927350" cy="18253042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1" y="4475388"/>
            <a:ext cx="9961905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6" y="14970761"/>
            <a:ext cx="18167985" cy="176738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6" y="1910950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6" y="16738145"/>
            <a:ext cx="18167985" cy="250997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4990257"/>
            <a:ext cx="27251978" cy="14114299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9" y="19822399"/>
            <a:ext cx="7065327" cy="113864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9" y="19822399"/>
            <a:ext cx="9588659" cy="113864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50" y="19822399"/>
            <a:ext cx="7065327" cy="113864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314451" y="1291594"/>
            <a:ext cx="27723080" cy="187976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 rot="4220321" flipH="1">
            <a:off x="20459469" y="19149211"/>
            <a:ext cx="3815842" cy="37399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 rot="12831319" flipH="1">
            <a:off x="17007039" y="18199602"/>
            <a:ext cx="2074152" cy="18876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>
            <a:spLocks noChangeAspect="1"/>
          </p:cNvSpPr>
          <p:nvPr/>
        </p:nvSpPr>
        <p:spPr>
          <a:xfrm rot="16643977" flipH="1">
            <a:off x="26100900" y="14239853"/>
            <a:ext cx="6696991" cy="65637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 rot="19418313" flipH="1">
            <a:off x="24069285" y="-1310997"/>
            <a:ext cx="6683491" cy="60825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>
            <a:spLocks noChangeAspect="1"/>
          </p:cNvSpPr>
          <p:nvPr/>
        </p:nvSpPr>
        <p:spPr>
          <a:xfrm rot="15291110" flipH="1">
            <a:off x="28431382" y="5716610"/>
            <a:ext cx="3697185" cy="36236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 rot="12454014" flipH="1">
            <a:off x="18415004" y="-639625"/>
            <a:ext cx="2539360" cy="23110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 rot="14587631">
            <a:off x="1573013" y="17109538"/>
            <a:ext cx="6440337" cy="63121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 rot="14509315">
            <a:off x="10854398" y="18495757"/>
            <a:ext cx="4186785" cy="41034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 rot="1584301">
            <a:off x="-747317" y="14766594"/>
            <a:ext cx="2539360" cy="23110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 rot="19739115">
            <a:off x="3911942" y="-1377557"/>
            <a:ext cx="4161043" cy="37868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 rot="1132798">
            <a:off x="-3384655" y="943544"/>
            <a:ext cx="6769311" cy="61606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 rot="9807784">
            <a:off x="10427074" y="-82235"/>
            <a:ext cx="2539360" cy="2311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2904558" y="2231286"/>
                <a:ext cx="23902122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base" latinLnBrk="0"/>
                <a:r>
                  <a:rPr lang="en-US" altLang="ko-KR" sz="6000" b="1" dirty="0"/>
                  <a:t>Simulated Annealing</a:t>
                </a:r>
                <a:r>
                  <a:rPr lang="ko-KR" altLang="en-US" sz="6000" b="1" dirty="0"/>
                  <a:t>을 이용한</a:t>
                </a:r>
                <a:r>
                  <a:rPr lang="en-US" altLang="ko-KR" sz="6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6000" b="1" i="1" dirty="0" smtClean="0">
                        <a:latin typeface="Cambria Math"/>
                      </a:rPr>
                      <m:t>𝟒</m:t>
                    </m:r>
                    <m:r>
                      <a:rPr lang="en-US" altLang="ko-KR" sz="6000" b="1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6000" b="1" i="1" dirty="0" smtClean="0">
                        <a:latin typeface="Cambria Math"/>
                      </a:rPr>
                      <m:t>𝟒</m:t>
                    </m:r>
                    <m:r>
                      <a:rPr lang="en-US" altLang="ko-KR" sz="6000" b="1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6000" b="1" i="1" dirty="0" smtClean="0">
                        <a:latin typeface="Cambria Math"/>
                      </a:rPr>
                      <m:t>𝟒</m:t>
                    </m:r>
                  </m:oMath>
                </a14:m>
                <a:r>
                  <a:rPr lang="en-US" altLang="ko-KR" sz="6000" b="1" dirty="0"/>
                  <a:t> Magic Cube </a:t>
                </a:r>
                <a:r>
                  <a:rPr lang="ko-KR" altLang="en-US" sz="6000" b="1" dirty="0" smtClean="0"/>
                  <a:t>탐색 도우미</a:t>
                </a:r>
                <a:endParaRPr lang="en-US" altLang="ko-KR" sz="3600" b="1" dirty="0"/>
              </a:p>
              <a:p>
                <a:pPr algn="r" fontAlgn="base" latinLnBrk="0"/>
                <a:endParaRPr lang="en-US" altLang="ko-KR" sz="1800" b="1" dirty="0" smtClean="0"/>
              </a:p>
              <a:p>
                <a:pPr algn="r" fontAlgn="base" latinLnBrk="0"/>
                <a:r>
                  <a:rPr lang="ko-KR" altLang="en-US" sz="3600" b="1" dirty="0" smtClean="0"/>
                  <a:t>충북과학고등학교 </a:t>
                </a:r>
                <a:r>
                  <a:rPr lang="en-US" altLang="ko-KR" sz="3600" b="1" dirty="0" smtClean="0"/>
                  <a:t>3203 </a:t>
                </a:r>
                <a:r>
                  <a:rPr lang="ko-KR" altLang="en-US" sz="3600" b="1" dirty="0"/>
                  <a:t>신 </a:t>
                </a:r>
                <a:r>
                  <a:rPr lang="ko-KR" altLang="en-US" sz="3600" b="1" dirty="0" smtClean="0"/>
                  <a:t>현</a:t>
                </a:r>
                <a:endParaRPr lang="en-US" altLang="ko-KR" sz="3600" b="1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58" y="2231286"/>
                <a:ext cx="23902122" cy="1846659"/>
              </a:xfrm>
              <a:prstGeom prst="rect">
                <a:avLst/>
              </a:prstGeom>
              <a:blipFill rotWithShape="0">
                <a:blip r:embed="rId5"/>
                <a:stretch>
                  <a:fillRect t="-10231" r="-1556" b="-11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2035928" y="4103494"/>
            <a:ext cx="6048672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800" b="1" dirty="0"/>
              <a:t>I </a:t>
            </a:r>
            <a:r>
              <a:rPr lang="ko-KR" altLang="en-US" sz="2800" b="1" dirty="0" smtClean="0"/>
              <a:t>서론</a:t>
            </a:r>
            <a:endParaRPr lang="en-US" altLang="ko-KR" sz="2800" b="1" dirty="0" smtClean="0"/>
          </a:p>
          <a:p>
            <a:pPr fontAlgn="base">
              <a:lnSpc>
                <a:spcPct val="200000"/>
              </a:lnSpc>
            </a:pPr>
            <a:endParaRPr lang="ko-KR" altLang="en-US" sz="9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  Magic </a:t>
            </a:r>
            <a:r>
              <a:rPr lang="en-US" altLang="ko-KR" sz="1400" dirty="0"/>
              <a:t>Square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9</a:t>
            </a:r>
            <a:r>
              <a:rPr lang="ko-KR" altLang="en-US" sz="1400" dirty="0"/>
              <a:t>까지의 숫자를 가로</a:t>
            </a:r>
            <a:r>
              <a:rPr lang="en-US" altLang="ko-KR" sz="1400" dirty="0"/>
              <a:t>, </a:t>
            </a:r>
            <a:r>
              <a:rPr lang="ko-KR" altLang="en-US" sz="1400" dirty="0"/>
              <a:t>세로</a:t>
            </a:r>
            <a:r>
              <a:rPr lang="en-US" altLang="ko-KR" sz="1400" dirty="0"/>
              <a:t>, </a:t>
            </a:r>
            <a:r>
              <a:rPr lang="ko-KR" altLang="en-US" sz="1400" dirty="0"/>
              <a:t>대각선의 합이 같도록 정사각형 모양의 배열에 배치한 것을 의미한다</a:t>
            </a:r>
            <a:r>
              <a:rPr lang="en-US" altLang="ko-KR" sz="1400" dirty="0"/>
              <a:t>. 1640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페르마는</a:t>
            </a:r>
            <a:r>
              <a:rPr lang="ko-KR" altLang="en-US" sz="1400" dirty="0"/>
              <a:t> </a:t>
            </a:r>
            <a:r>
              <a:rPr lang="en-US" altLang="ko-KR" sz="1400" dirty="0"/>
              <a:t>Magic Square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확장판인</a:t>
            </a:r>
            <a:r>
              <a:rPr lang="ko-KR" altLang="en-US" sz="1400" dirty="0"/>
              <a:t> </a:t>
            </a:r>
            <a:r>
              <a:rPr lang="en-US" altLang="ko-KR" sz="1400" dirty="0"/>
              <a:t>Magic Cube</a:t>
            </a:r>
            <a:r>
              <a:rPr lang="ko-KR" altLang="en-US" sz="1400" dirty="0"/>
              <a:t>를 만들 수 있는지에 대해 문제를 제시했다</a:t>
            </a:r>
            <a:r>
              <a:rPr lang="en-US" altLang="ko-KR" sz="1400" dirty="0"/>
              <a:t>. Magic Cube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64</a:t>
            </a:r>
            <a:r>
              <a:rPr lang="ko-KR" altLang="en-US" sz="1400" dirty="0"/>
              <a:t>까지의 숫자를 가로</a:t>
            </a:r>
            <a:r>
              <a:rPr lang="en-US" altLang="ko-KR" sz="1400" dirty="0"/>
              <a:t>, </a:t>
            </a:r>
            <a:r>
              <a:rPr lang="ko-KR" altLang="en-US" sz="1400" dirty="0"/>
              <a:t>세로</a:t>
            </a:r>
            <a:r>
              <a:rPr lang="en-US" altLang="ko-KR" sz="1400" dirty="0"/>
              <a:t>, </a:t>
            </a:r>
            <a:r>
              <a:rPr lang="ko-KR" altLang="en-US" sz="1400" dirty="0"/>
              <a:t>대각선의 합이 같도록 정육면체 모양의 배열에 배치한 것을 의미한다</a:t>
            </a:r>
            <a:r>
              <a:rPr lang="en-US" altLang="ko-KR" sz="1400" dirty="0" smtClean="0"/>
              <a:t>.</a:t>
            </a:r>
          </a:p>
          <a:p>
            <a:pPr fontAlgn="base">
              <a:lnSpc>
                <a:spcPct val="200000"/>
              </a:lnSpc>
            </a:pPr>
            <a:endParaRPr lang="ko-KR" altLang="en-US" sz="1000" dirty="0"/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/>
              <a:t>  Magic </a:t>
            </a:r>
            <a:r>
              <a:rPr lang="en-US" altLang="ko-KR" sz="1400" dirty="0"/>
              <a:t>Cube</a:t>
            </a:r>
            <a:r>
              <a:rPr lang="ko-KR" altLang="en-US" sz="1400" dirty="0"/>
              <a:t>엔 가로</a:t>
            </a:r>
            <a:r>
              <a:rPr lang="en-US" altLang="ko-KR" sz="1400" dirty="0"/>
              <a:t>, </a:t>
            </a:r>
            <a:r>
              <a:rPr lang="ko-KR" altLang="en-US" sz="1400" dirty="0"/>
              <a:t>세로</a:t>
            </a:r>
            <a:r>
              <a:rPr lang="en-US" altLang="ko-KR" sz="1400" dirty="0"/>
              <a:t>, </a:t>
            </a:r>
            <a:r>
              <a:rPr lang="ko-KR" altLang="en-US" sz="1400" dirty="0"/>
              <a:t>대각선 총 </a:t>
            </a:r>
            <a:r>
              <a:rPr lang="en-US" altLang="ko-KR" sz="1400" dirty="0"/>
              <a:t>76</a:t>
            </a:r>
            <a:r>
              <a:rPr lang="ko-KR" altLang="en-US" sz="1400" dirty="0"/>
              <a:t>개의 </a:t>
            </a:r>
            <a:r>
              <a:rPr lang="ko-KR" altLang="en-US" sz="1400" dirty="0" smtClean="0"/>
              <a:t>선분이 존재하며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페르마는</a:t>
            </a:r>
            <a:r>
              <a:rPr lang="ko-KR" altLang="en-US" sz="1400" dirty="0"/>
              <a:t> 당시 총 </a:t>
            </a:r>
            <a:r>
              <a:rPr lang="en-US" altLang="ko-KR" sz="1400" dirty="0"/>
              <a:t>64</a:t>
            </a:r>
            <a:r>
              <a:rPr lang="ko-KR" altLang="en-US" sz="1400" dirty="0"/>
              <a:t>개의 선분을 만족하는 배열을 제시했다</a:t>
            </a:r>
            <a:r>
              <a:rPr lang="en-US" altLang="ko-KR" sz="1400" dirty="0"/>
              <a:t>. 1972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슈뢰펠은</a:t>
            </a:r>
            <a:r>
              <a:rPr lang="ko-KR" altLang="en-US" sz="1400" dirty="0"/>
              <a:t> </a:t>
            </a:r>
            <a:r>
              <a:rPr lang="en-US" altLang="ko-KR" sz="1400" dirty="0"/>
              <a:t>76</a:t>
            </a:r>
            <a:r>
              <a:rPr lang="ko-KR" altLang="en-US" sz="1400" dirty="0"/>
              <a:t>개의 선분에 대해 모두 만족하는 </a:t>
            </a:r>
            <a:r>
              <a:rPr lang="en-US" altLang="ko-KR" sz="1400" dirty="0" err="1"/>
              <a:t>Perfact</a:t>
            </a:r>
            <a:r>
              <a:rPr lang="en-US" altLang="ko-KR" sz="1400" dirty="0"/>
              <a:t> Magic Cube</a:t>
            </a:r>
            <a:r>
              <a:rPr lang="ko-KR" altLang="en-US" sz="1400" dirty="0"/>
              <a:t>의 배열은 불가능함을 수학적으로 증명하였다</a:t>
            </a:r>
            <a:r>
              <a:rPr lang="en-US" altLang="ko-KR" sz="1400" dirty="0"/>
              <a:t>. 2004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월터트럼프는</a:t>
            </a:r>
            <a:r>
              <a:rPr lang="ko-KR" altLang="en-US" sz="1400" dirty="0"/>
              <a:t> </a:t>
            </a:r>
            <a:r>
              <a:rPr lang="en-US" altLang="ko-KR" sz="1400" dirty="0"/>
              <a:t>72</a:t>
            </a:r>
            <a:r>
              <a:rPr lang="ko-KR" altLang="en-US" sz="1400" dirty="0"/>
              <a:t>개의 선분에 대해 만족하는 배열을 찾아냈다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Perfact</a:t>
            </a:r>
            <a:r>
              <a:rPr lang="en-US" altLang="ko-KR" sz="1400" dirty="0"/>
              <a:t> Magic Cube</a:t>
            </a:r>
            <a:r>
              <a:rPr lang="ko-KR" altLang="en-US" sz="1400" dirty="0"/>
              <a:t>의 배열은 불가능하다고 증명되었지만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최대 몇 개까지의 선분에 대해 만족하는 </a:t>
            </a:r>
            <a:r>
              <a:rPr lang="en-US" altLang="ko-KR" sz="1400" dirty="0"/>
              <a:t>Magic Cube</a:t>
            </a:r>
            <a:r>
              <a:rPr lang="ko-KR" altLang="en-US" sz="1400" dirty="0"/>
              <a:t>를 찾을 수 있는지에 대해선 알려져 있지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여전히 수학자들은 이를 찾으려는 노력을 하고 있다</a:t>
            </a:r>
            <a:r>
              <a:rPr lang="en-US" altLang="ko-KR" sz="1400" dirty="0" smtClean="0"/>
              <a:t>.</a:t>
            </a:r>
          </a:p>
          <a:p>
            <a:pPr fontAlgn="base">
              <a:lnSpc>
                <a:spcPct val="200000"/>
              </a:lnSpc>
            </a:pPr>
            <a:endParaRPr lang="en-US" altLang="ko-KR" sz="1400" dirty="0"/>
          </a:p>
          <a:p>
            <a:pPr fontAlgn="base">
              <a:lnSpc>
                <a:spcPct val="200000"/>
              </a:lnSpc>
            </a:pP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2035928" y="11736342"/>
            <a:ext cx="6048672" cy="911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800" b="1" dirty="0">
                <a:latin typeface="+mn-ea"/>
              </a:rPr>
              <a:t>II </a:t>
            </a:r>
            <a:r>
              <a:rPr lang="ko-KR" altLang="en-US" sz="2800" b="1" dirty="0">
                <a:latin typeface="+mn-ea"/>
              </a:rPr>
              <a:t>연구 방법 및 프로그램 제작</a:t>
            </a:r>
            <a:endParaRPr lang="en-US" altLang="ko-KR" sz="11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endParaRPr lang="en-US" altLang="ko-KR" sz="6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과거 </a:t>
            </a:r>
            <a:r>
              <a:rPr lang="en-US" altLang="ko-KR" sz="1400" dirty="0">
                <a:latin typeface="+mn-ea"/>
              </a:rPr>
              <a:t>17~20</a:t>
            </a:r>
            <a:r>
              <a:rPr lang="ko-KR" altLang="en-US" sz="1400" dirty="0">
                <a:latin typeface="+mn-ea"/>
              </a:rPr>
              <a:t>세기와 다르게 </a:t>
            </a:r>
            <a:r>
              <a:rPr lang="en-US" altLang="ko-KR" sz="1400" dirty="0">
                <a:latin typeface="+mn-ea"/>
              </a:rPr>
              <a:t>21</a:t>
            </a:r>
            <a:r>
              <a:rPr lang="ko-KR" altLang="en-US" sz="1400" dirty="0">
                <a:latin typeface="+mn-ea"/>
              </a:rPr>
              <a:t>세기에는 </a:t>
            </a:r>
            <a:r>
              <a:rPr lang="en-US" altLang="ko-KR" sz="1400" dirty="0">
                <a:latin typeface="+mn-ea"/>
              </a:rPr>
              <a:t>Computer Science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Algorithm</a:t>
            </a:r>
            <a:r>
              <a:rPr lang="ko-KR" altLang="en-US" sz="1400" dirty="0">
                <a:latin typeface="+mn-ea"/>
              </a:rPr>
              <a:t>이 발전하고 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따라서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본 </a:t>
            </a:r>
            <a:r>
              <a:rPr lang="ko-KR" altLang="en-US" sz="1400" dirty="0">
                <a:latin typeface="+mn-ea"/>
              </a:rPr>
              <a:t>연구에선 </a:t>
            </a:r>
            <a:r>
              <a:rPr lang="en-US" altLang="ko-KR" sz="1400" dirty="0">
                <a:latin typeface="+mn-ea"/>
              </a:rPr>
              <a:t>Simulated Annealing</a:t>
            </a:r>
            <a:r>
              <a:rPr lang="ko-KR" altLang="en-US" sz="1400" dirty="0">
                <a:latin typeface="+mn-ea"/>
              </a:rPr>
              <a:t>이라는 </a:t>
            </a:r>
            <a:r>
              <a:rPr lang="en-US" altLang="ko-KR" sz="1400" dirty="0">
                <a:latin typeface="+mn-ea"/>
              </a:rPr>
              <a:t>Heuristics</a:t>
            </a:r>
            <a:r>
              <a:rPr lang="ko-KR" altLang="en-US" sz="1400" dirty="0">
                <a:latin typeface="+mn-ea"/>
              </a:rPr>
              <a:t>을 통해 어느 정도 맞는 해를 구해준다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탐색공간이 </a:t>
            </a:r>
            <a:r>
              <a:rPr lang="en-US" altLang="ko-KR" sz="1400" dirty="0">
                <a:latin typeface="+mn-ea"/>
              </a:rPr>
              <a:t>10^89</a:t>
            </a:r>
            <a:r>
              <a:rPr lang="ko-KR" altLang="en-US" sz="1400" dirty="0">
                <a:latin typeface="+mn-ea"/>
              </a:rPr>
              <a:t>으로 굉장히 크기 때문에</a:t>
            </a:r>
            <a:r>
              <a:rPr lang="en-US" altLang="ko-KR" sz="1400" dirty="0">
                <a:latin typeface="+mn-ea"/>
              </a:rPr>
              <a:t>, Simulated Annealing</a:t>
            </a:r>
            <a:r>
              <a:rPr lang="ko-KR" altLang="en-US" sz="1400" dirty="0">
                <a:latin typeface="+mn-ea"/>
              </a:rPr>
              <a:t>으로 정답인 해를 바로 구하기는 어렵지만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손으로 구하는 것보다는 빠른 속도로 “어느 정도 맞는 해”는 찾을 수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err="1">
                <a:latin typeface="+mn-ea"/>
              </a:rPr>
              <a:t>랜덤하게</a:t>
            </a:r>
            <a:r>
              <a:rPr lang="ko-KR" altLang="en-US" sz="1400" dirty="0">
                <a:latin typeface="+mn-ea"/>
              </a:rPr>
              <a:t> 나오는 “어느 정도 맞는 해”를 통해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수학자는 보다 완성된 </a:t>
            </a:r>
            <a:r>
              <a:rPr lang="en-US" altLang="ko-KR" sz="1400" dirty="0">
                <a:latin typeface="+mn-ea"/>
              </a:rPr>
              <a:t>Magic Cube</a:t>
            </a:r>
            <a:r>
              <a:rPr lang="ko-KR" altLang="en-US" sz="1400" dirty="0">
                <a:latin typeface="+mn-ea"/>
              </a:rPr>
              <a:t>를 가지고 탐구를 시작할 수 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매번 </a:t>
            </a:r>
            <a:r>
              <a:rPr lang="ko-KR" altLang="en-US" sz="1400" dirty="0" err="1">
                <a:latin typeface="+mn-ea"/>
              </a:rPr>
              <a:t>랜덤하게</a:t>
            </a:r>
            <a:r>
              <a:rPr lang="ko-KR" altLang="en-US" sz="1400" dirty="0">
                <a:latin typeface="+mn-ea"/>
              </a:rPr>
              <a:t> 구해주기 때문에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고정관념을 버리고 사고의 전환을 할 수 있는 계기도 될 수 있다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endParaRPr lang="en-US" altLang="ko-KR" sz="7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  </a:t>
            </a:r>
            <a:r>
              <a:rPr lang="ko-KR" altLang="en-US" sz="1400" dirty="0" smtClean="0">
                <a:latin typeface="+mn-ea"/>
              </a:rPr>
              <a:t>  연구를 </a:t>
            </a:r>
            <a:r>
              <a:rPr lang="ko-KR" altLang="en-US" sz="1400" dirty="0">
                <a:latin typeface="+mn-ea"/>
              </a:rPr>
              <a:t>위해 제작한 프로그램에 대한 주요한 설명은 다음과 같다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코드는 </a:t>
            </a:r>
            <a:r>
              <a:rPr lang="en-US" altLang="ko-KR" sz="1400" dirty="0">
                <a:latin typeface="+mn-ea"/>
              </a:rPr>
              <a:t>IV </a:t>
            </a:r>
            <a:r>
              <a:rPr lang="ko-KR" altLang="en-US" sz="1400" dirty="0">
                <a:latin typeface="+mn-ea"/>
              </a:rPr>
              <a:t>부록에 첨부하였다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fontAlgn="base">
              <a:lnSpc>
                <a:spcPct val="200000"/>
              </a:lnSpc>
            </a:pPr>
            <a:endParaRPr lang="ko-KR" altLang="en-US" sz="7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◎  </a:t>
            </a:r>
            <a:r>
              <a:rPr lang="en-US" altLang="ko-KR" sz="1400" dirty="0">
                <a:latin typeface="+mn-ea"/>
              </a:rPr>
              <a:t>100</a:t>
            </a:r>
            <a:r>
              <a:rPr lang="ko-KR" altLang="en-US" sz="1400" dirty="0">
                <a:latin typeface="+mn-ea"/>
              </a:rPr>
              <a:t>도에서 </a:t>
            </a:r>
            <a:r>
              <a:rPr lang="en-US" altLang="ko-KR" sz="1400" dirty="0">
                <a:latin typeface="+mn-ea"/>
              </a:rPr>
              <a:t>0.01</a:t>
            </a:r>
            <a:r>
              <a:rPr lang="ko-KR" altLang="en-US" sz="1400" dirty="0">
                <a:latin typeface="+mn-ea"/>
              </a:rPr>
              <a:t>도까지 냉각하며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하나의 상태는 ‘</a:t>
            </a:r>
            <a:r>
              <a:rPr lang="en-US" altLang="ko-KR" sz="1400" dirty="0">
                <a:latin typeface="+mn-ea"/>
              </a:rPr>
              <a:t>1~64</a:t>
            </a:r>
            <a:r>
              <a:rPr lang="ko-KR" altLang="en-US" sz="1400" dirty="0">
                <a:latin typeface="+mn-ea"/>
              </a:rPr>
              <a:t>까지의 수를 배열에 어떻게 배치하였는지’</a:t>
            </a:r>
            <a:r>
              <a:rPr lang="en-US" altLang="ko-KR" sz="1400" dirty="0">
                <a:latin typeface="+mn-ea"/>
              </a:rPr>
              <a:t>, ‘</a:t>
            </a:r>
            <a:r>
              <a:rPr lang="ko-KR" altLang="en-US" sz="1400" dirty="0">
                <a:latin typeface="+mn-ea"/>
              </a:rPr>
              <a:t>점수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최대 몇 개의 선분의 합이 같은가</a:t>
            </a:r>
            <a:r>
              <a:rPr lang="en-US" altLang="ko-KR" sz="1400" dirty="0">
                <a:latin typeface="+mn-ea"/>
              </a:rPr>
              <a:t>)’, ‘</a:t>
            </a:r>
            <a:r>
              <a:rPr lang="ko-KR" altLang="en-US" sz="1400" dirty="0">
                <a:latin typeface="+mn-ea"/>
              </a:rPr>
              <a:t>점수에 해당하는 한 선분의 합’</a:t>
            </a:r>
            <a:r>
              <a:rPr lang="en-US" altLang="ko-KR" sz="1400" dirty="0">
                <a:latin typeface="+mn-ea"/>
              </a:rPr>
              <a:t>, ‘Magic Cube</a:t>
            </a:r>
            <a:r>
              <a:rPr lang="ko-KR" altLang="en-US" sz="1400" dirty="0">
                <a:latin typeface="+mn-ea"/>
              </a:rPr>
              <a:t>인가’를 가지고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fontAlgn="base">
              <a:lnSpc>
                <a:spcPct val="200000"/>
              </a:lnSpc>
            </a:pPr>
            <a:endParaRPr lang="ko-KR" altLang="en-US" sz="9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endParaRPr lang="en-US" altLang="ko-KR" sz="9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endParaRPr lang="en-US" altLang="ko-KR" sz="9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8842781" y="4460698"/>
                <a:ext cx="6048672" cy="4535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◎  </a:t>
                </a:r>
                <a:r>
                  <a:rPr lang="en-US" altLang="ko-KR" sz="1400" dirty="0">
                    <a:latin typeface="+mn-ea"/>
                  </a:rPr>
                  <a:t>while</a:t>
                </a:r>
                <a:r>
                  <a:rPr lang="ko-KR" altLang="en-US" sz="1400" dirty="0">
                    <a:latin typeface="+mn-ea"/>
                  </a:rPr>
                  <a:t>문이 시작될 때마다 랜덤으로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sz="1400" dirty="0">
                    <a:latin typeface="+mn-ea"/>
                  </a:rPr>
                  <a:t>개</a:t>
                </a:r>
                <a:r>
                  <a:rPr lang="en-US" altLang="ko-KR" sz="1400" dirty="0">
                    <a:latin typeface="+mn-ea"/>
                  </a:rPr>
                  <a:t>(1~8</a:t>
                </a:r>
                <a:r>
                  <a:rPr lang="ko-KR" altLang="en-US" sz="1400" dirty="0">
                    <a:latin typeface="+mn-ea"/>
                  </a:rPr>
                  <a:t>개</a:t>
                </a:r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의 위치를 골라서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그 값을 서로 교체하여 새로운 상태를 생성한다</a:t>
                </a:r>
                <a:r>
                  <a:rPr lang="en-US" altLang="ko-KR" sz="1400" dirty="0">
                    <a:latin typeface="+mn-ea"/>
                  </a:rPr>
                  <a:t>. </a:t>
                </a:r>
                <a:r>
                  <a:rPr lang="ko-KR" altLang="en-US" sz="1400" dirty="0">
                    <a:latin typeface="+mn-ea"/>
                  </a:rPr>
                  <a:t>새로 생성한 상태에서 최대 몇 개의 선분의 합이 같은지 검사하고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이를 이 상태의 점수에 저장한다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ko-KR" altLang="en-US" sz="1400" dirty="0">
                    <a:latin typeface="+mn-ea"/>
                  </a:rPr>
                  <a:t> </a:t>
                </a:r>
                <a:endParaRPr lang="en-US" altLang="ko-KR" sz="1400" dirty="0" smtClean="0">
                  <a:latin typeface="+mn-ea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ko-KR" altLang="en-US" sz="1400" dirty="0" smtClean="0">
                    <a:latin typeface="+mn-ea"/>
                  </a:rPr>
                  <a:t>◎ </a:t>
                </a:r>
                <a:r>
                  <a:rPr lang="ko-KR" altLang="en-US" sz="1400" dirty="0">
                    <a:latin typeface="+mn-ea"/>
                  </a:rPr>
                  <a:t>온도가 일정 이상 낮아지면 온도감률 역시 낮아지도록 하여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냉각된 상태에 가까워질수록 좀 더 많은 기회를 주었다</a:t>
                </a:r>
                <a:r>
                  <a:rPr lang="en-US" altLang="ko-KR" sz="1400" dirty="0" smtClean="0">
                    <a:latin typeface="+mn-ea"/>
                  </a:rPr>
                  <a:t>.</a:t>
                </a:r>
              </a:p>
              <a:p>
                <a:pPr fontAlgn="base">
                  <a:lnSpc>
                    <a:spcPct val="150000"/>
                  </a:lnSpc>
                </a:pPr>
                <a:endParaRPr lang="en-US" altLang="ko-KR" sz="1400" dirty="0">
                  <a:latin typeface="+mn-ea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ko-KR" altLang="en-US" sz="1400" dirty="0" smtClean="0">
                    <a:latin typeface="+mn-ea"/>
                  </a:rPr>
                  <a:t>  다음 </a:t>
                </a:r>
                <a:r>
                  <a:rPr lang="ko-KR" altLang="en-US" sz="1400" dirty="0">
                    <a:latin typeface="+mn-ea"/>
                  </a:rPr>
                  <a:t>표는 제작한 프로그램을 </a:t>
                </a:r>
                <a:r>
                  <a:rPr lang="en-US" altLang="ko-KR" sz="1400" dirty="0">
                    <a:latin typeface="+mn-ea"/>
                  </a:rPr>
                  <a:t>10</a:t>
                </a:r>
                <a:r>
                  <a:rPr lang="ko-KR" altLang="en-US" sz="1400" dirty="0">
                    <a:latin typeface="+mn-ea"/>
                  </a:rPr>
                  <a:t>회 실행한 결과와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ko-KR" altLang="en-US" sz="1400" dirty="0">
                    <a:latin typeface="+mn-ea"/>
                  </a:rPr>
                  <a:t> 그 아래의 사진은 </a:t>
                </a:r>
                <a:r>
                  <a:rPr lang="en-US" altLang="ko-KR" sz="1400" dirty="0">
                    <a:latin typeface="+mn-ea"/>
                  </a:rPr>
                  <a:t>Test 8</a:t>
                </a:r>
                <a:r>
                  <a:rPr lang="ko-KR" altLang="en-US" sz="1400" dirty="0">
                    <a:latin typeface="+mn-ea"/>
                  </a:rPr>
                  <a:t>의 실행 화면이다</a:t>
                </a:r>
                <a:r>
                  <a:rPr lang="en-US" altLang="ko-KR" sz="1400" dirty="0" smtClean="0">
                    <a:latin typeface="+mn-ea"/>
                  </a:rPr>
                  <a:t>. </a:t>
                </a:r>
                <a:r>
                  <a:rPr lang="ko-KR" altLang="en-US" sz="1400" dirty="0" smtClean="0">
                    <a:latin typeface="+mn-ea"/>
                  </a:rPr>
                  <a:t>옆에는 </a:t>
                </a:r>
                <a:r>
                  <a:rPr lang="en-US" altLang="ko-KR" sz="1400" dirty="0" smtClean="0">
                    <a:latin typeface="+mn-ea"/>
                  </a:rPr>
                  <a:t>76</a:t>
                </a:r>
                <a:r>
                  <a:rPr lang="ko-KR" altLang="en-US" sz="1400" dirty="0">
                    <a:latin typeface="+mn-ea"/>
                  </a:rPr>
                  <a:t>개의 선분의 합을 모두 표현하기는 </a:t>
                </a:r>
                <a:r>
                  <a:rPr lang="ko-KR" altLang="en-US" sz="1400" dirty="0" smtClean="0">
                    <a:latin typeface="+mn-ea"/>
                  </a:rPr>
                  <a:t>어려워 </a:t>
                </a:r>
                <a:r>
                  <a:rPr lang="ko-KR" altLang="en-US" sz="1400" dirty="0">
                    <a:latin typeface="+mn-ea"/>
                  </a:rPr>
                  <a:t>가로 </a:t>
                </a:r>
                <a:r>
                  <a:rPr lang="en-US" altLang="ko-KR" sz="1400" dirty="0">
                    <a:latin typeface="+mn-ea"/>
                  </a:rPr>
                  <a:t>16</a:t>
                </a:r>
                <a:r>
                  <a:rPr lang="ko-KR" altLang="en-US" sz="1400" dirty="0">
                    <a:latin typeface="+mn-ea"/>
                  </a:rPr>
                  <a:t>개의 줄의 합만을 표현하였다</a:t>
                </a:r>
                <a:r>
                  <a:rPr lang="en-US" altLang="ko-KR" sz="1400" dirty="0">
                    <a:latin typeface="+mn-ea"/>
                  </a:rPr>
                  <a:t>.</a:t>
                </a:r>
                <a:endParaRPr lang="ko-KR" altLang="en-US" sz="1400" dirty="0">
                  <a:latin typeface="+mn-ea"/>
                </a:endParaRPr>
              </a:p>
              <a:p>
                <a:pPr fontAlgn="base">
                  <a:lnSpc>
                    <a:spcPct val="150000"/>
                  </a:lnSpc>
                </a:pPr>
                <a:endParaRPr lang="en-US" altLang="ko-KR" sz="1050" dirty="0">
                  <a:latin typeface="+mn-ea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sz="1400" dirty="0" err="1">
                    <a:latin typeface="+mn-ea"/>
                  </a:rPr>
                  <a:t>One_line</a:t>
                </a:r>
                <a:r>
                  <a:rPr lang="en-US" altLang="ko-KR" sz="1400" dirty="0">
                    <a:latin typeface="+mn-ea"/>
                  </a:rPr>
                  <a:t> Sum : </a:t>
                </a:r>
                <a:r>
                  <a:rPr lang="ko-KR" altLang="en-US" sz="1400" dirty="0">
                    <a:latin typeface="+mn-ea"/>
                  </a:rPr>
                  <a:t>최적의 </a:t>
                </a:r>
                <a:r>
                  <a:rPr lang="en-US" altLang="ko-KR" sz="1400" dirty="0">
                    <a:latin typeface="+mn-ea"/>
                  </a:rPr>
                  <a:t>Magic Cube</a:t>
                </a:r>
                <a:r>
                  <a:rPr lang="ko-KR" altLang="en-US" sz="1400" dirty="0">
                    <a:latin typeface="+mn-ea"/>
                  </a:rPr>
                  <a:t>에서 가장 많이 나온 선분의 합의 값</a:t>
                </a:r>
                <a:endParaRPr lang="en-US" altLang="ko-KR" sz="1400" dirty="0">
                  <a:latin typeface="+mn-ea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Score : </a:t>
                </a:r>
                <a:r>
                  <a:rPr lang="ko-KR" altLang="en-US" sz="1400" dirty="0">
                    <a:latin typeface="+mn-ea"/>
                  </a:rPr>
                  <a:t>최적의 </a:t>
                </a:r>
                <a:r>
                  <a:rPr lang="en-US" altLang="ko-KR" sz="1400" dirty="0">
                    <a:latin typeface="+mn-ea"/>
                  </a:rPr>
                  <a:t>Magic Cube</a:t>
                </a:r>
                <a:r>
                  <a:rPr lang="ko-KR" altLang="en-US" sz="1400" dirty="0">
                    <a:latin typeface="+mn-ea"/>
                  </a:rPr>
                  <a:t>에서 가장 많이 나온 선분의 합이 나온 횟수</a:t>
                </a:r>
                <a:endParaRPr lang="en-US" altLang="ko-KR" sz="1400" dirty="0">
                  <a:latin typeface="+mn-ea"/>
                </a:endParaRPr>
              </a:p>
              <a:p>
                <a:pPr fontAlgn="base">
                  <a:lnSpc>
                    <a:spcPct val="150000"/>
                  </a:lnSpc>
                </a:pPr>
                <a:endParaRPr lang="ko-KR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781" y="4460698"/>
                <a:ext cx="6048672" cy="4535857"/>
              </a:xfrm>
              <a:prstGeom prst="rect">
                <a:avLst/>
              </a:prstGeom>
              <a:blipFill rotWithShape="1">
                <a:blip r:embed="rId6"/>
                <a:stretch>
                  <a:fillRect l="-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99588"/>
              </p:ext>
            </p:extLst>
          </p:nvPr>
        </p:nvGraphicFramePr>
        <p:xfrm>
          <a:off x="8751330" y="8928026"/>
          <a:ext cx="6049455" cy="41764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12364"/>
                <a:gridCol w="1559666"/>
                <a:gridCol w="1465061"/>
                <a:gridCol w="1512364"/>
              </a:tblGrid>
              <a:tr h="3866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 smtClean="0">
                          <a:effectLst/>
                        </a:rPr>
                        <a:t>One_line</a:t>
                      </a:r>
                      <a:r>
                        <a:rPr lang="en-US" sz="1400" b="1" kern="0" spc="0" baseline="0" dirty="0" smtClean="0">
                          <a:effectLst/>
                        </a:rPr>
                        <a:t> </a:t>
                      </a:r>
                      <a:r>
                        <a:rPr lang="en-US" sz="1400" b="1" kern="0" spc="0" dirty="0" smtClean="0">
                          <a:effectLst/>
                        </a:rPr>
                        <a:t>Sum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Score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execution time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Test 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152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8.714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Test 2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131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effectLst/>
                        </a:rPr>
                        <a:t>8.709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Test 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117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37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effectLst/>
                        </a:rPr>
                        <a:t>8.704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Test 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128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29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9.636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effectLst/>
                        </a:rPr>
                        <a:t>Test 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126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30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8.755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effectLst/>
                        </a:rPr>
                        <a:t>Test 6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164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8.679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effectLst/>
                        </a:rPr>
                        <a:t>Test 7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158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8.713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effectLst/>
                        </a:rPr>
                        <a:t>Test 8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125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38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8.629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effectLst/>
                        </a:rPr>
                        <a:t>Test 9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154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8.655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effectLst/>
                        </a:rPr>
                        <a:t>Test 10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144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33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8.642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44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Average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139.9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33.2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effectLst/>
                        </a:rPr>
                        <a:t>8.784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35" name="_x191187328" descr="EMB000016fc51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664" y="13483056"/>
            <a:ext cx="6230789" cy="59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844265" y="15170406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844265" y="15337259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844265" y="15522011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844265" y="15688864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844265" y="16034502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844265" y="16201355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844265" y="16386107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844265" y="16552960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844265" y="16876353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844265" y="17043206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844265" y="17227958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844265" y="17394810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44265" y="17676285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844265" y="17843138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844265" y="18027890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44265" y="18194743"/>
            <a:ext cx="1366668" cy="162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503301" y="15161666"/>
            <a:ext cx="415498" cy="330859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36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159</a:t>
            </a:r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endParaRPr lang="en-US" altLang="ko-KR" sz="9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endParaRPr lang="en-US" altLang="ko-KR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160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endParaRPr lang="en-US" altLang="ko-KR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139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211</a:t>
            </a:r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125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5501424" y="4574163"/>
            <a:ext cx="6048672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 smtClean="0">
                <a:latin typeface="+mn-ea"/>
              </a:rPr>
              <a:t>III </a:t>
            </a:r>
            <a:r>
              <a:rPr lang="ko-KR" altLang="en-US" sz="2800" b="1" dirty="0">
                <a:latin typeface="+mn-ea"/>
              </a:rPr>
              <a:t>결론 및 </a:t>
            </a:r>
            <a:r>
              <a:rPr lang="ko-KR" altLang="en-US" sz="2800" b="1" dirty="0" smtClean="0">
                <a:latin typeface="+mn-ea"/>
              </a:rPr>
              <a:t>제언</a:t>
            </a:r>
            <a:endParaRPr lang="en-US" altLang="ko-KR" sz="2800" b="1" dirty="0" smtClean="0">
              <a:latin typeface="+mn-ea"/>
            </a:endParaRPr>
          </a:p>
          <a:p>
            <a:pPr fontAlgn="base"/>
            <a:endParaRPr lang="en-US" altLang="ko-KR" sz="900" b="1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endParaRPr lang="ko-KR" altLang="en-US" sz="1400" b="1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latin typeface="+mn-ea"/>
              </a:rPr>
              <a:t>  본 </a:t>
            </a:r>
            <a:r>
              <a:rPr lang="ko-KR" altLang="en-US" sz="1400" dirty="0">
                <a:latin typeface="+mn-ea"/>
              </a:rPr>
              <a:t>프로그램은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승의 횟수만큼 새로운 상태를 생성하여 탐색하는데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단순히 </a:t>
            </a:r>
            <a:r>
              <a:rPr lang="en-US" altLang="ko-KR" sz="1400" dirty="0">
                <a:latin typeface="+mn-ea"/>
              </a:rPr>
              <a:t>64</a:t>
            </a:r>
            <a:r>
              <a:rPr lang="ko-KR" altLang="en-US" sz="1400" dirty="0">
                <a:latin typeface="+mn-ea"/>
              </a:rPr>
              <a:t>개를 </a:t>
            </a:r>
            <a:r>
              <a:rPr lang="ko-KR" altLang="en-US" sz="1400" dirty="0" err="1">
                <a:latin typeface="+mn-ea"/>
              </a:rPr>
              <a:t>큐브에</a:t>
            </a:r>
            <a:r>
              <a:rPr lang="ko-KR" altLang="en-US" sz="1400" dirty="0">
                <a:latin typeface="+mn-ea"/>
              </a:rPr>
              <a:t> 배열하는 방법이 약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89</a:t>
            </a:r>
            <a:r>
              <a:rPr lang="ko-KR" altLang="en-US" sz="1400" dirty="0">
                <a:latin typeface="+mn-ea"/>
              </a:rPr>
              <a:t>승인 것을 생각하면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본 프로그램 자체는 충분히 좋은 성능을 발휘하고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탐색공간이 너무 컸고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앞으로 이를 좀 더 충분히 줄일 수 있다면 좋을 것이다</a:t>
            </a:r>
            <a:r>
              <a:rPr lang="en-US" altLang="ko-KR" sz="1400" dirty="0">
                <a:latin typeface="+mn-ea"/>
              </a:rPr>
              <a:t>..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프로그램을 실행하였을 때 약 </a:t>
            </a:r>
            <a:r>
              <a:rPr lang="en-US" altLang="ko-KR" sz="1400" dirty="0">
                <a:latin typeface="+mn-ea"/>
              </a:rPr>
              <a:t>9</a:t>
            </a:r>
            <a:r>
              <a:rPr lang="ko-KR" altLang="en-US" sz="1400" dirty="0">
                <a:latin typeface="+mn-ea"/>
              </a:rPr>
              <a:t>초 만에</a:t>
            </a:r>
            <a:r>
              <a:rPr lang="en-US" altLang="ko-KR" sz="1400" dirty="0">
                <a:latin typeface="+mn-ea"/>
              </a:rPr>
              <a:t>, 29~38</a:t>
            </a:r>
            <a:r>
              <a:rPr lang="ko-KR" altLang="en-US" sz="1400" dirty="0">
                <a:latin typeface="+mn-ea"/>
              </a:rPr>
              <a:t>정도의 선분에 대해 만족하는 배열을 찾을 수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fontAlgn="base">
              <a:lnSpc>
                <a:spcPct val="200000"/>
              </a:lnSpc>
            </a:pPr>
            <a:endParaRPr lang="ko-KR" altLang="en-US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latin typeface="+mn-ea"/>
              </a:rPr>
              <a:t>  추후 </a:t>
            </a:r>
            <a:r>
              <a:rPr lang="ko-KR" altLang="en-US" sz="1400" dirty="0">
                <a:latin typeface="+mn-ea"/>
              </a:rPr>
              <a:t>보다 많은 선분에 대해 만족하는 </a:t>
            </a:r>
            <a:r>
              <a:rPr lang="en-US" altLang="ko-KR" sz="1400" dirty="0">
                <a:latin typeface="+mn-ea"/>
              </a:rPr>
              <a:t>Magic Cube</a:t>
            </a:r>
            <a:r>
              <a:rPr lang="ko-KR" altLang="en-US" sz="1400" dirty="0">
                <a:latin typeface="+mn-ea"/>
              </a:rPr>
              <a:t>에 대해 찾아보고자 하는 사람이 있을 경우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백지에서 시작하는 것보다는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본 프로그램의 도움을 받아 빠르게 </a:t>
            </a:r>
            <a:r>
              <a:rPr lang="en-US" altLang="ko-KR" sz="1400" dirty="0">
                <a:latin typeface="+mn-ea"/>
              </a:rPr>
              <a:t>29~38</a:t>
            </a:r>
            <a:r>
              <a:rPr lang="ko-KR" altLang="en-US" sz="1400" dirty="0">
                <a:latin typeface="+mn-ea"/>
              </a:rPr>
              <a:t>정도의 선분에 대해 만족하는 배열을 하나 찾은 후에 수학적으로 분석하기 시작하면 보다 빠른 속도로 많은 선분에 대해 만족하는 </a:t>
            </a:r>
            <a:r>
              <a:rPr lang="en-US" altLang="ko-KR" sz="1400" dirty="0">
                <a:latin typeface="+mn-ea"/>
              </a:rPr>
              <a:t>Magic Cube</a:t>
            </a:r>
            <a:r>
              <a:rPr lang="ko-KR" altLang="en-US" sz="1400" dirty="0">
                <a:latin typeface="+mn-ea"/>
              </a:rPr>
              <a:t>를 찾을 수 있을 것이라 제안한다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501424" y="11928271"/>
            <a:ext cx="6048672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b="1" dirty="0" smtClean="0">
                <a:latin typeface="+mn-ea"/>
              </a:rPr>
              <a:t>IV </a:t>
            </a:r>
            <a:r>
              <a:rPr lang="ko-KR" altLang="en-US" sz="2800" b="1" dirty="0" smtClean="0">
                <a:latin typeface="+mn-ea"/>
              </a:rPr>
              <a:t>발견된 의문점</a:t>
            </a:r>
            <a:endParaRPr lang="en-US" altLang="ko-KR" sz="2800" b="1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900" b="1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ko-KR" altLang="en-US" sz="900" b="1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latin typeface="+mn-ea"/>
              </a:rPr>
              <a:t>  옆에 </a:t>
            </a:r>
            <a:r>
              <a:rPr lang="ko-KR" altLang="en-US" sz="1400" dirty="0">
                <a:latin typeface="+mn-ea"/>
              </a:rPr>
              <a:t>첨부된 </a:t>
            </a:r>
            <a:r>
              <a:rPr lang="en-US" altLang="ko-KR" sz="1400" dirty="0">
                <a:latin typeface="+mn-ea"/>
              </a:rPr>
              <a:t>Test8</a:t>
            </a:r>
            <a:r>
              <a:rPr lang="ko-KR" altLang="en-US" sz="1400" dirty="0">
                <a:latin typeface="+mn-ea"/>
              </a:rPr>
              <a:t>의 실행 화면을 보면</a:t>
            </a:r>
            <a:r>
              <a:rPr lang="en-US" altLang="ko-KR" sz="1400" dirty="0">
                <a:latin typeface="+mn-ea"/>
              </a:rPr>
              <a:t>, 76</a:t>
            </a:r>
            <a:r>
              <a:rPr lang="ko-KR" altLang="en-US" sz="1400" dirty="0">
                <a:latin typeface="+mn-ea"/>
              </a:rPr>
              <a:t>개의 선분 중 </a:t>
            </a:r>
            <a:r>
              <a:rPr lang="en-US" altLang="ko-KR" sz="1400" dirty="0">
                <a:latin typeface="+mn-ea"/>
              </a:rPr>
              <a:t>38</a:t>
            </a:r>
            <a:r>
              <a:rPr lang="ko-KR" altLang="en-US" sz="1400" dirty="0">
                <a:latin typeface="+mn-ea"/>
              </a:rPr>
              <a:t>개의 선분개의 선분의 합이 같음에도 불구하고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중 가로 </a:t>
            </a:r>
            <a:r>
              <a:rPr lang="en-US" altLang="ko-KR" sz="1400" dirty="0">
                <a:latin typeface="+mn-ea"/>
              </a:rPr>
              <a:t>16</a:t>
            </a:r>
            <a:r>
              <a:rPr lang="ko-KR" altLang="en-US" sz="1400" dirty="0">
                <a:latin typeface="+mn-ea"/>
              </a:rPr>
              <a:t>개의 선분 중 </a:t>
            </a:r>
            <a:r>
              <a:rPr lang="en-US" altLang="ko-KR" sz="1400" dirty="0">
                <a:latin typeface="+mn-ea"/>
              </a:rPr>
              <a:t>11</a:t>
            </a:r>
            <a:r>
              <a:rPr lang="ko-KR" altLang="en-US" sz="1400" dirty="0">
                <a:latin typeface="+mn-ea"/>
              </a:rPr>
              <a:t>개의 선분의 합이 같다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세로 </a:t>
            </a:r>
            <a:r>
              <a:rPr lang="en-US" altLang="ko-KR" sz="1400" dirty="0">
                <a:latin typeface="+mn-ea"/>
              </a:rPr>
              <a:t>16</a:t>
            </a:r>
            <a:r>
              <a:rPr lang="ko-KR" altLang="en-US" sz="1400" dirty="0">
                <a:latin typeface="+mn-ea"/>
              </a:rPr>
              <a:t>개의 선분 중에선 </a:t>
            </a:r>
            <a:r>
              <a:rPr lang="en-US" altLang="ko-KR" sz="1400" dirty="0">
                <a:latin typeface="+mn-ea"/>
              </a:rPr>
              <a:t>7</a:t>
            </a:r>
            <a:r>
              <a:rPr lang="ko-KR" altLang="en-US" sz="1400" dirty="0">
                <a:latin typeface="+mn-ea"/>
              </a:rPr>
              <a:t>개의 선분의 합만이 같긴 하지만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또한 우연의 확률로도 충분히 그럴 수도 있겠지만</a:t>
            </a:r>
            <a:r>
              <a:rPr lang="en-US" altLang="ko-KR" sz="1400" dirty="0">
                <a:latin typeface="+mn-ea"/>
              </a:rPr>
              <a:t>, Test8 </a:t>
            </a:r>
            <a:r>
              <a:rPr lang="ko-KR" altLang="en-US" sz="1400" dirty="0">
                <a:latin typeface="+mn-ea"/>
              </a:rPr>
              <a:t>외에도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번 정도 해보았는데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모두 가로세로의 합 중 같은 것이 절반의 확률보다 높았다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그만큼 </a:t>
            </a:r>
            <a:r>
              <a:rPr lang="en-US" altLang="ko-KR" sz="1400" dirty="0">
                <a:latin typeface="+mn-ea"/>
              </a:rPr>
              <a:t>Magic Cube </a:t>
            </a:r>
            <a:r>
              <a:rPr lang="ko-KR" altLang="en-US" sz="1400" dirty="0">
                <a:latin typeface="+mn-ea"/>
              </a:rPr>
              <a:t>중 대각선에 해당하는 선분이 </a:t>
            </a:r>
            <a:r>
              <a:rPr lang="en-US" altLang="ko-KR" sz="1400" dirty="0">
                <a:latin typeface="+mn-ea"/>
              </a:rPr>
              <a:t>16</a:t>
            </a:r>
            <a:r>
              <a:rPr lang="ko-KR" altLang="en-US" sz="1400" dirty="0">
                <a:latin typeface="+mn-ea"/>
              </a:rPr>
              <a:t>개인데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이들의 합이 같아질 확률이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세로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수직인 선분들보다 낮다는 뜻일 것이다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가로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세로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수직은 </a:t>
            </a:r>
            <a:r>
              <a:rPr lang="en-US" altLang="ko-KR" sz="1400" dirty="0" err="1">
                <a:latin typeface="+mn-ea"/>
              </a:rPr>
              <a:t>x,y,z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축에 평행한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형태가 동일한 선분들임에 반해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대각선은 </a:t>
            </a:r>
            <a:r>
              <a:rPr lang="en-US" altLang="ko-KR" sz="1400" dirty="0">
                <a:latin typeface="+mn-ea"/>
              </a:rPr>
              <a:t>x=y, y=z, z=x</a:t>
            </a:r>
            <a:r>
              <a:rPr lang="ko-KR" altLang="en-US" sz="1400" dirty="0">
                <a:latin typeface="+mn-ea"/>
              </a:rPr>
              <a:t>에 평행한 선분이 각각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그리고 그 외의 선분이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개이기에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가로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세로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수직의 선분보다 희귀하다는 점에서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어떠한 수학적 성질이 있어 합이 같아질 확률이 보다 낮은 것이라 추측해본다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250147" y="4535542"/>
            <a:ext cx="604867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 smtClean="0">
                <a:latin typeface="+mn-ea"/>
              </a:rPr>
              <a:t>V </a:t>
            </a:r>
            <a:r>
              <a:rPr lang="ko-KR" altLang="en-US" sz="2800" b="1" dirty="0" smtClean="0">
                <a:latin typeface="+mn-ea"/>
              </a:rPr>
              <a:t>부록 </a:t>
            </a:r>
            <a:endParaRPr lang="en-US" altLang="ko-KR" sz="2800" b="1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endParaRPr lang="ko-KR" altLang="en-US" sz="900" b="1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latin typeface="+mn-ea"/>
              </a:rPr>
              <a:t>  코드는 </a:t>
            </a:r>
            <a:r>
              <a:rPr lang="ko-KR" altLang="en-US" sz="1400" dirty="0">
                <a:latin typeface="+mn-ea"/>
              </a:rPr>
              <a:t>아래와 같다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latin typeface="+mn-ea"/>
              </a:rPr>
              <a:t>  읽기 </a:t>
            </a:r>
            <a:r>
              <a:rPr lang="ko-KR" altLang="en-US" sz="1400" dirty="0">
                <a:latin typeface="+mn-ea"/>
              </a:rPr>
              <a:t>쉽게 짧게 작성하기 위해서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혹은 같은 시간복잡도 내에서라도 보다 빠르게 돌아가도록 하기 위해서 여러 아이디어를 떠올려 구현에 적용하였고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일부 </a:t>
            </a:r>
            <a:r>
              <a:rPr lang="en-US" altLang="ko-KR" sz="1400" dirty="0" err="1">
                <a:latin typeface="+mn-ea"/>
              </a:rPr>
              <a:t>Shortcoding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기법을 사용하였다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latin typeface="+mn-ea"/>
              </a:rPr>
              <a:t>  가장 </a:t>
            </a:r>
            <a:r>
              <a:rPr lang="ko-KR" altLang="en-US" sz="1400" dirty="0">
                <a:latin typeface="+mn-ea"/>
              </a:rPr>
              <a:t>간단하면서도 대표적인 부분으로</a:t>
            </a:r>
            <a:r>
              <a:rPr lang="en-US" altLang="ko-KR" sz="1400" dirty="0">
                <a:latin typeface="+mn-ea"/>
              </a:rPr>
              <a:t>, </a:t>
            </a:r>
          </a:p>
          <a:p>
            <a:pPr fontAlgn="base">
              <a:lnSpc>
                <a:spcPct val="200000"/>
              </a:lnSpc>
            </a:pPr>
            <a:endParaRPr lang="ko-KR" altLang="en-US" sz="600" dirty="0">
              <a:latin typeface="+mn-ea"/>
            </a:endParaRPr>
          </a:p>
          <a:p>
            <a:pPr fontAlgn="base" latinLnBrk="0">
              <a:lnSpc>
                <a:spcPct val="200000"/>
              </a:lnSpc>
            </a:pPr>
            <a:r>
              <a:rPr lang="ko-KR" altLang="en-US" sz="1400" dirty="0" smtClean="0">
                <a:latin typeface="+mn-ea"/>
              </a:rPr>
              <a:t>  다음과 </a:t>
            </a:r>
            <a:r>
              <a:rPr lang="ko-KR" altLang="en-US" sz="1400" dirty="0">
                <a:latin typeface="+mn-ea"/>
              </a:rPr>
              <a:t>같은 루틴이 있는데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이는 </a:t>
            </a:r>
            <a:r>
              <a:rPr lang="en-US" altLang="ko-KR" sz="1400" dirty="0">
                <a:latin typeface="+mn-ea"/>
              </a:rPr>
              <a:t>76</a:t>
            </a:r>
            <a:r>
              <a:rPr lang="ko-KR" altLang="en-US" sz="1400" dirty="0">
                <a:latin typeface="+mn-ea"/>
              </a:rPr>
              <a:t>개의 줄에 대해 각각의 합을 구해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카운팅하는</a:t>
            </a:r>
            <a:r>
              <a:rPr lang="ko-KR" altLang="en-US" sz="1400" dirty="0">
                <a:latin typeface="+mn-ea"/>
              </a:rPr>
              <a:t> 것을 짧게 작성하기 위해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초항과 공차로 이루어진 등차수열 형식으로 입력을 받아 </a:t>
            </a:r>
            <a:r>
              <a:rPr lang="en-US" altLang="ko-KR" sz="1400" dirty="0">
                <a:latin typeface="+mn-ea"/>
              </a:rPr>
              <a:t>vector </a:t>
            </a:r>
            <a:r>
              <a:rPr lang="ko-KR" altLang="en-US" sz="1400" dirty="0">
                <a:latin typeface="+mn-ea"/>
              </a:rPr>
              <a:t>배열에 저장하도록 하였다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2284310" y="7449213"/>
            <a:ext cx="6242400" cy="158400"/>
          </a:xfrm>
          <a:prstGeom prst="roundRect">
            <a:avLst>
              <a:gd name="adj" fmla="val 9515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2284310" y="9171502"/>
            <a:ext cx="6242400" cy="3524400"/>
          </a:xfrm>
          <a:prstGeom prst="roundRect">
            <a:avLst>
              <a:gd name="adj" fmla="val 9515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291075" y="12951254"/>
            <a:ext cx="6242400" cy="1404000"/>
          </a:xfrm>
          <a:prstGeom prst="roundRect">
            <a:avLst>
              <a:gd name="adj" fmla="val 9515"/>
            </a:avLst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223450" y="14564738"/>
            <a:ext cx="6242400" cy="1414800"/>
          </a:xfrm>
          <a:prstGeom prst="roundRect">
            <a:avLst>
              <a:gd name="adj" fmla="val 9515"/>
            </a:avLst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284310" y="16238281"/>
            <a:ext cx="6242400" cy="2412000"/>
          </a:xfrm>
          <a:prstGeom prst="roundRect">
            <a:avLst>
              <a:gd name="adj" fmla="val 9515"/>
            </a:avLst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894</Words>
  <Application>Microsoft Office PowerPoint</Application>
  <PresentationFormat>사용자 지정</PresentationFormat>
  <Paragraphs>112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User</cp:lastModifiedBy>
  <cp:revision>39</cp:revision>
  <dcterms:created xsi:type="dcterms:W3CDTF">2006-10-05T04:04:58Z</dcterms:created>
  <dcterms:modified xsi:type="dcterms:W3CDTF">2018-08-13T11:28:19Z</dcterms:modified>
</cp:coreProperties>
</file>