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8" r:id="rId4"/>
    <p:sldId id="269" r:id="rId5"/>
    <p:sldId id="271" r:id="rId6"/>
    <p:sldId id="261" r:id="rId7"/>
    <p:sldId id="280" r:id="rId8"/>
    <p:sldId id="281" r:id="rId9"/>
    <p:sldId id="259" r:id="rId10"/>
    <p:sldId id="296" r:id="rId11"/>
    <p:sldId id="273" r:id="rId12"/>
    <p:sldId id="274" r:id="rId13"/>
    <p:sldId id="275" r:id="rId14"/>
    <p:sldId id="300" r:id="rId15"/>
    <p:sldId id="260" r:id="rId16"/>
    <p:sldId id="276" r:id="rId17"/>
    <p:sldId id="297" r:id="rId18"/>
    <p:sldId id="277" r:id="rId19"/>
    <p:sldId id="298" r:id="rId20"/>
    <p:sldId id="283" r:id="rId21"/>
    <p:sldId id="299" r:id="rId22"/>
    <p:sldId id="278" r:id="rId23"/>
    <p:sldId id="279" r:id="rId24"/>
    <p:sldId id="264" r:id="rId25"/>
    <p:sldId id="285" r:id="rId26"/>
    <p:sldId id="286" r:id="rId27"/>
    <p:sldId id="284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1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InQsMXBYT1PgPIMg6GCM/66XP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7F4"/>
    <a:srgbClr val="00B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151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5030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5103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160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7428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9817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9117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969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87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228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4930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876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1521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7004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6310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6061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1917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56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993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24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903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3748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8752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018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513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0111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514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0821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106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952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624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868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78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hyperlink" Target="https://help.openai.com/en/articles/7102672-how-can-i-access-gpt-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chat.openai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hat.openai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platform.openai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tform.openai.com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platform.openai.com/account/billing/over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80867" y="1199251"/>
            <a:ext cx="1056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altLang="ko-KR" sz="30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 API: </a:t>
            </a:r>
            <a:r>
              <a:rPr lang="ko-KR" altLang="en-US" sz="30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다양한 인공지능 서비스 개발하기</a:t>
            </a:r>
            <a:endParaRPr sz="30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52525" y="2210950"/>
            <a:ext cx="3764974" cy="353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한양대학교 </a:t>
            </a:r>
            <a:r>
              <a:rPr lang="ko-KR" altLang="en-US" sz="1400" b="1" i="0" u="none" strike="noStrike" cap="none" dirty="0" err="1">
                <a:solidFill>
                  <a:schemeClr val="dk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컴퓨터소프트웨어학부</a:t>
            </a:r>
            <a:r>
              <a:rPr lang="ko-KR" altLang="en-US" b="1" dirty="0">
                <a:solidFill>
                  <a:schemeClr val="dk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신현</a:t>
            </a:r>
            <a:endParaRPr sz="1400" b="0" i="0" u="none" strike="noStrike" cap="none" dirty="0">
              <a:solidFill>
                <a:schemeClr val="dk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Malgun Gothic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0867" y="1753358"/>
            <a:ext cx="105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0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답변봇</a:t>
            </a:r>
            <a:r>
              <a:rPr lang="en-US" altLang="ko-KR" sz="2000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(GPT3.5-turbo, GPT4)</a:t>
            </a:r>
            <a:r>
              <a:rPr lang="en-US" altLang="ko-KR" sz="2000" b="0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</a:t>
            </a:r>
            <a:r>
              <a:rPr lang="ko-KR" altLang="en-US" sz="2000" b="0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챗봇</a:t>
            </a:r>
            <a:r>
              <a:rPr lang="en-US" altLang="ko-KR" sz="2000" b="0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</a:t>
            </a:r>
            <a:r>
              <a:rPr lang="ko-KR" altLang="en-US" sz="2000" b="0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문장감정분류기</a:t>
            </a:r>
            <a:r>
              <a:rPr lang="en-US" altLang="ko-KR" sz="2000" b="0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</a:t>
            </a:r>
            <a:r>
              <a:rPr lang="ko-KR" altLang="en-US" sz="2000" b="0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태그봇</a:t>
            </a:r>
            <a:r>
              <a:rPr lang="en-US" altLang="ko-KR" sz="2000" b="0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</a:t>
            </a:r>
            <a:r>
              <a:rPr lang="ko-KR" altLang="en-US" sz="2000" b="0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파인튜닝</a:t>
            </a:r>
            <a:r>
              <a:rPr lang="en-US" altLang="ko-KR" sz="2000" b="0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(GPT3)</a:t>
            </a:r>
            <a:endParaRPr sz="2000" b="0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Completion  - </a:t>
            </a: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기존 </a:t>
            </a: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GPT API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" name="Google Shape;101;p7">
            <a:extLst>
              <a:ext uri="{FF2B5EF4-FFF2-40B4-BE49-F238E27FC236}">
                <a16:creationId xmlns:a16="http://schemas.microsoft.com/office/drawing/2014/main" id="{613FDC75-CFA3-12B3-98E0-C74D3BE24472}"/>
              </a:ext>
            </a:extLst>
          </p:cNvPr>
          <p:cNvSpPr txBox="1"/>
          <p:nvPr/>
        </p:nvSpPr>
        <p:spPr>
          <a:xfrm>
            <a:off x="626345" y="1530026"/>
            <a:ext cx="806128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400"/>
            </a:pP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prompt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뒤에 해당하는 내용을 완성해주는 모델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  <a:buSzPts val="1400"/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기존에도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Ada, Babbage, Curie, Davinci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라는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GPT API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가 있음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  <a:buSzPts val="1400"/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 중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Ada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는 가장 빠른 모델이고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Davinci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는 속도는 느리더라도 정확한 모델임 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  <a:buSzPts val="1400"/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비용은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Ada ($0.0004 / 1K Tokens) &lt; Babbage &lt; Curie &lt; Davinci ($0.0200 / 1K tokens)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순서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Google Shape;100;p7">
            <a:extLst>
              <a:ext uri="{FF2B5EF4-FFF2-40B4-BE49-F238E27FC236}">
                <a16:creationId xmlns:a16="http://schemas.microsoft.com/office/drawing/2014/main" id="{0B91117B-C13E-E9D3-6610-1C2DD3AA8B5D}"/>
              </a:ext>
            </a:extLst>
          </p:cNvPr>
          <p:cNvSpPr txBox="1"/>
          <p:nvPr/>
        </p:nvSpPr>
        <p:spPr>
          <a:xfrm>
            <a:off x="626345" y="3573721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 - </a:t>
            </a:r>
            <a:r>
              <a:rPr lang="en-US" sz="1800" b="1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API 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7" name="Google Shape;101;p7">
            <a:extLst>
              <a:ext uri="{FF2B5EF4-FFF2-40B4-BE49-F238E27FC236}">
                <a16:creationId xmlns:a16="http://schemas.microsoft.com/office/drawing/2014/main" id="{8A0A6073-CD3E-58F8-5D13-B25496774207}"/>
              </a:ext>
            </a:extLst>
          </p:cNvPr>
          <p:cNvSpPr txBox="1"/>
          <p:nvPr/>
        </p:nvSpPr>
        <p:spPr>
          <a:xfrm>
            <a:off x="626345" y="4255265"/>
            <a:ext cx="10429582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400"/>
            </a:pP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prompt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 해당하는 대답을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리턴하는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모델 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  <a:buSzPts val="1400"/>
            </a:pP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2023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일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모델은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gpt3.5-turbo </a:t>
            </a:r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api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가 공개됨 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  <a:buSzPts val="1400"/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대화에 최적화되었으며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성능은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Davinci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와 비슷함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아래 링크에 적혀 있음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</a:p>
          <a:p>
            <a:pPr>
              <a:lnSpc>
                <a:spcPct val="150000"/>
              </a:lnSpc>
              <a:buSzPts val="1400"/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비용은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$0.002 / 1K Tokens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로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Davinci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가격의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10%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수준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  <a:buSzPts val="1400"/>
            </a:pP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  <a:buSzPts val="1400"/>
            </a:pP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Token =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단어를 의미 별로 나눈 그런 단위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(?) –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토크나이저에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따라 토큰 개수가 달라지기 때문에 정확한 수식은 모름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…</a:t>
            </a:r>
          </a:p>
          <a:p>
            <a:pPr>
              <a:lnSpc>
                <a:spcPct val="150000"/>
              </a:lnSpc>
              <a:buSzPts val="1400"/>
            </a:pP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$1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이면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500,000 Tokens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이고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1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단어당 넉넉히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 Token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이라 해도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166666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단어인 셈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1B7E54-290A-F3EC-33FE-22E244DE1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24" y="3587484"/>
            <a:ext cx="4477977" cy="1471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C27B55-5ED2-6853-B58F-0E7AED624BEE}"/>
              </a:ext>
            </a:extLst>
          </p:cNvPr>
          <p:cNvSpPr txBox="1"/>
          <p:nvPr/>
        </p:nvSpPr>
        <p:spPr>
          <a:xfrm>
            <a:off x="7356524" y="5183487"/>
            <a:ext cx="2626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https://openai.com/pricing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32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59206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기존 </a:t>
            </a: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Completion API</a:t>
            </a: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의 호출 방식 </a:t>
            </a: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(Python)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DC985A-D704-9B70-A66C-ABB9A8A43EDC}"/>
              </a:ext>
            </a:extLst>
          </p:cNvPr>
          <p:cNvSpPr/>
          <p:nvPr/>
        </p:nvSpPr>
        <p:spPr>
          <a:xfrm>
            <a:off x="906631" y="2494235"/>
            <a:ext cx="2277358" cy="230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585415-6EF5-98F8-54A3-71C04EFD6CD4}"/>
              </a:ext>
            </a:extLst>
          </p:cNvPr>
          <p:cNvSpPr/>
          <p:nvPr/>
        </p:nvSpPr>
        <p:spPr>
          <a:xfrm>
            <a:off x="906631" y="2724443"/>
            <a:ext cx="4218698" cy="5426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E3492C-3BA0-2576-569B-DD2E3D0205F0}"/>
              </a:ext>
            </a:extLst>
          </p:cNvPr>
          <p:cNvSpPr/>
          <p:nvPr/>
        </p:nvSpPr>
        <p:spPr>
          <a:xfrm>
            <a:off x="906631" y="3268097"/>
            <a:ext cx="1644311" cy="229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3D3264-73CE-8F78-20F9-1BA905F99F49}"/>
              </a:ext>
            </a:extLst>
          </p:cNvPr>
          <p:cNvSpPr/>
          <p:nvPr/>
        </p:nvSpPr>
        <p:spPr>
          <a:xfrm>
            <a:off x="906631" y="3504372"/>
            <a:ext cx="1372335" cy="229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9D5B11-F3D7-FE06-09B2-98B6FD3E4DA6}"/>
              </a:ext>
            </a:extLst>
          </p:cNvPr>
          <p:cNvSpPr/>
          <p:nvPr/>
        </p:nvSpPr>
        <p:spPr>
          <a:xfrm>
            <a:off x="906631" y="3743009"/>
            <a:ext cx="1372335" cy="229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7E5D7-EF39-42A6-83B4-4D44CF99B524}"/>
              </a:ext>
            </a:extLst>
          </p:cNvPr>
          <p:cNvSpPr txBox="1"/>
          <p:nvPr/>
        </p:nvSpPr>
        <p:spPr>
          <a:xfrm>
            <a:off x="688952" y="1458110"/>
            <a:ext cx="51276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altLang="ko-KR" sz="1600" dirty="0" err="1">
                <a:solidFill>
                  <a:srgbClr val="A9B7C6"/>
                </a:solidFill>
                <a:effectLst/>
                <a:latin typeface="JetBrains Mono"/>
              </a:rPr>
              <a:t>openai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 err="1">
                <a:solidFill>
                  <a:srgbClr val="A9B7C6"/>
                </a:solidFill>
                <a:effectLst/>
                <a:latin typeface="JetBrains Mono"/>
              </a:rPr>
              <a:t>openai.api_key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""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completion = </a:t>
            </a:r>
            <a:r>
              <a:rPr lang="en-US" altLang="ko-KR" sz="1600" dirty="0" err="1">
                <a:solidFill>
                  <a:srgbClr val="A9B7C6"/>
                </a:solidFill>
                <a:effectLst/>
                <a:latin typeface="JetBrains Mono"/>
              </a:rPr>
              <a:t>openai.Completion.create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AA4926"/>
                </a:solidFill>
                <a:effectLst/>
                <a:latin typeface="JetBrains Mono"/>
              </a:rPr>
              <a:t>engine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"text-davinci-003"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AA4926"/>
                </a:solidFill>
                <a:effectLst/>
                <a:latin typeface="JetBrains Mono"/>
              </a:rPr>
              <a:t>prompt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"GPT</a:t>
            </a:r>
            <a:r>
              <a:rPr lang="ko-KR" altLang="en-US" sz="16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만든 회사</a:t>
            </a:r>
            <a:r>
              <a:rPr lang="ko-KR" altLang="en-US" sz="1600" dirty="0"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lang="en-US" altLang="ko-KR" sz="1600" dirty="0" err="1">
                <a:solidFill>
                  <a:srgbClr val="6A8759"/>
                </a:solidFill>
                <a:effectLst/>
                <a:latin typeface="JetBrains Mono"/>
              </a:rPr>
              <a:t>OpenAI</a:t>
            </a:r>
            <a:r>
              <a:rPr lang="ko-KR" altLang="en-US" sz="16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짧게 설명해 줘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."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600" dirty="0" err="1">
                <a:solidFill>
                  <a:srgbClr val="AA4926"/>
                </a:solidFill>
                <a:effectLst/>
                <a:latin typeface="JetBrains Mono"/>
              </a:rPr>
              <a:t>max_tokens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6897BB"/>
                </a:solidFill>
                <a:effectLst/>
                <a:latin typeface="JetBrains Mono"/>
              </a:rPr>
              <a:t>2000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AA4926"/>
                </a:solidFill>
                <a:effectLst/>
                <a:latin typeface="JetBrains Mono"/>
              </a:rPr>
              <a:t>temperature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AA4926"/>
                </a:solidFill>
                <a:effectLst/>
                <a:latin typeface="JetBrains Mono"/>
              </a:rPr>
              <a:t>n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(completion)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choice 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ko-KR" sz="1600" dirty="0" err="1">
                <a:solidFill>
                  <a:srgbClr val="A9B7C6"/>
                </a:solidFill>
                <a:effectLst/>
                <a:latin typeface="JetBrains Mono"/>
              </a:rPr>
              <a:t>completion.choices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"-----------------------"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dirty="0" err="1">
                <a:solidFill>
                  <a:srgbClr val="A9B7C6"/>
                </a:solidFill>
                <a:effectLst/>
                <a:latin typeface="JetBrains Mono"/>
              </a:rPr>
              <a:t>choice.text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sz="16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2F902C-DF89-BEBD-8026-FE30A1497D94}"/>
              </a:ext>
            </a:extLst>
          </p:cNvPr>
          <p:cNvSpPr/>
          <p:nvPr/>
        </p:nvSpPr>
        <p:spPr>
          <a:xfrm>
            <a:off x="5768620" y="2084289"/>
            <a:ext cx="5920613" cy="1288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CDA6B0-4CD4-6701-7E68-2DEDC61ECD50}"/>
              </a:ext>
            </a:extLst>
          </p:cNvPr>
          <p:cNvSpPr/>
          <p:nvPr/>
        </p:nvSpPr>
        <p:spPr>
          <a:xfrm>
            <a:off x="5768619" y="3414128"/>
            <a:ext cx="5920614" cy="421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226352-BDA7-C25D-BCB7-B4851766CC89}"/>
              </a:ext>
            </a:extLst>
          </p:cNvPr>
          <p:cNvSpPr/>
          <p:nvPr/>
        </p:nvSpPr>
        <p:spPr>
          <a:xfrm>
            <a:off x="5792588" y="3906110"/>
            <a:ext cx="5896645" cy="9733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4EB87E-E340-5621-5B07-4D3C54A5E8BE}"/>
              </a:ext>
            </a:extLst>
          </p:cNvPr>
          <p:cNvSpPr/>
          <p:nvPr/>
        </p:nvSpPr>
        <p:spPr>
          <a:xfrm>
            <a:off x="5792588" y="4920785"/>
            <a:ext cx="5896645" cy="93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7BD5E3-561B-5880-4017-37EC13F483F4}"/>
              </a:ext>
            </a:extLst>
          </p:cNvPr>
          <p:cNvSpPr/>
          <p:nvPr/>
        </p:nvSpPr>
        <p:spPr>
          <a:xfrm>
            <a:off x="5768619" y="5924281"/>
            <a:ext cx="5920613" cy="679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3697769-F0D1-DC19-A1ED-0FBC8EDC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65646"/>
              </p:ext>
            </p:extLst>
          </p:nvPr>
        </p:nvGraphicFramePr>
        <p:xfrm>
          <a:off x="5768621" y="2071501"/>
          <a:ext cx="5920613" cy="4532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454">
                  <a:extLst>
                    <a:ext uri="{9D8B030D-6E8A-4147-A177-3AD203B41FA5}">
                      <a16:colId xmlns:a16="http://schemas.microsoft.com/office/drawing/2014/main" val="3887100345"/>
                    </a:ext>
                  </a:extLst>
                </a:gridCol>
                <a:gridCol w="4290159">
                  <a:extLst>
                    <a:ext uri="{9D8B030D-6E8A-4147-A177-3AD203B41FA5}">
                      <a16:colId xmlns:a16="http://schemas.microsoft.com/office/drawing/2014/main" val="1419051042"/>
                    </a:ext>
                  </a:extLst>
                </a:gridCol>
              </a:tblGrid>
              <a:tr h="4735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engine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어느 엔진을 사용할 것인지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Completions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엔진으로는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text-davinci-003, text-davinci-002, text-curie-001, text-babbage-001, text-ada-001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등이 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3355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prompt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입력 텍스트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입력을 기반으로 출력을 생성한다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45123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max_tokens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모델이 생성할 수 있는 최대 토큰 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total_token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기준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total_tokens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=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completion_tokens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+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prompt_tokens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23597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temperature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답변의 온도를 지정할 수 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 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값은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0~2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사이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값이 높을수록 출력이 무작위가 되고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낮을수록 더 일관되고 예측가능한 출력을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7243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모델의 출력 수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답변을 독립적으로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n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개를 생성한다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16611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1867CE8-4F4B-1A59-0F64-06FBC6B206F1}"/>
              </a:ext>
            </a:extLst>
          </p:cNvPr>
          <p:cNvSpPr txBox="1"/>
          <p:nvPr/>
        </p:nvSpPr>
        <p:spPr>
          <a:xfrm>
            <a:off x="5610577" y="961476"/>
            <a:ext cx="53238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Completion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이기 때문에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prompt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문장의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뒷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내용을 마저 완성해준다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*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좌측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prompt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에서 만약 온점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(.)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을 빼고 요청한다면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문장을 완성하기위해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“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요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.”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등으로 시작하는 응답을 하는 것을 볼 수 있다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273F5-9BF6-28F5-92CE-E5A0784072A0}"/>
              </a:ext>
            </a:extLst>
          </p:cNvPr>
          <p:cNvSpPr txBox="1"/>
          <p:nvPr/>
        </p:nvSpPr>
        <p:spPr>
          <a:xfrm>
            <a:off x="134317" y="615113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Completion API References: </a:t>
            </a:r>
          </a:p>
          <a:p>
            <a:r>
              <a:rPr lang="ko-KR" altLang="en-US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https://platform.openai.com/docs/api-reference/completions</a:t>
            </a:r>
          </a:p>
        </p:txBody>
      </p:sp>
    </p:spTree>
    <p:extLst>
      <p:ext uri="{BB962C8B-B14F-4D97-AF65-F5344CB8AC3E}">
        <p14:creationId xmlns:p14="http://schemas.microsoft.com/office/powerpoint/2010/main" val="11844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10" grpId="0" animBg="1"/>
      <p:bldP spid="12" grpId="0" animBg="1"/>
      <p:bldP spid="4" grpId="0" animBg="1"/>
      <p:bldP spid="6" grpId="0" animBg="1"/>
      <p:bldP spid="9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59206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</a:t>
            </a: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API</a:t>
            </a: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의 호출 방식 </a:t>
            </a: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(Python)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8FBA4-B8A3-A4BB-1ACD-2C1E08FD2513}"/>
              </a:ext>
            </a:extLst>
          </p:cNvPr>
          <p:cNvSpPr/>
          <p:nvPr/>
        </p:nvSpPr>
        <p:spPr>
          <a:xfrm>
            <a:off x="830431" y="2135079"/>
            <a:ext cx="2277358" cy="230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053C9-CFBD-6EBC-0F5C-E8166148F185}"/>
              </a:ext>
            </a:extLst>
          </p:cNvPr>
          <p:cNvSpPr/>
          <p:nvPr/>
        </p:nvSpPr>
        <p:spPr>
          <a:xfrm>
            <a:off x="830431" y="2382044"/>
            <a:ext cx="4780146" cy="1237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D9A671-3021-BFEA-71C8-B766106097E2}"/>
              </a:ext>
            </a:extLst>
          </p:cNvPr>
          <p:cNvSpPr/>
          <p:nvPr/>
        </p:nvSpPr>
        <p:spPr>
          <a:xfrm>
            <a:off x="887580" y="3786226"/>
            <a:ext cx="1644311" cy="229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98E5DD-30FF-E9A2-13B6-B74029E709E7}"/>
              </a:ext>
            </a:extLst>
          </p:cNvPr>
          <p:cNvSpPr/>
          <p:nvPr/>
        </p:nvSpPr>
        <p:spPr>
          <a:xfrm>
            <a:off x="887580" y="4028986"/>
            <a:ext cx="1372335" cy="229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E782D4-2BC5-9206-2C77-7AA70F96335B}"/>
              </a:ext>
            </a:extLst>
          </p:cNvPr>
          <p:cNvSpPr/>
          <p:nvPr/>
        </p:nvSpPr>
        <p:spPr>
          <a:xfrm>
            <a:off x="887580" y="4302342"/>
            <a:ext cx="1372335" cy="229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7E5D7-EF39-42A6-83B4-4D44CF99B524}"/>
              </a:ext>
            </a:extLst>
          </p:cNvPr>
          <p:cNvSpPr txBox="1"/>
          <p:nvPr/>
        </p:nvSpPr>
        <p:spPr>
          <a:xfrm>
            <a:off x="641017" y="1217773"/>
            <a:ext cx="512760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altLang="ko-KR" dirty="0" err="1">
                <a:solidFill>
                  <a:srgbClr val="A9B7C6"/>
                </a:solidFill>
                <a:effectLst/>
                <a:latin typeface="JetBrains Mono"/>
              </a:rPr>
              <a:t>openai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 err="1">
                <a:solidFill>
                  <a:srgbClr val="A9B7C6"/>
                </a:solidFill>
                <a:effectLst/>
                <a:latin typeface="JetBrains Mono"/>
              </a:rPr>
              <a:t>openai.api_key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""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chat = </a:t>
            </a:r>
            <a:r>
              <a:rPr lang="en-US" altLang="ko-KR" dirty="0" err="1">
                <a:solidFill>
                  <a:srgbClr val="A9B7C6"/>
                </a:solidFill>
                <a:effectLst/>
                <a:latin typeface="JetBrains Mono"/>
              </a:rPr>
              <a:t>openai.ChatCompletion.create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dirty="0">
                <a:solidFill>
                  <a:srgbClr val="AA4926"/>
                </a:solidFill>
                <a:effectLst/>
                <a:latin typeface="JetBrains Mono"/>
              </a:rPr>
              <a:t>model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"gpt-3.5-turbo"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dirty="0">
                <a:solidFill>
                  <a:srgbClr val="AA4926"/>
                </a:solidFill>
                <a:effectLst/>
                <a:latin typeface="JetBrains Mono"/>
              </a:rPr>
              <a:t>messages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=[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" GPT</a:t>
            </a:r>
            <a:r>
              <a:rPr lang="ko-KR" altLang="en-US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만든 회사</a:t>
            </a:r>
            <a:r>
              <a:rPr lang="ko-KR" altLang="en-US" dirty="0"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OpenAI</a:t>
            </a:r>
            <a:r>
              <a:rPr lang="ko-KR" altLang="en-US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짧게 설명해 줘 </a:t>
            </a: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dirty="0" err="1">
                <a:solidFill>
                  <a:srgbClr val="AA4926"/>
                </a:solidFill>
                <a:effectLst/>
                <a:latin typeface="JetBrains Mono"/>
              </a:rPr>
              <a:t>max_tokens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dirty="0">
                <a:solidFill>
                  <a:srgbClr val="6897BB"/>
                </a:solidFill>
                <a:effectLst/>
                <a:latin typeface="JetBrains Mono"/>
              </a:rPr>
              <a:t>2000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dirty="0">
                <a:solidFill>
                  <a:srgbClr val="AA4926"/>
                </a:solidFill>
                <a:effectLst/>
                <a:latin typeface="JetBrains Mono"/>
              </a:rPr>
              <a:t>temperature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dirty="0">
                <a:solidFill>
                  <a:srgbClr val="AA4926"/>
                </a:solidFill>
                <a:effectLst/>
                <a:latin typeface="JetBrains Mono"/>
              </a:rPr>
              <a:t>n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(chat)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choice 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ko-KR" dirty="0" err="1">
                <a:solidFill>
                  <a:srgbClr val="A9B7C6"/>
                </a:solidFill>
                <a:effectLst/>
                <a:latin typeface="JetBrains Mono"/>
              </a:rPr>
              <a:t>chat.choices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"-----------------------"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dirty="0" err="1">
                <a:solidFill>
                  <a:srgbClr val="A9B7C6"/>
                </a:solidFill>
                <a:effectLst/>
                <a:latin typeface="JetBrains Mono"/>
              </a:rPr>
              <a:t>choice.message.content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DE4F4D-1E51-0199-C824-1851EC98B006}"/>
              </a:ext>
            </a:extLst>
          </p:cNvPr>
          <p:cNvSpPr/>
          <p:nvPr/>
        </p:nvSpPr>
        <p:spPr>
          <a:xfrm>
            <a:off x="5768620" y="2084289"/>
            <a:ext cx="5920613" cy="10066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8E0268-D90E-61E9-A1DC-E35B7CE3763E}"/>
              </a:ext>
            </a:extLst>
          </p:cNvPr>
          <p:cNvSpPr/>
          <p:nvPr/>
        </p:nvSpPr>
        <p:spPr>
          <a:xfrm>
            <a:off x="5768619" y="3109328"/>
            <a:ext cx="5920614" cy="421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0EA392-4448-87AA-958E-407343B90253}"/>
              </a:ext>
            </a:extLst>
          </p:cNvPr>
          <p:cNvSpPr/>
          <p:nvPr/>
        </p:nvSpPr>
        <p:spPr>
          <a:xfrm>
            <a:off x="5792588" y="3601310"/>
            <a:ext cx="5896645" cy="9733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8069E8-35E5-3FE8-E62D-13DA75CCEA81}"/>
              </a:ext>
            </a:extLst>
          </p:cNvPr>
          <p:cNvSpPr/>
          <p:nvPr/>
        </p:nvSpPr>
        <p:spPr>
          <a:xfrm>
            <a:off x="5792588" y="4615985"/>
            <a:ext cx="5896645" cy="93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B62ABD-6C9E-EFB6-32A2-2FDEB02D21D9}"/>
              </a:ext>
            </a:extLst>
          </p:cNvPr>
          <p:cNvSpPr/>
          <p:nvPr/>
        </p:nvSpPr>
        <p:spPr>
          <a:xfrm>
            <a:off x="5768619" y="5619481"/>
            <a:ext cx="5920613" cy="679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3697769-F0D1-DC19-A1ED-0FBC8EDC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73005"/>
              </p:ext>
            </p:extLst>
          </p:nvPr>
        </p:nvGraphicFramePr>
        <p:xfrm>
          <a:off x="5768621" y="2071501"/>
          <a:ext cx="5920613" cy="4212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454">
                  <a:extLst>
                    <a:ext uri="{9D8B030D-6E8A-4147-A177-3AD203B41FA5}">
                      <a16:colId xmlns:a16="http://schemas.microsoft.com/office/drawing/2014/main" val="3887100345"/>
                    </a:ext>
                  </a:extLst>
                </a:gridCol>
                <a:gridCol w="4290159">
                  <a:extLst>
                    <a:ext uri="{9D8B030D-6E8A-4147-A177-3AD203B41FA5}">
                      <a16:colId xmlns:a16="http://schemas.microsoft.com/office/drawing/2014/main" val="1419051042"/>
                    </a:ext>
                  </a:extLst>
                </a:gridCol>
              </a:tblGrid>
              <a:tr h="4735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model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어느 엔진을 사용할 것인지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Chat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엔진으로는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gpt-4-32k,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gpt-3.5-turbo-16k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등이 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3355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messages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모델에 보낼 메시지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45123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max_tokens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모델이 생성할 수 있는 최대 토큰 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total_token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기준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total_tokens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=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completion_tokens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+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prompt_tokens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23597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temperature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답변의 온도를 지정할 수 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 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값은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0~2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사이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값이 높을수록 출력이 무작위가 되고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낮을수록 더 일관되고 예측가능한 출력을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7243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모델의 출력 수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답변을 독립적으로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n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개를 생성한다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1661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00AA0B-8314-EA96-78C0-0DD7CC197B7E}"/>
              </a:ext>
            </a:extLst>
          </p:cNvPr>
          <p:cNvSpPr txBox="1"/>
          <p:nvPr/>
        </p:nvSpPr>
        <p:spPr>
          <a:xfrm>
            <a:off x="134317" y="615113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 API References: 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https://platform.openai.com/docs/api-reference/chat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6258D-9C74-AB5D-ADE9-13C758C7DDC6}"/>
              </a:ext>
            </a:extLst>
          </p:cNvPr>
          <p:cNvSpPr txBox="1"/>
          <p:nvPr/>
        </p:nvSpPr>
        <p:spPr>
          <a:xfrm>
            <a:off x="5610577" y="961476"/>
            <a:ext cx="5453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이기 때문에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prompt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 해당하는 대답을 한다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* Completion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이랑 다르게 좌측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prompt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에서 만약 온점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(.)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을 빼고 요청해도 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결과가 별로 변하지 않는다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6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59206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 API Parameters – model – </a:t>
            </a: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설명 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F6FE7E-2C32-686E-F889-7294EB79FA55}"/>
              </a:ext>
            </a:extLst>
          </p:cNvPr>
          <p:cNvSpPr/>
          <p:nvPr/>
        </p:nvSpPr>
        <p:spPr>
          <a:xfrm>
            <a:off x="2710031" y="1532682"/>
            <a:ext cx="8202480" cy="43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C89253-56F7-771D-6C45-16D78D3F387A}"/>
              </a:ext>
            </a:extLst>
          </p:cNvPr>
          <p:cNvSpPr/>
          <p:nvPr/>
        </p:nvSpPr>
        <p:spPr>
          <a:xfrm>
            <a:off x="2705152" y="2688382"/>
            <a:ext cx="8202480" cy="6644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A6AC73-DD54-15D2-0B80-70282A6E991F}"/>
              </a:ext>
            </a:extLst>
          </p:cNvPr>
          <p:cNvSpPr/>
          <p:nvPr/>
        </p:nvSpPr>
        <p:spPr>
          <a:xfrm>
            <a:off x="2710031" y="4712866"/>
            <a:ext cx="8202480" cy="6875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AB019-089D-BCBC-68CA-848A9703DB0F}"/>
              </a:ext>
            </a:extLst>
          </p:cNvPr>
          <p:cNvSpPr/>
          <p:nvPr/>
        </p:nvSpPr>
        <p:spPr>
          <a:xfrm>
            <a:off x="2710031" y="3844082"/>
            <a:ext cx="8202480" cy="43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3697769-F0D1-DC19-A1ED-0FBC8EDC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01366"/>
              </p:ext>
            </p:extLst>
          </p:nvPr>
        </p:nvGraphicFramePr>
        <p:xfrm>
          <a:off x="626345" y="1532682"/>
          <a:ext cx="10286166" cy="456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123">
                  <a:extLst>
                    <a:ext uri="{9D8B030D-6E8A-4147-A177-3AD203B41FA5}">
                      <a16:colId xmlns:a16="http://schemas.microsoft.com/office/drawing/2014/main" val="3307257679"/>
                    </a:ext>
                  </a:extLst>
                </a:gridCol>
                <a:gridCol w="2059123">
                  <a:extLst>
                    <a:ext uri="{9D8B030D-6E8A-4147-A177-3AD203B41FA5}">
                      <a16:colId xmlns:a16="http://schemas.microsoft.com/office/drawing/2014/main" val="3887100345"/>
                    </a:ext>
                  </a:extLst>
                </a:gridCol>
                <a:gridCol w="6167920">
                  <a:extLst>
                    <a:ext uri="{9D8B030D-6E8A-4147-A177-3AD203B41FA5}">
                      <a16:colId xmlns:a16="http://schemas.microsoft.com/office/drawing/2014/main" val="1419051042"/>
                    </a:ext>
                  </a:extLst>
                </a:gridCol>
              </a:tblGrid>
              <a:tr h="445723"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gpt-4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gpt-3.5-turbo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보다 더 정확한 답을 하는 모델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(*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더 느림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토큰 최대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3355"/>
                  </a:ext>
                </a:extLst>
              </a:tr>
              <a:tr h="564067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gpt-4-0613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스냅샷으로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"0613"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13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일을 의미함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이 스냅샷은 특정 날짜의 모델 상태를 나타냄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451231"/>
                  </a:ext>
                </a:extLst>
              </a:tr>
              <a:tr h="564067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gpt-4-32k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Large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버전으로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32,000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토큰의 컨텍스트 길이를 제공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긴 콘텐츠 작성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많은 대화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기다란 문서 검색 및 분석 등의 사용 사례에 적합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23597"/>
                  </a:ext>
                </a:extLst>
              </a:tr>
              <a:tr h="445723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gpt-4-32k-0613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gpt-4-32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13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스냅샷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72433"/>
                  </a:ext>
                </a:extLst>
              </a:tr>
              <a:tr h="445723"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0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잘 알려진 현재 기본의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ChatGPT,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토큰 최대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4k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166116"/>
                  </a:ext>
                </a:extLst>
              </a:tr>
              <a:tr h="445723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gpt-3.5-turbo-0613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13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일자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스냅샷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63730"/>
                  </a:ext>
                </a:extLst>
              </a:tr>
              <a:tr h="4457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gpt-3.5-turbo-16k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Large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버전으로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16,000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토큰의 컨텍스트 길이를 제공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* 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13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일에 공개됨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280021"/>
                  </a:ext>
                </a:extLst>
              </a:tr>
              <a:tr h="445723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gpt-3.5-turbo-16k-0613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gpt-3.5-turbo-16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13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일자 스냅샷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1112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00AA0B-8314-EA96-78C0-0DD7CC197B7E}"/>
              </a:ext>
            </a:extLst>
          </p:cNvPr>
          <p:cNvSpPr txBox="1"/>
          <p:nvPr/>
        </p:nvSpPr>
        <p:spPr>
          <a:xfrm>
            <a:off x="134317" y="615113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 API References: 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https://platform.openai.com/docs/api-reference/chat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BAA4F-B615-C77A-549E-C35DA310FBBC}"/>
              </a:ext>
            </a:extLst>
          </p:cNvPr>
          <p:cNvSpPr txBox="1"/>
          <p:nvPr/>
        </p:nvSpPr>
        <p:spPr>
          <a:xfrm>
            <a:off x="5780117" y="61511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참고로 </a:t>
            </a:r>
            <a:r>
              <a:rPr lang="en-US" altLang="ko-KR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0613 </a:t>
            </a:r>
            <a:r>
              <a:rPr lang="ko-KR" altLang="en-US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스냅샷이라 해서 최신의 지식을 학습했다는 것은 아닙니다</a:t>
            </a:r>
            <a:r>
              <a:rPr lang="en-US" altLang="ko-KR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모델이 학습을 </a:t>
            </a:r>
            <a:r>
              <a:rPr lang="en-US" altLang="ko-KR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6</a:t>
            </a:r>
            <a:r>
              <a:rPr lang="ko-KR" altLang="en-US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13</a:t>
            </a:r>
            <a:r>
              <a:rPr lang="ko-KR" altLang="en-US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일까지 했다는 것이지</a:t>
            </a:r>
            <a:r>
              <a:rPr lang="en-US" altLang="ko-KR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데이터가 </a:t>
            </a:r>
            <a:r>
              <a:rPr lang="en-US" altLang="ko-KR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6</a:t>
            </a:r>
            <a:r>
              <a:rPr lang="ko-KR" altLang="en-US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13</a:t>
            </a:r>
            <a:r>
              <a:rPr lang="ko-KR" altLang="en-US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일인 것은 아닙니다</a:t>
            </a:r>
            <a:r>
              <a:rPr lang="en-US" altLang="ko-KR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endParaRPr lang="ko-KR" altLang="en-US" sz="12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pic>
        <p:nvPicPr>
          <p:cNvPr id="1026" name="Picture 2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256171B8-7530-7BF7-57DE-12536776F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7" y="2254003"/>
            <a:ext cx="992903" cy="9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- Wikipedia">
            <a:extLst>
              <a:ext uri="{FF2B5EF4-FFF2-40B4-BE49-F238E27FC236}">
                <a16:creationId xmlns:a16="http://schemas.microsoft.com/office/drawing/2014/main" id="{C125B9B8-0C10-9A57-FA91-5FEF83E1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89" y="4440534"/>
            <a:ext cx="770374" cy="77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9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59206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 API Parameters – model – </a:t>
            </a: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사용 가능 대상 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F9216-B5FA-5E71-787D-1C19D1C972D9}"/>
              </a:ext>
            </a:extLst>
          </p:cNvPr>
          <p:cNvSpPr/>
          <p:nvPr/>
        </p:nvSpPr>
        <p:spPr>
          <a:xfrm>
            <a:off x="2710031" y="1532682"/>
            <a:ext cx="8202480" cy="15534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5AB9A5-DB4C-7BB7-3F6A-22667F896BD6}"/>
              </a:ext>
            </a:extLst>
          </p:cNvPr>
          <p:cNvSpPr/>
          <p:nvPr/>
        </p:nvSpPr>
        <p:spPr>
          <a:xfrm>
            <a:off x="2710031" y="3140038"/>
            <a:ext cx="8202480" cy="9763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2C765D-B5A9-1292-3633-AC088F787049}"/>
              </a:ext>
            </a:extLst>
          </p:cNvPr>
          <p:cNvSpPr/>
          <p:nvPr/>
        </p:nvSpPr>
        <p:spPr>
          <a:xfrm>
            <a:off x="2710031" y="4118306"/>
            <a:ext cx="8202480" cy="203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3697769-F0D1-DC19-A1ED-0FBC8EDC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76557"/>
              </p:ext>
            </p:extLst>
          </p:nvPr>
        </p:nvGraphicFramePr>
        <p:xfrm>
          <a:off x="626345" y="1532682"/>
          <a:ext cx="10286166" cy="462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123">
                  <a:extLst>
                    <a:ext uri="{9D8B030D-6E8A-4147-A177-3AD203B41FA5}">
                      <a16:colId xmlns:a16="http://schemas.microsoft.com/office/drawing/2014/main" val="3307257679"/>
                    </a:ext>
                  </a:extLst>
                </a:gridCol>
                <a:gridCol w="2059123">
                  <a:extLst>
                    <a:ext uri="{9D8B030D-6E8A-4147-A177-3AD203B41FA5}">
                      <a16:colId xmlns:a16="http://schemas.microsoft.com/office/drawing/2014/main" val="3887100345"/>
                    </a:ext>
                  </a:extLst>
                </a:gridCol>
                <a:gridCol w="6167920">
                  <a:extLst>
                    <a:ext uri="{9D8B030D-6E8A-4147-A177-3AD203B41FA5}">
                      <a16:colId xmlns:a16="http://schemas.microsoft.com/office/drawing/2014/main" val="1419051042"/>
                    </a:ext>
                  </a:extLst>
                </a:gridCol>
              </a:tblGrid>
              <a:tr h="445723"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예전에 사전예약을 해서 통과한 계정 및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일까지 개발자 플랫폼을 통해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$1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이상 결제를 한 적 있는 계정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00B7F4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  <a:hlinkClick r:id="rId4"/>
                        </a:rPr>
                        <a:t>https://help.openai.com/en/articles/7102672-how-can-i-access-gpt-4</a:t>
                      </a:r>
                      <a:endParaRPr lang="en-US" altLang="ko-KR" dirty="0">
                        <a:solidFill>
                          <a:srgbClr val="00B7F4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3355"/>
                  </a:ext>
                </a:extLst>
              </a:tr>
              <a:tr h="564067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gpt-4-0613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와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451231"/>
                  </a:ext>
                </a:extLst>
              </a:tr>
              <a:tr h="564067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gpt-4-32k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제한된 사람들에게 열림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23597"/>
                  </a:ext>
                </a:extLst>
              </a:tr>
              <a:tr h="445723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gpt-4-32k-0613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제한된 사람들에게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72433"/>
                  </a:ext>
                </a:extLst>
              </a:tr>
              <a:tr h="445723"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0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모두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166116"/>
                  </a:ext>
                </a:extLst>
              </a:tr>
              <a:tr h="445723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gpt-3.5-turbo-0613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모두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63730"/>
                  </a:ext>
                </a:extLst>
              </a:tr>
              <a:tr h="4457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gpt-3.5-turbo-16k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모두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280021"/>
                  </a:ext>
                </a:extLst>
              </a:tr>
              <a:tr h="445723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gpt-3.5-turbo-16k-0613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모두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1112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00AA0B-8314-EA96-78C0-0DD7CC197B7E}"/>
              </a:ext>
            </a:extLst>
          </p:cNvPr>
          <p:cNvSpPr txBox="1"/>
          <p:nvPr/>
        </p:nvSpPr>
        <p:spPr>
          <a:xfrm>
            <a:off x="134317" y="615113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 API References: 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https://platform.openai.com/docs/api-reference/chat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pic>
        <p:nvPicPr>
          <p:cNvPr id="1026" name="Picture 2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256171B8-7530-7BF7-57DE-12536776F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7" y="2254003"/>
            <a:ext cx="992903" cy="9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- Wikipedia">
            <a:extLst>
              <a:ext uri="{FF2B5EF4-FFF2-40B4-BE49-F238E27FC236}">
                <a16:creationId xmlns:a16="http://schemas.microsoft.com/office/drawing/2014/main" id="{C125B9B8-0C10-9A57-FA91-5FEF83E1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89" y="4440534"/>
            <a:ext cx="770374" cy="77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4" y="848482"/>
            <a:ext cx="634031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</a:t>
            </a: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API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로 제가 회사에서 개발한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1800" b="1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벡엔드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API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소개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52843-B544-7F5E-FA66-F1FBDAFE9F83}"/>
              </a:ext>
            </a:extLst>
          </p:cNvPr>
          <p:cNvSpPr txBox="1"/>
          <p:nvPr/>
        </p:nvSpPr>
        <p:spPr>
          <a:xfrm>
            <a:off x="626344" y="1314877"/>
            <a:ext cx="6096000" cy="69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Description AI API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악보판매게시글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내용 추천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FBE99-6C24-95EB-F335-50C0141C5074}"/>
              </a:ext>
            </a:extLst>
          </p:cNvPr>
          <p:cNvSpPr txBox="1"/>
          <p:nvPr/>
        </p:nvSpPr>
        <p:spPr>
          <a:xfrm>
            <a:off x="5316205" y="1287466"/>
            <a:ext cx="5465821" cy="10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스팸자동신고 </a:t>
            </a:r>
            <a: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API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b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스팸댓글이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올라오면 발견한 사람이 수동으로 신고하던 것을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가 선제적으로 신고하고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슬랙에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알림을 보내준다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A718AC-4AE5-A70C-CDE1-2668C5ACE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01" y="3730008"/>
            <a:ext cx="3445116" cy="28536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BDF8AC-83B2-764D-51F9-4B2004169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01" y="2332504"/>
            <a:ext cx="3879187" cy="1288070"/>
          </a:xfrm>
          <a:prstGeom prst="rect">
            <a:avLst/>
          </a:prstGeom>
        </p:spPr>
      </p:pic>
      <p:sp>
        <p:nvSpPr>
          <p:cNvPr id="12" name="Google Shape;100;p7">
            <a:extLst>
              <a:ext uri="{FF2B5EF4-FFF2-40B4-BE49-F238E27FC236}">
                <a16:creationId xmlns:a16="http://schemas.microsoft.com/office/drawing/2014/main" id="{733DDC07-D368-BE7C-2839-5899E7BB0DDC}"/>
              </a:ext>
            </a:extLst>
          </p:cNvPr>
          <p:cNvSpPr txBox="1"/>
          <p:nvPr/>
        </p:nvSpPr>
        <p:spPr>
          <a:xfrm>
            <a:off x="5286418" y="5937353"/>
            <a:ext cx="634031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200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 API </a:t>
            </a:r>
            <a:r>
              <a:rPr lang="ko-KR" altLang="en-US" sz="1200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나온 주에 바로 소식 듣고 각각 </a:t>
            </a:r>
            <a:r>
              <a:rPr lang="ko-KR" altLang="en-US" sz="1200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벡엔드</a:t>
            </a:r>
            <a:r>
              <a:rPr lang="ko-KR" altLang="en-US" sz="1200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1200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API</a:t>
            </a:r>
            <a:r>
              <a:rPr lang="ko-KR" altLang="en-US" sz="1200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1200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하루 만에 개발</a:t>
            </a:r>
            <a:r>
              <a:rPr lang="en-US" altLang="ko-KR" sz="1200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!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200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sz="1200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를 사용하면 이런 기존에 인공지능이 필요했던 봇들의 개발이 정말 손쉬워집니다</a:t>
            </a:r>
            <a:r>
              <a:rPr lang="en-US" altLang="ko-KR" sz="1200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EA683F-02D0-975C-2801-738CA5B1D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559" y="2378721"/>
            <a:ext cx="3231638" cy="35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59206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 API 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 – IT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관련 질문에 답변을 하는 </a:t>
            </a:r>
            <a:r>
              <a:rPr lang="ko-KR" altLang="en-US" sz="1800" b="1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답변봇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357BA2-033C-72A5-40B0-EF42282E2A3A}"/>
              </a:ext>
            </a:extLst>
          </p:cNvPr>
          <p:cNvSpPr/>
          <p:nvPr/>
        </p:nvSpPr>
        <p:spPr>
          <a:xfrm>
            <a:off x="626345" y="1746066"/>
            <a:ext cx="8667967" cy="644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198A88-746A-8237-4650-31EC9437E1FD}"/>
              </a:ext>
            </a:extLst>
          </p:cNvPr>
          <p:cNvSpPr/>
          <p:nvPr/>
        </p:nvSpPr>
        <p:spPr>
          <a:xfrm>
            <a:off x="626345" y="2420377"/>
            <a:ext cx="8667967" cy="22623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D0D4B7-1E52-EB7A-FD85-7020F9FA468A}"/>
              </a:ext>
            </a:extLst>
          </p:cNvPr>
          <p:cNvSpPr/>
          <p:nvPr/>
        </p:nvSpPr>
        <p:spPr>
          <a:xfrm>
            <a:off x="662348" y="4694531"/>
            <a:ext cx="8612914" cy="6604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3697769-F0D1-DC19-A1ED-0FBC8EDC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99325"/>
              </p:ext>
            </p:extLst>
          </p:nvPr>
        </p:nvGraphicFramePr>
        <p:xfrm>
          <a:off x="626345" y="1739886"/>
          <a:ext cx="8667967" cy="3585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480">
                  <a:extLst>
                    <a:ext uri="{9D8B030D-6E8A-4147-A177-3AD203B41FA5}">
                      <a16:colId xmlns:a16="http://schemas.microsoft.com/office/drawing/2014/main" val="3887100345"/>
                    </a:ext>
                  </a:extLst>
                </a:gridCol>
                <a:gridCol w="6498487">
                  <a:extLst>
                    <a:ext uri="{9D8B030D-6E8A-4147-A177-3AD203B41FA5}">
                      <a16:colId xmlns:a16="http://schemas.microsoft.com/office/drawing/2014/main" val="1419051042"/>
                    </a:ext>
                  </a:extLst>
                </a:gridCol>
              </a:tblGrid>
              <a:tr h="64525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system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IT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관련 질문에 답변을 하는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인프런봇입니다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3355"/>
                  </a:ext>
                </a:extLst>
              </a:tr>
              <a:tr h="64525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스타일 객체를 컴포넌트 바깥에 적으면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리랜더링을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줄일 수 있나요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?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회원가입 페이지 만들기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커스텀 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강의를 듣던 중 질문 남깁니다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스타일 객체를 컴포넌트 바깥에 적으면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리랜더링을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줄일 수 있나요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?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강의에서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style props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값을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넣어줄때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객체로 넣어주면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react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{} === {} //false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이기에 매번 다르게 인식해서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리랜더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돌기에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useMemo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를 해주면 좋다고 들었습니다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그런데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antd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예시를 보니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style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객체를 컴포넌트 바깥에 두는 경우도 있더라구요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… 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길어서 생략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451231"/>
                  </a:ext>
                </a:extLst>
              </a:tr>
              <a:tr h="645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API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응답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9785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00AA0B-8314-EA96-78C0-0DD7CC197B7E}"/>
              </a:ext>
            </a:extLst>
          </p:cNvPr>
          <p:cNvSpPr txBox="1"/>
          <p:nvPr/>
        </p:nvSpPr>
        <p:spPr>
          <a:xfrm>
            <a:off x="134316" y="6151132"/>
            <a:ext cx="999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코드 링크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https://github.com/kyaryunha/infcon-2023-handson/blob/main/src/ex1.py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pic>
        <p:nvPicPr>
          <p:cNvPr id="3" name="Picture 2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C74B54B4-D6E2-B51C-C29C-DB578BAD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88" y="4748803"/>
            <a:ext cx="511510" cy="5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980C9-401A-F1F8-933B-C411FDBCF429}"/>
              </a:ext>
            </a:extLst>
          </p:cNvPr>
          <p:cNvSpPr txBox="1"/>
          <p:nvPr/>
        </p:nvSpPr>
        <p:spPr>
          <a:xfrm>
            <a:off x="9587522" y="2765844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입력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(=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질문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3A763-1BEE-DE6B-51C5-46B59E63DEFF}"/>
              </a:ext>
            </a:extLst>
          </p:cNvPr>
          <p:cNvSpPr txBox="1"/>
          <p:nvPr/>
        </p:nvSpPr>
        <p:spPr>
          <a:xfrm>
            <a:off x="9587522" y="1943959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역할 설정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5E94D-72EA-1964-489C-2119064AB4BE}"/>
              </a:ext>
            </a:extLst>
          </p:cNvPr>
          <p:cNvSpPr txBox="1"/>
          <p:nvPr/>
        </p:nvSpPr>
        <p:spPr>
          <a:xfrm>
            <a:off x="9587522" y="4726440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대답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23C54C-634E-9FED-F99A-4643BBBE8F68}"/>
              </a:ext>
            </a:extLst>
          </p:cNvPr>
          <p:cNvSpPr/>
          <p:nvPr/>
        </p:nvSpPr>
        <p:spPr>
          <a:xfrm>
            <a:off x="531094" y="1644650"/>
            <a:ext cx="8822456" cy="3104153"/>
          </a:xfrm>
          <a:prstGeom prst="rect">
            <a:avLst/>
          </a:prstGeom>
          <a:noFill/>
          <a:ln w="38100">
            <a:solidFill>
              <a:srgbClr val="00B7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8" grpId="0"/>
      <p:bldP spid="10" grpId="0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59206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 API 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 – IT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관련 질문에 답변을 하는 </a:t>
            </a:r>
            <a:r>
              <a:rPr lang="ko-KR" altLang="en-US" sz="1800" b="1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답변봇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0AA0B-8314-EA96-78C0-0DD7CC197B7E}"/>
              </a:ext>
            </a:extLst>
          </p:cNvPr>
          <p:cNvSpPr txBox="1"/>
          <p:nvPr/>
        </p:nvSpPr>
        <p:spPr>
          <a:xfrm>
            <a:off x="134316" y="6151132"/>
            <a:ext cx="999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코드 링크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https://github.com/kyaryunha/infcon-2023-handson/blob/main/src/ex1.py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00AE92-FB52-1ED9-BB8D-624B5F511C78}"/>
              </a:ext>
            </a:extLst>
          </p:cNvPr>
          <p:cNvSpPr/>
          <p:nvPr/>
        </p:nvSpPr>
        <p:spPr>
          <a:xfrm>
            <a:off x="924448" y="2212881"/>
            <a:ext cx="4089679" cy="726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F65BA1-9C31-4F84-5F49-9FB65B9B2BAF}"/>
              </a:ext>
            </a:extLst>
          </p:cNvPr>
          <p:cNvSpPr/>
          <p:nvPr/>
        </p:nvSpPr>
        <p:spPr>
          <a:xfrm>
            <a:off x="926124" y="2982769"/>
            <a:ext cx="4089679" cy="726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02533-266A-E688-12E2-3C52A36E120C}"/>
              </a:ext>
            </a:extLst>
          </p:cNvPr>
          <p:cNvSpPr txBox="1"/>
          <p:nvPr/>
        </p:nvSpPr>
        <p:spPr>
          <a:xfrm>
            <a:off x="6374422" y="3293129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입력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(=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질문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EFAF7D-9C14-0A8A-C604-4A270CA84A47}"/>
              </a:ext>
            </a:extLst>
          </p:cNvPr>
          <p:cNvSpPr/>
          <p:nvPr/>
        </p:nvSpPr>
        <p:spPr>
          <a:xfrm>
            <a:off x="626345" y="5126238"/>
            <a:ext cx="4089679" cy="7262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34057-F2CB-8089-92CC-9B178F5C5280}"/>
              </a:ext>
            </a:extLst>
          </p:cNvPr>
          <p:cNvSpPr txBox="1"/>
          <p:nvPr/>
        </p:nvSpPr>
        <p:spPr>
          <a:xfrm>
            <a:off x="626345" y="1627831"/>
            <a:ext cx="614707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chat = </a:t>
            </a:r>
            <a:r>
              <a:rPr lang="en-US" altLang="ko-KR" sz="1200" dirty="0" err="1">
                <a:solidFill>
                  <a:srgbClr val="A9B7C6"/>
                </a:solidFill>
                <a:effectLst/>
                <a:latin typeface="JetBrains Mono"/>
              </a:rPr>
              <a:t>openai.ChatCompletion.create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200" dirty="0">
                <a:solidFill>
                  <a:srgbClr val="AA4926"/>
                </a:solidFill>
                <a:effectLst/>
                <a:latin typeface="JetBrains Mono"/>
              </a:rPr>
              <a:t>model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200" dirty="0">
                <a:solidFill>
                  <a:srgbClr val="6A8759"/>
                </a:solidFill>
                <a:latin typeface="JetBrains Mono"/>
              </a:rPr>
              <a:t>gpt-3.5-turbo"</a:t>
            </a: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200" dirty="0">
                <a:solidFill>
                  <a:srgbClr val="AA4926"/>
                </a:solidFill>
                <a:effectLst/>
                <a:latin typeface="JetBrains Mono"/>
              </a:rPr>
              <a:t>messages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=[</a:t>
            </a: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"system"</a:t>
            </a: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"IT </a:t>
            </a:r>
            <a:r>
              <a:rPr lang="ko-KR" altLang="en-US" sz="12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질문에 답변을 하는 </a:t>
            </a:r>
            <a:r>
              <a:rPr lang="ko-KR" altLang="en-US" sz="1200" dirty="0" err="1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인프런봇입니다</a:t>
            </a: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."</a:t>
            </a:r>
            <a:b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: content</a:t>
            </a: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200" dirty="0" err="1">
                <a:solidFill>
                  <a:srgbClr val="AA4926"/>
                </a:solidFill>
                <a:effectLst/>
                <a:latin typeface="JetBrains Mono"/>
              </a:rPr>
              <a:t>max_tokens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effectLst/>
                <a:latin typeface="JetBrains Mono"/>
              </a:rPr>
              <a:t>2000</a:t>
            </a: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200" dirty="0">
                <a:solidFill>
                  <a:srgbClr val="AA4926"/>
                </a:solidFill>
                <a:effectLst/>
                <a:latin typeface="JetBrains Mono"/>
              </a:rPr>
              <a:t>temperature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200" dirty="0">
                <a:solidFill>
                  <a:srgbClr val="AA4926"/>
                </a:solidFill>
                <a:effectLst/>
                <a:latin typeface="JetBrains Mono"/>
              </a:rPr>
              <a:t>n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(chat)</a:t>
            </a: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choice </a:t>
            </a:r>
            <a:r>
              <a:rPr lang="en-US" altLang="ko-KR" sz="12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ko-KR" sz="1200" dirty="0" err="1">
                <a:solidFill>
                  <a:srgbClr val="A9B7C6"/>
                </a:solidFill>
                <a:effectLst/>
                <a:latin typeface="JetBrains Mono"/>
              </a:rPr>
              <a:t>chat.choices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2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200" dirty="0">
                <a:solidFill>
                  <a:srgbClr val="6A8759"/>
                </a:solidFill>
                <a:effectLst/>
                <a:latin typeface="JetBrains Mono"/>
              </a:rPr>
              <a:t>"-----------------------"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2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effectLst/>
                <a:latin typeface="JetBrains Mono"/>
              </a:rPr>
              <a:t>choice.message.content</a:t>
            </a:r>
            <a: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200" dirty="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sz="12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A130C-7E33-0EA2-67AE-30F86AF139DC}"/>
              </a:ext>
            </a:extLst>
          </p:cNvPr>
          <p:cNvSpPr txBox="1"/>
          <p:nvPr/>
        </p:nvSpPr>
        <p:spPr>
          <a:xfrm>
            <a:off x="6374422" y="2471244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역할 설정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7DB5E-5C61-CEF0-3C1C-F6E54FB7CC14}"/>
              </a:ext>
            </a:extLst>
          </p:cNvPr>
          <p:cNvSpPr txBox="1"/>
          <p:nvPr/>
        </p:nvSpPr>
        <p:spPr>
          <a:xfrm>
            <a:off x="6374422" y="5253725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대답 </a:t>
            </a:r>
          </a:p>
        </p:txBody>
      </p:sp>
    </p:spTree>
    <p:extLst>
      <p:ext uri="{BB962C8B-B14F-4D97-AF65-F5344CB8AC3E}">
        <p14:creationId xmlns:p14="http://schemas.microsoft.com/office/powerpoint/2010/main" val="16482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 animBg="1"/>
      <p:bldP spid="8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B69CB9-EBC2-6214-D3CC-C0861BCD177D}"/>
              </a:ext>
            </a:extLst>
          </p:cNvPr>
          <p:cNvSpPr/>
          <p:nvPr/>
        </p:nvSpPr>
        <p:spPr>
          <a:xfrm>
            <a:off x="626344" y="2776148"/>
            <a:ext cx="8667967" cy="542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Google Shape;100;p7"/>
          <p:cNvSpPr txBox="1"/>
          <p:nvPr/>
        </p:nvSpPr>
        <p:spPr>
          <a:xfrm>
            <a:off x="626344" y="848482"/>
            <a:ext cx="79745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 API 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 – </a:t>
            </a:r>
            <a:r>
              <a:rPr lang="ko-KR" altLang="en-US" sz="1800" b="1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챗봇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  <a:endParaRPr lang="ko-KR" altLang="en-US"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BD2460-D453-0CAC-DDE9-B626BFFB181B}"/>
              </a:ext>
            </a:extLst>
          </p:cNvPr>
          <p:cNvSpPr/>
          <p:nvPr/>
        </p:nvSpPr>
        <p:spPr>
          <a:xfrm>
            <a:off x="613796" y="4993696"/>
            <a:ext cx="8667967" cy="542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F83E9A-EBB7-9C96-7F9C-1DC45E542FE5}"/>
              </a:ext>
            </a:extLst>
          </p:cNvPr>
          <p:cNvSpPr/>
          <p:nvPr/>
        </p:nvSpPr>
        <p:spPr>
          <a:xfrm>
            <a:off x="626344" y="1677207"/>
            <a:ext cx="8667967" cy="542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BDEB75-4456-A9DB-BDC0-E038E7771322}"/>
              </a:ext>
            </a:extLst>
          </p:cNvPr>
          <p:cNvSpPr/>
          <p:nvPr/>
        </p:nvSpPr>
        <p:spPr>
          <a:xfrm>
            <a:off x="626344" y="2228198"/>
            <a:ext cx="8667967" cy="542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8456FA-9A87-3AC5-979A-F03833804D87}"/>
              </a:ext>
            </a:extLst>
          </p:cNvPr>
          <p:cNvSpPr/>
          <p:nvPr/>
        </p:nvSpPr>
        <p:spPr>
          <a:xfrm>
            <a:off x="626344" y="3354414"/>
            <a:ext cx="8667967" cy="542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EAE9-F75C-932E-FC1B-729454CEFA0A}"/>
              </a:ext>
            </a:extLst>
          </p:cNvPr>
          <p:cNvSpPr/>
          <p:nvPr/>
        </p:nvSpPr>
        <p:spPr>
          <a:xfrm>
            <a:off x="626344" y="3908198"/>
            <a:ext cx="8667967" cy="542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5FBBD4-86BC-556C-B1D3-BC831C2D6B0E}"/>
              </a:ext>
            </a:extLst>
          </p:cNvPr>
          <p:cNvSpPr/>
          <p:nvPr/>
        </p:nvSpPr>
        <p:spPr>
          <a:xfrm>
            <a:off x="638894" y="4476297"/>
            <a:ext cx="8667967" cy="542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3697769-F0D1-DC19-A1ED-0FBC8EDC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15467"/>
              </p:ext>
            </p:extLst>
          </p:nvPr>
        </p:nvGraphicFramePr>
        <p:xfrm>
          <a:off x="626345" y="1677207"/>
          <a:ext cx="8667967" cy="3890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480">
                  <a:extLst>
                    <a:ext uri="{9D8B030D-6E8A-4147-A177-3AD203B41FA5}">
                      <a16:colId xmlns:a16="http://schemas.microsoft.com/office/drawing/2014/main" val="3887100345"/>
                    </a:ext>
                  </a:extLst>
                </a:gridCol>
                <a:gridCol w="6498487">
                  <a:extLst>
                    <a:ext uri="{9D8B030D-6E8A-4147-A177-3AD203B41FA5}">
                      <a16:colId xmlns:a16="http://schemas.microsoft.com/office/drawing/2014/main" val="1419051042"/>
                    </a:ext>
                  </a:extLst>
                </a:gridCol>
              </a:tblGrid>
              <a:tr h="55576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system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유저와 대화를 하는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챗봇입니다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3355"/>
                  </a:ext>
                </a:extLst>
              </a:tr>
              <a:tr h="55576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(user input 1)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451231"/>
                  </a:ext>
                </a:extLst>
              </a:tr>
              <a:tr h="55576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assistant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         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chatgpt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response 1)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23597"/>
                  </a:ext>
                </a:extLst>
              </a:tr>
              <a:tr h="55576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(user input 2)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419258"/>
                  </a:ext>
                </a:extLst>
              </a:tr>
              <a:tr h="55576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assistant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         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chatgpt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response 2)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920940"/>
                  </a:ext>
                </a:extLst>
              </a:tr>
              <a:tr h="55576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(user input 3)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655721"/>
                  </a:ext>
                </a:extLst>
              </a:tr>
              <a:tr h="555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API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응답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52499"/>
                  </a:ext>
                </a:extLst>
              </a:tr>
            </a:tbl>
          </a:graphicData>
        </a:graphic>
      </p:graphicFrame>
      <p:pic>
        <p:nvPicPr>
          <p:cNvPr id="2" name="Picture 2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01008249-AFA9-A6EC-86E2-A89637DD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4" y="5030931"/>
            <a:ext cx="483583" cy="48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C8459583-E166-1958-82AB-E3334855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79" y="3997294"/>
            <a:ext cx="394398" cy="39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03004-0DE3-0A14-E1C2-52A726249CCC}"/>
              </a:ext>
            </a:extLst>
          </p:cNvPr>
          <p:cNvSpPr txBox="1"/>
          <p:nvPr/>
        </p:nvSpPr>
        <p:spPr>
          <a:xfrm>
            <a:off x="134316" y="6151132"/>
            <a:ext cx="999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코드 링크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https://github.com/kyaryunha/infcon-2023-handson/blob/main/src/ex2.py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E2877-7001-4C5B-8C06-EB6792304BA4}"/>
              </a:ext>
            </a:extLst>
          </p:cNvPr>
          <p:cNvSpPr txBox="1"/>
          <p:nvPr/>
        </p:nvSpPr>
        <p:spPr>
          <a:xfrm>
            <a:off x="9485922" y="1804852"/>
            <a:ext cx="200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역할 설정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4F9FA5-5FB5-6501-473C-C34B11EB0C88}"/>
              </a:ext>
            </a:extLst>
          </p:cNvPr>
          <p:cNvSpPr txBox="1"/>
          <p:nvPr/>
        </p:nvSpPr>
        <p:spPr>
          <a:xfrm>
            <a:off x="9485922" y="2355843"/>
            <a:ext cx="200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채팅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6077A-D3BA-7774-891C-6ABA10BA0A1E}"/>
              </a:ext>
            </a:extLst>
          </p:cNvPr>
          <p:cNvSpPr txBox="1"/>
          <p:nvPr/>
        </p:nvSpPr>
        <p:spPr>
          <a:xfrm>
            <a:off x="9485922" y="2903793"/>
            <a:ext cx="200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대답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F5BE4-B57D-FA01-7BAC-BDD3EABE784D}"/>
              </a:ext>
            </a:extLst>
          </p:cNvPr>
          <p:cNvSpPr txBox="1"/>
          <p:nvPr/>
        </p:nvSpPr>
        <p:spPr>
          <a:xfrm>
            <a:off x="9485922" y="3482059"/>
            <a:ext cx="200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두번째 채팅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499648-616F-B014-ADEC-F60281301621}"/>
              </a:ext>
            </a:extLst>
          </p:cNvPr>
          <p:cNvSpPr/>
          <p:nvPr/>
        </p:nvSpPr>
        <p:spPr>
          <a:xfrm>
            <a:off x="531094" y="1569844"/>
            <a:ext cx="8822456" cy="1295400"/>
          </a:xfrm>
          <a:prstGeom prst="rect">
            <a:avLst/>
          </a:prstGeom>
          <a:noFill/>
          <a:ln w="38100">
            <a:solidFill>
              <a:srgbClr val="00B7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256595-97F5-7B44-E6C0-A10009644578}"/>
              </a:ext>
            </a:extLst>
          </p:cNvPr>
          <p:cNvSpPr txBox="1"/>
          <p:nvPr/>
        </p:nvSpPr>
        <p:spPr>
          <a:xfrm>
            <a:off x="9485922" y="4035843"/>
            <a:ext cx="200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대답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BEAB2-5D41-C197-DE9D-99434D1F15F0}"/>
              </a:ext>
            </a:extLst>
          </p:cNvPr>
          <p:cNvSpPr txBox="1"/>
          <p:nvPr/>
        </p:nvSpPr>
        <p:spPr>
          <a:xfrm>
            <a:off x="9485922" y="4614109"/>
            <a:ext cx="200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세번째 채팅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3E2C19-5BAD-8123-F77B-E00D7DB94E05}"/>
              </a:ext>
            </a:extLst>
          </p:cNvPr>
          <p:cNvSpPr/>
          <p:nvPr/>
        </p:nvSpPr>
        <p:spPr>
          <a:xfrm>
            <a:off x="531094" y="1569843"/>
            <a:ext cx="8822456" cy="2368159"/>
          </a:xfrm>
          <a:prstGeom prst="rect">
            <a:avLst/>
          </a:prstGeom>
          <a:noFill/>
          <a:ln w="38100">
            <a:solidFill>
              <a:srgbClr val="00B7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2C2D33-B4EB-B079-7494-85F1E53F9B17}"/>
              </a:ext>
            </a:extLst>
          </p:cNvPr>
          <p:cNvSpPr/>
          <p:nvPr/>
        </p:nvSpPr>
        <p:spPr>
          <a:xfrm>
            <a:off x="531094" y="1582500"/>
            <a:ext cx="8822456" cy="3436582"/>
          </a:xfrm>
          <a:prstGeom prst="rect">
            <a:avLst/>
          </a:prstGeom>
          <a:noFill/>
          <a:ln w="38100">
            <a:solidFill>
              <a:srgbClr val="00B7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71677C-7621-049A-7895-4A39F4A4569D}"/>
              </a:ext>
            </a:extLst>
          </p:cNvPr>
          <p:cNvSpPr txBox="1"/>
          <p:nvPr/>
        </p:nvSpPr>
        <p:spPr>
          <a:xfrm>
            <a:off x="9473374" y="5121341"/>
            <a:ext cx="200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대답 </a:t>
            </a:r>
          </a:p>
        </p:txBody>
      </p:sp>
      <p:pic>
        <p:nvPicPr>
          <p:cNvPr id="30" name="Picture 2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89747014-77F8-0493-A79C-6089570F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06" y="2873450"/>
            <a:ext cx="394398" cy="39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9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8" grpId="0" animBg="1"/>
      <p:bldP spid="13" grpId="0" animBg="1"/>
      <p:bldP spid="18" grpId="0" animBg="1"/>
      <p:bldP spid="21" grpId="0" animBg="1"/>
      <p:bldP spid="23" grpId="0" animBg="1"/>
      <p:bldP spid="9" grpId="0"/>
      <p:bldP spid="14" grpId="0"/>
      <p:bldP spid="17" grpId="0"/>
      <p:bldP spid="19" grpId="0"/>
      <p:bldP spid="20" grpId="0" animBg="1"/>
      <p:bldP spid="20" grpId="1" animBg="1"/>
      <p:bldP spid="22" grpId="0"/>
      <p:bldP spid="24" grpId="0"/>
      <p:bldP spid="25" grpId="0" animBg="1"/>
      <p:bldP spid="25" grpId="1" animBg="1"/>
      <p:bldP spid="26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4" y="848482"/>
            <a:ext cx="79745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 API 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 – </a:t>
            </a:r>
            <a:r>
              <a:rPr lang="ko-KR" altLang="en-US" sz="1800" b="1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챗봇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  <a:endParaRPr lang="ko-KR" altLang="en-US"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03004-0DE3-0A14-E1C2-52A726249CCC}"/>
              </a:ext>
            </a:extLst>
          </p:cNvPr>
          <p:cNvSpPr txBox="1"/>
          <p:nvPr/>
        </p:nvSpPr>
        <p:spPr>
          <a:xfrm>
            <a:off x="134316" y="6151132"/>
            <a:ext cx="999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코드 링크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https://github.com/kyaryunha/infcon-2023-handson/blob/main/src/ex2.py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64AB0B-F792-A242-1FD6-5FC51F885F3B}"/>
              </a:ext>
            </a:extLst>
          </p:cNvPr>
          <p:cNvSpPr/>
          <p:nvPr/>
        </p:nvSpPr>
        <p:spPr>
          <a:xfrm>
            <a:off x="689986" y="1324410"/>
            <a:ext cx="4089679" cy="726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12D151-C7E3-264F-0BE1-EBFCB2818F5B}"/>
              </a:ext>
            </a:extLst>
          </p:cNvPr>
          <p:cNvSpPr/>
          <p:nvPr/>
        </p:nvSpPr>
        <p:spPr>
          <a:xfrm>
            <a:off x="837029" y="2307152"/>
            <a:ext cx="4089679" cy="886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35C7E4-FB32-0116-239A-EE9E9F75E695}"/>
              </a:ext>
            </a:extLst>
          </p:cNvPr>
          <p:cNvSpPr/>
          <p:nvPr/>
        </p:nvSpPr>
        <p:spPr>
          <a:xfrm>
            <a:off x="837029" y="5008438"/>
            <a:ext cx="4089679" cy="10010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985EB-908F-21F6-FF4A-B3DAEF7F2DF5}"/>
              </a:ext>
            </a:extLst>
          </p:cNvPr>
          <p:cNvSpPr txBox="1"/>
          <p:nvPr/>
        </p:nvSpPr>
        <p:spPr>
          <a:xfrm>
            <a:off x="626344" y="1268015"/>
            <a:ext cx="6096836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messages = [{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"system"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ko-KR" altLang="en-US" sz="11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유저와 대화를 하는 </a:t>
            </a:r>
            <a:r>
              <a:rPr lang="ko-KR" altLang="en-US" sz="1100" dirty="0" err="1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챗봇입니다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."</a:t>
            </a:r>
            <a:b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}]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while True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content = </a:t>
            </a:r>
            <a:r>
              <a:rPr lang="en-US" altLang="ko-KR" sz="1100" dirty="0"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"user: "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100" dirty="0" err="1">
                <a:solidFill>
                  <a:srgbClr val="A9B7C6"/>
                </a:solidFill>
                <a:effectLst/>
                <a:latin typeface="JetBrains Mono"/>
              </a:rPr>
              <a:t>messages.append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: content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content ==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"exit"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break</a:t>
            </a:r>
            <a:b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chat = </a:t>
            </a:r>
            <a:r>
              <a:rPr lang="en-US" altLang="ko-KR" sz="1100" dirty="0" err="1">
                <a:solidFill>
                  <a:srgbClr val="A9B7C6"/>
                </a:solidFill>
                <a:effectLst/>
                <a:latin typeface="JetBrains Mono"/>
              </a:rPr>
              <a:t>openai.ChatCompletion.create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AA4926"/>
                </a:solidFill>
                <a:effectLst/>
                <a:latin typeface="JetBrains Mono"/>
              </a:rPr>
              <a:t>model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"gpt-3.5-turbo"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AA4926"/>
                </a:solidFill>
                <a:effectLst/>
                <a:latin typeface="JetBrains Mono"/>
              </a:rPr>
              <a:t>messages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=messages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 err="1">
                <a:solidFill>
                  <a:srgbClr val="AA4926"/>
                </a:solidFill>
                <a:effectLst/>
                <a:latin typeface="JetBrains Mono"/>
              </a:rPr>
              <a:t>max_tokens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100" dirty="0">
                <a:solidFill>
                  <a:srgbClr val="6897BB"/>
                </a:solidFill>
                <a:effectLst/>
                <a:latin typeface="JetBrains Mono"/>
              </a:rPr>
              <a:t>2000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AA4926"/>
                </a:solidFill>
                <a:effectLst/>
                <a:latin typeface="JetBrains Mono"/>
              </a:rPr>
              <a:t>temperature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1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AA4926"/>
                </a:solidFill>
                <a:effectLst/>
                <a:latin typeface="JetBrains Mono"/>
              </a:rPr>
              <a:t>n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1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100" dirty="0" err="1">
                <a:solidFill>
                  <a:srgbClr val="A9B7C6"/>
                </a:solidFill>
                <a:effectLst/>
                <a:latin typeface="JetBrains Mono"/>
              </a:rPr>
              <a:t>chatgpt_response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sz="1100" dirty="0" err="1">
                <a:solidFill>
                  <a:srgbClr val="A9B7C6"/>
                </a:solidFill>
                <a:effectLst/>
                <a:latin typeface="JetBrains Mono"/>
              </a:rPr>
              <a:t>chat.choices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ko-KR" sz="11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 altLang="ko-KR" sz="1100" dirty="0" err="1">
                <a:solidFill>
                  <a:srgbClr val="A9B7C6"/>
                </a:solidFill>
                <a:effectLst/>
                <a:latin typeface="JetBrains Mono"/>
              </a:rPr>
              <a:t>message.content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1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100" dirty="0" err="1">
                <a:solidFill>
                  <a:srgbClr val="6A8759"/>
                </a:solidFill>
                <a:effectLst/>
                <a:latin typeface="JetBrains Mono"/>
              </a:rPr>
              <a:t>chatgpt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100" dirty="0" err="1">
                <a:solidFill>
                  <a:srgbClr val="A9B7C6"/>
                </a:solidFill>
                <a:effectLst/>
                <a:latin typeface="JetBrains Mono"/>
              </a:rPr>
              <a:t>chatgpt_response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100" dirty="0" err="1">
                <a:solidFill>
                  <a:srgbClr val="A9B7C6"/>
                </a:solidFill>
                <a:effectLst/>
                <a:latin typeface="JetBrains Mono"/>
              </a:rPr>
              <a:t>messages.append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"assistant"</a:t>
            </a: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100" dirty="0" err="1">
                <a:solidFill>
                  <a:srgbClr val="A9B7C6"/>
                </a:solidFill>
                <a:effectLst/>
                <a:latin typeface="JetBrains Mono"/>
              </a:rPr>
              <a:t>chatgpt_response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br>
              <a:rPr lang="en-US" altLang="ko-KR" sz="1100" dirty="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sz="11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A48DB-A41E-7F73-25EF-5FB2731FF2A2}"/>
              </a:ext>
            </a:extLst>
          </p:cNvPr>
          <p:cNvSpPr txBox="1"/>
          <p:nvPr/>
        </p:nvSpPr>
        <p:spPr>
          <a:xfrm>
            <a:off x="6374422" y="2728132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입력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(=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질문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79B2B-BC9E-B3DE-A605-FD5357621E52}"/>
              </a:ext>
            </a:extLst>
          </p:cNvPr>
          <p:cNvSpPr txBox="1"/>
          <p:nvPr/>
        </p:nvSpPr>
        <p:spPr>
          <a:xfrm>
            <a:off x="6374422" y="1582517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역할 설정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F47AC-3B34-43CE-3A4F-A6527B6FB666}"/>
              </a:ext>
            </a:extLst>
          </p:cNvPr>
          <p:cNvSpPr txBox="1"/>
          <p:nvPr/>
        </p:nvSpPr>
        <p:spPr>
          <a:xfrm>
            <a:off x="6374422" y="5324722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대답 </a:t>
            </a:r>
          </a:p>
        </p:txBody>
      </p:sp>
    </p:spTree>
    <p:extLst>
      <p:ext uri="{BB962C8B-B14F-4D97-AF65-F5344CB8AC3E}">
        <p14:creationId xmlns:p14="http://schemas.microsoft.com/office/powerpoint/2010/main" val="12231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</a:t>
            </a: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시작하기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622487" y="1275689"/>
            <a:ext cx="3677400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400"/>
            </a:pPr>
            <a:endParaRPr lang="en-US" altLang="ko-KR" sz="1400" b="0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  <a:p>
            <a:pPr>
              <a:lnSpc>
                <a:spcPct val="150000"/>
              </a:lnSpc>
              <a:buSzPts val="1400"/>
            </a:pP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일단 </a:t>
            </a:r>
            <a:r>
              <a:rPr lang="en-US" altLang="ko-KR" sz="1400" b="0" i="0" u="none" strike="noStrike" cap="none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r>
              <a:rPr lang="ko-KR" altLang="en-US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 접속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 </a:t>
            </a:r>
          </a:p>
          <a:p>
            <a:pPr>
              <a:lnSpc>
                <a:spcPct val="150000"/>
              </a:lnSpc>
              <a:buSzPts val="1400"/>
            </a:pPr>
            <a:endParaRPr lang="en-US" altLang="ko-KR" sz="1400" b="0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  <a:p>
            <a:pPr>
              <a:lnSpc>
                <a:spcPct val="150000"/>
              </a:lnSpc>
              <a:buSzPts val="1400"/>
            </a:pP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Send a message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에 무언가를 </a:t>
            </a:r>
            <a:r>
              <a:rPr lang="ko-KR" altLang="en-US" sz="1400" b="0" i="0" u="none" strike="noStrike" cap="none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보내보자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!</a:t>
            </a:r>
          </a:p>
          <a:p>
            <a:pPr>
              <a:lnSpc>
                <a:spcPct val="150000"/>
              </a:lnSpc>
              <a:buSzPts val="1400"/>
            </a:pP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  <a:buSzPts val="1400"/>
            </a:pPr>
            <a:r>
              <a:rPr lang="en-US" altLang="ko-KR" b="1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란</a:t>
            </a:r>
            <a: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?</a:t>
            </a:r>
          </a:p>
          <a:p>
            <a:pPr>
              <a:lnSpc>
                <a:spcPct val="150000"/>
              </a:lnSpc>
              <a:buSzPts val="1400"/>
            </a:pPr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OpenAI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에서 개발한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Large Language Model</a:t>
            </a:r>
          </a:p>
          <a:p>
            <a:pPr>
              <a:lnSpc>
                <a:spcPct val="150000"/>
              </a:lnSpc>
              <a:buSzPts val="1400"/>
            </a:pP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2021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월까지의 인터넷 상의 데이터 등으로 학습됨 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CA91AD-6CE9-A41B-6172-2E1AC32B78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" r="1"/>
          <a:stretch/>
        </p:blipFill>
        <p:spPr>
          <a:xfrm>
            <a:off x="4445000" y="1217782"/>
            <a:ext cx="7362517" cy="4511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C10CFB-3C78-BC69-D4B7-E99C4EE54E12}"/>
              </a:ext>
            </a:extLst>
          </p:cNvPr>
          <p:cNvSpPr txBox="1"/>
          <p:nvPr/>
        </p:nvSpPr>
        <p:spPr>
          <a:xfrm>
            <a:off x="4353169" y="596410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cap="none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r>
              <a:rPr lang="en-US" altLang="ko-KR" sz="1400" b="0" i="0" u="none" strike="noStrike" cap="none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에 접속하면 보이는 화면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!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D223F6-1BC6-878C-8883-2C1F0845FE32}"/>
              </a:ext>
            </a:extLst>
          </p:cNvPr>
          <p:cNvSpPr/>
          <p:nvPr/>
        </p:nvSpPr>
        <p:spPr>
          <a:xfrm>
            <a:off x="6761563" y="5024467"/>
            <a:ext cx="4239864" cy="496154"/>
          </a:xfrm>
          <a:prstGeom prst="rect">
            <a:avLst/>
          </a:prstGeom>
          <a:noFill/>
          <a:ln w="38100">
            <a:solidFill>
              <a:srgbClr val="00B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4" y="848482"/>
            <a:ext cx="79745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 API 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 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문장감정분류기</a:t>
            </a:r>
            <a:endParaRPr lang="ko-KR" altLang="en-US"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6CD40-00A9-4489-7D02-A4D83FC4D159}"/>
              </a:ext>
            </a:extLst>
          </p:cNvPr>
          <p:cNvSpPr/>
          <p:nvPr/>
        </p:nvSpPr>
        <p:spPr>
          <a:xfrm>
            <a:off x="626344" y="1507209"/>
            <a:ext cx="8667967" cy="1019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9FB94C-7421-A5DF-FB5D-2F2D6C324ECD}"/>
              </a:ext>
            </a:extLst>
          </p:cNvPr>
          <p:cNvSpPr/>
          <p:nvPr/>
        </p:nvSpPr>
        <p:spPr>
          <a:xfrm>
            <a:off x="626344" y="2526987"/>
            <a:ext cx="8667967" cy="844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581DE2-68B1-62C0-D5F2-927CBA675BB5}"/>
              </a:ext>
            </a:extLst>
          </p:cNvPr>
          <p:cNvSpPr/>
          <p:nvPr/>
        </p:nvSpPr>
        <p:spPr>
          <a:xfrm>
            <a:off x="626344" y="3387224"/>
            <a:ext cx="8667967" cy="8873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94CA20-B2EF-D643-2ECD-59402E7BEA56}"/>
              </a:ext>
            </a:extLst>
          </p:cNvPr>
          <p:cNvSpPr/>
          <p:nvPr/>
        </p:nvSpPr>
        <p:spPr>
          <a:xfrm>
            <a:off x="626344" y="4274602"/>
            <a:ext cx="8667967" cy="844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1D93DE-4D17-8DB3-CAA7-968E0F5DFF5B}"/>
              </a:ext>
            </a:extLst>
          </p:cNvPr>
          <p:cNvSpPr/>
          <p:nvPr/>
        </p:nvSpPr>
        <p:spPr>
          <a:xfrm>
            <a:off x="626344" y="5154331"/>
            <a:ext cx="8667967" cy="3892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546711-A669-2C39-ABFC-0B2D974907D3}"/>
              </a:ext>
            </a:extLst>
          </p:cNvPr>
          <p:cNvSpPr/>
          <p:nvPr/>
        </p:nvSpPr>
        <p:spPr>
          <a:xfrm>
            <a:off x="626344" y="5596796"/>
            <a:ext cx="8667967" cy="425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3697769-F0D1-DC19-A1ED-0FBC8EDC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4615"/>
              </p:ext>
            </p:extLst>
          </p:nvPr>
        </p:nvGraphicFramePr>
        <p:xfrm>
          <a:off x="626344" y="1507209"/>
          <a:ext cx="8667967" cy="449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480">
                  <a:extLst>
                    <a:ext uri="{9D8B030D-6E8A-4147-A177-3AD203B41FA5}">
                      <a16:colId xmlns:a16="http://schemas.microsoft.com/office/drawing/2014/main" val="3887100345"/>
                    </a:ext>
                  </a:extLst>
                </a:gridCol>
                <a:gridCol w="6498487">
                  <a:extLst>
                    <a:ext uri="{9D8B030D-6E8A-4147-A177-3AD203B41FA5}">
                      <a16:colId xmlns:a16="http://schemas.microsoft.com/office/drawing/2014/main" val="1419051042"/>
                    </a:ext>
                  </a:extLst>
                </a:gridCol>
              </a:tblGrid>
              <a:tr h="88378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system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문장의 감정을 판단해 행복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즐거움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불행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감동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호기심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집착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희망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설렘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기대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원망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분노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증오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짜증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질투의 감정 중에서 적절한 단어로 표현해 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감정을 잘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모르겠으면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모름이라 말해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3355"/>
                  </a:ext>
                </a:extLst>
              </a:tr>
              <a:tr h="435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오늘은 많은 것을 공부할 수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있을거야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451231"/>
                  </a:ext>
                </a:extLst>
              </a:tr>
              <a:tr h="435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assistant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희망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23597"/>
                  </a:ext>
                </a:extLst>
              </a:tr>
              <a:tr h="435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인프런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강의 너무 비싸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419258"/>
                  </a:ext>
                </a:extLst>
              </a:tr>
              <a:tr h="435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assistant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짜증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920940"/>
                  </a:ext>
                </a:extLst>
              </a:tr>
              <a:tr h="435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인프런이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세상에서 제일 최고야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~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988824"/>
                  </a:ext>
                </a:extLst>
              </a:tr>
              <a:tr h="435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assistant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행복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571724"/>
                  </a:ext>
                </a:extLst>
              </a:tr>
              <a:tr h="435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와 내가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인프콘에서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발표한다니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655721"/>
                  </a:ext>
                </a:extLst>
              </a:tr>
              <a:tr h="435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API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응답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309509"/>
                  </a:ext>
                </a:extLst>
              </a:tr>
            </a:tbl>
          </a:graphicData>
        </a:graphic>
      </p:graphicFrame>
      <p:pic>
        <p:nvPicPr>
          <p:cNvPr id="2" name="Picture 2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CCD4ECE4-5970-6161-EA5D-F8CB97C0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89" y="5609461"/>
            <a:ext cx="339163" cy="33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D3F38-34BC-1EE4-17B8-8B9D24D36B34}"/>
              </a:ext>
            </a:extLst>
          </p:cNvPr>
          <p:cNvSpPr txBox="1"/>
          <p:nvPr/>
        </p:nvSpPr>
        <p:spPr>
          <a:xfrm>
            <a:off x="134316" y="6151132"/>
            <a:ext cx="999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코드 링크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https://github.com/kyaryunha/infcon-2023-handson/blob/main/src/ex3.py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B3590-6D44-12D6-A176-B79FC13883BA}"/>
              </a:ext>
            </a:extLst>
          </p:cNvPr>
          <p:cNvSpPr txBox="1"/>
          <p:nvPr/>
        </p:nvSpPr>
        <p:spPr>
          <a:xfrm>
            <a:off x="9587521" y="2526987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첫번째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38040-737F-B5CD-D09E-A378FD8FB874}"/>
              </a:ext>
            </a:extLst>
          </p:cNvPr>
          <p:cNvSpPr txBox="1"/>
          <p:nvPr/>
        </p:nvSpPr>
        <p:spPr>
          <a:xfrm>
            <a:off x="9587521" y="1705102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역할 설정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F7802-D197-9061-DC25-38603E60497C}"/>
              </a:ext>
            </a:extLst>
          </p:cNvPr>
          <p:cNvSpPr txBox="1"/>
          <p:nvPr/>
        </p:nvSpPr>
        <p:spPr>
          <a:xfrm>
            <a:off x="9587521" y="3387225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두번째 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3CD26-5B55-6538-1054-DB9425074EAA}"/>
              </a:ext>
            </a:extLst>
          </p:cNvPr>
          <p:cNvSpPr txBox="1"/>
          <p:nvPr/>
        </p:nvSpPr>
        <p:spPr>
          <a:xfrm>
            <a:off x="9587521" y="4274602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세번째 예시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E978B-76DE-E3CC-1920-0C2B0EB22ADE}"/>
              </a:ext>
            </a:extLst>
          </p:cNvPr>
          <p:cNvSpPr txBox="1"/>
          <p:nvPr/>
        </p:nvSpPr>
        <p:spPr>
          <a:xfrm>
            <a:off x="9517671" y="5173634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문장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61BF3A-E416-8500-9D0D-F9648A44C8EB}"/>
              </a:ext>
            </a:extLst>
          </p:cNvPr>
          <p:cNvSpPr/>
          <p:nvPr/>
        </p:nvSpPr>
        <p:spPr>
          <a:xfrm>
            <a:off x="531094" y="1409700"/>
            <a:ext cx="8822456" cy="4248149"/>
          </a:xfrm>
          <a:prstGeom prst="rect">
            <a:avLst/>
          </a:prstGeom>
          <a:noFill/>
          <a:ln w="38100">
            <a:solidFill>
              <a:srgbClr val="00B7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1DE54A-8201-5AE9-1871-CA49D54872ED}"/>
              </a:ext>
            </a:extLst>
          </p:cNvPr>
          <p:cNvSpPr txBox="1"/>
          <p:nvPr/>
        </p:nvSpPr>
        <p:spPr>
          <a:xfrm>
            <a:off x="9448800" y="5659704"/>
            <a:ext cx="200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대답 </a:t>
            </a:r>
          </a:p>
        </p:txBody>
      </p:sp>
    </p:spTree>
    <p:extLst>
      <p:ext uri="{BB962C8B-B14F-4D97-AF65-F5344CB8AC3E}">
        <p14:creationId xmlns:p14="http://schemas.microsoft.com/office/powerpoint/2010/main" val="122661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4" grpId="0" animBg="1"/>
      <p:bldP spid="19" grpId="0" animBg="1"/>
      <p:bldP spid="8" grpId="0"/>
      <p:bldP spid="9" grpId="0"/>
      <p:bldP spid="11" grpId="0"/>
      <p:bldP spid="13" grpId="0"/>
      <p:bldP spid="17" grpId="0"/>
      <p:bldP spid="18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4" y="848482"/>
            <a:ext cx="79745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 API 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 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문장감정분류기</a:t>
            </a:r>
            <a:endParaRPr lang="ko-KR" altLang="en-US"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15DC19-95E0-E21C-BBD0-4030A189B417}"/>
              </a:ext>
            </a:extLst>
          </p:cNvPr>
          <p:cNvSpPr/>
          <p:nvPr/>
        </p:nvSpPr>
        <p:spPr>
          <a:xfrm>
            <a:off x="716111" y="1762178"/>
            <a:ext cx="5951975" cy="738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C5507F-0A3D-8AF5-93D9-BBB2A6DDED3A}"/>
              </a:ext>
            </a:extLst>
          </p:cNvPr>
          <p:cNvSpPr/>
          <p:nvPr/>
        </p:nvSpPr>
        <p:spPr>
          <a:xfrm>
            <a:off x="716111" y="2539380"/>
            <a:ext cx="5951975" cy="36550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47476-E1F1-0472-11E9-27ED260F6C74}"/>
              </a:ext>
            </a:extLst>
          </p:cNvPr>
          <p:cNvSpPr txBox="1"/>
          <p:nvPr/>
        </p:nvSpPr>
        <p:spPr>
          <a:xfrm>
            <a:off x="626344" y="1242096"/>
            <a:ext cx="6096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chat = </a:t>
            </a:r>
            <a:r>
              <a:rPr lang="en-US" altLang="ko-KR" sz="1000" dirty="0" err="1">
                <a:solidFill>
                  <a:srgbClr val="A9B7C6"/>
                </a:solidFill>
                <a:effectLst/>
                <a:latin typeface="JetBrains Mono"/>
              </a:rPr>
              <a:t>openai.ChatCompletion.create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000" dirty="0">
                <a:solidFill>
                  <a:srgbClr val="AA4926"/>
                </a:solidFill>
                <a:effectLst/>
                <a:latin typeface="JetBrains Mono"/>
              </a:rPr>
              <a:t>model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"gpt-3.5-turbo"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000" dirty="0">
                <a:solidFill>
                  <a:srgbClr val="AA4926"/>
                </a:solidFill>
                <a:effectLst/>
                <a:latin typeface="JetBrains Mono"/>
              </a:rPr>
              <a:t>messages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=[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"system"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문장의 감정을 판단해 행복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즐거움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불행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감동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호기심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집착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희망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설렘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기대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원망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분노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증오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짜증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질투의 감정 중에서 적절한 단어로 표현해 줘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. 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감정을 잘 </a:t>
            </a:r>
            <a:r>
              <a:rPr lang="ko-KR" altLang="en-US" sz="1000" dirty="0" err="1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모르겠으면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모름이라 말해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."</a:t>
            </a:r>
            <a:b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많은 것을 공부할 수 </a:t>
            </a:r>
            <a:r>
              <a:rPr lang="ko-KR" altLang="en-US" sz="1000" dirty="0" err="1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있을거야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"assistant"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희망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ko-KR" altLang="en-US" sz="1000" dirty="0" err="1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인프런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강의 너무 비싸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"assistant"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짜증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ko-KR" altLang="en-US" sz="1000" dirty="0" err="1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인프런이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세상에서 제일 최고야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~"</a:t>
            </a:r>
            <a:b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"assistant"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ko-KR" altLang="en-US" sz="1000" dirty="0"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행복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endParaRPr lang="en-US" altLang="ko-KR" sz="10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E07627-03E5-86B0-FC8F-82C1F47A91FB}"/>
              </a:ext>
            </a:extLst>
          </p:cNvPr>
          <p:cNvSpPr/>
          <p:nvPr/>
        </p:nvSpPr>
        <p:spPr>
          <a:xfrm>
            <a:off x="7537359" y="1466793"/>
            <a:ext cx="1728562" cy="5994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A5867D-9121-31D0-FFFC-E46675CA494E}"/>
              </a:ext>
            </a:extLst>
          </p:cNvPr>
          <p:cNvSpPr/>
          <p:nvPr/>
        </p:nvSpPr>
        <p:spPr>
          <a:xfrm>
            <a:off x="7351641" y="2967608"/>
            <a:ext cx="1764223" cy="8025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1998F-3ED7-E188-DDEE-81012773CC9D}"/>
              </a:ext>
            </a:extLst>
          </p:cNvPr>
          <p:cNvSpPr txBox="1"/>
          <p:nvPr/>
        </p:nvSpPr>
        <p:spPr>
          <a:xfrm>
            <a:off x="7254240" y="1397478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"role"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"content"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altLang="ko-KR" sz="1000" dirty="0"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000" dirty="0" err="1">
                <a:solidFill>
                  <a:srgbClr val="AA4926"/>
                </a:solidFill>
                <a:effectLst/>
                <a:latin typeface="JetBrains Mono"/>
              </a:rPr>
              <a:t>max_tokens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000" dirty="0"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000" dirty="0">
                <a:solidFill>
                  <a:srgbClr val="AA4926"/>
                </a:solidFill>
                <a:effectLst/>
                <a:latin typeface="JetBrains Mono"/>
              </a:rPr>
              <a:t>temperature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000" dirty="0">
                <a:solidFill>
                  <a:srgbClr val="AA4926"/>
                </a:solidFill>
                <a:effectLst/>
                <a:latin typeface="JetBrains Mono"/>
              </a:rPr>
              <a:t>n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(chat)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choice </a:t>
            </a:r>
            <a:r>
              <a:rPr lang="en-US" altLang="ko-KR" sz="10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ko-KR" sz="1000" dirty="0" err="1">
                <a:solidFill>
                  <a:srgbClr val="A9B7C6"/>
                </a:solidFill>
                <a:effectLst/>
                <a:latin typeface="JetBrains Mono"/>
              </a:rPr>
              <a:t>chat.choices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0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000" dirty="0">
                <a:solidFill>
                  <a:srgbClr val="6A8759"/>
                </a:solidFill>
                <a:effectLst/>
                <a:latin typeface="JetBrains Mono"/>
              </a:rPr>
              <a:t>"-----------------------"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0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000" dirty="0" err="1">
                <a:solidFill>
                  <a:srgbClr val="A9B7C6"/>
                </a:solidFill>
                <a:effectLst/>
                <a:latin typeface="JetBrains Mono"/>
              </a:rPr>
              <a:t>choice.message.content</a:t>
            </a:r>
            <a: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000" dirty="0">
                <a:solidFill>
                  <a:srgbClr val="A9B7C6"/>
                </a:solidFill>
                <a:effectLst/>
                <a:latin typeface="JetBrains Mono"/>
              </a:rPr>
            </a:b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F5D5C-4111-7325-E2F9-66C31018F4E4}"/>
              </a:ext>
            </a:extLst>
          </p:cNvPr>
          <p:cNvSpPr txBox="1"/>
          <p:nvPr/>
        </p:nvSpPr>
        <p:spPr>
          <a:xfrm>
            <a:off x="134316" y="6151132"/>
            <a:ext cx="999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코드 링크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https://github.com/kyaryunha/infcon-2023-handson/blob/main/src/ex3.py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3DB85-5C32-32F9-6E97-56D169274E98}"/>
              </a:ext>
            </a:extLst>
          </p:cNvPr>
          <p:cNvSpPr txBox="1"/>
          <p:nvPr/>
        </p:nvSpPr>
        <p:spPr>
          <a:xfrm>
            <a:off x="5112474" y="5831193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프롬프트 출력 예시들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64135-08E6-F2E5-4E9E-E1F7761E543F}"/>
              </a:ext>
            </a:extLst>
          </p:cNvPr>
          <p:cNvSpPr txBox="1"/>
          <p:nvPr/>
        </p:nvSpPr>
        <p:spPr>
          <a:xfrm>
            <a:off x="5112474" y="1478955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역할 설정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D7507-D98D-B0AF-064D-749D513B0C47}"/>
              </a:ext>
            </a:extLst>
          </p:cNvPr>
          <p:cNvSpPr txBox="1"/>
          <p:nvPr/>
        </p:nvSpPr>
        <p:spPr>
          <a:xfrm>
            <a:off x="9551587" y="1608289"/>
            <a:ext cx="2119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06DD1-8C0B-51A7-A308-30FE7D4F15C9}"/>
              </a:ext>
            </a:extLst>
          </p:cNvPr>
          <p:cNvSpPr txBox="1"/>
          <p:nvPr/>
        </p:nvSpPr>
        <p:spPr>
          <a:xfrm>
            <a:off x="9365870" y="3109105"/>
            <a:ext cx="1424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대답 </a:t>
            </a:r>
          </a:p>
        </p:txBody>
      </p:sp>
    </p:spTree>
    <p:extLst>
      <p:ext uri="{BB962C8B-B14F-4D97-AF65-F5344CB8AC3E}">
        <p14:creationId xmlns:p14="http://schemas.microsoft.com/office/powerpoint/2010/main" val="20097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3" grpId="0"/>
      <p:bldP spid="14" grpId="0"/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4" y="848482"/>
            <a:ext cx="79745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 API 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4 – </a:t>
            </a:r>
            <a:r>
              <a:rPr lang="ko-KR" altLang="en-US" sz="1800" b="1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태그봇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  <a:endParaRPr lang="ko-KR" altLang="en-US"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57EC-153D-B77C-1D95-91BD9C719651}"/>
              </a:ext>
            </a:extLst>
          </p:cNvPr>
          <p:cNvSpPr txBox="1"/>
          <p:nvPr/>
        </p:nvSpPr>
        <p:spPr>
          <a:xfrm>
            <a:off x="626343" y="1680453"/>
            <a:ext cx="10673424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강의의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description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을 보고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자동으로 강의에 해당하는 태그들을 매겨주기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강의의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description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 길기 때문에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gpt3.5-turbo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토큰으로는 처리하기 힘듭니다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 문제를 풀기 위한 해결 방법은 두 가지로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- 1.  gpt-3.5-turbo-16k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혹은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gpt-4-32k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를 사용하면 한 번의 요청에 더 많은 토큰을 사용할 수 있습니다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- 2. Completion API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Finetune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을 이용해 형식을 학습시킬 수 있습니다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CEA38-87EE-999F-3477-A4EA16B3280B}"/>
              </a:ext>
            </a:extLst>
          </p:cNvPr>
          <p:cNvSpPr txBox="1"/>
          <p:nvPr/>
        </p:nvSpPr>
        <p:spPr>
          <a:xfrm>
            <a:off x="134316" y="6151132"/>
            <a:ext cx="999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4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코드 링크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https://github.com/kyaryunha/infcon-2023-handson/blob/main/src/ex4.py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69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4" y="848482"/>
            <a:ext cx="79745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 API 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4 – </a:t>
            </a:r>
            <a:r>
              <a:rPr lang="ko-KR" altLang="en-US" sz="1800" b="1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태그봇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 </a:t>
            </a:r>
            <a:endParaRPr lang="ko-KR" altLang="en-US"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C0E3BE-9446-7401-7B4F-6BE08F932C4B}"/>
              </a:ext>
            </a:extLst>
          </p:cNvPr>
          <p:cNvSpPr/>
          <p:nvPr/>
        </p:nvSpPr>
        <p:spPr>
          <a:xfrm>
            <a:off x="623617" y="1692772"/>
            <a:ext cx="8667967" cy="678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EBE7A-B8FA-A875-A2D4-D5033AA676D0}"/>
              </a:ext>
            </a:extLst>
          </p:cNvPr>
          <p:cNvSpPr/>
          <p:nvPr/>
        </p:nvSpPr>
        <p:spPr>
          <a:xfrm>
            <a:off x="623616" y="2379346"/>
            <a:ext cx="8667967" cy="12748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3823D5-62ED-2E81-FAB7-F7697DE4FD51}"/>
              </a:ext>
            </a:extLst>
          </p:cNvPr>
          <p:cNvSpPr/>
          <p:nvPr/>
        </p:nvSpPr>
        <p:spPr>
          <a:xfrm>
            <a:off x="638894" y="3662537"/>
            <a:ext cx="8667967" cy="1201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E267-F53F-C9AA-F4B8-C8A2AD754A29}"/>
              </a:ext>
            </a:extLst>
          </p:cNvPr>
          <p:cNvSpPr/>
          <p:nvPr/>
        </p:nvSpPr>
        <p:spPr>
          <a:xfrm>
            <a:off x="638894" y="4892271"/>
            <a:ext cx="8667967" cy="533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3CA3C5-4D9E-FB47-751D-DEC888F72BCE}"/>
              </a:ext>
            </a:extLst>
          </p:cNvPr>
          <p:cNvSpPr/>
          <p:nvPr/>
        </p:nvSpPr>
        <p:spPr>
          <a:xfrm>
            <a:off x="638894" y="5453303"/>
            <a:ext cx="8667967" cy="5141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63C1E551-C10D-49D3-2A6E-8C4725721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35522"/>
              </p:ext>
            </p:extLst>
          </p:nvPr>
        </p:nvGraphicFramePr>
        <p:xfrm>
          <a:off x="626345" y="1677209"/>
          <a:ext cx="8667967" cy="431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480">
                  <a:extLst>
                    <a:ext uri="{9D8B030D-6E8A-4147-A177-3AD203B41FA5}">
                      <a16:colId xmlns:a16="http://schemas.microsoft.com/office/drawing/2014/main" val="3887100345"/>
                    </a:ext>
                  </a:extLst>
                </a:gridCol>
                <a:gridCol w="6498487">
                  <a:extLst>
                    <a:ext uri="{9D8B030D-6E8A-4147-A177-3AD203B41FA5}">
                      <a16:colId xmlns:a16="http://schemas.microsoft.com/office/drawing/2014/main" val="1419051042"/>
                    </a:ext>
                  </a:extLst>
                </a:gridCol>
              </a:tblGrid>
              <a:tr h="66480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system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인프런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IT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강의의 강의명과 강의소개를 보고 해당하는 태그를 생성합니다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태그는 콤마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(,)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로 구분하며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해당하는 태그가 없는 경우 빈 문자열을 출력합니다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3355"/>
                  </a:ext>
                </a:extLst>
              </a:tr>
              <a:tr h="66480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ChatGPT API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입문 강의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- 30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분 만에 다국어 번역기 웹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풀스택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개발하기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강의소개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길어서 생략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451231"/>
                  </a:ext>
                </a:extLst>
              </a:tr>
              <a:tr h="55847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assistant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ChatGPT, Python, HTML/CSS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23597"/>
                  </a:ext>
                </a:extLst>
              </a:tr>
              <a:tr h="66480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레이텍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(LaTeX),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코드를 컴파일하니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pdf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문서가 만들어져요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! –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입문편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강의소개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길어서 생략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419258"/>
                  </a:ext>
                </a:extLst>
              </a:tr>
              <a:tr h="55847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assistant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LaTeX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920940"/>
                  </a:ext>
                </a:extLst>
              </a:tr>
              <a:tr h="558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user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예측할 강의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82158"/>
                  </a:ext>
                </a:extLst>
              </a:tr>
              <a:tr h="558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API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응답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1702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4556CA-8922-9428-2EEF-A560F8E6033C}"/>
              </a:ext>
            </a:extLst>
          </p:cNvPr>
          <p:cNvSpPr txBox="1"/>
          <p:nvPr/>
        </p:nvSpPr>
        <p:spPr>
          <a:xfrm>
            <a:off x="134316" y="6151132"/>
            <a:ext cx="999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예제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4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코드 링크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</a:t>
            </a:r>
          </a:p>
          <a:p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https://github.com/kyaryunha/infcon-2023-handson/blob/main/src/ex4.py</a:t>
            </a:r>
            <a:endParaRPr lang="ko-KR" altLang="en-US" dirty="0">
              <a:solidFill>
                <a:srgbClr val="00B7F4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DDC62-FEA7-956D-7072-70036919D5B6}"/>
              </a:ext>
            </a:extLst>
          </p:cNvPr>
          <p:cNvSpPr txBox="1"/>
          <p:nvPr/>
        </p:nvSpPr>
        <p:spPr>
          <a:xfrm>
            <a:off x="9530371" y="2754747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첫번째 예시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AD1B1-1CDE-DE49-E969-2CA1B507188E}"/>
              </a:ext>
            </a:extLst>
          </p:cNvPr>
          <p:cNvSpPr txBox="1"/>
          <p:nvPr/>
        </p:nvSpPr>
        <p:spPr>
          <a:xfrm>
            <a:off x="9530371" y="1920592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역할 설정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5FC43-3EAA-F8E0-BE8E-8CD4104AECB2}"/>
              </a:ext>
            </a:extLst>
          </p:cNvPr>
          <p:cNvSpPr txBox="1"/>
          <p:nvPr/>
        </p:nvSpPr>
        <p:spPr>
          <a:xfrm>
            <a:off x="9448801" y="4035862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두번째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68FC6E-4B9C-CA22-BC5C-0BE108E7F473}"/>
              </a:ext>
            </a:extLst>
          </p:cNvPr>
          <p:cNvSpPr/>
          <p:nvPr/>
        </p:nvSpPr>
        <p:spPr>
          <a:xfrm>
            <a:off x="555375" y="1593913"/>
            <a:ext cx="8822456" cy="3859390"/>
          </a:xfrm>
          <a:prstGeom prst="rect">
            <a:avLst/>
          </a:prstGeom>
          <a:noFill/>
          <a:ln w="38100">
            <a:solidFill>
              <a:srgbClr val="00B7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984C8-4476-8AAA-D75E-25E94CD26175}"/>
              </a:ext>
            </a:extLst>
          </p:cNvPr>
          <p:cNvSpPr txBox="1"/>
          <p:nvPr/>
        </p:nvSpPr>
        <p:spPr>
          <a:xfrm>
            <a:off x="9448801" y="4951137"/>
            <a:ext cx="358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예측할 강의</a:t>
            </a:r>
          </a:p>
        </p:txBody>
      </p:sp>
      <p:pic>
        <p:nvPicPr>
          <p:cNvPr id="15" name="Picture 2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54CD2D6E-20AB-BBA0-093B-D482EBC4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89" y="5609461"/>
            <a:ext cx="339163" cy="33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16CA13-ED61-4846-2F40-0D851AB4E0A1}"/>
              </a:ext>
            </a:extLst>
          </p:cNvPr>
          <p:cNvSpPr txBox="1"/>
          <p:nvPr/>
        </p:nvSpPr>
        <p:spPr>
          <a:xfrm>
            <a:off x="9461350" y="5516211"/>
            <a:ext cx="200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대답 </a:t>
            </a:r>
          </a:p>
        </p:txBody>
      </p:sp>
    </p:spTree>
    <p:extLst>
      <p:ext uri="{BB962C8B-B14F-4D97-AF65-F5344CB8AC3E}">
        <p14:creationId xmlns:p14="http://schemas.microsoft.com/office/powerpoint/2010/main" val="13474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6" grpId="0" animBg="1"/>
      <p:bldP spid="17" grpId="0" animBg="1"/>
      <p:bldP spid="9" grpId="0"/>
      <p:bldP spid="10" grpId="0"/>
      <p:bldP spid="11" grpId="0"/>
      <p:bldP spid="12" grpId="0" animBg="1"/>
      <p:bldP spid="14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Finetune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이란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?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39C7B-445B-AF98-FA6D-344608BA6586}"/>
              </a:ext>
            </a:extLst>
          </p:cNvPr>
          <p:cNvSpPr txBox="1"/>
          <p:nvPr/>
        </p:nvSpPr>
        <p:spPr>
          <a:xfrm>
            <a:off x="626345" y="287783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현재 </a:t>
            </a:r>
            <a: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 API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인 </a:t>
            </a:r>
            <a: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gpt-3.5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와 </a:t>
            </a:r>
            <a: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gpt-4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는 </a:t>
            </a:r>
            <a: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Finetune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 지원되지 않음</a:t>
            </a:r>
            <a: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대신에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Completion API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인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Ada, Babbage, Curie, Davinci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Finetune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가능함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595A0-645F-F4C2-6B5C-6ED702AEE926}"/>
              </a:ext>
            </a:extLst>
          </p:cNvPr>
          <p:cNvSpPr txBox="1"/>
          <p:nvPr/>
        </p:nvSpPr>
        <p:spPr>
          <a:xfrm>
            <a:off x="626346" y="4519481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단순히 </a:t>
            </a:r>
            <a: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API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를 호출할 경우 단점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AFFDC-A5A8-4311-AF93-DED099E2741F}"/>
              </a:ext>
            </a:extLst>
          </p:cNvPr>
          <p:cNvSpPr txBox="1"/>
          <p:nvPr/>
        </p:nvSpPr>
        <p:spPr>
          <a:xfrm>
            <a:off x="626345" y="4987956"/>
            <a:ext cx="11072433" cy="10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프롬프트가 양이 많은 경우</a:t>
            </a:r>
            <a:r>
              <a:rPr lang="en-US" altLang="ko-KR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토큰 비용이 매번 많이 나감</a:t>
            </a:r>
            <a:endParaRPr lang="en-US" altLang="ko-KR" b="0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 API</a:t>
            </a:r>
            <a:r>
              <a:rPr lang="ko-KR" altLang="en-US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는 </a:t>
            </a:r>
            <a:r>
              <a:rPr lang="en-US" altLang="ko-KR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assistant</a:t>
            </a:r>
            <a:r>
              <a:rPr lang="ko-KR" altLang="en-US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으로 답변형식을 어느 정도 지정할 수 있지만</a:t>
            </a:r>
            <a:r>
              <a:rPr lang="en-US" altLang="ko-KR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Completion</a:t>
            </a:r>
            <a:r>
              <a:rPr lang="ko-KR" altLang="en-US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은 </a:t>
            </a:r>
            <a:r>
              <a:rPr lang="en-US" altLang="ko-KR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assistant</a:t>
            </a:r>
            <a:r>
              <a:rPr lang="ko-KR" altLang="en-US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가 없으니 프롬프트만으로 형식이 지정되기 </a:t>
            </a:r>
            <a:r>
              <a:rPr lang="ko-KR" altLang="en-US" b="0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힘듬</a:t>
            </a:r>
            <a:endParaRPr lang="en-US" altLang="ko-KR" b="0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자신만의 출력 형식을 지정하고 싶을 경우 프롬프트를 많이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들음</a:t>
            </a:r>
            <a:r>
              <a:rPr lang="en-US" altLang="ko-KR" b="0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8E4DD-1713-6707-749F-F4F9DFCE5DBC}"/>
              </a:ext>
            </a:extLst>
          </p:cNvPr>
          <p:cNvSpPr txBox="1"/>
          <p:nvPr/>
        </p:nvSpPr>
        <p:spPr>
          <a:xfrm>
            <a:off x="627217" y="1667074"/>
            <a:ext cx="9049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이미 대량의 데이터로 충분히 학습된 모델이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특정 작업을 더 잘하도록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추가적인 훈련을 하는 것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0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File API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8A7BD42D-3995-2169-A5CF-AC23731AB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04697"/>
              </p:ext>
            </p:extLst>
          </p:nvPr>
        </p:nvGraphicFramePr>
        <p:xfrm>
          <a:off x="626345" y="1545670"/>
          <a:ext cx="11000463" cy="4989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6411">
                  <a:extLst>
                    <a:ext uri="{9D8B030D-6E8A-4147-A177-3AD203B41FA5}">
                      <a16:colId xmlns:a16="http://schemas.microsoft.com/office/drawing/2014/main" val="3887100345"/>
                    </a:ext>
                  </a:extLst>
                </a:gridCol>
                <a:gridCol w="5623143">
                  <a:extLst>
                    <a:ext uri="{9D8B030D-6E8A-4147-A177-3AD203B41FA5}">
                      <a16:colId xmlns:a16="http://schemas.microsoft.com/office/drawing/2014/main" val="1419051042"/>
                    </a:ext>
                  </a:extLst>
                </a:gridCol>
                <a:gridCol w="2580909">
                  <a:extLst>
                    <a:ext uri="{9D8B030D-6E8A-4147-A177-3AD203B41FA5}">
                      <a16:colId xmlns:a16="http://schemas.microsoft.com/office/drawing/2014/main" val="3275002822"/>
                    </a:ext>
                  </a:extLst>
                </a:gridCol>
              </a:tblGrid>
              <a:tr h="7511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파일 업로드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openai.File.create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(file=open("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data.jsonl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", "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rb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"), purpose="fine-tune")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*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현재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purpose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의 종류는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fine-tune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만 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3355"/>
                  </a:ext>
                </a:extLst>
              </a:tr>
              <a:tr h="75084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파일 삭제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openai.File.delete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("file-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abcdef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")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인자는 파일의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id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451231"/>
                  </a:ext>
                </a:extLst>
              </a:tr>
              <a:tr h="75084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업로드한 파일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openai.File.list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81396"/>
                  </a:ext>
                </a:extLst>
              </a:tr>
              <a:tr h="70757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특정 파일 정보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openai.File.retrieve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("file-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abcdef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")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인자는 파일의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id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값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419258"/>
                  </a:ext>
                </a:extLst>
              </a:tr>
              <a:tr h="70757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파일 다운로드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 =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openai.File.download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(“file-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abcdef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")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with open("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download.jsonl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", "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wb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") as f: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  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f.write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(a)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인자는 파일의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id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920940"/>
                  </a:ext>
                </a:extLst>
              </a:tr>
              <a:tr h="707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업로드한 전체 파일 삭제하기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filelist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=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openai.File.list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()   #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업로드한 전체 파일 삭제하기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for file in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filelist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["data"]: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  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openai.File.delete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(file["id"])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8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13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File API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F53AE-1411-94E8-AD31-74F93E029883}"/>
              </a:ext>
            </a:extLst>
          </p:cNvPr>
          <p:cNvSpPr txBox="1"/>
          <p:nvPr/>
        </p:nvSpPr>
        <p:spPr>
          <a:xfrm>
            <a:off x="626344" y="1572865"/>
            <a:ext cx="92079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openai</a:t>
            </a:r>
            <a:b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api_key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api_key</a:t>
            </a:r>
            <a:b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openai.api_key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api_key</a:t>
            </a:r>
            <a:b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openai.File.create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AA4926"/>
                </a:solidFill>
                <a:effectLst/>
                <a:latin typeface="JetBrains Mono"/>
              </a:rPr>
              <a:t>file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400" dirty="0"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 err="1">
                <a:solidFill>
                  <a:srgbClr val="6A8759"/>
                </a:solidFill>
                <a:effectLst/>
                <a:latin typeface="JetBrains Mono"/>
              </a:rPr>
              <a:t>data.jsonl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 err="1">
                <a:solidFill>
                  <a:srgbClr val="6A8759"/>
                </a:solidFill>
                <a:effectLst/>
                <a:latin typeface="JetBrains Mono"/>
              </a:rPr>
              <a:t>rb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400" dirty="0">
                <a:solidFill>
                  <a:srgbClr val="AA4926"/>
                </a:solidFill>
                <a:effectLst/>
                <a:latin typeface="JetBrains Mono"/>
              </a:rPr>
              <a:t>purpose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"fine-tune"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))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</a:t>
            </a:r>
            <a:b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dirty="0">
              <a:solidFill>
                <a:srgbClr val="80808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openai.File.delete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"file-</a:t>
            </a:r>
            <a:r>
              <a:rPr lang="en-US" altLang="ko-KR" sz="1400" dirty="0" err="1"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))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삭제</a:t>
            </a:r>
            <a:b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openai.File.list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())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리스트</a:t>
            </a:r>
            <a:b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openai.File.retrieve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"file-</a:t>
            </a:r>
            <a:r>
              <a:rPr lang="en-US" altLang="ko-KR" sz="1400" dirty="0" err="1"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))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파일 정보 보기</a:t>
            </a:r>
            <a:b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a = 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openai.File.download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"file-</a:t>
            </a:r>
            <a:r>
              <a:rPr lang="en-US" altLang="ko-KR" sz="1400" dirty="0" err="1"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)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 하기</a:t>
            </a:r>
            <a:b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lang="en-US" altLang="ko-KR" sz="1400" dirty="0"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 err="1">
                <a:solidFill>
                  <a:srgbClr val="6A8759"/>
                </a:solidFill>
                <a:effectLst/>
                <a:latin typeface="JetBrains Mono"/>
              </a:rPr>
              <a:t>download.jsonl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 err="1">
                <a:solidFill>
                  <a:srgbClr val="6A8759"/>
                </a:solidFill>
                <a:effectLst/>
                <a:latin typeface="JetBrains Mono"/>
              </a:rPr>
              <a:t>wb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lang="en-US" altLang="ko-KR" sz="1400" dirty="0"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f:</a:t>
            </a:r>
            <a:b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f.write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(a)</a:t>
            </a:r>
            <a:b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filelist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openai.File.list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() 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업로드한 전체 파일 삭제하기</a:t>
            </a:r>
            <a:br>
              <a:rPr lang="ko-KR" altLang="en-US" sz="1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file </a:t>
            </a:r>
            <a:r>
              <a:rPr lang="en-US" altLang="ko-KR" sz="14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filelist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400" dirty="0" err="1">
                <a:solidFill>
                  <a:srgbClr val="A9B7C6"/>
                </a:solidFill>
                <a:effectLst/>
                <a:latin typeface="JetBrains Mono"/>
              </a:rPr>
              <a:t>openai.File.delete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(file[</a:t>
            </a:r>
            <a:r>
              <a:rPr lang="en-US" altLang="ko-KR" sz="1400" dirty="0"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lang="en-US" altLang="ko-KR" sz="1400" dirty="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sz="1400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00915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4" y="848482"/>
            <a:ext cx="62546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Finetune API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–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0.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데이터 형식 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E2CB4-3BC3-067B-B441-F2543D3AD075}"/>
              </a:ext>
            </a:extLst>
          </p:cNvPr>
          <p:cNvSpPr txBox="1"/>
          <p:nvPr/>
        </p:nvSpPr>
        <p:spPr>
          <a:xfrm>
            <a:off x="626344" y="3393345"/>
            <a:ext cx="93742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{'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prompt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': "강의 설명': \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n애플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웹사이트 인터랙션 클론! 대시보드 (1분코딩) -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중급자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를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위해 준비한 [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프론트엔드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웹 퍼블리싱] 강의입니다. 애플 웹사이트에 자주 등장하는 고급 인터랙션 효과들을 처음부터 직접 개발하는 방법을 배울 수 있습니다. ✍️ 이런 걸 배워요! 애플 웹사이트에 자주 사용되는 고급 인터랙션 기법 고해상도 비디오 인터랙션 스크롤을 이용한 키프레임과 요소 컨트롤 고해상도 이미지 처리를 위한 캔버스 활용법 애플 제품 소개페이지처럼 멋진 웹 인터랙션, 내 손으로 개발해보고 싶다면?.\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n태그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 \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", '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completion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': '인터랙티브 웹, 클론코딩,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JavaScript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SVG, HTML/CSS'}</a:t>
            </a:r>
          </a:p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{'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prompt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': "강의 설명': \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n프로그래밍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시작하기 : 파이썬 입문 (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Inflearn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Original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 대시보드 (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인프런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 -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입문자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를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위해 준비한 [프로그래밍 언어] 강의입니다. 이미 2만명 이상이 학습하고 만족한 최고의 프로그래밍 입문 강의. \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n인프런이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비전공자 위치에서 직접 기획하고 준비한 프로그래밍 입문 강의로, 프로그래밍을 전혀 접해보지 못한 사람부터 실제 활용 가능한 프로그래밍 능력까지 갈 수 있도록 도와주는 강의입니다.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\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n태그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 \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",'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completion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': '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Python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'}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EB261-280D-BFD1-2051-F9A8C29E0740}"/>
              </a:ext>
            </a:extLst>
          </p:cNvPr>
          <p:cNvSpPr txBox="1"/>
          <p:nvPr/>
        </p:nvSpPr>
        <p:spPr>
          <a:xfrm>
            <a:off x="626344" y="1804645"/>
            <a:ext cx="6094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jsonl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이라는 데이터 형식 사용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{‘prompt’: “”, ‘completion’: “”}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와 같은 데이터 여러 개로 이루어짐 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B774B-EF68-98CA-5BEB-0DDCB3758023}"/>
              </a:ext>
            </a:extLst>
          </p:cNvPr>
          <p:cNvSpPr txBox="1"/>
          <p:nvPr/>
        </p:nvSpPr>
        <p:spPr>
          <a:xfrm>
            <a:off x="626344" y="2754839"/>
            <a:ext cx="6094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데이터 예시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879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Finetune API - 1. </a:t>
            </a: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데이터 업로드 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0A78C-6B9E-86C8-2137-31EA05CD60AF}"/>
              </a:ext>
            </a:extLst>
          </p:cNvPr>
          <p:cNvSpPr txBox="1"/>
          <p:nvPr/>
        </p:nvSpPr>
        <p:spPr>
          <a:xfrm>
            <a:off x="626345" y="1604599"/>
            <a:ext cx="10558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result = </a:t>
            </a:r>
            <a:r>
              <a:rPr lang="en-US" altLang="ko-KR" sz="2400" dirty="0" err="1">
                <a:solidFill>
                  <a:srgbClr val="A9B7C6"/>
                </a:solidFill>
                <a:effectLst/>
                <a:latin typeface="JetBrains Mono"/>
              </a:rPr>
              <a:t>openai.File.create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2400" dirty="0">
                <a:solidFill>
                  <a:srgbClr val="AA4926"/>
                </a:solidFill>
                <a:effectLst/>
                <a:latin typeface="JetBrains Mono"/>
              </a:rPr>
              <a:t>file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2400" dirty="0"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2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2400" dirty="0" err="1">
                <a:solidFill>
                  <a:srgbClr val="6A8759"/>
                </a:solidFill>
                <a:effectLst/>
                <a:latin typeface="JetBrains Mono"/>
              </a:rPr>
              <a:t>tag.jsonl</a:t>
            </a:r>
            <a:r>
              <a:rPr lang="en-US" altLang="ko-KR" sz="2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2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2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2400" dirty="0" err="1">
                <a:solidFill>
                  <a:srgbClr val="6A8759"/>
                </a:solidFill>
                <a:effectLst/>
                <a:latin typeface="JetBrains Mono"/>
              </a:rPr>
              <a:t>rb</a:t>
            </a:r>
            <a:r>
              <a:rPr lang="en-US" altLang="ko-KR" sz="2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2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2400" dirty="0">
                <a:solidFill>
                  <a:srgbClr val="AA4926"/>
                </a:solidFill>
                <a:effectLst/>
                <a:latin typeface="JetBrains Mono"/>
              </a:rPr>
              <a:t>purpose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2400" dirty="0">
                <a:solidFill>
                  <a:srgbClr val="6A8759"/>
                </a:solidFill>
                <a:effectLst/>
                <a:latin typeface="JetBrains Mono"/>
              </a:rPr>
              <a:t>"fine-tune"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endParaRPr lang="en-US" altLang="ko-KR" sz="2400" dirty="0">
              <a:solidFill>
                <a:srgbClr val="A9B7C6"/>
              </a:solidFill>
              <a:latin typeface="JetBrains Mono"/>
            </a:endParaRPr>
          </a:p>
          <a:p>
            <a:r>
              <a:rPr lang="en-US" altLang="ko-KR" sz="24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(result)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8A03-0CB8-EF54-B1EB-E8F58A355E01}"/>
              </a:ext>
            </a:extLst>
          </p:cNvPr>
          <p:cNvSpPr txBox="1"/>
          <p:nvPr/>
        </p:nvSpPr>
        <p:spPr>
          <a:xfrm>
            <a:off x="674790" y="3098950"/>
            <a:ext cx="6094990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bytes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": 182498,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created_at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": 1687692052,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filename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":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file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</a:t>
            </a:r>
            <a:r>
              <a:rPr lang="ko-KR" altLang="en-US" b="1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id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": "file-R6bCt4jPf2QjGW3m5NWhvKVG",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object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":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file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purpose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":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fine-tune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status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":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uploaded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"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status_details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":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null</a:t>
            </a:r>
            <a:endParaRPr lang="ko-KR" altLang="en-US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035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Finetune API - 2.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훈련 시작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0A78C-6B9E-86C8-2137-31EA05CD60AF}"/>
              </a:ext>
            </a:extLst>
          </p:cNvPr>
          <p:cNvSpPr txBox="1"/>
          <p:nvPr/>
        </p:nvSpPr>
        <p:spPr>
          <a:xfrm>
            <a:off x="626345" y="1604599"/>
            <a:ext cx="105584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rgbClr val="A9B7C6"/>
                </a:solidFill>
                <a:effectLst/>
                <a:latin typeface="JetBrains Mono"/>
              </a:rPr>
              <a:t>file_id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sz="2400" dirty="0">
                <a:solidFill>
                  <a:srgbClr val="6A8759"/>
                </a:solidFill>
                <a:effectLst/>
                <a:latin typeface="JetBrains Mono"/>
              </a:rPr>
              <a:t>"ft-RTLQV9Bv3zZc0OKk4FnUmKai"</a:t>
            </a:r>
            <a:r>
              <a:rPr lang="en-US" altLang="ko-KR" sz="24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ko-KR" sz="2400" dirty="0">
                <a:solidFill>
                  <a:srgbClr val="808080"/>
                </a:solidFill>
                <a:effectLst/>
                <a:latin typeface="JetBrains Mono"/>
              </a:rPr>
              <a:t># 1 </a:t>
            </a:r>
            <a:r>
              <a:rPr lang="ko-KR" altLang="en-US" sz="2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출력된</a:t>
            </a:r>
            <a:r>
              <a:rPr lang="ko-KR" altLang="en-US" sz="2400" dirty="0"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lang="en-US" altLang="ko-KR" sz="2400" dirty="0">
                <a:solidFill>
                  <a:srgbClr val="808080"/>
                </a:solidFill>
                <a:effectLst/>
                <a:latin typeface="JetBrains Mono"/>
              </a:rPr>
              <a:t>id</a:t>
            </a:r>
            <a:br>
              <a:rPr lang="en-US" altLang="ko-KR" sz="2400" dirty="0">
                <a:solidFill>
                  <a:srgbClr val="808080"/>
                </a:solidFill>
                <a:effectLst/>
                <a:latin typeface="JetBrains Mono"/>
              </a:rPr>
            </a:br>
            <a:br>
              <a:rPr lang="en-US" altLang="ko-KR" sz="24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result = </a:t>
            </a:r>
            <a:r>
              <a:rPr lang="en-US" altLang="ko-KR" sz="2400" dirty="0" err="1">
                <a:solidFill>
                  <a:srgbClr val="A9B7C6"/>
                </a:solidFill>
                <a:effectLst/>
                <a:latin typeface="JetBrains Mono"/>
              </a:rPr>
              <a:t>openai.FineTune.create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2400" dirty="0" err="1">
                <a:solidFill>
                  <a:srgbClr val="AA4926"/>
                </a:solidFill>
                <a:effectLst/>
                <a:latin typeface="JetBrains Mono"/>
              </a:rPr>
              <a:t>training_file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2400" dirty="0" err="1">
                <a:solidFill>
                  <a:srgbClr val="A9B7C6"/>
                </a:solidFill>
                <a:effectLst/>
                <a:latin typeface="JetBrains Mono"/>
              </a:rPr>
              <a:t>file_id</a:t>
            </a:r>
            <a:r>
              <a:rPr lang="en-US" altLang="ko-KR" sz="24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2400" dirty="0">
                <a:solidFill>
                  <a:srgbClr val="AA4926"/>
                </a:solidFill>
                <a:effectLst/>
                <a:latin typeface="JetBrains Mono"/>
              </a:rPr>
              <a:t>model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2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2400" dirty="0" err="1">
                <a:solidFill>
                  <a:srgbClr val="6A8759"/>
                </a:solidFill>
                <a:effectLst/>
                <a:latin typeface="JetBrains Mono"/>
              </a:rPr>
              <a:t>davinci</a:t>
            </a:r>
            <a:r>
              <a:rPr lang="en-US" altLang="ko-KR" sz="24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24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4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408591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</a:t>
            </a: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시작하기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10CFB-3C78-BC69-D4B7-E99C4EE54E12}"/>
              </a:ext>
            </a:extLst>
          </p:cNvPr>
          <p:cNvSpPr txBox="1"/>
          <p:nvPr/>
        </p:nvSpPr>
        <p:spPr>
          <a:xfrm>
            <a:off x="4392413" y="597844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cap="none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r>
              <a:rPr lang="en-US" altLang="ko-KR" sz="1400" b="0" i="0" u="none" strike="noStrike" cap="none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에 무언가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질문하면 </a:t>
            </a:r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가 대답을 해준다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 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AEA17C-052A-B14E-9B06-A029C2330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805" y="1217782"/>
            <a:ext cx="7523834" cy="4594272"/>
          </a:xfrm>
          <a:prstGeom prst="rect">
            <a:avLst/>
          </a:prstGeom>
        </p:spPr>
      </p:pic>
      <p:sp>
        <p:nvSpPr>
          <p:cNvPr id="3" name="Google Shape;101;p7">
            <a:extLst>
              <a:ext uri="{FF2B5EF4-FFF2-40B4-BE49-F238E27FC236}">
                <a16:creationId xmlns:a16="http://schemas.microsoft.com/office/drawing/2014/main" id="{1D156362-6982-E9A1-9503-0C8069809666}"/>
              </a:ext>
            </a:extLst>
          </p:cNvPr>
          <p:cNvSpPr txBox="1"/>
          <p:nvPr/>
        </p:nvSpPr>
        <p:spPr>
          <a:xfrm>
            <a:off x="622487" y="1275689"/>
            <a:ext cx="3677400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400"/>
            </a:pPr>
            <a:endParaRPr lang="en-US" altLang="ko-KR" sz="1400" b="0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  <a:p>
            <a:pPr>
              <a:lnSpc>
                <a:spcPct val="150000"/>
              </a:lnSpc>
              <a:buSzPts val="1400"/>
            </a:pP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일단 </a:t>
            </a:r>
            <a:r>
              <a:rPr lang="en-US" altLang="ko-KR" sz="1400" b="0" i="0" u="none" strike="noStrike" cap="none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r>
              <a:rPr lang="ko-KR" altLang="en-US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 접속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 </a:t>
            </a:r>
          </a:p>
          <a:p>
            <a:pPr>
              <a:lnSpc>
                <a:spcPct val="150000"/>
              </a:lnSpc>
              <a:buSzPts val="1400"/>
            </a:pPr>
            <a:endParaRPr lang="en-US" altLang="ko-KR" sz="1400" b="0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  <a:p>
            <a:pPr>
              <a:lnSpc>
                <a:spcPct val="150000"/>
              </a:lnSpc>
              <a:buSzPts val="1400"/>
            </a:pP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Send a message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에 무언가를 </a:t>
            </a:r>
            <a:r>
              <a:rPr lang="ko-KR" altLang="en-US" sz="1400" b="0" i="0" u="none" strike="noStrike" cap="none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보내보자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!</a:t>
            </a:r>
          </a:p>
          <a:p>
            <a:pPr>
              <a:lnSpc>
                <a:spcPct val="150000"/>
              </a:lnSpc>
              <a:buSzPts val="1400"/>
            </a:pP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lnSpc>
                <a:spcPct val="150000"/>
              </a:lnSpc>
              <a:buSzPts val="1400"/>
            </a:pPr>
            <a:r>
              <a:rPr lang="en-US" altLang="ko-KR" b="1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란</a:t>
            </a:r>
            <a:r>
              <a:rPr lang="en-US" altLang="ko-KR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?</a:t>
            </a:r>
          </a:p>
          <a:p>
            <a:pPr>
              <a:lnSpc>
                <a:spcPct val="150000"/>
              </a:lnSpc>
              <a:buSzPts val="1400"/>
            </a:pPr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OpenAI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에서 개발한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Large Language Model</a:t>
            </a:r>
          </a:p>
          <a:p>
            <a:pPr>
              <a:lnSpc>
                <a:spcPct val="150000"/>
              </a:lnSpc>
              <a:buSzPts val="1400"/>
            </a:pP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2021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월까지의 인터넷 상의 데이터 등으로 학습됨 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7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Finetune API - 2.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훈련 시작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FAC69-932E-CEA2-56D2-50ACE9FB68DF}"/>
              </a:ext>
            </a:extLst>
          </p:cNvPr>
          <p:cNvSpPr txBox="1"/>
          <p:nvPr/>
        </p:nvSpPr>
        <p:spPr>
          <a:xfrm>
            <a:off x="626345" y="1277166"/>
            <a:ext cx="609499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{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"</a:t>
            </a:r>
            <a:r>
              <a:rPr lang="ko-KR" altLang="en-US" dirty="0" err="1">
                <a:solidFill>
                  <a:schemeClr val="bg1"/>
                </a:solidFill>
              </a:rPr>
              <a:t>created_at</a:t>
            </a:r>
            <a:r>
              <a:rPr lang="ko-KR" altLang="en-US" dirty="0">
                <a:solidFill>
                  <a:schemeClr val="bg1"/>
                </a:solidFill>
              </a:rPr>
              <a:t>": 1687692306,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"</a:t>
            </a:r>
            <a:r>
              <a:rPr lang="ko-KR" altLang="en-US" dirty="0" err="1">
                <a:solidFill>
                  <a:schemeClr val="bg1"/>
                </a:solidFill>
              </a:rPr>
              <a:t>events</a:t>
            </a:r>
            <a:r>
              <a:rPr lang="ko-KR" altLang="en-US" dirty="0">
                <a:solidFill>
                  <a:schemeClr val="bg1"/>
                </a:solidFill>
              </a:rPr>
              <a:t>": [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{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  "</a:t>
            </a:r>
            <a:r>
              <a:rPr lang="ko-KR" altLang="en-US" dirty="0" err="1">
                <a:solidFill>
                  <a:schemeClr val="bg1"/>
                </a:solidFill>
              </a:rPr>
              <a:t>created_at</a:t>
            </a:r>
            <a:r>
              <a:rPr lang="ko-KR" altLang="en-US" dirty="0">
                <a:solidFill>
                  <a:schemeClr val="bg1"/>
                </a:solidFill>
              </a:rPr>
              <a:t>": 1687692306,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  "</a:t>
            </a:r>
            <a:r>
              <a:rPr lang="ko-KR" altLang="en-US" dirty="0" err="1">
                <a:solidFill>
                  <a:schemeClr val="bg1"/>
                </a:solidFill>
              </a:rPr>
              <a:t>level</a:t>
            </a:r>
            <a:r>
              <a:rPr lang="ko-KR" altLang="en-US" dirty="0">
                <a:solidFill>
                  <a:schemeClr val="bg1"/>
                </a:solidFill>
              </a:rPr>
              <a:t>": "</a:t>
            </a:r>
            <a:r>
              <a:rPr lang="ko-KR" altLang="en-US" dirty="0" err="1">
                <a:solidFill>
                  <a:schemeClr val="bg1"/>
                </a:solidFill>
              </a:rPr>
              <a:t>info</a:t>
            </a:r>
            <a:r>
              <a:rPr lang="ko-KR" altLang="en-US" dirty="0">
                <a:solidFill>
                  <a:schemeClr val="bg1"/>
                </a:solidFill>
              </a:rPr>
              <a:t>",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  "</a:t>
            </a:r>
            <a:r>
              <a:rPr lang="ko-KR" altLang="en-US" dirty="0" err="1">
                <a:solidFill>
                  <a:schemeClr val="bg1"/>
                </a:solidFill>
              </a:rPr>
              <a:t>message</a:t>
            </a:r>
            <a:r>
              <a:rPr lang="ko-KR" altLang="en-US" dirty="0">
                <a:solidFill>
                  <a:schemeClr val="bg1"/>
                </a:solidFill>
              </a:rPr>
              <a:t>": "</a:t>
            </a:r>
            <a:r>
              <a:rPr lang="ko-KR" altLang="en-US" dirty="0" err="1">
                <a:solidFill>
                  <a:schemeClr val="bg1"/>
                </a:solidFill>
              </a:rPr>
              <a:t>Created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fine-tune</a:t>
            </a:r>
            <a:r>
              <a:rPr lang="ko-KR" altLang="en-US" dirty="0">
                <a:solidFill>
                  <a:schemeClr val="bg1"/>
                </a:solidFill>
              </a:rPr>
              <a:t>: ft-j3PETkfVbQale94WukmF8Mow",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  "</a:t>
            </a:r>
            <a:r>
              <a:rPr lang="ko-KR" altLang="en-US" dirty="0" err="1">
                <a:solidFill>
                  <a:schemeClr val="bg1"/>
                </a:solidFill>
              </a:rPr>
              <a:t>object</a:t>
            </a:r>
            <a:r>
              <a:rPr lang="ko-KR" altLang="en-US" dirty="0">
                <a:solidFill>
                  <a:schemeClr val="bg1"/>
                </a:solidFill>
              </a:rPr>
              <a:t>": "</a:t>
            </a:r>
            <a:r>
              <a:rPr lang="ko-KR" altLang="en-US" dirty="0" err="1">
                <a:solidFill>
                  <a:schemeClr val="bg1"/>
                </a:solidFill>
              </a:rPr>
              <a:t>fine-tune-event</a:t>
            </a:r>
            <a:r>
              <a:rPr lang="ko-KR" altLang="en-US" dirty="0">
                <a:solidFill>
                  <a:schemeClr val="bg1"/>
                </a:solidFill>
              </a:rPr>
              <a:t>"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],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"</a:t>
            </a:r>
            <a:r>
              <a:rPr lang="ko-KR" altLang="en-US" dirty="0" err="1">
                <a:solidFill>
                  <a:schemeClr val="bg1"/>
                </a:solidFill>
              </a:rPr>
              <a:t>fine_tuned_model</a:t>
            </a:r>
            <a:r>
              <a:rPr lang="ko-KR" altLang="en-US" dirty="0">
                <a:solidFill>
                  <a:schemeClr val="bg1"/>
                </a:solidFill>
              </a:rPr>
              <a:t>": </a:t>
            </a:r>
            <a:r>
              <a:rPr lang="ko-KR" altLang="en-US" dirty="0" err="1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"</a:t>
            </a:r>
            <a:r>
              <a:rPr lang="ko-KR" altLang="en-US" dirty="0" err="1">
                <a:solidFill>
                  <a:schemeClr val="bg1"/>
                </a:solidFill>
              </a:rPr>
              <a:t>hyperparams</a:t>
            </a:r>
            <a:r>
              <a:rPr lang="ko-KR" altLang="en-US" dirty="0">
                <a:solidFill>
                  <a:schemeClr val="bg1"/>
                </a:solidFill>
              </a:rPr>
              <a:t>": {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"</a:t>
            </a:r>
            <a:r>
              <a:rPr lang="ko-KR" altLang="en-US" dirty="0" err="1">
                <a:solidFill>
                  <a:schemeClr val="bg1"/>
                </a:solidFill>
              </a:rPr>
              <a:t>batch_size</a:t>
            </a:r>
            <a:r>
              <a:rPr lang="ko-KR" altLang="en-US" dirty="0">
                <a:solidFill>
                  <a:schemeClr val="bg1"/>
                </a:solidFill>
              </a:rPr>
              <a:t>": </a:t>
            </a:r>
            <a:r>
              <a:rPr lang="ko-KR" altLang="en-US" dirty="0" err="1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"</a:t>
            </a:r>
            <a:r>
              <a:rPr lang="ko-KR" altLang="en-US" dirty="0" err="1">
                <a:solidFill>
                  <a:schemeClr val="bg1"/>
                </a:solidFill>
              </a:rPr>
              <a:t>learning_rate_multiplier</a:t>
            </a:r>
            <a:r>
              <a:rPr lang="ko-KR" altLang="en-US" dirty="0">
                <a:solidFill>
                  <a:schemeClr val="bg1"/>
                </a:solidFill>
              </a:rPr>
              <a:t>": </a:t>
            </a:r>
            <a:r>
              <a:rPr lang="ko-KR" altLang="en-US" dirty="0" err="1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"</a:t>
            </a:r>
            <a:r>
              <a:rPr lang="ko-KR" altLang="en-US" dirty="0" err="1">
                <a:solidFill>
                  <a:schemeClr val="bg1"/>
                </a:solidFill>
              </a:rPr>
              <a:t>n_epochs</a:t>
            </a:r>
            <a:r>
              <a:rPr lang="ko-KR" altLang="en-US" dirty="0">
                <a:solidFill>
                  <a:schemeClr val="bg1"/>
                </a:solidFill>
              </a:rPr>
              <a:t>": 4,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"</a:t>
            </a:r>
            <a:r>
              <a:rPr lang="ko-KR" altLang="en-US" dirty="0" err="1">
                <a:solidFill>
                  <a:schemeClr val="bg1"/>
                </a:solidFill>
              </a:rPr>
              <a:t>prompt_loss_weight</a:t>
            </a:r>
            <a:r>
              <a:rPr lang="ko-KR" altLang="en-US" dirty="0">
                <a:solidFill>
                  <a:schemeClr val="bg1"/>
                </a:solidFill>
              </a:rPr>
              <a:t>": 0.01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},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"</a:t>
            </a:r>
            <a:r>
              <a:rPr lang="ko-KR" altLang="en-US" dirty="0" err="1">
                <a:solidFill>
                  <a:schemeClr val="bg1"/>
                </a:solidFill>
              </a:rPr>
              <a:t>id</a:t>
            </a:r>
            <a:r>
              <a:rPr lang="ko-KR" altLang="en-US" dirty="0">
                <a:solidFill>
                  <a:schemeClr val="bg1"/>
                </a:solidFill>
              </a:rPr>
              <a:t>": "ft-j3PETkfVbQale94WukmF8Mow",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"</a:t>
            </a:r>
            <a:r>
              <a:rPr lang="ko-KR" altLang="en-US" dirty="0" err="1">
                <a:solidFill>
                  <a:schemeClr val="bg1"/>
                </a:solidFill>
              </a:rPr>
              <a:t>model</a:t>
            </a:r>
            <a:r>
              <a:rPr lang="ko-KR" altLang="en-US" dirty="0">
                <a:solidFill>
                  <a:schemeClr val="bg1"/>
                </a:solidFill>
              </a:rPr>
              <a:t>": "</a:t>
            </a:r>
            <a:r>
              <a:rPr lang="ko-KR" altLang="en-US" dirty="0" err="1">
                <a:solidFill>
                  <a:schemeClr val="bg1"/>
                </a:solidFill>
              </a:rPr>
              <a:t>davinci</a:t>
            </a:r>
            <a:r>
              <a:rPr lang="ko-KR" altLang="en-US" dirty="0">
                <a:solidFill>
                  <a:schemeClr val="bg1"/>
                </a:solidFill>
              </a:rPr>
              <a:t>",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"</a:t>
            </a:r>
            <a:r>
              <a:rPr lang="ko-KR" altLang="en-US" dirty="0" err="1">
                <a:solidFill>
                  <a:schemeClr val="bg1"/>
                </a:solidFill>
              </a:rPr>
              <a:t>object</a:t>
            </a:r>
            <a:r>
              <a:rPr lang="ko-KR" altLang="en-US" dirty="0">
                <a:solidFill>
                  <a:schemeClr val="bg1"/>
                </a:solidFill>
              </a:rPr>
              <a:t>": "</a:t>
            </a:r>
            <a:r>
              <a:rPr lang="ko-KR" altLang="en-US" dirty="0" err="1">
                <a:solidFill>
                  <a:schemeClr val="bg1"/>
                </a:solidFill>
              </a:rPr>
              <a:t>fine-tune</a:t>
            </a:r>
            <a:r>
              <a:rPr lang="ko-KR" altLang="en-US" dirty="0">
                <a:solidFill>
                  <a:schemeClr val="bg1"/>
                </a:solidFill>
              </a:rPr>
              <a:t>",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"</a:t>
            </a:r>
            <a:r>
              <a:rPr lang="ko-KR" altLang="en-US" dirty="0" err="1">
                <a:solidFill>
                  <a:schemeClr val="bg1"/>
                </a:solidFill>
              </a:rPr>
              <a:t>organization_id</a:t>
            </a:r>
            <a:r>
              <a:rPr lang="ko-KR" altLang="en-US" dirty="0">
                <a:solidFill>
                  <a:schemeClr val="bg1"/>
                </a:solidFill>
              </a:rPr>
              <a:t>": "org-urjPYw9Tm7R3dVZ5lrN9BZcB",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"</a:t>
            </a:r>
            <a:r>
              <a:rPr lang="ko-KR" altLang="en-US" dirty="0" err="1">
                <a:solidFill>
                  <a:schemeClr val="bg1"/>
                </a:solidFill>
              </a:rPr>
              <a:t>result_files</a:t>
            </a:r>
            <a:r>
              <a:rPr lang="ko-KR" altLang="en-US" dirty="0">
                <a:solidFill>
                  <a:schemeClr val="bg1"/>
                </a:solidFill>
              </a:rPr>
              <a:t>": [],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"</a:t>
            </a:r>
            <a:r>
              <a:rPr lang="ko-KR" altLang="en-US" dirty="0" err="1">
                <a:solidFill>
                  <a:schemeClr val="bg1"/>
                </a:solidFill>
              </a:rPr>
              <a:t>status</a:t>
            </a:r>
            <a:r>
              <a:rPr lang="ko-KR" altLang="en-US" dirty="0">
                <a:solidFill>
                  <a:schemeClr val="bg1"/>
                </a:solidFill>
              </a:rPr>
              <a:t>": "</a:t>
            </a:r>
            <a:r>
              <a:rPr lang="ko-KR" altLang="en-US" dirty="0" err="1">
                <a:solidFill>
                  <a:schemeClr val="bg1"/>
                </a:solidFill>
              </a:rPr>
              <a:t>pending</a:t>
            </a:r>
            <a:r>
              <a:rPr lang="ko-KR" altLang="en-US" dirty="0">
                <a:solidFill>
                  <a:schemeClr val="bg1"/>
                </a:solidFill>
              </a:rPr>
              <a:t>",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6E605-A325-5589-6B31-095461B4B2C7}"/>
              </a:ext>
            </a:extLst>
          </p:cNvPr>
          <p:cNvSpPr txBox="1"/>
          <p:nvPr/>
        </p:nvSpPr>
        <p:spPr>
          <a:xfrm>
            <a:off x="6719316" y="1335125"/>
            <a:ext cx="428587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 "</a:t>
            </a:r>
            <a:r>
              <a:rPr lang="ko-KR" altLang="en-US" sz="1400" dirty="0" err="1">
                <a:solidFill>
                  <a:schemeClr val="bg1"/>
                </a:solidFill>
              </a:rPr>
              <a:t>training_files</a:t>
            </a:r>
            <a:r>
              <a:rPr lang="ko-KR" altLang="en-US" sz="1400" dirty="0">
                <a:solidFill>
                  <a:schemeClr val="bg1"/>
                </a:solidFill>
              </a:rPr>
              <a:t>": [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"</a:t>
            </a:r>
            <a:r>
              <a:rPr lang="ko-KR" altLang="en-US" sz="1400" dirty="0" err="1">
                <a:solidFill>
                  <a:schemeClr val="bg1"/>
                </a:solidFill>
              </a:rPr>
              <a:t>bytes</a:t>
            </a:r>
            <a:r>
              <a:rPr lang="ko-KR" altLang="en-US" sz="1400" dirty="0">
                <a:solidFill>
                  <a:schemeClr val="bg1"/>
                </a:solidFill>
              </a:rPr>
              <a:t>": 182498,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"</a:t>
            </a:r>
            <a:r>
              <a:rPr lang="ko-KR" altLang="en-US" sz="1400" dirty="0" err="1">
                <a:solidFill>
                  <a:schemeClr val="bg1"/>
                </a:solidFill>
              </a:rPr>
              <a:t>created_at</a:t>
            </a:r>
            <a:r>
              <a:rPr lang="ko-KR" altLang="en-US" sz="1400" dirty="0">
                <a:solidFill>
                  <a:schemeClr val="bg1"/>
                </a:solidFill>
              </a:rPr>
              <a:t>": 1687089392,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"</a:t>
            </a:r>
            <a:r>
              <a:rPr lang="ko-KR" altLang="en-US" sz="1400" dirty="0" err="1">
                <a:solidFill>
                  <a:schemeClr val="bg1"/>
                </a:solidFill>
              </a:rPr>
              <a:t>filename</a:t>
            </a:r>
            <a:r>
              <a:rPr lang="ko-KR" altLang="en-US" sz="1400" dirty="0">
                <a:solidFill>
                  <a:schemeClr val="bg1"/>
                </a:solidFill>
              </a:rPr>
              <a:t>": "</a:t>
            </a:r>
            <a:r>
              <a:rPr lang="ko-KR" altLang="en-US" sz="1400" dirty="0" err="1">
                <a:solidFill>
                  <a:schemeClr val="bg1"/>
                </a:solidFill>
              </a:rPr>
              <a:t>file</a:t>
            </a:r>
            <a:r>
              <a:rPr lang="ko-KR" altLang="en-US" sz="1400" dirty="0">
                <a:solidFill>
                  <a:schemeClr val="bg1"/>
                </a:solidFill>
              </a:rPr>
              <a:t>",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"</a:t>
            </a:r>
            <a:r>
              <a:rPr lang="ko-KR" altLang="en-US" sz="1400" dirty="0" err="1">
                <a:solidFill>
                  <a:schemeClr val="bg1"/>
                </a:solidFill>
              </a:rPr>
              <a:t>id</a:t>
            </a:r>
            <a:r>
              <a:rPr lang="ko-KR" altLang="en-US" sz="1400" dirty="0">
                <a:solidFill>
                  <a:schemeClr val="bg1"/>
                </a:solidFill>
              </a:rPr>
              <a:t>": "file-ThqiIbhXXCwjvIk559OZBvRD",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"</a:t>
            </a:r>
            <a:r>
              <a:rPr lang="ko-KR" altLang="en-US" sz="1400" dirty="0" err="1">
                <a:solidFill>
                  <a:schemeClr val="bg1"/>
                </a:solidFill>
              </a:rPr>
              <a:t>object</a:t>
            </a:r>
            <a:r>
              <a:rPr lang="ko-KR" altLang="en-US" sz="1400" dirty="0">
                <a:solidFill>
                  <a:schemeClr val="bg1"/>
                </a:solidFill>
              </a:rPr>
              <a:t>": "</a:t>
            </a:r>
            <a:r>
              <a:rPr lang="ko-KR" altLang="en-US" sz="1400" dirty="0" err="1">
                <a:solidFill>
                  <a:schemeClr val="bg1"/>
                </a:solidFill>
              </a:rPr>
              <a:t>file</a:t>
            </a:r>
            <a:r>
              <a:rPr lang="ko-KR" altLang="en-US" sz="1400" dirty="0">
                <a:solidFill>
                  <a:schemeClr val="bg1"/>
                </a:solidFill>
              </a:rPr>
              <a:t>",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"</a:t>
            </a:r>
            <a:r>
              <a:rPr lang="ko-KR" altLang="en-US" sz="1400" dirty="0" err="1">
                <a:solidFill>
                  <a:schemeClr val="bg1"/>
                </a:solidFill>
              </a:rPr>
              <a:t>purpose</a:t>
            </a:r>
            <a:r>
              <a:rPr lang="ko-KR" altLang="en-US" sz="1400" dirty="0">
                <a:solidFill>
                  <a:schemeClr val="bg1"/>
                </a:solidFill>
              </a:rPr>
              <a:t>": "</a:t>
            </a:r>
            <a:r>
              <a:rPr lang="ko-KR" altLang="en-US" sz="1400" dirty="0" err="1">
                <a:solidFill>
                  <a:schemeClr val="bg1"/>
                </a:solidFill>
              </a:rPr>
              <a:t>fine-tune</a:t>
            </a:r>
            <a:r>
              <a:rPr lang="ko-KR" altLang="en-US" sz="1400" dirty="0">
                <a:solidFill>
                  <a:schemeClr val="bg1"/>
                </a:solidFill>
              </a:rPr>
              <a:t>",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"</a:t>
            </a:r>
            <a:r>
              <a:rPr lang="ko-KR" altLang="en-US" sz="1400" dirty="0" err="1">
                <a:solidFill>
                  <a:schemeClr val="bg1"/>
                </a:solidFill>
              </a:rPr>
              <a:t>status</a:t>
            </a:r>
            <a:r>
              <a:rPr lang="ko-KR" altLang="en-US" sz="1400" dirty="0">
                <a:solidFill>
                  <a:schemeClr val="bg1"/>
                </a:solidFill>
              </a:rPr>
              <a:t>": "</a:t>
            </a:r>
            <a:r>
              <a:rPr lang="ko-KR" altLang="en-US" sz="1400" dirty="0" err="1">
                <a:solidFill>
                  <a:schemeClr val="bg1"/>
                </a:solidFill>
              </a:rPr>
              <a:t>processed</a:t>
            </a:r>
            <a:r>
              <a:rPr lang="ko-KR" altLang="en-US" sz="1400" dirty="0">
                <a:solidFill>
                  <a:schemeClr val="bg1"/>
                </a:solidFill>
              </a:rPr>
              <a:t>",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"</a:t>
            </a:r>
            <a:r>
              <a:rPr lang="ko-KR" altLang="en-US" sz="1400" dirty="0" err="1">
                <a:solidFill>
                  <a:schemeClr val="bg1"/>
                </a:solidFill>
              </a:rPr>
              <a:t>status_details</a:t>
            </a:r>
            <a:r>
              <a:rPr lang="ko-KR" altLang="en-US" sz="1400" dirty="0">
                <a:solidFill>
                  <a:schemeClr val="bg1"/>
                </a:solidFill>
              </a:rPr>
              <a:t>": </a:t>
            </a:r>
            <a:r>
              <a:rPr lang="ko-KR" altLang="en-US" sz="1400" dirty="0" err="1">
                <a:solidFill>
                  <a:schemeClr val="bg1"/>
                </a:solidFill>
              </a:rPr>
              <a:t>null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],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"</a:t>
            </a:r>
            <a:r>
              <a:rPr lang="ko-KR" altLang="en-US" sz="1400" dirty="0" err="1">
                <a:solidFill>
                  <a:schemeClr val="bg1"/>
                </a:solidFill>
              </a:rPr>
              <a:t>updated_at</a:t>
            </a:r>
            <a:r>
              <a:rPr lang="ko-KR" altLang="en-US" sz="1400" dirty="0">
                <a:solidFill>
                  <a:schemeClr val="bg1"/>
                </a:solidFill>
              </a:rPr>
              <a:t>": 1687692306,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"</a:t>
            </a:r>
            <a:r>
              <a:rPr lang="ko-KR" altLang="en-US" sz="1400" dirty="0" err="1">
                <a:solidFill>
                  <a:schemeClr val="bg1"/>
                </a:solidFill>
              </a:rPr>
              <a:t>validation_files</a:t>
            </a:r>
            <a:r>
              <a:rPr lang="ko-KR" altLang="en-US" sz="1400" dirty="0">
                <a:solidFill>
                  <a:schemeClr val="bg1"/>
                </a:solidFill>
              </a:rPr>
              <a:t>": []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976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Finetune API - 3.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훈련 과정 체크하기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0A78C-6B9E-86C8-2137-31EA05CD60AF}"/>
              </a:ext>
            </a:extLst>
          </p:cNvPr>
          <p:cNvSpPr txBox="1"/>
          <p:nvPr/>
        </p:nvSpPr>
        <p:spPr>
          <a:xfrm>
            <a:off x="626345" y="1604599"/>
            <a:ext cx="10558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rgbClr val="A9B7C6"/>
                </a:solidFill>
                <a:effectLst/>
                <a:latin typeface="JetBrains Mono"/>
              </a:rPr>
              <a:t>finetune_id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sz="2400" dirty="0">
                <a:solidFill>
                  <a:srgbClr val="6A8759"/>
                </a:solidFill>
                <a:effectLst/>
                <a:latin typeface="JetBrains Mono"/>
              </a:rPr>
              <a:t>"ft-RTLQV9Bv3zZc0OKk4FnUmKai"  </a:t>
            </a:r>
            <a:r>
              <a:rPr lang="en-US" altLang="ko-KR" sz="2400" dirty="0">
                <a:solidFill>
                  <a:srgbClr val="808080"/>
                </a:solidFill>
                <a:effectLst/>
                <a:latin typeface="JetBrains Mono"/>
              </a:rPr>
              <a:t># 2</a:t>
            </a:r>
            <a:r>
              <a:rPr lang="ko-KR" altLang="en-US" sz="2400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출력된</a:t>
            </a:r>
            <a:r>
              <a:rPr lang="ko-KR" altLang="en-US" sz="2400" dirty="0"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lang="en-US" altLang="ko-KR" sz="2400" dirty="0">
                <a:solidFill>
                  <a:srgbClr val="808080"/>
                </a:solidFill>
                <a:effectLst/>
                <a:latin typeface="JetBrains Mono"/>
              </a:rPr>
              <a:t>id</a:t>
            </a:r>
            <a:br>
              <a:rPr lang="en-US" altLang="ko-KR" sz="24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ko-KR" sz="24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2400" dirty="0" err="1">
                <a:solidFill>
                  <a:srgbClr val="A9B7C6"/>
                </a:solidFill>
                <a:effectLst/>
                <a:latin typeface="JetBrains Mono"/>
              </a:rPr>
              <a:t>openai.FineTune.list_events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2400" dirty="0" err="1">
                <a:solidFill>
                  <a:srgbClr val="A9B7C6"/>
                </a:solidFill>
                <a:effectLst/>
                <a:latin typeface="JetBrains Mono"/>
              </a:rPr>
              <a:t>finetune_id</a:t>
            </a:r>
            <a:r>
              <a:rPr lang="en-US" altLang="ko-KR" sz="2400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504BE-B937-A4C9-5BBE-A919866E08BF}"/>
              </a:ext>
            </a:extLst>
          </p:cNvPr>
          <p:cNvSpPr txBox="1"/>
          <p:nvPr/>
        </p:nvSpPr>
        <p:spPr>
          <a:xfrm>
            <a:off x="626345" y="4422405"/>
            <a:ext cx="7920763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데이터는 </a:t>
            </a:r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json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형식으로 온다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한번에 오는 것이 아니라 시간이 지날수록 추가되기 때문에 여러 번 체크해야 한다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Wandb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 연동해 실시간으로 오는 데이터를 좀 더 편리하게 확인할 수도 있다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016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Finetune API - 3.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훈련 과정 체크하기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0A78C-6B9E-86C8-2137-31EA05CD60AF}"/>
              </a:ext>
            </a:extLst>
          </p:cNvPr>
          <p:cNvSpPr txBox="1"/>
          <p:nvPr/>
        </p:nvSpPr>
        <p:spPr>
          <a:xfrm>
            <a:off x="626345" y="1255322"/>
            <a:ext cx="10558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9B7C6"/>
                </a:solidFill>
                <a:effectLst/>
                <a:latin typeface="JetBrains Mono"/>
              </a:rPr>
              <a:t>finetune_id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dirty="0">
                <a:solidFill>
                  <a:srgbClr val="6A8759"/>
                </a:solidFill>
                <a:effectLst/>
                <a:latin typeface="JetBrains Mono"/>
              </a:rPr>
              <a:t>"ft-RTLQV9Bv3zZc0OKk4FnUmKai"  </a:t>
            </a:r>
            <a:r>
              <a:rPr lang="en-US" altLang="ko-KR" dirty="0">
                <a:solidFill>
                  <a:srgbClr val="808080"/>
                </a:solidFill>
                <a:effectLst/>
                <a:latin typeface="JetBrains Mono"/>
              </a:rPr>
              <a:t># 2</a:t>
            </a:r>
            <a:r>
              <a:rPr lang="ko-KR" altLang="en-US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출력된</a:t>
            </a:r>
            <a:r>
              <a:rPr lang="ko-KR" altLang="en-US" dirty="0"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lang="en-US" altLang="ko-KR" dirty="0">
                <a:solidFill>
                  <a:srgbClr val="808080"/>
                </a:solidFill>
                <a:effectLst/>
                <a:latin typeface="JetBrains Mono"/>
              </a:rPr>
              <a:t>id</a:t>
            </a:r>
            <a:br>
              <a:rPr lang="en-US" altLang="ko-KR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dirty="0" err="1">
                <a:solidFill>
                  <a:srgbClr val="A9B7C6"/>
                </a:solidFill>
                <a:effectLst/>
                <a:latin typeface="JetBrains Mono"/>
              </a:rPr>
              <a:t>openai.FineTune.list_events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dirty="0" err="1">
                <a:solidFill>
                  <a:srgbClr val="A9B7C6"/>
                </a:solidFill>
                <a:effectLst/>
                <a:latin typeface="JetBrains Mono"/>
              </a:rPr>
              <a:t>finetune_id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</a:p>
        </p:txBody>
      </p: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0802BB6A-9EF9-A5C7-CE80-635E5D561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04576"/>
              </p:ext>
            </p:extLst>
          </p:nvPr>
        </p:nvGraphicFramePr>
        <p:xfrm>
          <a:off x="626345" y="1980191"/>
          <a:ext cx="6367906" cy="4414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7906">
                  <a:extLst>
                    <a:ext uri="{9D8B030D-6E8A-4147-A177-3AD203B41FA5}">
                      <a16:colId xmlns:a16="http://schemas.microsoft.com/office/drawing/2014/main" val="1419051042"/>
                    </a:ext>
                  </a:extLst>
                </a:gridCol>
              </a:tblGrid>
              <a:tr h="40132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Created fine-tune: ft-RTLQV9Bv3zZc0OKk4FnUmKai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53355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Fine-tune costs $9.95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451231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Fine-tune enqueued. Queue number: 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23597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Fine-tune started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419258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Completed epoch 1/4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920940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Completed epoch 2/4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82158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Completed epoch 3/4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49614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Completed epoch 4/4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577503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Uploaded model: davinci:ft-hyun-2023-06-18-13-12-09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41306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Uploaded result file: file-fxFJkjIyOvFVknghup1yjfnr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85997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Fine-tune succeeded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31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660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64163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Finetune API – 4. </a:t>
            </a: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훈련된 모델 사용해보기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EE54D-8599-6AC7-BF41-746CAEAE8A80}"/>
              </a:ext>
            </a:extLst>
          </p:cNvPr>
          <p:cNvSpPr txBox="1"/>
          <p:nvPr/>
        </p:nvSpPr>
        <p:spPr>
          <a:xfrm>
            <a:off x="626345" y="2268173"/>
            <a:ext cx="106036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data = </a:t>
            </a:r>
            <a:r>
              <a:rPr lang="en-US" altLang="ko-KR" sz="1600" dirty="0" err="1">
                <a:solidFill>
                  <a:srgbClr val="A9B7C6"/>
                </a:solidFill>
                <a:effectLst/>
                <a:latin typeface="JetBrains Mono"/>
              </a:rPr>
              <a:t>get_data_by_path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600" dirty="0" err="1">
                <a:solidFill>
                  <a:srgbClr val="6A8759"/>
                </a:solidFill>
                <a:effectLst/>
                <a:latin typeface="JetBrains Mono"/>
              </a:rPr>
              <a:t>chatgpt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-</a:t>
            </a:r>
            <a:r>
              <a:rPr lang="ko-KR" altLang="en-US" sz="1600" dirty="0">
                <a:solidFill>
                  <a:srgbClr val="6A8759"/>
                </a:solidFill>
                <a:effectLst/>
                <a:latin typeface="JetBrains Mono"/>
              </a:rPr>
              <a:t>다국어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-</a:t>
            </a:r>
            <a:r>
              <a:rPr lang="ko-KR" altLang="en-US" sz="1600" dirty="0">
                <a:solidFill>
                  <a:srgbClr val="6A8759"/>
                </a:solidFill>
                <a:effectLst/>
                <a:latin typeface="JetBrains Mono"/>
              </a:rPr>
              <a:t>번역기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-</a:t>
            </a:r>
            <a:r>
              <a:rPr lang="ko-KR" altLang="en-US" sz="1600" dirty="0" err="1">
                <a:solidFill>
                  <a:srgbClr val="6A8759"/>
                </a:solidFill>
                <a:effectLst/>
                <a:latin typeface="JetBrains Mono"/>
              </a:rPr>
              <a:t>웹개발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chat = </a:t>
            </a:r>
            <a:r>
              <a:rPr lang="en-US" altLang="ko-KR" sz="1600" dirty="0" err="1">
                <a:solidFill>
                  <a:srgbClr val="A9B7C6"/>
                </a:solidFill>
                <a:effectLst/>
                <a:latin typeface="JetBrains Mono"/>
              </a:rPr>
              <a:t>openai.Completion.create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AA4926"/>
                </a:solidFill>
                <a:effectLst/>
                <a:latin typeface="JetBrains Mono"/>
              </a:rPr>
              <a:t>engine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"davinci:ft-hyun-2023-06-18-13-12-09"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AA4926"/>
                </a:solidFill>
                <a:effectLst/>
                <a:latin typeface="JetBrains Mono"/>
              </a:rPr>
              <a:t>prompt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=data[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'prompt'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600" dirty="0" err="1">
                <a:solidFill>
                  <a:srgbClr val="AA4926"/>
                </a:solidFill>
                <a:effectLst/>
                <a:latin typeface="JetBrains Mono"/>
              </a:rPr>
              <a:t>max_tokens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6897BB"/>
                </a:solidFill>
                <a:effectLst/>
                <a:latin typeface="JetBrains Mono"/>
              </a:rPr>
              <a:t>80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AA4926"/>
                </a:solidFill>
                <a:effectLst/>
                <a:latin typeface="JetBrains Mono"/>
              </a:rPr>
              <a:t>temperature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AA4926"/>
                </a:solidFill>
                <a:effectLst/>
                <a:latin typeface="JetBrains Mono"/>
              </a:rPr>
              <a:t>n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endParaRPr lang="en-US" altLang="ko-KR" sz="1600" dirty="0">
              <a:solidFill>
                <a:srgbClr val="A9B7C6"/>
              </a:solidFill>
              <a:latin typeface="JetBrains Mono"/>
            </a:endParaRPr>
          </a:p>
          <a:p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choice </a:t>
            </a:r>
            <a:r>
              <a:rPr lang="en-US" altLang="ko-KR" sz="16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ko-KR" sz="1600" dirty="0" err="1">
                <a:solidFill>
                  <a:srgbClr val="A9B7C6"/>
                </a:solidFill>
                <a:effectLst/>
                <a:latin typeface="JetBrains Mono"/>
              </a:rPr>
              <a:t>chat.choices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dirty="0">
                <a:solidFill>
                  <a:srgbClr val="6A8759"/>
                </a:solidFill>
                <a:effectLst/>
                <a:latin typeface="JetBrains Mono"/>
              </a:rPr>
              <a:t>"-----------------------"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dirty="0" err="1">
                <a:solidFill>
                  <a:srgbClr val="A9B7C6"/>
                </a:solidFill>
                <a:effectLst/>
                <a:latin typeface="JetBrains Mono"/>
              </a:rPr>
              <a:t>choice.text</a:t>
            </a:r>
            <a:r>
              <a:rPr lang="en-US" altLang="ko-KR" sz="16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endParaRPr lang="en-US" altLang="ko-KR" sz="1600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9387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64163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Finetune API – 4. </a:t>
            </a: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훈련된 모델 사용해보기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D17A1-C106-4138-2BF9-B3A11F59A30B}"/>
              </a:ext>
            </a:extLst>
          </p:cNvPr>
          <p:cNvSpPr txBox="1"/>
          <p:nvPr/>
        </p:nvSpPr>
        <p:spPr>
          <a:xfrm>
            <a:off x="626345" y="2302949"/>
            <a:ext cx="8560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Python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다국어 번역기,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인공지능, 웹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풀스택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개발 매뉴얼,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Python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3,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Django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프</a:t>
            </a:r>
            <a:endParaRPr lang="ko-KR" altLang="en-US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74351-CAD8-3B5E-117E-0F2CDF8CCB47}"/>
              </a:ext>
            </a:extLst>
          </p:cNvPr>
          <p:cNvSpPr txBox="1"/>
          <p:nvPr/>
        </p:nvSpPr>
        <p:spPr>
          <a:xfrm>
            <a:off x="974956" y="4105717"/>
            <a:ext cx="10282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결과가 다음과 같이 콤마 형식으로 잘 나오는 것을 볼 수 있다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하지만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Completion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모델이다 보니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뒤에가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잘려있고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뒤로 갈수록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Django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등 이상한 것을 태그하기 때문에 </a:t>
            </a: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적절한 값에서 잘라서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써야한다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6629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4710027" y="3105855"/>
            <a:ext cx="30982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6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감사합니다</a:t>
            </a:r>
            <a:r>
              <a:rPr lang="en-US" altLang="ko-KR" sz="36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!</a:t>
            </a:r>
            <a:endParaRPr sz="36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21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</a:t>
            </a: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시작하기 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–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답장 보내기 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626345" y="1666158"/>
            <a:ext cx="533591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답변에 대해 더 자세하게 알고 싶으면 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  <a:p>
            <a:pPr>
              <a:buSzPts val="1400"/>
            </a:pP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buSzPts val="1400"/>
            </a:pP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“2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번 패키지 정보 작성에 대해 더 자세하게 설명해 줘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“ 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처럼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  <a:p>
            <a:pPr>
              <a:buSzPts val="1400"/>
            </a:pPr>
            <a:endParaRPr lang="en-US" altLang="ko-KR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>
              <a:buSzPts val="1400"/>
            </a:pP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답장을 보내면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</a:t>
            </a:r>
            <a:r>
              <a:rPr lang="en-US" altLang="ko-KR" sz="1400" b="0" i="0" u="none" strike="noStrike" cap="none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가 더 자세하게 답변을 해준다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! </a:t>
            </a:r>
            <a:endParaRPr lang="ko-KR" altLang="en-US" sz="1400" b="0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16C759-77B3-E0C1-9BD8-05545F04B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98" y="1033132"/>
            <a:ext cx="4774216" cy="50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1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4" y="848482"/>
            <a:ext cx="74034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</a:t>
            </a: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시작하기 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– </a:t>
            </a:r>
            <a:r>
              <a:rPr lang="en-US" altLang="ko-KR" sz="1800" b="1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Plus </a:t>
            </a:r>
            <a:r>
              <a:rPr lang="ko-KR" altLang="en-US" sz="1800" b="1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결제시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추가로 가능한 것 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45543-B820-40B3-12EC-EA8C6415E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35" y="2081126"/>
            <a:ext cx="3074605" cy="626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AEA39-0DA7-B2B8-8FFE-B61C7244F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44" y="3661068"/>
            <a:ext cx="3969878" cy="2515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7DEA-806D-8A4B-F9E6-8CD47ED991B6}"/>
              </a:ext>
            </a:extLst>
          </p:cNvPr>
          <p:cNvSpPr txBox="1"/>
          <p:nvPr/>
        </p:nvSpPr>
        <p:spPr>
          <a:xfrm>
            <a:off x="547622" y="1631239"/>
            <a:ext cx="6094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1. GPT4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사용 가능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05408-CF7E-2DCD-3318-18C821A61B49}"/>
              </a:ext>
            </a:extLst>
          </p:cNvPr>
          <p:cNvSpPr txBox="1"/>
          <p:nvPr/>
        </p:nvSpPr>
        <p:spPr>
          <a:xfrm>
            <a:off x="547622" y="3208375"/>
            <a:ext cx="6094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2. Settings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Browse with Bing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혹은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Plugin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사용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41AB68-EB22-A561-19BF-4C1490B5C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628" y="2178308"/>
            <a:ext cx="1736430" cy="18594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7A922D-11B3-6D41-6125-21829A6FFEAE}"/>
              </a:ext>
            </a:extLst>
          </p:cNvPr>
          <p:cNvSpPr txBox="1"/>
          <p:nvPr/>
        </p:nvSpPr>
        <p:spPr>
          <a:xfrm>
            <a:off x="5785789" y="1631239"/>
            <a:ext cx="6094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Settings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Browse / Plugin 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기능 키면 보이는 추가 기능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4FAFBD-D2A7-5740-EBEA-F0C7A088D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974" y="2169998"/>
            <a:ext cx="3257477" cy="435453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FF9A60-6D46-68A1-C967-F6F7F1F2F502}"/>
              </a:ext>
            </a:extLst>
          </p:cNvPr>
          <p:cNvCxnSpPr>
            <a:cxnSpLocks/>
          </p:cNvCxnSpPr>
          <p:nvPr/>
        </p:nvCxnSpPr>
        <p:spPr>
          <a:xfrm flipH="1">
            <a:off x="5222566" y="1728442"/>
            <a:ext cx="2541" cy="461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</a:t>
            </a: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API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발급 받는 방법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622486" y="1605191"/>
            <a:ext cx="92474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0" i="0" u="none" strike="noStrike" cap="none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https://platform.openai.com/</a:t>
            </a:r>
            <a:r>
              <a:rPr lang="en-US" altLang="ko-KR" sz="1400" b="0" i="0" u="none" strike="noStrike" cap="none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에 접속해서 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-&gt; View API Keys  -&gt; Create New Secret Key </a:t>
            </a:r>
            <a:endParaRPr sz="1400" b="0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87FA24-711C-CD30-8997-22A50426F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87" y="2608201"/>
            <a:ext cx="7548850" cy="327721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269141F-9D5A-FFC2-0D2C-BCF0D8F0659D}"/>
              </a:ext>
            </a:extLst>
          </p:cNvPr>
          <p:cNvSpPr/>
          <p:nvPr/>
        </p:nvSpPr>
        <p:spPr>
          <a:xfrm>
            <a:off x="6352104" y="2300336"/>
            <a:ext cx="2023584" cy="3900270"/>
          </a:xfrm>
          <a:prstGeom prst="rect">
            <a:avLst/>
          </a:prstGeom>
          <a:noFill/>
          <a:ln w="57150">
            <a:solidFill>
              <a:srgbClr val="00B7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5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</a:t>
            </a: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API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발급 받는 방법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3888AC-46BB-CCE9-7D67-B2550C21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87" y="2312147"/>
            <a:ext cx="7203664" cy="2730112"/>
          </a:xfrm>
          <a:prstGeom prst="rect">
            <a:avLst/>
          </a:prstGeom>
        </p:spPr>
      </p:pic>
      <p:sp>
        <p:nvSpPr>
          <p:cNvPr id="7" name="Google Shape;101;p7">
            <a:extLst>
              <a:ext uri="{FF2B5EF4-FFF2-40B4-BE49-F238E27FC236}">
                <a16:creationId xmlns:a16="http://schemas.microsoft.com/office/drawing/2014/main" id="{A0CDA939-9781-97D3-C120-04FD39D61423}"/>
              </a:ext>
            </a:extLst>
          </p:cNvPr>
          <p:cNvSpPr txBox="1"/>
          <p:nvPr/>
        </p:nvSpPr>
        <p:spPr>
          <a:xfrm>
            <a:off x="622486" y="1605191"/>
            <a:ext cx="92474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0" i="0" u="none" strike="noStrike" cap="none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https://platform.openai.com/</a:t>
            </a:r>
            <a:r>
              <a:rPr lang="en-US" altLang="ko-KR" sz="1400" b="0" i="0" u="none" strike="noStrike" cap="none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에 접속해서 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-&gt; View API Keys  -&gt; Create New Secret Key </a:t>
            </a:r>
            <a:endParaRPr sz="1400" b="0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46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ChatGPT</a:t>
            </a: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API 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발급 받는 방법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7" name="Google Shape;101;p7">
            <a:extLst>
              <a:ext uri="{FF2B5EF4-FFF2-40B4-BE49-F238E27FC236}">
                <a16:creationId xmlns:a16="http://schemas.microsoft.com/office/drawing/2014/main" id="{A0CDA939-9781-97D3-C120-04FD39D61423}"/>
              </a:ext>
            </a:extLst>
          </p:cNvPr>
          <p:cNvSpPr txBox="1"/>
          <p:nvPr/>
        </p:nvSpPr>
        <p:spPr>
          <a:xfrm>
            <a:off x="626345" y="1535369"/>
            <a:ext cx="10833414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만약 본인에게 </a:t>
            </a:r>
            <a:r>
              <a:rPr lang="ko-KR" altLang="en-US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프리티어가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없으면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Billing ( </a:t>
            </a:r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https://platform.openai.com/account/billing/overview</a:t>
            </a:r>
            <a:r>
              <a:rPr lang="en-US" altLang="ko-KR" dirty="0">
                <a:solidFill>
                  <a:srgbClr val="00B7F4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가서 결제 설정해 주시면 됩니다</a:t>
            </a:r>
            <a:r>
              <a:rPr lang="en-US" altLang="ko-KR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결제 카드 등록하고 나면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Usage Limit 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얼마 할지 설정할 수 있어서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낮게 </a:t>
            </a:r>
            <a:r>
              <a:rPr lang="ko-KR" altLang="en-US" sz="1400" b="0" i="0" u="none" strike="noStrike" cap="none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설정해놓으면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혹시나 많이 나갈 걱정 </a:t>
            </a:r>
            <a:r>
              <a:rPr lang="ko-KR" altLang="en-US" sz="1400" b="0" i="0" u="none" strike="noStrike" cap="none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안해도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되는데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어차피 별로 </a:t>
            </a:r>
            <a:r>
              <a:rPr lang="ko-KR" altLang="en-US" sz="1400" b="0" i="0" u="none" strike="noStrike" cap="none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안나갑니다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(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가격 </a:t>
            </a:r>
            <a:r>
              <a:rPr lang="ko-KR" altLang="en-US" sz="1400" b="0" i="0" u="none" strike="noStrike" cap="none" dirty="0" err="1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어느정도인지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다음 슬라이드에서 설명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)</a:t>
            </a:r>
            <a:endParaRPr sz="1400" b="0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7F5E13-11AF-865F-01B2-18B72415F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45" y="2914745"/>
            <a:ext cx="5800689" cy="31499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9902D7-7F0F-5EEF-E778-BAFE6B096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685" y="2914745"/>
            <a:ext cx="3634250" cy="31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4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0;p7">
            <a:extLst>
              <a:ext uri="{FF2B5EF4-FFF2-40B4-BE49-F238E27FC236}">
                <a16:creationId xmlns:a16="http://schemas.microsoft.com/office/drawing/2014/main" id="{E5217341-42B6-8C35-9501-39E3FC0F2B74}"/>
              </a:ext>
            </a:extLst>
          </p:cNvPr>
          <p:cNvSpPr txBox="1"/>
          <p:nvPr/>
        </p:nvSpPr>
        <p:spPr>
          <a:xfrm>
            <a:off x="626345" y="84848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OpenAI API</a:t>
            </a: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종류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" name="Google Shape;100;p7">
            <a:extLst>
              <a:ext uri="{FF2B5EF4-FFF2-40B4-BE49-F238E27FC236}">
                <a16:creationId xmlns:a16="http://schemas.microsoft.com/office/drawing/2014/main" id="{11A68536-83CC-10CA-3194-F41C4178AA3F}"/>
              </a:ext>
            </a:extLst>
          </p:cNvPr>
          <p:cNvSpPr txBox="1"/>
          <p:nvPr/>
        </p:nvSpPr>
        <p:spPr>
          <a:xfrm>
            <a:off x="1249471" y="1827508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Completions API</a:t>
            </a:r>
            <a:endParaRPr sz="1800" b="1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4" name="Google Shape;100;p7">
            <a:extLst>
              <a:ext uri="{FF2B5EF4-FFF2-40B4-BE49-F238E27FC236}">
                <a16:creationId xmlns:a16="http://schemas.microsoft.com/office/drawing/2014/main" id="{B7275D54-2F35-4B7E-F953-213F950A3359}"/>
              </a:ext>
            </a:extLst>
          </p:cNvPr>
          <p:cNvSpPr txBox="1"/>
          <p:nvPr/>
        </p:nvSpPr>
        <p:spPr>
          <a:xfrm>
            <a:off x="1249471" y="2407349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 API</a:t>
            </a:r>
            <a:endParaRPr sz="1800" b="1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8" name="Google Shape;100;p7">
            <a:extLst>
              <a:ext uri="{FF2B5EF4-FFF2-40B4-BE49-F238E27FC236}">
                <a16:creationId xmlns:a16="http://schemas.microsoft.com/office/drawing/2014/main" id="{1E3584E8-886C-D1FE-CED4-0E9D69362347}"/>
              </a:ext>
            </a:extLst>
          </p:cNvPr>
          <p:cNvSpPr txBox="1"/>
          <p:nvPr/>
        </p:nvSpPr>
        <p:spPr>
          <a:xfrm>
            <a:off x="1249471" y="2987190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Images API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0" name="Google Shape;100;p7">
            <a:extLst>
              <a:ext uri="{FF2B5EF4-FFF2-40B4-BE49-F238E27FC236}">
                <a16:creationId xmlns:a16="http://schemas.microsoft.com/office/drawing/2014/main" id="{EF08EABC-3807-ACFE-F0C9-4B575628C441}"/>
              </a:ext>
            </a:extLst>
          </p:cNvPr>
          <p:cNvSpPr txBox="1"/>
          <p:nvPr/>
        </p:nvSpPr>
        <p:spPr>
          <a:xfrm>
            <a:off x="1249471" y="3567031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Audio API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2" name="Google Shape;100;p7">
            <a:extLst>
              <a:ext uri="{FF2B5EF4-FFF2-40B4-BE49-F238E27FC236}">
                <a16:creationId xmlns:a16="http://schemas.microsoft.com/office/drawing/2014/main" id="{D672EF81-F2C4-F275-906B-FC9107F4B4F9}"/>
              </a:ext>
            </a:extLst>
          </p:cNvPr>
          <p:cNvSpPr txBox="1"/>
          <p:nvPr/>
        </p:nvSpPr>
        <p:spPr>
          <a:xfrm>
            <a:off x="1249471" y="4146872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File &amp; Fine-tunes API</a:t>
            </a:r>
            <a:endParaRPr sz="1800" b="1" i="0" u="none" strike="noStrike" cap="none" dirty="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3" name="Google Shape;100;p7">
            <a:extLst>
              <a:ext uri="{FF2B5EF4-FFF2-40B4-BE49-F238E27FC236}">
                <a16:creationId xmlns:a16="http://schemas.microsoft.com/office/drawing/2014/main" id="{08F59211-D9B9-7370-3472-4AF711D3BF22}"/>
              </a:ext>
            </a:extLst>
          </p:cNvPr>
          <p:cNvSpPr txBox="1"/>
          <p:nvPr/>
        </p:nvSpPr>
        <p:spPr>
          <a:xfrm>
            <a:off x="1249471" y="4726713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그 외에도 다양</a:t>
            </a:r>
            <a:r>
              <a:rPr lang="en-US" altLang="ko-KR" sz="1800" b="1" dirty="0">
                <a:solidFill>
                  <a:schemeClr val="lt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!</a:t>
            </a:r>
            <a:endParaRPr sz="1800" b="1" i="0" u="none" strike="noStrike" cap="none" dirty="0">
              <a:solidFill>
                <a:schemeClr val="lt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0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7F4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7F4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7F4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17677</TotalTime>
  <Words>3898</Words>
  <Application>Microsoft Office PowerPoint</Application>
  <PresentationFormat>와이드스크린</PresentationFormat>
  <Paragraphs>409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JetBrains Mono</vt:lpstr>
      <vt:lpstr>Pretendard Variable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신현</dc:creator>
  <cp:lastModifiedBy>신현</cp:lastModifiedBy>
  <cp:revision>615</cp:revision>
  <dcterms:created xsi:type="dcterms:W3CDTF">2022-05-24T11:10:38Z</dcterms:created>
  <dcterms:modified xsi:type="dcterms:W3CDTF">2023-08-14T14:24:17Z</dcterms:modified>
</cp:coreProperties>
</file>