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8" r:id="rId5"/>
    <p:sldId id="259" r:id="rId6"/>
    <p:sldId id="261" r:id="rId7"/>
    <p:sldId id="262" r:id="rId8"/>
    <p:sldId id="263" r:id="rId9"/>
    <p:sldId id="264" r:id="rId10"/>
    <p:sldId id="25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19AD-E521-4EE5-A359-0FA2DC0BF796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1C29-5C95-4549-8803-77E06D44FB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4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4AF3-0753-49C0-801E-0B551C01B3F5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BC1-5544-4C34-A1CB-068A83E22085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0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9BFF-DFCD-4A48-8DD0-F2A8CBFFC4F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7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251B-2030-4C0A-8F03-DA910A8F5BD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42DF-C1D0-4DDF-A914-17ED43D2554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A5C9-10F2-44FE-A357-D1738D419256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8122-FF40-4391-84C5-8BAC9F29C6D7}" type="datetime1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8EA-108F-4AAF-9328-5E644D095789}" type="datetime1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7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0187-F06C-4FB4-8810-C136AB4708B3}" type="datetime1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Kyaw Lin - Data Cohort 9 GLA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4C686-E4F7-471E-89DF-A536CED0ECC4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8091-3280-486D-AABE-66CBA9D98BE1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9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16792-2EEA-40FF-B361-B03D39C9406D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D8619A-1D3C-47E4-81E1-4B215E2A8F6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data44-my.sharepoint.com/:x:/g/personal/kyawlin_projectsdata44_onmicrosoft_com/EWzktbUUD3NNk_GHOmv_8VIBz-8VN3u5ujSS9AkNeIZEAQ?e=hA47i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2AAA-A8FD-4DA6-986A-CA0F6DC9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398" y="1574593"/>
            <a:ext cx="10115203" cy="129782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solidFill>
                  <a:srgbClr val="0070C0"/>
                </a:solidFill>
              </a:rPr>
              <a:t>R + Power BI Project</a:t>
            </a:r>
            <a:br>
              <a:rPr lang="en-GB" sz="7200" dirty="0">
                <a:solidFill>
                  <a:srgbClr val="0070C0"/>
                </a:solidFill>
              </a:rPr>
            </a:br>
            <a:r>
              <a:rPr lang="en-GB" sz="6000" i="1" dirty="0">
                <a:solidFill>
                  <a:srgbClr val="0070C0"/>
                </a:solidFill>
              </a:rPr>
              <a:t>Kyaw Lin</a:t>
            </a:r>
            <a:endParaRPr lang="en-GB" sz="7200" i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3E3A3-E445-4230-B547-CC455ABF3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b="1" dirty="0">
                <a:hlinkClick r:id="rId2"/>
              </a:rPr>
              <a:t>LINK</a:t>
            </a:r>
            <a:r>
              <a:rPr lang="en-GB" sz="2000" b="1" dirty="0"/>
              <a:t> for Completed Power BI, Excels and R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B253-4F9D-4D94-BC46-38782D6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00D-91FC-4BAB-B9EA-A4893CBD3B38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3C2E-C6F6-4901-B01B-B4363F68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818C-F772-4455-B084-B6B2A0D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397B6-6E15-4C9E-BD7E-049A1B196FB4}"/>
              </a:ext>
            </a:extLst>
          </p:cNvPr>
          <p:cNvSpPr txBox="1"/>
          <p:nvPr/>
        </p:nvSpPr>
        <p:spPr>
          <a:xfrm>
            <a:off x="8851022" y="2933670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  <a:r>
              <a:rPr lang="en-GB" baseline="30000" dirty="0"/>
              <a:t>th</a:t>
            </a:r>
            <a:r>
              <a:rPr lang="en-GB" dirty="0"/>
              <a:t>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48396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F4A-8523-42B3-B76B-61B44324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Table of 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8175-DB8E-4DB6-9054-C45CA14B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Initial Exploratory Analysis --------------------------------------------------------------------------------------3</a:t>
            </a:r>
          </a:p>
          <a:p>
            <a:r>
              <a:rPr lang="en-GB" dirty="0"/>
              <a:t>2. Clean Data -----------------------------------------------------------------------------------------------------------4</a:t>
            </a:r>
          </a:p>
          <a:p>
            <a:r>
              <a:rPr lang="en-GB" dirty="0"/>
              <a:t>3. Exploratory Data Analysis ----------------------------------------------------------------------------------------5</a:t>
            </a:r>
          </a:p>
          <a:p>
            <a:r>
              <a:rPr lang="en-GB" dirty="0"/>
              <a:t>4. Export Data ----------------------------------------------------------------------------------------------------------6</a:t>
            </a:r>
          </a:p>
          <a:p>
            <a:r>
              <a:rPr lang="en-GB" dirty="0"/>
              <a:t>5. Create Power BI Dashboards -------------------------------------------------------------------------------7 &amp; 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1BAC-FD96-4237-B60A-D0CCFF6C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251B-2030-4C0A-8F03-DA910A8F5BDA}" type="datetime1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8640-2E53-402E-99F0-47A5EF31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AA13-1510-46C7-AB18-1B991468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07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28C20-67B3-4E29-B9FF-503779C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0187-F06C-4FB4-8810-C136AB4708B3}" type="datetime1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A063-6449-445A-B7E0-2D66480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0AB4-7101-4700-A0BF-F9FA077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3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0A803-4270-4467-B24C-D568CCEB65A0}"/>
              </a:ext>
            </a:extLst>
          </p:cNvPr>
          <p:cNvSpPr txBox="1">
            <a:spLocks/>
          </p:cNvSpPr>
          <p:nvPr/>
        </p:nvSpPr>
        <p:spPr>
          <a:xfrm>
            <a:off x="1066800" y="367469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1. Initial Exploratory Analysis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3949-6DEE-4BAD-9A1B-14F0D1D61296}"/>
              </a:ext>
            </a:extLst>
          </p:cNvPr>
          <p:cNvSpPr txBox="1"/>
          <p:nvPr/>
        </p:nvSpPr>
        <p:spPr>
          <a:xfrm>
            <a:off x="1191826" y="1238408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-To load the data from URL (csv file);</a:t>
            </a:r>
          </a:p>
          <a:p>
            <a:r>
              <a:rPr lang="en-GB" dirty="0">
                <a:highlight>
                  <a:srgbClr val="00FFFF"/>
                </a:highlight>
              </a:rPr>
              <a:t>df&lt;- read.csv(“URL”)  </a:t>
            </a:r>
          </a:p>
          <a:p>
            <a:r>
              <a:rPr lang="en-GB" dirty="0"/>
              <a:t>-To view the file;</a:t>
            </a:r>
          </a:p>
          <a:p>
            <a:r>
              <a:rPr lang="en-GB" dirty="0">
                <a:highlight>
                  <a:srgbClr val="00FFFF"/>
                </a:highlight>
              </a:rPr>
              <a:t>View(df)</a:t>
            </a:r>
          </a:p>
          <a:p>
            <a:r>
              <a:rPr lang="en-GB" dirty="0"/>
              <a:t>-To load the library;</a:t>
            </a:r>
          </a:p>
          <a:p>
            <a:r>
              <a:rPr lang="en-GB" dirty="0" err="1">
                <a:highlight>
                  <a:srgbClr val="00FFFF"/>
                </a:highlight>
              </a:rPr>
              <a:t>install.packages</a:t>
            </a:r>
            <a:r>
              <a:rPr lang="en-GB" dirty="0">
                <a:highlight>
                  <a:srgbClr val="00FFFF"/>
                </a:highlight>
              </a:rPr>
              <a:t>(“</a:t>
            </a:r>
            <a:r>
              <a:rPr lang="en-GB" dirty="0" err="1">
                <a:highlight>
                  <a:srgbClr val="00FFFF"/>
                </a:highlight>
              </a:rPr>
              <a:t>tidyverse</a:t>
            </a:r>
            <a:r>
              <a:rPr lang="en-GB" dirty="0">
                <a:highlight>
                  <a:srgbClr val="00FFFF"/>
                </a:highlight>
              </a:rPr>
              <a:t>”)</a:t>
            </a:r>
          </a:p>
          <a:p>
            <a:r>
              <a:rPr lang="en-GB" dirty="0"/>
              <a:t>-To import the library;</a:t>
            </a:r>
          </a:p>
          <a:p>
            <a:r>
              <a:rPr lang="en-GB" dirty="0">
                <a:highlight>
                  <a:srgbClr val="00FFFF"/>
                </a:highlight>
              </a:rPr>
              <a:t>library(</a:t>
            </a:r>
            <a:r>
              <a:rPr lang="en-GB" dirty="0" err="1">
                <a:highlight>
                  <a:srgbClr val="00FFFF"/>
                </a:highlight>
              </a:rPr>
              <a:t>tidyverse</a:t>
            </a:r>
            <a:r>
              <a:rPr lang="en-GB" dirty="0">
                <a:highlight>
                  <a:srgbClr val="00FFFF"/>
                </a:highlight>
              </a:rPr>
              <a:t>)</a:t>
            </a:r>
          </a:p>
          <a:p>
            <a:r>
              <a:rPr lang="en-GB" dirty="0"/>
              <a:t>-To check data types;</a:t>
            </a:r>
          </a:p>
          <a:p>
            <a:r>
              <a:rPr lang="en-GB" dirty="0">
                <a:highlight>
                  <a:srgbClr val="00FFFF"/>
                </a:highlight>
              </a:rPr>
              <a:t>str(df)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415DF-01D7-488B-8943-C7C27C92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20" y="1238408"/>
            <a:ext cx="6683898" cy="4381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811D9B-E6ED-424F-AF67-9B9227C9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59" y="4145468"/>
            <a:ext cx="3531094" cy="19862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E524C32-77F6-4DB0-8E9E-9E5DB0C16213}"/>
              </a:ext>
            </a:extLst>
          </p:cNvPr>
          <p:cNvSpPr txBox="1"/>
          <p:nvPr/>
        </p:nvSpPr>
        <p:spPr>
          <a:xfrm>
            <a:off x="4865825" y="5762376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*R Syntaxes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12093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28C20-67B3-4E29-B9FF-503779C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0187-F06C-4FB4-8810-C136AB4708B3}" type="datetime1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A063-6449-445A-B7E0-2D66480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0AB4-7101-4700-A0BF-F9FA077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4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0A803-4270-4467-B24C-D568CCEB65A0}"/>
              </a:ext>
            </a:extLst>
          </p:cNvPr>
          <p:cNvSpPr txBox="1">
            <a:spLocks/>
          </p:cNvSpPr>
          <p:nvPr/>
        </p:nvSpPr>
        <p:spPr>
          <a:xfrm>
            <a:off x="1066800" y="367469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2. Clean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3949-6DEE-4BAD-9A1B-14F0D1D61296}"/>
              </a:ext>
            </a:extLst>
          </p:cNvPr>
          <p:cNvSpPr txBox="1"/>
          <p:nvPr/>
        </p:nvSpPr>
        <p:spPr>
          <a:xfrm>
            <a:off x="1191826" y="1238408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-To check for missing values;</a:t>
            </a:r>
          </a:p>
          <a:p>
            <a:r>
              <a:rPr lang="en-GB" dirty="0" err="1">
                <a:highlight>
                  <a:srgbClr val="00FFFF"/>
                </a:highlight>
              </a:rPr>
              <a:t>colSums</a:t>
            </a:r>
            <a:r>
              <a:rPr lang="en-GB" dirty="0">
                <a:highlight>
                  <a:srgbClr val="00FFFF"/>
                </a:highlight>
              </a:rPr>
              <a:t>(is.na(df))  </a:t>
            </a:r>
          </a:p>
          <a:p>
            <a:r>
              <a:rPr lang="en-GB" dirty="0"/>
              <a:t>-To drop missing values;</a:t>
            </a:r>
          </a:p>
          <a:p>
            <a:r>
              <a:rPr lang="en-GB" dirty="0">
                <a:highlight>
                  <a:srgbClr val="00FFFF"/>
                </a:highlight>
              </a:rPr>
              <a:t>Df1 &lt;- df %&gt;% </a:t>
            </a:r>
            <a:r>
              <a:rPr lang="en-GB" dirty="0" err="1">
                <a:highlight>
                  <a:srgbClr val="00FFFF"/>
                </a:highlight>
              </a:rPr>
              <a:t>drop_na</a:t>
            </a:r>
            <a:r>
              <a:rPr lang="en-GB" dirty="0">
                <a:highlight>
                  <a:srgbClr val="00FFFF"/>
                </a:highlight>
              </a:rPr>
              <a:t>()</a:t>
            </a:r>
          </a:p>
          <a:p>
            <a:r>
              <a:rPr lang="en-GB" dirty="0"/>
              <a:t>-To check to ensure the rows have been removed;</a:t>
            </a:r>
          </a:p>
          <a:p>
            <a:r>
              <a:rPr lang="en-GB" dirty="0" err="1">
                <a:highlight>
                  <a:srgbClr val="00FFFF"/>
                </a:highlight>
              </a:rPr>
              <a:t>colSums</a:t>
            </a:r>
            <a:r>
              <a:rPr lang="en-GB" dirty="0">
                <a:highlight>
                  <a:srgbClr val="00FFFF"/>
                </a:highlight>
              </a:rPr>
              <a:t>(is.na(df1))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24C32-77F6-4DB0-8E9E-9E5DB0C16213}"/>
              </a:ext>
            </a:extLst>
          </p:cNvPr>
          <p:cNvSpPr txBox="1"/>
          <p:nvPr/>
        </p:nvSpPr>
        <p:spPr>
          <a:xfrm>
            <a:off x="1191826" y="5244397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*R Syntaxes are case sensitive.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22663E-C13B-4384-B98D-B41F7270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55" y="2813086"/>
            <a:ext cx="8401556" cy="21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28C20-67B3-4E29-B9FF-503779C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0187-F06C-4FB4-8810-C136AB4708B3}" type="datetime1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A063-6449-445A-B7E0-2D66480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0AB4-7101-4700-A0BF-F9FA077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5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0A803-4270-4467-B24C-D568CCEB65A0}"/>
              </a:ext>
            </a:extLst>
          </p:cNvPr>
          <p:cNvSpPr txBox="1">
            <a:spLocks/>
          </p:cNvSpPr>
          <p:nvPr/>
        </p:nvSpPr>
        <p:spPr>
          <a:xfrm>
            <a:off x="1066800" y="367469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3.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3949-6DEE-4BAD-9A1B-14F0D1D61296}"/>
              </a:ext>
            </a:extLst>
          </p:cNvPr>
          <p:cNvSpPr txBox="1"/>
          <p:nvPr/>
        </p:nvSpPr>
        <p:spPr>
          <a:xfrm>
            <a:off x="1191825" y="1238408"/>
            <a:ext cx="1005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-To summarize statistics;</a:t>
            </a:r>
          </a:p>
          <a:p>
            <a:r>
              <a:rPr lang="en-GB" dirty="0">
                <a:highlight>
                  <a:srgbClr val="00FFFF"/>
                </a:highlight>
              </a:rPr>
              <a:t>Summary(df1)  </a:t>
            </a:r>
          </a:p>
          <a:p>
            <a:r>
              <a:rPr lang="en-GB" dirty="0"/>
              <a:t>-To create scatterplot;</a:t>
            </a:r>
          </a:p>
          <a:p>
            <a:r>
              <a:rPr lang="en-GB" dirty="0" err="1">
                <a:highlight>
                  <a:srgbClr val="00FFFF"/>
                </a:highlight>
              </a:rPr>
              <a:t>ggplot</a:t>
            </a:r>
            <a:r>
              <a:rPr lang="en-GB" dirty="0">
                <a:highlight>
                  <a:srgbClr val="00FFFF"/>
                </a:highlight>
              </a:rPr>
              <a:t>(df1, </a:t>
            </a:r>
            <a:r>
              <a:rPr lang="en-GB" dirty="0" err="1">
                <a:highlight>
                  <a:srgbClr val="00FFFF"/>
                </a:highlight>
              </a:rPr>
              <a:t>aes</a:t>
            </a:r>
            <a:r>
              <a:rPr lang="en-GB" dirty="0">
                <a:highlight>
                  <a:srgbClr val="00FFFF"/>
                </a:highlight>
              </a:rPr>
              <a:t>(x=</a:t>
            </a:r>
            <a:r>
              <a:rPr lang="en-GB" dirty="0" err="1">
                <a:highlight>
                  <a:srgbClr val="00FFFF"/>
                </a:highlight>
              </a:rPr>
              <a:t>Lead.Studio</a:t>
            </a:r>
            <a:r>
              <a:rPr lang="en-GB" dirty="0">
                <a:highlight>
                  <a:srgbClr val="00FFFF"/>
                </a:highlight>
              </a:rPr>
              <a:t>, y=</a:t>
            </a:r>
            <a:r>
              <a:rPr lang="en-GB" dirty="0" err="1">
                <a:highlight>
                  <a:srgbClr val="00FFFF"/>
                </a:highlight>
              </a:rPr>
              <a:t>Rotten.Tomatoes</a:t>
            </a:r>
            <a:r>
              <a:rPr lang="en-GB" dirty="0">
                <a:highlight>
                  <a:srgbClr val="00FFFF"/>
                </a:highlight>
              </a:rPr>
              <a:t>..)) + </a:t>
            </a:r>
            <a:r>
              <a:rPr lang="en-GB" dirty="0" err="1">
                <a:highlight>
                  <a:srgbClr val="00FFFF"/>
                </a:highlight>
              </a:rPr>
              <a:t>geom_point</a:t>
            </a:r>
            <a:r>
              <a:rPr lang="en-GB" dirty="0">
                <a:highlight>
                  <a:srgbClr val="00FFFF"/>
                </a:highlight>
              </a:rPr>
              <a:t>() + </a:t>
            </a:r>
            <a:r>
              <a:rPr lang="en-GB" dirty="0" err="1">
                <a:highlight>
                  <a:srgbClr val="00FFFF"/>
                </a:highlight>
              </a:rPr>
              <a:t>scale_y_continuous</a:t>
            </a:r>
            <a:r>
              <a:rPr lang="en-GB" dirty="0">
                <a:highlight>
                  <a:srgbClr val="00FFFF"/>
                </a:highlight>
              </a:rPr>
              <a:t>(labels = scales::comma) + </a:t>
            </a:r>
            <a:r>
              <a:rPr lang="en-GB" dirty="0" err="1">
                <a:highlight>
                  <a:srgbClr val="00FFFF"/>
                </a:highlight>
              </a:rPr>
              <a:t>coord_cartesian</a:t>
            </a:r>
            <a:r>
              <a:rPr lang="en-GB" dirty="0">
                <a:highlight>
                  <a:srgbClr val="00FFFF"/>
                </a:highlight>
              </a:rPr>
              <a:t>(</a:t>
            </a:r>
            <a:r>
              <a:rPr lang="en-GB" dirty="0" err="1">
                <a:highlight>
                  <a:srgbClr val="00FFFF"/>
                </a:highlight>
              </a:rPr>
              <a:t>ylim</a:t>
            </a:r>
            <a:r>
              <a:rPr lang="en-GB" dirty="0">
                <a:highlight>
                  <a:srgbClr val="00FFFF"/>
                </a:highlight>
              </a:rPr>
              <a:t> = c(0,110)) + theme(</a:t>
            </a:r>
            <a:r>
              <a:rPr lang="en-GB" dirty="0" err="1">
                <a:highlight>
                  <a:srgbClr val="00FFFF"/>
                </a:highlight>
              </a:rPr>
              <a:t>axis.text.x</a:t>
            </a:r>
            <a:r>
              <a:rPr lang="en-GB" dirty="0">
                <a:highlight>
                  <a:srgbClr val="00FFFF"/>
                </a:highlight>
              </a:rPr>
              <a:t> = </a:t>
            </a:r>
            <a:r>
              <a:rPr lang="en-GB" dirty="0" err="1">
                <a:highlight>
                  <a:srgbClr val="00FFFF"/>
                </a:highlight>
              </a:rPr>
              <a:t>element_text</a:t>
            </a:r>
            <a:r>
              <a:rPr lang="en-GB" dirty="0">
                <a:highlight>
                  <a:srgbClr val="00FFFF"/>
                </a:highlight>
              </a:rPr>
              <a:t>(angle = 90))</a:t>
            </a:r>
          </a:p>
          <a:p>
            <a:r>
              <a:rPr lang="en-GB" dirty="0"/>
              <a:t>-To create bar chart;</a:t>
            </a:r>
          </a:p>
          <a:p>
            <a:r>
              <a:rPr lang="en-GB" dirty="0" err="1">
                <a:highlight>
                  <a:srgbClr val="00FFFF"/>
                </a:highlight>
              </a:rPr>
              <a:t>ggplot</a:t>
            </a:r>
            <a:r>
              <a:rPr lang="en-GB" dirty="0">
                <a:highlight>
                  <a:srgbClr val="00FFFF"/>
                </a:highlight>
              </a:rPr>
              <a:t>(df1, </a:t>
            </a:r>
            <a:r>
              <a:rPr lang="en-GB" dirty="0" err="1">
                <a:highlight>
                  <a:srgbClr val="00FFFF"/>
                </a:highlight>
              </a:rPr>
              <a:t>aes</a:t>
            </a:r>
            <a:r>
              <a:rPr lang="en-GB" dirty="0">
                <a:highlight>
                  <a:srgbClr val="00FFFF"/>
                </a:highlight>
              </a:rPr>
              <a:t>(x=Year)) + </a:t>
            </a:r>
            <a:r>
              <a:rPr lang="en-GB" dirty="0" err="1">
                <a:highlight>
                  <a:srgbClr val="00FFFF"/>
                </a:highlight>
              </a:rPr>
              <a:t>geom_bar</a:t>
            </a:r>
            <a:r>
              <a:rPr lang="en-GB" dirty="0">
                <a:highlight>
                  <a:srgbClr val="00FFFF"/>
                </a:highlight>
              </a:rPr>
              <a:t>()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24C32-77F6-4DB0-8E9E-9E5DB0C16213}"/>
              </a:ext>
            </a:extLst>
          </p:cNvPr>
          <p:cNvSpPr txBox="1"/>
          <p:nvPr/>
        </p:nvSpPr>
        <p:spPr>
          <a:xfrm>
            <a:off x="4514448" y="5813215"/>
            <a:ext cx="315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*R Syntaxes are case sensitive.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D3FF8-0472-4657-BCDC-C685544E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63" y="3308681"/>
            <a:ext cx="4371703" cy="2459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B94A0-3A7B-4198-BD79-433ACE23E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04" y="3308681"/>
            <a:ext cx="4634144" cy="23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28C20-67B3-4E29-B9FF-503779C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0187-F06C-4FB4-8810-C136AB4708B3}" type="datetime1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0A063-6449-445A-B7E0-2D66480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0AB4-7101-4700-A0BF-F9FA077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6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0A803-4270-4467-B24C-D568CCEB65A0}"/>
              </a:ext>
            </a:extLst>
          </p:cNvPr>
          <p:cNvSpPr txBox="1">
            <a:spLocks/>
          </p:cNvSpPr>
          <p:nvPr/>
        </p:nvSpPr>
        <p:spPr>
          <a:xfrm>
            <a:off x="1066800" y="367469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4. Export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3949-6DEE-4BAD-9A1B-14F0D1D61296}"/>
              </a:ext>
            </a:extLst>
          </p:cNvPr>
          <p:cNvSpPr txBox="1"/>
          <p:nvPr/>
        </p:nvSpPr>
        <p:spPr>
          <a:xfrm>
            <a:off x="1191826" y="123840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-To export the clean data;</a:t>
            </a:r>
          </a:p>
          <a:p>
            <a:r>
              <a:rPr lang="en-GB" dirty="0">
                <a:highlight>
                  <a:srgbClr val="00FFFF"/>
                </a:highlight>
              </a:rPr>
              <a:t>write.csv(df1, “fileName.csv")</a:t>
            </a:r>
          </a:p>
          <a:p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24C32-77F6-4DB0-8E9E-9E5DB0C16213}"/>
              </a:ext>
            </a:extLst>
          </p:cNvPr>
          <p:cNvSpPr txBox="1"/>
          <p:nvPr/>
        </p:nvSpPr>
        <p:spPr>
          <a:xfrm>
            <a:off x="1191826" y="1977072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*R Syntaxes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420453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AAE5-37EE-4452-9DCE-68D862CED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28A3-DED9-45CA-A8FF-CF131C6A0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239F853-93F2-44A5-B5F5-719DC419D6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803874"/>
                  </p:ext>
                </p:extLst>
              </p:nvPr>
            </p:nvGraphicFramePr>
            <p:xfrm>
              <a:off x="0" y="621437"/>
              <a:ext cx="12109142" cy="62365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B239F853-93F2-44A5-B5F5-719DC419D6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21437"/>
                <a:ext cx="12109142" cy="623656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2321-3BB4-4571-B57A-501BB3E3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B855-35A2-4007-8883-977CC98CC121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3B3E5-76CE-4591-9B7D-086FBFA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4801-F354-4A5F-883D-B73EEF13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7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0D78F9-155E-4752-BF99-8361F5E9B66F}"/>
              </a:ext>
            </a:extLst>
          </p:cNvPr>
          <p:cNvSpPr txBox="1">
            <a:spLocks/>
          </p:cNvSpPr>
          <p:nvPr/>
        </p:nvSpPr>
        <p:spPr>
          <a:xfrm>
            <a:off x="363983" y="33090"/>
            <a:ext cx="11159232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4. Create Power BI Dashboards (Interactive)</a:t>
            </a:r>
          </a:p>
        </p:txBody>
      </p:sp>
    </p:spTree>
    <p:extLst>
      <p:ext uri="{BB962C8B-B14F-4D97-AF65-F5344CB8AC3E}">
        <p14:creationId xmlns:p14="http://schemas.microsoft.com/office/powerpoint/2010/main" val="43811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10D9-63C9-4291-866D-0FC3AA9C7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79FD-7799-4B33-9935-E830D430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0F6990C-54E5-44B8-9109-677AD8E650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9973862"/>
                  </p:ext>
                </p:extLst>
              </p:nvPr>
            </p:nvGraphicFramePr>
            <p:xfrm>
              <a:off x="0" y="714374"/>
              <a:ext cx="12192000" cy="61436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0F6990C-54E5-44B8-9109-677AD8E650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4374"/>
                <a:ext cx="12192000" cy="614362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332FA-054D-4024-B848-B7278D4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6EDD-9653-4645-AEF2-477E0CEAE0A9}" type="datetime1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8DA3E-AD9E-45FC-8AE8-1B51FB45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Kyaw Lin - Data Cohort 9 GLA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5279-C091-4A9B-AFB9-1E588CDB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619A-1D3C-47E4-81E1-4B215E2A8F6E}" type="slidenum">
              <a:rPr lang="en-GB" smtClean="0"/>
              <a:t>8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D3E1CA-B347-44EA-BDA8-E211D8D50B23}"/>
              </a:ext>
            </a:extLst>
          </p:cNvPr>
          <p:cNvSpPr txBox="1">
            <a:spLocks/>
          </p:cNvSpPr>
          <p:nvPr/>
        </p:nvSpPr>
        <p:spPr>
          <a:xfrm>
            <a:off x="363983" y="95234"/>
            <a:ext cx="11159232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/>
              <a:t>Power BI Dashboards (Interactive)</a:t>
            </a:r>
          </a:p>
        </p:txBody>
      </p:sp>
    </p:spTree>
    <p:extLst>
      <p:ext uri="{BB962C8B-B14F-4D97-AF65-F5344CB8AC3E}">
        <p14:creationId xmlns:p14="http://schemas.microsoft.com/office/powerpoint/2010/main" val="233063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F436E66B-0AE2-4433-9B1A-22C0AB2700A5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ef7aa48-abb3-47b5-b907-b65af7a53095/ReportSection?bookmarkGuid=774babb5-465c-4b63-a439-3e2c7d96e9ee&amp;bookmarkUsage=1&amp;ctid=94be1240-ebb2-46e3-817d-1fc4378d02a8&amp;fromEntryPoint=export&quot;"/>
    <we:property name="reportName" value="&quot;PowerBiAssignmentJustIT&quot;"/>
    <we:property name="reportState" value="&quot;CONNECTED&quot;"/>
    <we:property name="embedUrl" value="&quot;/reportEmbed?reportId=3ef7aa48-abb3-47b5-b907-b65af7a53095&amp;config=eyJjbHVzdGVyVXJsIjoiaHR0cHM6Ly9XQUJJLVVLLVNPVVRILUMtUFJJTUFSWS1yZWRpcmVjdC5hbmFseXNpcy53aW5kb3dzLm5ldCIsImVtYmVkRmVhdHVyZXMiOnsibW9kZXJuRW1iZWQiOnRydWUsInVzYWdlTWV0cmljc1ZOZXh0Ijp0cnVlLCJkaXNhYmxlQW5ndWxhckpTQm9vdHN0cmFwUmRsRW1iZWQiOnRydWV9fQ%3D%3D&amp;disableSensitivityBanner=true&quot;"/>
    <we:property name="pageName" value="&quot;ReportSection&quot;"/>
    <we:property name="pageDisplayName" value="&quot;HollywoodDashboard01&quot;"/>
    <we:property name="datasetId" value="&quot;b92db067-f52b-47f0-bf52-144d83dfef12&quot;"/>
    <we:property name="backgroundColor" value="&quot;#FFFFFF&quot;"/>
    <we:property name="bookmark" value="&quot;H4sIAAAAAAAAA+VYW2/bOgz+K4Vf9hIUsh3bSd+WrB0G7NItw4aDoTigJTrVplieLLfNivz3Q8l210vadAdtkdMD5EGmJIr8+FGkch4IWVcKlu9hgcFeMNH6xwLMj50wGATlVdlQALAwZRkbJdE4GUcsErRKV1bqsg72zgMLZo72i6wbUE4hCb8dDQJQ6hDm7qsAVeMgqNDUugQlf2G7mKasaXA1CPCsUtqAUzmzYNGpPaHl9E2mhLsxnQjcyhOcIbet9BNW2tj+exDU7cibdHXOKfMHTnVpQZak2MnGHDgvopBlyDNM4jhKUicvpLLdkny5f1YZ8oe8XFYOlilZN9dGclCBt9tgXXeHTLVqFn60f0U+043h+AkLP1VaaZekiSuE8m9RBCsC4NBogsfL3yKI3ZlthNR+6lifTg3SsSLYY6vBhSUvxQmUHMUNM17O5wbn0Lu+/wg20rCQFnJFy3ZkufNOKuWxd+sOmrLDnd20/4gktSznquPA7+B8bt3iqqkJfhQTMNNjMNaRLf9OofQRWSCRzQ1+ab3wgalasyT6+RNQDb6DMzdGH7vz4K0khe1RX9y0o9QrMpVM8ctnxMgN61OWjKJoHO9GbJjGcdbuX5E7pEQbgWay9Na8kqZnXTS4hvFWBWZ11KcU7fl+KXc6hrfuPAaljzzy4zHSTxQ8ZYLulmwoItyC7HuNpcGtzbuv2ihxKgXuvja6rh849YQuG3sz57aL4X8EwVOSvGdOS29gWQKjrMhGCY9TIcYh8o30fr7U4mDE8yGVE4U8LtI05hRnlosohVEM7qw7YQCvZdJY61uWS3B4lTjmyXCEDHjI8nHC8xH8e848DDJ/IZg11+HGgNdKcjS31G4BFtbU7oUWm+rwiwnaU8TyxaXyuzbB/Yb6AdO7A6IrXmEqUhRZkuRxnkHGouHm4vXfyO7h/zm7hz2nMpFGaVYIwdJURHGUQ8y2OsD3bPyeYXTv73kbWiyo04zpRZvHQ5GgYPS03Rjaz7p6Txi0a/z90r9OyeUD0z1Fuud03eQ/G6Tm4joas36Cxh/7wV2auFNxA4BB0EaGufZmhorQv/9F13543deAPJBqEZCoO7uQqETgjvjwZMG+3bhJI+Zo13d4FJxgL2T+Zm6RiVy/fn8Mvx7Tg7ODsBSyd+DNNXP/oJxsQtmbTZzF23desKirdI9T3ztztvO5szbo4YP/qbBd99ltTj/lW6Ynqafean0TpxtbV8DxEEpc08wRWaAULj53NnT+v8GLZm61+ge61pgGmxQAAA==&quot;"/>
    <we:property name="initialStateBookmark" value="&quot;H4sIAAAAAAAAA+VYW2/bOgz+K4Vf9hIUvsR20rcma4eDrZc1w4ZhKAZaolNtiuXJctusyH8fJdtdl6ZNd9AWOT2AH2RKosiPHyVKVx4XVSlhfggz9Ha8kVLfZ6C/bwVezyta2dHR24Pdk7dfD3cP9kisSiNUUXk7V54BPUXzUVQ1SKuBhF9Oex5IeQxT+5eDrLDnlagrVYAUP7EZTF1G17joeXhZSqXBqpwYMGjVntNw+qe1g+2IVgRmxDlOkJlGeoKl0qb773lV03Im/dlnlbkFx6owIApSbGVDBozlYeCnyFKMoyiMEyvPhTTtkGy+d1lq8oe8nJcWhzFZN1VaMJCes1tjVbWLjJWsZ66194d8omrN8ARz11UYYeakiUmE4ivPvQUBcKwVwePk7xD49sTUXCjXdaYuxhppWe7t+IvetSW7/BwKRtJlM3anU41T6FzfewIbqZkLA5mkYVui2DoQUjrs7bj9umhx92/bf0qSShRT2XLgd3A+NG4xWVcEP/IR6PEZaGPJln2jULqIzJDIZhs/lZq5wJSNWQJd/znIGg/g0rbRxe7KeydIYbPUR9ttKfWaTCVT3PAJMXLN+MSPB2E4jLZDv59EUdrMX5A7pERpjno0d9a8FrpjXdhbwnijArM47VKK5ny7kTstwxt3noLSpw754RDp4zlLfJ76g7TPQ9yA7HuDhcaNzbtPSkt+IThuv9Gqqh459bgqanM75zaL4X8FwXOSvGNOQ2/w0xgGaZ4OYhYlnA8DZGvp/XKpxUDzl0MqKwpYlCdJxCjOfsbDBAYR2LXuhQGcllFtjCtZbsDhVOKQxf0B+sACPxvGLBvAv+fM4yDzGUGv2A7XBrySgqG+4+zmYGDF2T1TfN05/GqE5gKxeHXj+F2Z4G5C9Yjp3QLRHl5BwhPkaRxnUZZC6of99YfXfyO7+//n7O53nEp5EiZpzrmfJDyMwgwif6MD/MDC7wVG9+GeN6HFnCrNKEj8LOrzGLnvp+tD+0GVh4RBM8btL93tlFze1+1VpL0/V3X2o0YqLpbRmHQd1H7fNe7TxKyKWwD0vCYyvi1vJigJ/YdvdM2P070E5L6QM49E7dq5QMk9u8TRswX7buNGNZ+iWV3hUXC8ncB3O3ODTGjr9Ydj+OmMLpwthAUXnQP/LJn7F8fJOpSd2cRZvHvmNYvak+5pzvfWnM287qwMevDojwqbtZ/d5fRz3mU6kjrqLVYXcao2VQkMj6HAFcUckQUKbuNzb0Hn3gbbtxhRiTYj7plgXwyvi7/F4hdX3WTvvBQAAA==&quot;"/>
    <we:property name="isFiltersActionButtonVisible" value="true"/>
    <we:property name="reportEmbeddedTime" value="&quot;2023-09-15T15:00:09.588Z&quot;"/>
    <we:property name="creatorTenantId" value="&quot;94be1240-ebb2-46e3-817d-1fc4378d02a8&quot;"/>
    <we:property name="creatorUserId" value="&quot;10032002F1B60BDA&quot;"/>
    <we:property name="creatorSessionId" value="&quot;b4090e21-f29f-4a9d-8dcf-24cab9429fd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857F450-EAE7-4ED2-A325-ED88319D079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3ef7aa48-abb3-47b5-b907-b65af7a53095/ReportSection88095320220416ab5320?bookmarkGuid=927dcd76-1bfb-4941-bd37-1d13ac67df97&amp;bookmarkUsage=1&amp;ctid=94be1240-ebb2-46e3-817d-1fc4378d02a8&amp;fromEntryPoint=export&quot;"/>
    <we:property name="reportName" value="&quot;PowerBiAssignmentJustIT&quot;"/>
    <we:property name="reportState" value="&quot;CONNECTED&quot;"/>
    <we:property name="embedUrl" value="&quot;/reportEmbed?reportId=3ef7aa48-abb3-47b5-b907-b65af7a53095&amp;config=eyJjbHVzdGVyVXJsIjoiaHR0cHM6Ly9XQUJJLVVLLVNPVVRILUMtUFJJTUFSWS1yZWRpcmVjdC5hbmFseXNpcy53aW5kb3dzLm5ldCIsImVtYmVkRmVhdHVyZXMiOnsibW9kZXJuRW1iZWQiOnRydWUsInVzYWdlTWV0cmljc1ZOZXh0Ijp0cnVlLCJkaXNhYmxlQW5ndWxhckpTQm9vdHN0cmFwUmRsRW1iZWQiOnRydWV9fQ%3D%3D&amp;disableSensitivityBanner=true&quot;"/>
    <we:property name="pageName" value="&quot;ReportSection88095320220416ab5320&quot;"/>
    <we:property name="pageDisplayName" value="&quot;HollywoodDashboard02&quot;"/>
    <we:property name="datasetId" value="&quot;b92db067-f52b-47f0-bf52-144d83dfef12&quot;"/>
    <we:property name="backgroundColor" value="&quot;#FFFFFF&quot;"/>
    <we:property name="bookmark" value="&quot;H4sIAAAAAAAAA+VXbW/jNgz+K4U+B4XfHfdbkmuGAduta4oOwxAMtMSkuiqWJ8vdZUX++yjZbndtuuYO3V2A+YslihLJhw9p+Z4J2dQKtu9hg+yMTbW+3YC5PQnZiFWfyqKYl7nAEsMi4SXPE0wL0tK1lbpq2Nk9s2DWaK9l04JyB5LwNyZyEGEaYFEGfCxiHgnkbDlioNQFrJ3OClSDI1ajaXQFSv6F3RG0ZE2LuxHDj7XSBpyhhQWLztgdqdOcHAxPY/IDuJV3uEBuO+kl1trYfj4eB0UaR0EUBUmYQenGtKfpVr3zr+s7o96xma4syIoccLKiyEWcFUme8qDEMoMwHzv5Sirbq5Tb84+1ITQIo23tQJ1RFGttJAfFfHwGmy6cezbTqt340fkn8oVuDcdLXPmlykq7pZO4Qqh+Fyu2I6AujCYYvXwu1cbLbvSfM4NkT7CzYDd6cGEi7qDiJH1qf7JeG1yD7afn/4Fzk1ZIJOOnpw3Xhl5eYd5WffaC544vSdLIaq16djym46qLh6u2IcBRTMHMbsBYR87yAyXU5YB2ayPQTLc+De+kGZgSjZ6Echzx75YDp2nfh38QtadOF8ebcmW5c/IwXYX5SgRJEEQpQgBllh8Bn7/DyuDREvpSW4vV6ZXegNXYPEto+AWEroHfEpvbslSYZvF8ej6fZOlslsSTZJwU2TSbTtM4fleMi+CIuX4ANC9ynb891wcedWTf+3V6jezfkmgPbf0RwOiLiuJt3PkVwewpysObdefGsffr/ah/zRbdA92xFkSZQpBGJRYh5lkRQZm8ytorXb8niDsdp3I93KAI0bnRG6/cXwSbtvyjRYrgKdiLYYHGPw+DfzuJuyOeRTdiHRECh+ECFYF3OFjdxJ+9N0+jwfZKohLMmfjpq3HpZedouJIWSkVYnMjq5EeplGfM3m8/pYt6Y+Dz3WEVubI+HNVfbqi+elArIYeQvn8SQPN2uHu3KT58eecDr3buWe7+h3ffw2nw+TcGicfeST+vCL7BBdgX3CN6bIP0U+sGurUNXcnwAqqurOpuv0SvRzyCSrhE+bHvsD9IarVdnq5Btb4luZ/dgf30/A3pjwuggg8AAA==&quot;"/>
    <we:property name="initialStateBookmark" value="&quot;H4sIAAAAAAAAA+VXbU/bMBD+K8ifK5SkTdrwre3aaWK8jCKmaarQJb4WgxtnjsPWof73nZ0ENl5GQQwqLV9qn8++u+eeu9pXjIsil7DchwWyHTZQ6mIB+mLLZy2W1bKDg929/tHu6X5/b0RilRuhsoLtXDEDeo7mRBQlSHsCCb9OWwykPIS5nc1AFthiOepCZSDFT6yUacnoElcthj9yqTTYIycGDNpjL0md5mTb326TRUiNuMQJpqaSHmGutKnnvZ4Xh+3ACwKv40eQ2DHtKapV5+bj+taoc2yoMgMiIwesLI67vB3FnW6YegkmEfjdnpXPhDS1SrIc/cg1xU1oLHOL15CimCstUpDMxaexqMK5YkMly4Ubjf6QT1SpUzzCmVvKjDBLOimVCNkpn7EVAXWoFcHo5GMhF052pr4PNZI9zna8VevahT6/hCwl6W37/flc4xxMPR39A+f6JRdIxre3i1Rp+nEK4zKrs+fddXxKkkJkc1mz4yYdx1U8qSwLAhz5APTwDLSxNEzOKaE2B7RbaY56sHRpeCd0w5SgdSuUzYh/NW04TfvOfyNqTZ0qjhflynRl5X4487sz7nU8LwgRPEii7gbw+T1mGjeW0EfKGMy2j9UCjMLiTkL9ZxA6h/SC2FwmicQwao8Ho3E/CofDTrvf6XXiaBANBmG7/S7uxd4Gc30NaB7kevryXG94VJGdd4H7oYdx4qU93k4DjumjZH9Lol239RsAg2cVxcu48wVB31OU6zfryo1N79f3o/6aLboGumIt8CQELwwSjH3sRnEASedR1h6rfJ8grnSsyklzgyJEx1otnHJ9xyvK5FuJFMFtsCfNAo0/NYO/nZTaI+5E12IVETyL4QQlgbc+WNXEnX1vnlqN7ZlAyZk1cfBqXHrYORrOhIFEEhZbItvaE1I6xtz730/pot7ouXxXWAW2rNdH9fMZ1VcNasZFE9KHWwEUL4e7c5viw4d3XvNqZb/p6j+8+65Pg6ffGARueid9WhG8wQXYFdwNemyB9Hy1A1Wagq5keAhZVVZ5tV+g0yMeQcZtotzYddiPglptlacTkKVrSfaxy5wRSp2oi+UvG+wTuKkW+n4BBrqWm40PAAA=&quot;"/>
    <we:property name="isFiltersActionButtonVisible" value="true"/>
    <we:property name="reportEmbeddedTime" value="&quot;2023-09-15T15:02:22.046Z&quot;"/>
    <we:property name="creatorTenantId" value="&quot;94be1240-ebb2-46e3-817d-1fc4378d02a8&quot;"/>
    <we:property name="creatorUserId" value="&quot;10032002F1B60BDA&quot;"/>
    <we:property name="creatorSessionId" value="&quot;c5bfe841-316b-4c87-ab59-40044a2d5191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96d54f-5aec-47d2-8053-7fcfbb9600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4C678CFB42245A473AE1464E7A488" ma:contentTypeVersion="4" ma:contentTypeDescription="Create a new document." ma:contentTypeScope="" ma:versionID="f719cf118056f83c86105a449a98962d">
  <xsd:schema xmlns:xsd="http://www.w3.org/2001/XMLSchema" xmlns:xs="http://www.w3.org/2001/XMLSchema" xmlns:p="http://schemas.microsoft.com/office/2006/metadata/properties" xmlns:ns3="3896d54f-5aec-47d2-8053-7fcfbb9600a8" targetNamespace="http://schemas.microsoft.com/office/2006/metadata/properties" ma:root="true" ma:fieldsID="267924f07e5371610f54ad4ab26fb438" ns3:_="">
    <xsd:import namespace="3896d54f-5aec-47d2-8053-7fcfbb9600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6d54f-5aec-47d2-8053-7fcfbb9600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623EA5-4918-4D04-A5B9-EE43E63E3E2C}">
  <ds:schemaRefs>
    <ds:schemaRef ds:uri="3896d54f-5aec-47d2-8053-7fcfbb9600a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5CD1F07-1D08-4914-8BAD-939015B94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3528C-DB7A-490B-A004-CAA2FA342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96d54f-5aec-47d2-8053-7fcfbb9600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419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R + Power BI Project Kyaw Lin</vt:lpstr>
      <vt:lpstr>Table of 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Kyaw</dc:creator>
  <cp:lastModifiedBy>Kyaw Lin</cp:lastModifiedBy>
  <cp:revision>21</cp:revision>
  <dcterms:created xsi:type="dcterms:W3CDTF">2023-09-15T15:03:55Z</dcterms:created>
  <dcterms:modified xsi:type="dcterms:W3CDTF">2023-09-30T05:37:06Z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0x010100ED24C678CFB42245A473AE1464E7A488</vt:lpwstr>
  </property>
</Properties>
</file>