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59" r:id="rId6"/>
    <p:sldId id="260" r:id="rId7"/>
    <p:sldId id="261" r:id="rId8"/>
    <p:sldId id="289" r:id="rId9"/>
    <p:sldId id="290" r:id="rId10"/>
    <p:sldId id="292" r:id="rId11"/>
    <p:sldId id="293" r:id="rId12"/>
    <p:sldId id="294" r:id="rId13"/>
    <p:sldId id="266" r:id="rId14"/>
    <p:sldId id="267" r:id="rId15"/>
    <p:sldId id="298" r:id="rId16"/>
    <p:sldId id="268" r:id="rId17"/>
    <p:sldId id="269" r:id="rId18"/>
    <p:sldId id="270" r:id="rId19"/>
    <p:sldId id="271" r:id="rId20"/>
    <p:sldId id="272" r:id="rId21"/>
    <p:sldId id="277" r:id="rId22"/>
    <p:sldId id="275" r:id="rId23"/>
    <p:sldId id="278" r:id="rId24"/>
    <p:sldId id="281" r:id="rId25"/>
    <p:sldId id="280" r:id="rId26"/>
    <p:sldId id="282" r:id="rId27"/>
    <p:sldId id="283" r:id="rId28"/>
    <p:sldId id="284" r:id="rId29"/>
    <p:sldId id="285" r:id="rId30"/>
    <p:sldId id="286" r:id="rId31"/>
    <p:sldId id="287" r:id="rId32"/>
    <p:sldId id="262" r:id="rId33"/>
    <p:sldId id="296" r:id="rId34"/>
    <p:sldId id="29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13EAD686-8492-47E8-9E16-C431023C7A31}" type="datetimeFigureOut">
              <a:rPr lang="en-SG" smtClean="0"/>
              <a:t>15/8/2014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079D8A8-BFF4-45F1-BFED-BFCAC5D3F314}" type="slidenum">
              <a:rPr lang="en-SG" smtClean="0"/>
              <a:t>‹#›</a:t>
            </a:fld>
            <a:endParaRPr lang="en-SG"/>
          </a:p>
        </p:txBody>
      </p:sp>
    </p:spTree>
    <p:extLst>
      <p:ext uri="{BB962C8B-B14F-4D97-AF65-F5344CB8AC3E}">
        <p14:creationId xmlns:p14="http://schemas.microsoft.com/office/powerpoint/2010/main" val="162581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3EAD686-8492-47E8-9E16-C431023C7A31}" type="datetimeFigureOut">
              <a:rPr lang="en-SG" smtClean="0"/>
              <a:t>15/8/2014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079D8A8-BFF4-45F1-BFED-BFCAC5D3F314}" type="slidenum">
              <a:rPr lang="en-SG" smtClean="0"/>
              <a:t>‹#›</a:t>
            </a:fld>
            <a:endParaRPr lang="en-SG"/>
          </a:p>
        </p:txBody>
      </p:sp>
    </p:spTree>
    <p:extLst>
      <p:ext uri="{BB962C8B-B14F-4D97-AF65-F5344CB8AC3E}">
        <p14:creationId xmlns:p14="http://schemas.microsoft.com/office/powerpoint/2010/main" val="1520905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3EAD686-8492-47E8-9E16-C431023C7A31}" type="datetimeFigureOut">
              <a:rPr lang="en-SG" smtClean="0"/>
              <a:t>15/8/2014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079D8A8-BFF4-45F1-BFED-BFCAC5D3F314}" type="slidenum">
              <a:rPr lang="en-SG" smtClean="0"/>
              <a:t>‹#›</a:t>
            </a:fld>
            <a:endParaRPr lang="en-SG"/>
          </a:p>
        </p:txBody>
      </p:sp>
    </p:spTree>
    <p:extLst>
      <p:ext uri="{BB962C8B-B14F-4D97-AF65-F5344CB8AC3E}">
        <p14:creationId xmlns:p14="http://schemas.microsoft.com/office/powerpoint/2010/main" val="204683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3EAD686-8492-47E8-9E16-C431023C7A31}" type="datetimeFigureOut">
              <a:rPr lang="en-SG" smtClean="0"/>
              <a:t>15/8/2014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079D8A8-BFF4-45F1-BFED-BFCAC5D3F314}" type="slidenum">
              <a:rPr lang="en-SG" smtClean="0"/>
              <a:t>‹#›</a:t>
            </a:fld>
            <a:endParaRPr lang="en-SG"/>
          </a:p>
        </p:txBody>
      </p:sp>
    </p:spTree>
    <p:extLst>
      <p:ext uri="{BB962C8B-B14F-4D97-AF65-F5344CB8AC3E}">
        <p14:creationId xmlns:p14="http://schemas.microsoft.com/office/powerpoint/2010/main" val="570721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EAD686-8492-47E8-9E16-C431023C7A31}" type="datetimeFigureOut">
              <a:rPr lang="en-SG" smtClean="0"/>
              <a:t>15/8/2014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079D8A8-BFF4-45F1-BFED-BFCAC5D3F314}" type="slidenum">
              <a:rPr lang="en-SG" smtClean="0"/>
              <a:t>‹#›</a:t>
            </a:fld>
            <a:endParaRPr lang="en-SG"/>
          </a:p>
        </p:txBody>
      </p:sp>
    </p:spTree>
    <p:extLst>
      <p:ext uri="{BB962C8B-B14F-4D97-AF65-F5344CB8AC3E}">
        <p14:creationId xmlns:p14="http://schemas.microsoft.com/office/powerpoint/2010/main" val="2658512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13EAD686-8492-47E8-9E16-C431023C7A31}" type="datetimeFigureOut">
              <a:rPr lang="en-SG" smtClean="0"/>
              <a:t>15/8/2014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079D8A8-BFF4-45F1-BFED-BFCAC5D3F314}" type="slidenum">
              <a:rPr lang="en-SG" smtClean="0"/>
              <a:t>‹#›</a:t>
            </a:fld>
            <a:endParaRPr lang="en-SG"/>
          </a:p>
        </p:txBody>
      </p:sp>
    </p:spTree>
    <p:extLst>
      <p:ext uri="{BB962C8B-B14F-4D97-AF65-F5344CB8AC3E}">
        <p14:creationId xmlns:p14="http://schemas.microsoft.com/office/powerpoint/2010/main" val="461251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13EAD686-8492-47E8-9E16-C431023C7A31}" type="datetimeFigureOut">
              <a:rPr lang="en-SG" smtClean="0"/>
              <a:t>15/8/2014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1079D8A8-BFF4-45F1-BFED-BFCAC5D3F314}" type="slidenum">
              <a:rPr lang="en-SG" smtClean="0"/>
              <a:t>‹#›</a:t>
            </a:fld>
            <a:endParaRPr lang="en-SG"/>
          </a:p>
        </p:txBody>
      </p:sp>
    </p:spTree>
    <p:extLst>
      <p:ext uri="{BB962C8B-B14F-4D97-AF65-F5344CB8AC3E}">
        <p14:creationId xmlns:p14="http://schemas.microsoft.com/office/powerpoint/2010/main" val="1621946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13EAD686-8492-47E8-9E16-C431023C7A31}" type="datetimeFigureOut">
              <a:rPr lang="en-SG" smtClean="0"/>
              <a:t>15/8/2014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1079D8A8-BFF4-45F1-BFED-BFCAC5D3F314}" type="slidenum">
              <a:rPr lang="en-SG" smtClean="0"/>
              <a:t>‹#›</a:t>
            </a:fld>
            <a:endParaRPr lang="en-SG"/>
          </a:p>
        </p:txBody>
      </p:sp>
    </p:spTree>
    <p:extLst>
      <p:ext uri="{BB962C8B-B14F-4D97-AF65-F5344CB8AC3E}">
        <p14:creationId xmlns:p14="http://schemas.microsoft.com/office/powerpoint/2010/main" val="1471797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EAD686-8492-47E8-9E16-C431023C7A31}" type="datetimeFigureOut">
              <a:rPr lang="en-SG" smtClean="0"/>
              <a:t>15/8/2014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1079D8A8-BFF4-45F1-BFED-BFCAC5D3F314}" type="slidenum">
              <a:rPr lang="en-SG" smtClean="0"/>
              <a:t>‹#›</a:t>
            </a:fld>
            <a:endParaRPr lang="en-SG"/>
          </a:p>
        </p:txBody>
      </p:sp>
    </p:spTree>
    <p:extLst>
      <p:ext uri="{BB962C8B-B14F-4D97-AF65-F5344CB8AC3E}">
        <p14:creationId xmlns:p14="http://schemas.microsoft.com/office/powerpoint/2010/main" val="61417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EAD686-8492-47E8-9E16-C431023C7A31}" type="datetimeFigureOut">
              <a:rPr lang="en-SG" smtClean="0"/>
              <a:t>15/8/2014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079D8A8-BFF4-45F1-BFED-BFCAC5D3F314}" type="slidenum">
              <a:rPr lang="en-SG" smtClean="0"/>
              <a:t>‹#›</a:t>
            </a:fld>
            <a:endParaRPr lang="en-SG"/>
          </a:p>
        </p:txBody>
      </p:sp>
    </p:spTree>
    <p:extLst>
      <p:ext uri="{BB962C8B-B14F-4D97-AF65-F5344CB8AC3E}">
        <p14:creationId xmlns:p14="http://schemas.microsoft.com/office/powerpoint/2010/main" val="184674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EAD686-8492-47E8-9E16-C431023C7A31}" type="datetimeFigureOut">
              <a:rPr lang="en-SG" smtClean="0"/>
              <a:t>15/8/2014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079D8A8-BFF4-45F1-BFED-BFCAC5D3F314}" type="slidenum">
              <a:rPr lang="en-SG" smtClean="0"/>
              <a:t>‹#›</a:t>
            </a:fld>
            <a:endParaRPr lang="en-SG"/>
          </a:p>
        </p:txBody>
      </p:sp>
    </p:spTree>
    <p:extLst>
      <p:ext uri="{BB962C8B-B14F-4D97-AF65-F5344CB8AC3E}">
        <p14:creationId xmlns:p14="http://schemas.microsoft.com/office/powerpoint/2010/main" val="3990800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EAD686-8492-47E8-9E16-C431023C7A31}" type="datetimeFigureOut">
              <a:rPr lang="en-SG" smtClean="0"/>
              <a:t>15/8/2014</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9D8A8-BFF4-45F1-BFED-BFCAC5D3F314}" type="slidenum">
              <a:rPr lang="en-SG" smtClean="0"/>
              <a:t>‹#›</a:t>
            </a:fld>
            <a:endParaRPr lang="en-SG"/>
          </a:p>
        </p:txBody>
      </p:sp>
    </p:spTree>
    <p:extLst>
      <p:ext uri="{BB962C8B-B14F-4D97-AF65-F5344CB8AC3E}">
        <p14:creationId xmlns:p14="http://schemas.microsoft.com/office/powerpoint/2010/main" val="495313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e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hyperlink" Target="mailto:fourseasons@gmail.com"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8" Type="http://schemas.openxmlformats.org/officeDocument/2006/relationships/hyperlink" Target="http://www.beijinglandscapes.com/beijing_attractions/Forbidden-City.html" TargetMode="External"/><Relationship Id="rId3" Type="http://schemas.openxmlformats.org/officeDocument/2006/relationships/hyperlink" Target="http://www.beijinglandscapes.com/beijing_attractions/Badaling-Great-Wall.html" TargetMode="External"/><Relationship Id="rId7" Type="http://schemas.openxmlformats.org/officeDocument/2006/relationships/hyperlink" Target="http://www.beijinglandscapes.com/beijing_attractions/Tiananmen-Square.html" TargetMode="External"/><Relationship Id="rId2" Type="http://schemas.openxmlformats.org/officeDocument/2006/relationships/hyperlink" Target="http://www.beijinglandscapes.com/beijing_attractions/Ming-Tombs.html"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www.beijinglandscapes.com/beijing_attractions/National-Aquatica-Center-(Water-Cube).html" TargetMode="External"/><Relationship Id="rId10" Type="http://schemas.openxmlformats.org/officeDocument/2006/relationships/hyperlink" Target="http://www.beijinglandscapes.com/beijing_attractions/Summer-Palace.html" TargetMode="External"/><Relationship Id="rId4" Type="http://schemas.openxmlformats.org/officeDocument/2006/relationships/hyperlink" Target="http://www.beijinglandscapes.com/beijing_attractions/Beijing-National-Stadium.html" TargetMode="External"/><Relationship Id="rId9" Type="http://schemas.openxmlformats.org/officeDocument/2006/relationships/hyperlink" Target="http://www.beijinglandscapes.com/beijing_attractions/Temple-of-Heaven.htm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www.beijinglandscapes.com/beijing_attractions/Lama-Temple.html" TargetMode="External"/><Relationship Id="rId2" Type="http://schemas.openxmlformats.org/officeDocument/2006/relationships/hyperlink" Target="http://www.beijinglandscapes.com/beijing_attractions/Beijing-Zoo.html"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www.beijinglandscapes.com/beijing_attractions/National-Aquatica-Center-(Water-Cube).html" TargetMode="External"/><Relationship Id="rId4" Type="http://schemas.openxmlformats.org/officeDocument/2006/relationships/hyperlink" Target="http://www.beijinglandscapes.com/beijing_attractions/Beijing-National-Stadium.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50800" dir="5400000" algn="ctr" rotWithShape="0">
              <a:schemeClr val="bg1"/>
            </a:outerShdw>
          </a:effectLst>
        </p:spPr>
        <p:txBody>
          <a:bodyPr>
            <a:normAutofit/>
          </a:bodyPr>
          <a:lstStyle/>
          <a:p>
            <a:pPr algn="ctr"/>
            <a:endParaRPr lang="en-SG" sz="3600" dirty="0">
              <a:solidFill>
                <a:schemeClr val="bg1"/>
              </a:solidFill>
            </a:endParaRPr>
          </a:p>
        </p:txBody>
      </p:sp>
      <p:sp>
        <p:nvSpPr>
          <p:cNvPr id="4" name="Content Placeholder 3"/>
          <p:cNvSpPr>
            <a:spLocks noGrp="1"/>
          </p:cNvSpPr>
          <p:nvPr>
            <p:ph idx="1"/>
          </p:nvPr>
        </p:nvSpPr>
        <p:spPr/>
        <p:txBody>
          <a:bodyPr>
            <a:normAutofit/>
          </a:bodyPr>
          <a:lstStyle/>
          <a:p>
            <a:pPr marL="0" indent="0">
              <a:buNone/>
            </a:pPr>
            <a:r>
              <a:rPr lang="en-US" sz="1600" dirty="0" smtClean="0"/>
              <a:t>About us</a:t>
            </a:r>
            <a:endParaRPr lang="en-SG" sz="1600" dirty="0"/>
          </a:p>
        </p:txBody>
      </p:sp>
      <p:sp>
        <p:nvSpPr>
          <p:cNvPr id="5" name="Rectangle 4"/>
          <p:cNvSpPr/>
          <p:nvPr/>
        </p:nvSpPr>
        <p:spPr>
          <a:xfrm>
            <a:off x="1729945" y="496930"/>
            <a:ext cx="8987481" cy="707886"/>
          </a:xfrm>
          <a:prstGeom prst="rect">
            <a:avLst/>
          </a:prstGeom>
          <a:noFill/>
        </p:spPr>
        <p:txBody>
          <a:bodyPr wrap="square" lIns="91440" tIns="45720" rIns="91440" bIns="45720">
            <a:spAutoFit/>
          </a:bodyPr>
          <a:lstStyle/>
          <a:p>
            <a:pPr algn="ctr"/>
            <a:r>
              <a:rPr lang="en-US" sz="4000" b="1" cap="none" spc="0" dirty="0" smtClean="0">
                <a:ln w="22225">
                  <a:solidFill>
                    <a:schemeClr val="accent2"/>
                  </a:solidFill>
                  <a:prstDash val="solid"/>
                </a:ln>
                <a:solidFill>
                  <a:schemeClr val="accent2">
                    <a:lumMod val="40000"/>
                    <a:lumOff val="60000"/>
                  </a:schemeClr>
                </a:solidFill>
                <a:effectLst/>
              </a:rPr>
              <a:t>Four Seasons Tours and Travels</a:t>
            </a:r>
            <a:endParaRPr lang="en-SG" sz="4000" b="1" cap="none" spc="0" dirty="0">
              <a:ln w="22225">
                <a:solidFill>
                  <a:schemeClr val="accent2"/>
                </a:solidFill>
                <a:prstDash val="solid"/>
              </a:ln>
              <a:solidFill>
                <a:schemeClr val="accent2">
                  <a:lumMod val="40000"/>
                  <a:lumOff val="60000"/>
                </a:schemeClr>
              </a:solidFill>
              <a:effectLst/>
            </a:endParaRPr>
          </a:p>
        </p:txBody>
      </p:sp>
      <p:sp>
        <p:nvSpPr>
          <p:cNvPr id="8" name="Rectangle 7"/>
          <p:cNvSpPr/>
          <p:nvPr/>
        </p:nvSpPr>
        <p:spPr>
          <a:xfrm>
            <a:off x="838200" y="1730601"/>
            <a:ext cx="10515600" cy="5170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dirty="0"/>
          </a:p>
        </p:txBody>
      </p:sp>
      <p:sp>
        <p:nvSpPr>
          <p:cNvPr id="9" name="TextBox 8"/>
          <p:cNvSpPr txBox="1"/>
          <p:nvPr/>
        </p:nvSpPr>
        <p:spPr>
          <a:xfrm>
            <a:off x="2080725" y="1764548"/>
            <a:ext cx="1828801" cy="369332"/>
          </a:xfrm>
          <a:prstGeom prst="rect">
            <a:avLst/>
          </a:prstGeom>
          <a:noFill/>
        </p:spPr>
        <p:txBody>
          <a:bodyPr wrap="square" rtlCol="0">
            <a:spAutoFit/>
          </a:bodyPr>
          <a:lstStyle/>
          <a:p>
            <a:r>
              <a:rPr lang="en-US" dirty="0" smtClean="0">
                <a:solidFill>
                  <a:schemeClr val="bg1"/>
                </a:solidFill>
              </a:rPr>
              <a:t>TOUR PACKAGES</a:t>
            </a:r>
            <a:endParaRPr lang="en-SG" dirty="0">
              <a:solidFill>
                <a:schemeClr val="bg1"/>
              </a:solidFill>
            </a:endParaRPr>
          </a:p>
        </p:txBody>
      </p:sp>
      <p:sp>
        <p:nvSpPr>
          <p:cNvPr id="10" name="TextBox 9"/>
          <p:cNvSpPr txBox="1"/>
          <p:nvPr/>
        </p:nvSpPr>
        <p:spPr>
          <a:xfrm>
            <a:off x="3909526" y="1776450"/>
            <a:ext cx="1370659" cy="369332"/>
          </a:xfrm>
          <a:prstGeom prst="rect">
            <a:avLst/>
          </a:prstGeom>
          <a:noFill/>
        </p:spPr>
        <p:txBody>
          <a:bodyPr wrap="square" rtlCol="0">
            <a:spAutoFit/>
          </a:bodyPr>
          <a:lstStyle/>
          <a:p>
            <a:r>
              <a:rPr lang="en-US" dirty="0" smtClean="0">
                <a:solidFill>
                  <a:schemeClr val="bg1"/>
                </a:solidFill>
              </a:rPr>
              <a:t>CONTACT US</a:t>
            </a:r>
            <a:endParaRPr lang="en-SG" dirty="0">
              <a:solidFill>
                <a:schemeClr val="bg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31544"/>
            <a:ext cx="10515600" cy="4626456"/>
          </a:xfrm>
          <a:prstGeom prst="rect">
            <a:avLst/>
          </a:prstGeom>
        </p:spPr>
      </p:pic>
      <p:sp>
        <p:nvSpPr>
          <p:cNvPr id="13" name="TextBox 12"/>
          <p:cNvSpPr txBox="1"/>
          <p:nvPr/>
        </p:nvSpPr>
        <p:spPr>
          <a:xfrm>
            <a:off x="9180381" y="1860167"/>
            <a:ext cx="1045970" cy="253916"/>
          </a:xfrm>
          <a:prstGeom prst="rect">
            <a:avLst/>
          </a:prstGeom>
          <a:noFill/>
        </p:spPr>
        <p:txBody>
          <a:bodyPr wrap="square" rtlCol="0">
            <a:spAutoFit/>
          </a:bodyPr>
          <a:lstStyle/>
          <a:p>
            <a:r>
              <a:rPr lang="en-US" sz="1050" u="sng" dirty="0" smtClean="0"/>
              <a:t>Customer Login</a:t>
            </a:r>
          </a:p>
        </p:txBody>
      </p:sp>
      <p:sp>
        <p:nvSpPr>
          <p:cNvPr id="16" name="TextBox 15"/>
          <p:cNvSpPr txBox="1"/>
          <p:nvPr/>
        </p:nvSpPr>
        <p:spPr>
          <a:xfrm>
            <a:off x="10250895" y="1860167"/>
            <a:ext cx="933061" cy="253916"/>
          </a:xfrm>
          <a:prstGeom prst="rect">
            <a:avLst/>
          </a:prstGeom>
          <a:noFill/>
        </p:spPr>
        <p:txBody>
          <a:bodyPr wrap="square" rtlCol="0">
            <a:spAutoFit/>
          </a:bodyPr>
          <a:lstStyle/>
          <a:p>
            <a:r>
              <a:rPr lang="en-US" sz="1050" u="sng" dirty="0" smtClean="0"/>
              <a:t>Register here</a:t>
            </a:r>
            <a:endParaRPr lang="en-SG" sz="1050" u="sng" dirty="0"/>
          </a:p>
        </p:txBody>
      </p:sp>
      <p:sp>
        <p:nvSpPr>
          <p:cNvPr id="3" name="TextBox 2"/>
          <p:cNvSpPr txBox="1"/>
          <p:nvPr/>
        </p:nvSpPr>
        <p:spPr>
          <a:xfrm>
            <a:off x="940478" y="1757051"/>
            <a:ext cx="1217835" cy="369332"/>
          </a:xfrm>
          <a:prstGeom prst="rect">
            <a:avLst/>
          </a:prstGeom>
          <a:noFill/>
        </p:spPr>
        <p:txBody>
          <a:bodyPr wrap="square" rtlCol="0">
            <a:spAutoFit/>
          </a:bodyPr>
          <a:lstStyle/>
          <a:p>
            <a:r>
              <a:rPr lang="en-US" dirty="0" smtClean="0">
                <a:solidFill>
                  <a:schemeClr val="bg1"/>
                </a:solidFill>
              </a:rPr>
              <a:t>ABOUT US</a:t>
            </a:r>
            <a:endParaRPr lang="en-SG" dirty="0">
              <a:solidFill>
                <a:schemeClr val="bg1"/>
              </a:solidFill>
            </a:endParaRPr>
          </a:p>
        </p:txBody>
      </p:sp>
    </p:spTree>
    <p:extLst>
      <p:ext uri="{BB962C8B-B14F-4D97-AF65-F5344CB8AC3E}">
        <p14:creationId xmlns:p14="http://schemas.microsoft.com/office/powerpoint/2010/main" val="4264801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38201" y="359740"/>
            <a:ext cx="10515600" cy="442693"/>
          </a:xfrm>
          <a:prstGeom prst="rect">
            <a:avLst/>
          </a:prstGeom>
        </p:spPr>
      </p:pic>
      <p:sp>
        <p:nvSpPr>
          <p:cNvPr id="2" name="Title 1"/>
          <p:cNvSpPr>
            <a:spLocks noGrp="1"/>
          </p:cNvSpPr>
          <p:nvPr>
            <p:ph type="title"/>
          </p:nvPr>
        </p:nvSpPr>
        <p:spPr/>
        <p:txBody>
          <a:bodyPr/>
          <a:lstStyle/>
          <a:p>
            <a:endParaRPr lang="en-SG" dirty="0">
              <a:solidFill>
                <a:schemeClr val="bg1"/>
              </a:solidFill>
            </a:endParaRPr>
          </a:p>
        </p:txBody>
      </p:sp>
      <p:sp>
        <p:nvSpPr>
          <p:cNvPr id="3" name="Content Placeholder 2"/>
          <p:cNvSpPr>
            <a:spLocks noGrp="1"/>
          </p:cNvSpPr>
          <p:nvPr>
            <p:ph idx="1"/>
          </p:nvPr>
        </p:nvSpPr>
        <p:spPr/>
        <p:txBody>
          <a:bodyPr/>
          <a:lstStyle/>
          <a:p>
            <a:r>
              <a:rPr lang="en-US" sz="1100" dirty="0" smtClean="0"/>
              <a:t>Tour Charges  :     S$3000</a:t>
            </a:r>
          </a:p>
          <a:p>
            <a:r>
              <a:rPr lang="en-US" sz="1100" dirty="0" smtClean="0"/>
              <a:t>Flight Charges :    S$1000(Jet Airways -From Singapore to </a:t>
            </a:r>
            <a:r>
              <a:rPr lang="en-US" sz="1100" dirty="0" err="1" smtClean="0"/>
              <a:t>Gangtok</a:t>
            </a:r>
            <a:r>
              <a:rPr lang="en-US" sz="1100" dirty="0" smtClean="0"/>
              <a:t> and Srinagar to </a:t>
            </a:r>
            <a:r>
              <a:rPr lang="en-US" sz="1100" dirty="0" err="1" smtClean="0"/>
              <a:t>Gangtok</a:t>
            </a:r>
            <a:r>
              <a:rPr lang="en-US" sz="1100" dirty="0" smtClean="0"/>
              <a:t>)       </a:t>
            </a:r>
            <a:r>
              <a:rPr lang="en-US" sz="1100" u="sng" dirty="0" smtClean="0">
                <a:solidFill>
                  <a:schemeClr val="accent2"/>
                </a:solidFill>
              </a:rPr>
              <a:t>Go to flight details</a:t>
            </a:r>
          </a:p>
          <a:p>
            <a:r>
              <a:rPr lang="en-US" sz="1100" dirty="0" smtClean="0"/>
              <a:t>Hotel Charges :    S$1500(Stay in </a:t>
            </a:r>
            <a:r>
              <a:rPr lang="en-US" sz="1100" dirty="0" err="1" smtClean="0"/>
              <a:t>Taj</a:t>
            </a:r>
            <a:r>
              <a:rPr lang="en-US" sz="1100" dirty="0" smtClean="0"/>
              <a:t> </a:t>
            </a:r>
            <a:r>
              <a:rPr lang="en-US" sz="1100" dirty="0" err="1" smtClean="0"/>
              <a:t>Hotel.Gangtok</a:t>
            </a:r>
            <a:r>
              <a:rPr lang="en-US" sz="1100" dirty="0" smtClean="0"/>
              <a:t>)                                                                              </a:t>
            </a:r>
            <a:r>
              <a:rPr lang="en-US" sz="1100" u="sng" dirty="0" smtClean="0">
                <a:solidFill>
                  <a:schemeClr val="accent2"/>
                </a:solidFill>
              </a:rPr>
              <a:t>Go to hotel details</a:t>
            </a:r>
          </a:p>
          <a:p>
            <a:r>
              <a:rPr lang="en-US" sz="1100" dirty="0" smtClean="0"/>
              <a:t>Visa Application :S$10</a:t>
            </a:r>
          </a:p>
          <a:p>
            <a:pPr marL="0" indent="0">
              <a:buNone/>
            </a:pPr>
            <a:r>
              <a:rPr lang="en-US" sz="1100" dirty="0" smtClean="0"/>
              <a:t>       Total charges     : S$5510</a:t>
            </a:r>
          </a:p>
          <a:p>
            <a:pPr marL="0" indent="0">
              <a:buNone/>
            </a:pPr>
            <a:r>
              <a:rPr lang="en-US" sz="1100" dirty="0" smtClean="0"/>
              <a:t>       Availability: 52</a:t>
            </a:r>
          </a:p>
          <a:p>
            <a:pPr marL="0" indent="0">
              <a:buNone/>
            </a:pPr>
            <a:endParaRPr lang="en-US" dirty="0"/>
          </a:p>
          <a:p>
            <a:pPr marL="0" indent="0">
              <a:buNone/>
            </a:pPr>
            <a:endParaRPr lang="en-US" dirty="0" smtClean="0"/>
          </a:p>
        </p:txBody>
      </p:sp>
      <p:sp>
        <p:nvSpPr>
          <p:cNvPr id="4" name="Rectangle 3"/>
          <p:cNvSpPr/>
          <p:nvPr/>
        </p:nvSpPr>
        <p:spPr>
          <a:xfrm>
            <a:off x="2003117" y="937370"/>
            <a:ext cx="8185766" cy="707886"/>
          </a:xfrm>
          <a:prstGeom prst="rect">
            <a:avLst/>
          </a:prstGeom>
          <a:noFill/>
        </p:spPr>
        <p:txBody>
          <a:bodyPr wrap="none" lIns="91440" tIns="45720" rIns="91440" bIns="45720">
            <a:spAutoFit/>
          </a:bodyPr>
          <a:lstStyle/>
          <a:p>
            <a:pPr algn="ctr"/>
            <a:r>
              <a:rPr lang="en-US" sz="4000" b="1" dirty="0" smtClean="0">
                <a:ln w="22225">
                  <a:solidFill>
                    <a:schemeClr val="accent2"/>
                  </a:solidFill>
                  <a:prstDash val="solid"/>
                </a:ln>
                <a:solidFill>
                  <a:schemeClr val="accent2">
                    <a:lumMod val="40000"/>
                    <a:lumOff val="60000"/>
                  </a:schemeClr>
                </a:solidFill>
              </a:rPr>
              <a:t>Tour Fare for 5 Days Beauty of Sikkim</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5" name="Rectangle 4"/>
          <p:cNvSpPr/>
          <p:nvPr/>
        </p:nvSpPr>
        <p:spPr>
          <a:xfrm>
            <a:off x="982327" y="3556451"/>
            <a:ext cx="2784096" cy="369332"/>
          </a:xfrm>
          <a:prstGeom prst="rect">
            <a:avLst/>
          </a:prstGeom>
          <a:noFill/>
        </p:spPr>
        <p:txBody>
          <a:bodyPr wrap="none" lIns="91440" tIns="45720" rIns="91440" bIns="45720">
            <a:spAutoFit/>
          </a:bodyPr>
          <a:lstStyle/>
          <a:p>
            <a:pPr algn="ctr"/>
            <a:r>
              <a:rPr lang="en-US" b="1" u="sng" cap="none" spc="0" dirty="0" smtClean="0">
                <a:ln w="6600">
                  <a:solidFill>
                    <a:schemeClr val="accent2"/>
                  </a:solidFill>
                  <a:prstDash val="solid"/>
                </a:ln>
                <a:solidFill>
                  <a:srgbClr val="FFFFFF"/>
                </a:solidFill>
                <a:effectLst>
                  <a:outerShdw dist="38100" dir="2700000" algn="tl" rotWithShape="0">
                    <a:schemeClr val="accent2"/>
                  </a:outerShdw>
                </a:effectLst>
              </a:rPr>
              <a:t>Click here to book </a:t>
            </a:r>
            <a:r>
              <a:rPr lang="en-US" b="1" u="sng" dirty="0">
                <a:ln w="6600">
                  <a:solidFill>
                    <a:schemeClr val="accent2"/>
                  </a:solidFill>
                  <a:prstDash val="solid"/>
                </a:ln>
                <a:solidFill>
                  <a:srgbClr val="FFFFFF"/>
                </a:solidFill>
                <a:effectLst>
                  <a:outerShdw dist="38100" dir="2700000" algn="tl" rotWithShape="0">
                    <a:schemeClr val="accent2"/>
                  </a:outerShdw>
                </a:effectLst>
              </a:rPr>
              <a:t> </a:t>
            </a:r>
            <a:r>
              <a:rPr lang="en-US" b="1" u="sng" cap="none" spc="0" dirty="0" smtClean="0">
                <a:ln w="6600">
                  <a:solidFill>
                    <a:schemeClr val="accent2"/>
                  </a:solidFill>
                  <a:prstDash val="solid"/>
                </a:ln>
                <a:solidFill>
                  <a:srgbClr val="FFFFFF"/>
                </a:solidFill>
                <a:effectLst>
                  <a:outerShdw dist="38100" dir="2700000" algn="tl" rotWithShape="0">
                    <a:schemeClr val="accent2"/>
                  </a:outerShdw>
                </a:effectLst>
              </a:rPr>
              <a:t>the tour</a:t>
            </a:r>
            <a:endParaRPr lang="en-US" b="1" u="sng"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864724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38200" y="365125"/>
            <a:ext cx="10515600" cy="454986"/>
          </a:xfrm>
          <a:prstGeom prst="rect">
            <a:avLst/>
          </a:prstGeom>
        </p:spPr>
      </p:pic>
      <p:sp>
        <p:nvSpPr>
          <p:cNvPr id="2" name="Title 1"/>
          <p:cNvSpPr>
            <a:spLocks noGrp="1"/>
          </p:cNvSpPr>
          <p:nvPr>
            <p:ph type="title"/>
          </p:nvPr>
        </p:nvSpPr>
        <p:spPr/>
        <p:txBody>
          <a:bodyPr/>
          <a:lstStyle/>
          <a:p>
            <a:endParaRPr lang="en-SG"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sz="1100" b="1" dirty="0" err="1" smtClean="0"/>
              <a:t>Taj</a:t>
            </a:r>
            <a:r>
              <a:rPr lang="en-US" sz="1100" b="1" dirty="0" smtClean="0"/>
              <a:t> Hotel </a:t>
            </a:r>
            <a:r>
              <a:rPr lang="en-US" sz="1100" b="1" dirty="0" err="1" smtClean="0"/>
              <a:t>Gangtok</a:t>
            </a:r>
            <a:endParaRPr lang="en-US" sz="1100" b="1" dirty="0" smtClean="0"/>
          </a:p>
          <a:p>
            <a:r>
              <a:rPr lang="en-US" sz="1100" dirty="0" smtClean="0"/>
              <a:t>Luxury room(1 Hall,1 bedroom,1 balcony)</a:t>
            </a:r>
          </a:p>
          <a:p>
            <a:r>
              <a:rPr lang="en-US" sz="1100" dirty="0" smtClean="0"/>
              <a:t>Beautiful sceneries view from the balcony</a:t>
            </a:r>
          </a:p>
          <a:p>
            <a:r>
              <a:rPr lang="en-US" sz="1100" dirty="0" smtClean="0"/>
              <a:t>Rate – S$ 320/day</a:t>
            </a:r>
          </a:p>
          <a:p>
            <a:r>
              <a:rPr lang="en-US" sz="1100" dirty="0" smtClean="0"/>
              <a:t>Availability – 100 rooms</a:t>
            </a:r>
          </a:p>
          <a:p>
            <a:r>
              <a:rPr lang="en-US" sz="1100" dirty="0" smtClean="0"/>
              <a:t>Dates Available -Apr1</a:t>
            </a:r>
            <a:r>
              <a:rPr lang="en-US" sz="1100" baseline="30000" dirty="0" smtClean="0"/>
              <a:t>st</a:t>
            </a:r>
            <a:r>
              <a:rPr lang="en-US" sz="1100" dirty="0" smtClean="0"/>
              <a:t> 2014, Jun1</a:t>
            </a:r>
            <a:r>
              <a:rPr lang="en-US" sz="1100" baseline="30000" dirty="0" smtClean="0"/>
              <a:t>st</a:t>
            </a:r>
            <a:r>
              <a:rPr lang="en-US" sz="1100" dirty="0" smtClean="0"/>
              <a:t> 2014,Sep1</a:t>
            </a:r>
            <a:r>
              <a:rPr lang="en-US" sz="1100" baseline="30000" dirty="0" smtClean="0"/>
              <a:t>st</a:t>
            </a:r>
            <a:r>
              <a:rPr lang="en-US" sz="1100" dirty="0" smtClean="0"/>
              <a:t> 2014,Dec 1</a:t>
            </a:r>
            <a:r>
              <a:rPr lang="en-US" sz="1100" baseline="30000" dirty="0" smtClean="0"/>
              <a:t>st</a:t>
            </a:r>
            <a:r>
              <a:rPr lang="en-US" sz="1100" dirty="0" smtClean="0"/>
              <a:t> 2014</a:t>
            </a:r>
          </a:p>
          <a:p>
            <a:pPr marL="0" indent="0">
              <a:buNone/>
            </a:pPr>
            <a:endParaRPr lang="en-US" sz="1100" dirty="0"/>
          </a:p>
          <a:p>
            <a:pPr marL="0" indent="0">
              <a:buNone/>
            </a:pPr>
            <a:r>
              <a:rPr lang="en-US" sz="1100" b="1" dirty="0" err="1" smtClean="0"/>
              <a:t>Chola</a:t>
            </a:r>
            <a:r>
              <a:rPr lang="en-US" sz="1100" b="1" dirty="0" smtClean="0"/>
              <a:t> Hotel </a:t>
            </a:r>
            <a:r>
              <a:rPr lang="en-US" sz="1100" b="1" dirty="0" err="1" smtClean="0"/>
              <a:t>Gangtok</a:t>
            </a:r>
            <a:endParaRPr lang="en-US" sz="1100" b="1" dirty="0" smtClean="0"/>
          </a:p>
          <a:p>
            <a:r>
              <a:rPr lang="en-US" sz="1100" dirty="0" smtClean="0"/>
              <a:t>Luxury room(1 Hall,1 bedroom,1 balcony)</a:t>
            </a:r>
          </a:p>
          <a:p>
            <a:r>
              <a:rPr lang="en-US" sz="1100" dirty="0" smtClean="0"/>
              <a:t>Nice </a:t>
            </a:r>
            <a:r>
              <a:rPr lang="en-US" sz="1100" dirty="0" err="1" smtClean="0"/>
              <a:t>chola</a:t>
            </a:r>
            <a:r>
              <a:rPr lang="en-US" sz="1100" dirty="0" smtClean="0"/>
              <a:t> </a:t>
            </a:r>
            <a:r>
              <a:rPr lang="en-US" sz="1100" dirty="0" err="1" smtClean="0"/>
              <a:t>puries</a:t>
            </a:r>
            <a:r>
              <a:rPr lang="en-US" sz="1100" dirty="0" smtClean="0"/>
              <a:t> at our restaurant</a:t>
            </a:r>
          </a:p>
          <a:p>
            <a:r>
              <a:rPr lang="en-US" sz="1100" dirty="0" smtClean="0"/>
              <a:t>Rate – S$ 300/day</a:t>
            </a:r>
          </a:p>
          <a:p>
            <a:r>
              <a:rPr lang="en-US" sz="1100" dirty="0" smtClean="0"/>
              <a:t>Availability – 100 rooms</a:t>
            </a:r>
          </a:p>
          <a:p>
            <a:r>
              <a:rPr lang="en-US" sz="1100" dirty="0" smtClean="0"/>
              <a:t>Dates Available </a:t>
            </a:r>
            <a:r>
              <a:rPr lang="en-US" sz="1100" dirty="0"/>
              <a:t>- Apr1</a:t>
            </a:r>
            <a:r>
              <a:rPr lang="en-US" sz="1100" baseline="30000" dirty="0"/>
              <a:t>st</a:t>
            </a:r>
            <a:r>
              <a:rPr lang="en-US" sz="1100" dirty="0"/>
              <a:t> 2014, Jun1</a:t>
            </a:r>
            <a:r>
              <a:rPr lang="en-US" sz="1100" baseline="30000" dirty="0"/>
              <a:t>st</a:t>
            </a:r>
            <a:r>
              <a:rPr lang="en-US" sz="1100" dirty="0"/>
              <a:t> 2014,Sep1</a:t>
            </a:r>
            <a:r>
              <a:rPr lang="en-US" sz="1100" baseline="30000" dirty="0"/>
              <a:t>st</a:t>
            </a:r>
            <a:r>
              <a:rPr lang="en-US" sz="1100" dirty="0"/>
              <a:t> 2014,Dec 1</a:t>
            </a:r>
            <a:r>
              <a:rPr lang="en-US" sz="1100" baseline="30000" dirty="0"/>
              <a:t>st</a:t>
            </a:r>
            <a:r>
              <a:rPr lang="en-US" sz="1100" dirty="0"/>
              <a:t> 2014</a:t>
            </a:r>
            <a:endParaRPr lang="en-US" sz="1100" dirty="0" smtClean="0"/>
          </a:p>
          <a:p>
            <a:endParaRPr lang="en-US" sz="1400" dirty="0" smtClean="0"/>
          </a:p>
          <a:p>
            <a:endParaRPr lang="en-US" sz="1400" dirty="0" smtClean="0"/>
          </a:p>
          <a:p>
            <a:pPr marL="0" indent="0">
              <a:buNone/>
            </a:pPr>
            <a:endParaRPr lang="en-SG" sz="1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0857" y="2833331"/>
            <a:ext cx="2500604" cy="1682685"/>
          </a:xfrm>
          <a:prstGeom prst="rect">
            <a:avLst/>
          </a:prstGeom>
        </p:spPr>
      </p:pic>
      <p:sp>
        <p:nvSpPr>
          <p:cNvPr id="5" name="Rectangle 4"/>
          <p:cNvSpPr/>
          <p:nvPr/>
        </p:nvSpPr>
        <p:spPr>
          <a:xfrm>
            <a:off x="4343302" y="982802"/>
            <a:ext cx="2870914" cy="707886"/>
          </a:xfrm>
          <a:prstGeom prst="rect">
            <a:avLst/>
          </a:prstGeom>
          <a:noFill/>
        </p:spPr>
        <p:txBody>
          <a:bodyPr wrap="none" lIns="91440" tIns="45720" rIns="91440" bIns="45720">
            <a:spAutoFit/>
          </a:bodyPr>
          <a:lstStyle/>
          <a:p>
            <a:pPr algn="ctr"/>
            <a:r>
              <a:rPr lang="en-US" sz="4000" b="1" cap="none" spc="0" dirty="0" smtClean="0">
                <a:ln w="22225">
                  <a:solidFill>
                    <a:schemeClr val="accent2"/>
                  </a:solidFill>
                  <a:prstDash val="solid"/>
                </a:ln>
                <a:solidFill>
                  <a:schemeClr val="accent2">
                    <a:lumMod val="40000"/>
                    <a:lumOff val="60000"/>
                  </a:schemeClr>
                </a:solidFill>
                <a:effectLst/>
              </a:rPr>
              <a:t>Hotel details</a:t>
            </a:r>
            <a:endParaRPr lang="en-SG" sz="4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019099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1" y="365126"/>
            <a:ext cx="10515600" cy="446638"/>
          </a:xfrm>
          <a:prstGeom prst="rect">
            <a:avLst/>
          </a:prstGeom>
        </p:spPr>
      </p:pic>
      <p:sp>
        <p:nvSpPr>
          <p:cNvPr id="2" name="Title 1"/>
          <p:cNvSpPr>
            <a:spLocks noGrp="1"/>
          </p:cNvSpPr>
          <p:nvPr>
            <p:ph type="title"/>
          </p:nvPr>
        </p:nvSpPr>
        <p:spPr/>
        <p:txBody>
          <a:bodyPr/>
          <a:lstStyle/>
          <a:p>
            <a:endParaRPr lang="en-SG"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sz="1100" b="1" dirty="0" smtClean="0">
                <a:solidFill>
                  <a:schemeClr val="accent6"/>
                </a:solidFill>
              </a:rPr>
              <a:t>Jet airways</a:t>
            </a:r>
          </a:p>
          <a:p>
            <a:pPr marL="0" indent="0">
              <a:buNone/>
            </a:pPr>
            <a:r>
              <a:rPr lang="en-US" sz="1100" b="1" i="1" dirty="0" smtClean="0"/>
              <a:t>From Singapore to </a:t>
            </a:r>
            <a:r>
              <a:rPr lang="en-US" sz="1100" b="1" i="1" dirty="0" err="1" smtClean="0"/>
              <a:t>Gangtok</a:t>
            </a:r>
            <a:endParaRPr lang="en-US" sz="1100" b="1" i="1" u="sng" dirty="0" smtClean="0"/>
          </a:p>
          <a:p>
            <a:pPr marL="0" indent="0">
              <a:buNone/>
            </a:pPr>
            <a:r>
              <a:rPr lang="en-US" sz="1100" dirty="0" smtClean="0"/>
              <a:t>Dates Available : </a:t>
            </a:r>
            <a:r>
              <a:rPr lang="en-US" sz="1100" dirty="0"/>
              <a:t>Apr1</a:t>
            </a:r>
            <a:r>
              <a:rPr lang="en-US" sz="1100" baseline="30000" dirty="0"/>
              <a:t>st</a:t>
            </a:r>
            <a:r>
              <a:rPr lang="en-US" sz="1100" dirty="0"/>
              <a:t> 2014, Jun1</a:t>
            </a:r>
            <a:r>
              <a:rPr lang="en-US" sz="1100" baseline="30000" dirty="0"/>
              <a:t>st</a:t>
            </a:r>
            <a:r>
              <a:rPr lang="en-US" sz="1100" dirty="0"/>
              <a:t> 2014,Sep1</a:t>
            </a:r>
            <a:r>
              <a:rPr lang="en-US" sz="1100" baseline="30000" dirty="0"/>
              <a:t>st</a:t>
            </a:r>
            <a:r>
              <a:rPr lang="en-US" sz="1100" dirty="0"/>
              <a:t> 2014,Dec 1</a:t>
            </a:r>
            <a:r>
              <a:rPr lang="en-US" sz="1100" baseline="30000" dirty="0"/>
              <a:t>st</a:t>
            </a:r>
            <a:r>
              <a:rPr lang="en-US" sz="1100" dirty="0"/>
              <a:t> 2014</a:t>
            </a:r>
            <a:endParaRPr lang="en-US" sz="1100" dirty="0" smtClean="0"/>
          </a:p>
          <a:p>
            <a:pPr marL="0" indent="0">
              <a:buNone/>
            </a:pPr>
            <a:r>
              <a:rPr lang="en-US" sz="1100" dirty="0" smtClean="0"/>
              <a:t>Fare: S$500</a:t>
            </a:r>
          </a:p>
          <a:p>
            <a:pPr marL="0" indent="0">
              <a:buNone/>
            </a:pPr>
            <a:r>
              <a:rPr lang="en-US" sz="1100" dirty="0" smtClean="0"/>
              <a:t>Availability : 10</a:t>
            </a:r>
            <a:endParaRPr lang="en-US" sz="1100" dirty="0"/>
          </a:p>
          <a:p>
            <a:pPr marL="0" indent="0">
              <a:buNone/>
            </a:pPr>
            <a:r>
              <a:rPr lang="en-US" sz="1100" b="1" i="1" dirty="0" smtClean="0"/>
              <a:t>From </a:t>
            </a:r>
            <a:r>
              <a:rPr lang="en-US" sz="1100" b="1" i="1" dirty="0" err="1" smtClean="0"/>
              <a:t>Gangtok</a:t>
            </a:r>
            <a:r>
              <a:rPr lang="en-US" sz="1100" b="1" i="1" dirty="0" smtClean="0"/>
              <a:t> to Singapore</a:t>
            </a:r>
          </a:p>
          <a:p>
            <a:pPr marL="0" indent="0">
              <a:buNone/>
            </a:pPr>
            <a:r>
              <a:rPr lang="en-US" sz="1100" dirty="0" smtClean="0"/>
              <a:t>Dates Available </a:t>
            </a:r>
            <a:r>
              <a:rPr lang="en-US" sz="1100" dirty="0"/>
              <a:t>: Apr1</a:t>
            </a:r>
            <a:r>
              <a:rPr lang="en-US" sz="1100" baseline="30000" dirty="0"/>
              <a:t>st</a:t>
            </a:r>
            <a:r>
              <a:rPr lang="en-US" sz="1100" dirty="0"/>
              <a:t> 2014, Jun1</a:t>
            </a:r>
            <a:r>
              <a:rPr lang="en-US" sz="1100" baseline="30000" dirty="0"/>
              <a:t>st</a:t>
            </a:r>
            <a:r>
              <a:rPr lang="en-US" sz="1100" dirty="0"/>
              <a:t> 2014,Sep1</a:t>
            </a:r>
            <a:r>
              <a:rPr lang="en-US" sz="1100" baseline="30000" dirty="0"/>
              <a:t>st</a:t>
            </a:r>
            <a:r>
              <a:rPr lang="en-US" sz="1100" dirty="0"/>
              <a:t> 2014,Dec 1</a:t>
            </a:r>
            <a:r>
              <a:rPr lang="en-US" sz="1100" baseline="30000" dirty="0"/>
              <a:t>st</a:t>
            </a:r>
            <a:r>
              <a:rPr lang="en-US" sz="1100" dirty="0"/>
              <a:t> 2014</a:t>
            </a:r>
            <a:endParaRPr lang="en-US" sz="1100" dirty="0" smtClean="0"/>
          </a:p>
          <a:p>
            <a:pPr marL="0" indent="0">
              <a:buNone/>
            </a:pPr>
            <a:r>
              <a:rPr lang="en-US" sz="1100" dirty="0" smtClean="0"/>
              <a:t>Fare: S$500</a:t>
            </a:r>
          </a:p>
          <a:p>
            <a:pPr marL="0" indent="0">
              <a:buNone/>
            </a:pPr>
            <a:r>
              <a:rPr lang="en-US" sz="1100" dirty="0" smtClean="0"/>
              <a:t>Availability : 10</a:t>
            </a:r>
            <a:endParaRPr lang="en-SG" sz="1100" dirty="0"/>
          </a:p>
        </p:txBody>
      </p:sp>
      <p:sp>
        <p:nvSpPr>
          <p:cNvPr id="4" name="Rectangle 3"/>
          <p:cNvSpPr/>
          <p:nvPr/>
        </p:nvSpPr>
        <p:spPr>
          <a:xfrm>
            <a:off x="4306464" y="1050271"/>
            <a:ext cx="2944589" cy="707886"/>
          </a:xfrm>
          <a:prstGeom prst="rect">
            <a:avLst/>
          </a:prstGeom>
          <a:noFill/>
        </p:spPr>
        <p:txBody>
          <a:bodyPr wrap="none" lIns="91440" tIns="45720" rIns="91440" bIns="45720">
            <a:spAutoFit/>
          </a:bodyPr>
          <a:lstStyle/>
          <a:p>
            <a:pPr algn="ctr"/>
            <a:r>
              <a:rPr lang="en-US" sz="4000" b="1" cap="none" spc="0" dirty="0" smtClean="0">
                <a:ln w="22225">
                  <a:solidFill>
                    <a:schemeClr val="accent2"/>
                  </a:solidFill>
                  <a:prstDash val="solid"/>
                </a:ln>
                <a:solidFill>
                  <a:schemeClr val="accent2">
                    <a:lumMod val="40000"/>
                    <a:lumOff val="60000"/>
                  </a:schemeClr>
                </a:solidFill>
                <a:effectLst/>
              </a:rPr>
              <a:t>Flight Details</a:t>
            </a:r>
            <a:endParaRPr lang="en-SG" sz="4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9619549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724"/>
            <a:ext cx="10515600" cy="1128213"/>
          </a:xfrm>
        </p:spPr>
        <p:txBody>
          <a:bodyPr/>
          <a:lstStyle/>
          <a:p>
            <a:endParaRPr lang="en-SG" dirty="0">
              <a:solidFill>
                <a:schemeClr val="bg1"/>
              </a:solidFill>
            </a:endParaRPr>
          </a:p>
        </p:txBody>
      </p:sp>
      <p:sp>
        <p:nvSpPr>
          <p:cNvPr id="3" name="Content Placeholder 2"/>
          <p:cNvSpPr>
            <a:spLocks noGrp="1"/>
          </p:cNvSpPr>
          <p:nvPr>
            <p:ph idx="1"/>
          </p:nvPr>
        </p:nvSpPr>
        <p:spPr>
          <a:xfrm>
            <a:off x="838200" y="1535722"/>
            <a:ext cx="10515600" cy="5260493"/>
          </a:xfrm>
          <a:effectLst>
            <a:outerShdw blurRad="50800" dist="50800" dir="5400000" algn="ctr" rotWithShape="0">
              <a:schemeClr val="accent4">
                <a:lumMod val="40000"/>
                <a:lumOff val="60000"/>
              </a:schemeClr>
            </a:outerShdw>
          </a:effectLst>
        </p:spPr>
        <p:txBody>
          <a:bodyPr>
            <a:normAutofit/>
          </a:bodyPr>
          <a:lstStyle/>
          <a:p>
            <a:pPr marL="0" indent="0">
              <a:buNone/>
            </a:pPr>
            <a:r>
              <a:rPr lang="en-US" sz="1000" dirty="0" smtClean="0"/>
              <a:t>There will be 4 tours in a year :</a:t>
            </a:r>
          </a:p>
          <a:p>
            <a:pPr marL="0" indent="0">
              <a:buNone/>
            </a:pPr>
            <a:r>
              <a:rPr lang="en-US" sz="1000" b="1" dirty="0" smtClean="0"/>
              <a:t>Tour dates</a:t>
            </a:r>
            <a:r>
              <a:rPr lang="en-US" sz="1000" dirty="0" smtClean="0"/>
              <a:t>:          Mar 5</a:t>
            </a:r>
            <a:r>
              <a:rPr lang="en-US" sz="1000" baseline="30000" dirty="0" smtClean="0"/>
              <a:t>st</a:t>
            </a:r>
            <a:r>
              <a:rPr lang="en-US" sz="1000" dirty="0" smtClean="0"/>
              <a:t> </a:t>
            </a:r>
            <a:r>
              <a:rPr lang="en-US" sz="1000" dirty="0"/>
              <a:t>-</a:t>
            </a:r>
            <a:r>
              <a:rPr lang="en-US" sz="1000" dirty="0" smtClean="0"/>
              <a:t> Mar 10</a:t>
            </a:r>
            <a:r>
              <a:rPr lang="en-US" sz="1000" baseline="30000" dirty="0" smtClean="0"/>
              <a:t>th</a:t>
            </a:r>
            <a:r>
              <a:rPr lang="en-US" sz="1000" dirty="0" smtClean="0"/>
              <a:t>        </a:t>
            </a:r>
            <a:endParaRPr lang="en-US" sz="1000" b="1" u="sng" dirty="0" smtClean="0">
              <a:solidFill>
                <a:schemeClr val="accent2"/>
              </a:solidFill>
            </a:endParaRPr>
          </a:p>
          <a:p>
            <a:pPr marL="0" indent="0">
              <a:buNone/>
            </a:pPr>
            <a:r>
              <a:rPr lang="en-US" sz="1000" dirty="0" smtClean="0"/>
              <a:t>                               May 15</a:t>
            </a:r>
            <a:r>
              <a:rPr lang="en-US" sz="1000" baseline="30000" dirty="0" smtClean="0"/>
              <a:t>st  -</a:t>
            </a:r>
            <a:r>
              <a:rPr lang="en-US" sz="1000" dirty="0" smtClean="0"/>
              <a:t>May 20</a:t>
            </a:r>
            <a:r>
              <a:rPr lang="en-US" sz="1000" baseline="30000" dirty="0" smtClean="0"/>
              <a:t>th</a:t>
            </a:r>
            <a:r>
              <a:rPr lang="en-US" sz="1000" dirty="0" smtClean="0"/>
              <a:t>      </a:t>
            </a:r>
            <a:endParaRPr lang="en-US" sz="1000" b="1" u="sng" dirty="0" smtClean="0">
              <a:solidFill>
                <a:schemeClr val="accent2"/>
              </a:solidFill>
            </a:endParaRPr>
          </a:p>
          <a:p>
            <a:pPr marL="0" indent="0">
              <a:buNone/>
            </a:pPr>
            <a:r>
              <a:rPr lang="en-US" sz="1000" dirty="0" smtClean="0"/>
              <a:t>                               Aug 10</a:t>
            </a:r>
            <a:r>
              <a:rPr lang="en-US" sz="1000" baseline="30000" dirty="0" smtClean="0"/>
              <a:t>st  </a:t>
            </a:r>
            <a:r>
              <a:rPr lang="en-US" sz="1000" dirty="0" smtClean="0"/>
              <a:t>- Aug 15</a:t>
            </a:r>
            <a:r>
              <a:rPr lang="en-US" sz="1000" baseline="30000" dirty="0" smtClean="0"/>
              <a:t>th</a:t>
            </a:r>
            <a:r>
              <a:rPr lang="en-US" sz="1000" dirty="0" smtClean="0"/>
              <a:t>      </a:t>
            </a:r>
            <a:endParaRPr lang="en-US" sz="1000" b="1" u="sng" dirty="0" smtClean="0">
              <a:solidFill>
                <a:schemeClr val="accent2"/>
              </a:solidFill>
            </a:endParaRPr>
          </a:p>
          <a:p>
            <a:pPr marL="0" indent="0">
              <a:buNone/>
            </a:pPr>
            <a:r>
              <a:rPr lang="en-US" sz="1000" dirty="0" smtClean="0"/>
              <a:t>                               Dec 25</a:t>
            </a:r>
            <a:r>
              <a:rPr lang="en-US" sz="1000" baseline="30000" dirty="0" smtClean="0"/>
              <a:t>st</a:t>
            </a:r>
            <a:r>
              <a:rPr lang="en-US" sz="1000" dirty="0" smtClean="0"/>
              <a:t> – Dec 30</a:t>
            </a:r>
            <a:r>
              <a:rPr lang="en-US" sz="1000" baseline="30000" dirty="0" smtClean="0"/>
              <a:t>th</a:t>
            </a:r>
          </a:p>
          <a:p>
            <a:pPr marL="0" indent="0">
              <a:buNone/>
            </a:pPr>
            <a:endParaRPr lang="en-US" sz="1000" b="1" u="sng" baseline="30000" dirty="0">
              <a:solidFill>
                <a:schemeClr val="accent2"/>
              </a:solidFill>
            </a:endParaRPr>
          </a:p>
          <a:p>
            <a:pPr marL="0" indent="0">
              <a:buNone/>
            </a:pPr>
            <a:r>
              <a:rPr lang="en-US" sz="1000" b="1" u="sng" dirty="0" smtClean="0">
                <a:solidFill>
                  <a:schemeClr val="accent2"/>
                </a:solidFill>
              </a:rPr>
              <a:t>Click here for detailed cost , hotel and flight details</a:t>
            </a:r>
          </a:p>
          <a:p>
            <a:pPr marL="0" indent="0">
              <a:buNone/>
            </a:pPr>
            <a:r>
              <a:rPr lang="en-US" sz="1000" dirty="0" smtClean="0"/>
              <a:t>For more information please call:  +65 12345678</a:t>
            </a:r>
            <a:endParaRPr lang="en-US" sz="1000" dirty="0"/>
          </a:p>
          <a:p>
            <a:pPr marL="0" indent="0">
              <a:buNone/>
            </a:pPr>
            <a:endParaRPr lang="en-US" sz="1000" dirty="0" smtClean="0"/>
          </a:p>
          <a:p>
            <a:pPr marL="0" indent="0">
              <a:buNone/>
            </a:pPr>
            <a:r>
              <a:rPr lang="en-US" sz="1000" b="1" dirty="0" smtClean="0"/>
              <a:t>Tour Code</a:t>
            </a:r>
            <a:r>
              <a:rPr lang="en-US" sz="1000" dirty="0" smtClean="0"/>
              <a:t>:  </a:t>
            </a:r>
            <a:r>
              <a:rPr lang="en-SG" sz="1000" dirty="0" smtClean="0">
                <a:solidFill>
                  <a:schemeClr val="accent5"/>
                </a:solidFill>
              </a:rPr>
              <a:t>5DMMGR                                                                                                                </a:t>
            </a:r>
            <a:endParaRPr lang="en-SG" sz="1000" dirty="0" smtClean="0">
              <a:solidFill>
                <a:schemeClr val="accent6"/>
              </a:solidFill>
            </a:endParaRPr>
          </a:p>
          <a:p>
            <a:pPr marL="0" indent="0">
              <a:buNone/>
            </a:pPr>
            <a:r>
              <a:rPr lang="en-US" sz="1000" b="1" dirty="0" smtClean="0">
                <a:solidFill>
                  <a:schemeClr val="tx1">
                    <a:lumMod val="50000"/>
                    <a:lumOff val="50000"/>
                  </a:schemeClr>
                </a:solidFill>
              </a:rPr>
              <a:t>Day 1</a:t>
            </a:r>
            <a:r>
              <a:rPr lang="en-US" sz="1000" dirty="0" smtClean="0">
                <a:solidFill>
                  <a:srgbClr val="00B0F0"/>
                </a:solidFill>
              </a:rPr>
              <a:t>: </a:t>
            </a:r>
            <a:r>
              <a:rPr lang="en-US" sz="1000" dirty="0" smtClean="0">
                <a:solidFill>
                  <a:schemeClr val="accent2">
                    <a:lumMod val="60000"/>
                    <a:lumOff val="40000"/>
                  </a:schemeClr>
                </a:solidFill>
              </a:rPr>
              <a:t>Singapore – Yangon ( Meal on board )</a:t>
            </a:r>
          </a:p>
          <a:p>
            <a:r>
              <a:rPr lang="en-SG" sz="1000" dirty="0" smtClean="0">
                <a:latin typeface="Calibri (Body)"/>
                <a:cs typeface="Times New Roman" panose="02020603050405020304" pitchFamily="18" charset="0"/>
              </a:rPr>
              <a:t>Upon </a:t>
            </a:r>
            <a:r>
              <a:rPr lang="en-SG" sz="1000" dirty="0">
                <a:latin typeface="Calibri (Body)"/>
                <a:cs typeface="Times New Roman" panose="02020603050405020304" pitchFamily="18" charset="0"/>
              </a:rPr>
              <a:t>arrival, a warm welcome by our local guide at the arrival hall where she will assist and arrange your transfers to your selected hotel for check in. After check-in, you will be invited to a local restaurant for a sumptuous dinner.  </a:t>
            </a:r>
          </a:p>
          <a:p>
            <a:pPr marL="0" indent="0">
              <a:buNone/>
            </a:pPr>
            <a:r>
              <a:rPr lang="en-US" sz="1000" b="1" dirty="0" smtClean="0">
                <a:solidFill>
                  <a:schemeClr val="tx1">
                    <a:lumMod val="50000"/>
                    <a:lumOff val="50000"/>
                  </a:schemeClr>
                </a:solidFill>
              </a:rPr>
              <a:t>Day 2</a:t>
            </a:r>
            <a:r>
              <a:rPr lang="en-US" sz="1000" dirty="0" smtClean="0">
                <a:solidFill>
                  <a:schemeClr val="tx1">
                    <a:lumMod val="50000"/>
                    <a:lumOff val="50000"/>
                  </a:schemeClr>
                </a:solidFill>
              </a:rPr>
              <a:t>: </a:t>
            </a:r>
            <a:r>
              <a:rPr lang="en-US" sz="1000" dirty="0" smtClean="0">
                <a:solidFill>
                  <a:schemeClr val="accent2">
                    <a:lumMod val="60000"/>
                    <a:lumOff val="40000"/>
                  </a:schemeClr>
                </a:solidFill>
              </a:rPr>
              <a:t>Yangon – </a:t>
            </a:r>
            <a:r>
              <a:rPr lang="en-US" sz="1000" dirty="0" err="1" smtClean="0">
                <a:solidFill>
                  <a:schemeClr val="accent2">
                    <a:lumMod val="60000"/>
                    <a:lumOff val="40000"/>
                  </a:schemeClr>
                </a:solidFill>
              </a:rPr>
              <a:t>Kyaikhtiyo</a:t>
            </a:r>
            <a:r>
              <a:rPr lang="en-US" sz="1000" dirty="0" smtClean="0">
                <a:solidFill>
                  <a:schemeClr val="accent2">
                    <a:lumMod val="60000"/>
                    <a:lumOff val="40000"/>
                  </a:schemeClr>
                </a:solidFill>
              </a:rPr>
              <a:t> ( Breakfast/ Lunch/ Dinner )</a:t>
            </a:r>
          </a:p>
          <a:p>
            <a:pPr algn="just"/>
            <a:r>
              <a:rPr lang="en-SG" sz="1000" dirty="0">
                <a:latin typeface="Calibri (Body)"/>
                <a:cs typeface="Times New Roman" panose="02020603050405020304" pitchFamily="18" charset="0"/>
              </a:rPr>
              <a:t>Embark on an eye opening and enjoyable excursion by road and absorb in the rustic beauty of Myanmar, 190 km east of Yangon to </a:t>
            </a:r>
            <a:r>
              <a:rPr lang="en-SG" sz="1000" dirty="0" err="1">
                <a:latin typeface="Calibri (Body)"/>
                <a:cs typeface="Times New Roman" panose="02020603050405020304" pitchFamily="18" charset="0"/>
              </a:rPr>
              <a:t>Kyaikhtiyo</a:t>
            </a:r>
            <a:r>
              <a:rPr lang="en-SG" sz="1000" dirty="0">
                <a:latin typeface="Calibri (Body)"/>
                <a:cs typeface="Times New Roman" panose="02020603050405020304" pitchFamily="18" charset="0"/>
              </a:rPr>
              <a:t>. After lunch, be prepared to catch the grandiose of the moment of the magnificent and famous Golden Rock, a huge boulder completely covered by gold leaf and delicately balanced on the edge of a cliff. An incredible feat of nature! The evening ends with an overnight stay at Hotel.</a:t>
            </a:r>
          </a:p>
          <a:p>
            <a:pPr marL="0" indent="0">
              <a:buNone/>
            </a:pPr>
            <a:r>
              <a:rPr lang="en-US" sz="1000" b="1" dirty="0" smtClean="0">
                <a:solidFill>
                  <a:schemeClr val="accent3"/>
                </a:solidFill>
              </a:rPr>
              <a:t>Day 3</a:t>
            </a:r>
            <a:r>
              <a:rPr lang="en-US" sz="1000" dirty="0" smtClean="0">
                <a:solidFill>
                  <a:schemeClr val="accent3"/>
                </a:solidFill>
              </a:rPr>
              <a:t>: </a:t>
            </a:r>
            <a:r>
              <a:rPr lang="en-US" sz="1000" dirty="0" err="1" smtClean="0">
                <a:solidFill>
                  <a:schemeClr val="accent2">
                    <a:lumMod val="60000"/>
                    <a:lumOff val="40000"/>
                  </a:schemeClr>
                </a:solidFill>
              </a:rPr>
              <a:t>Kyaikhtiyo</a:t>
            </a:r>
            <a:r>
              <a:rPr lang="en-US" sz="1000" dirty="0" smtClean="0">
                <a:solidFill>
                  <a:schemeClr val="accent2">
                    <a:lumMod val="60000"/>
                    <a:lumOff val="40000"/>
                  </a:schemeClr>
                </a:solidFill>
              </a:rPr>
              <a:t> – </a:t>
            </a:r>
            <a:r>
              <a:rPr lang="en-US" sz="1000" dirty="0" err="1" smtClean="0">
                <a:solidFill>
                  <a:schemeClr val="accent2">
                    <a:lumMod val="60000"/>
                    <a:lumOff val="40000"/>
                  </a:schemeClr>
                </a:solidFill>
              </a:rPr>
              <a:t>Bago</a:t>
            </a:r>
            <a:r>
              <a:rPr lang="en-US" sz="1000" dirty="0" smtClean="0">
                <a:solidFill>
                  <a:schemeClr val="accent2">
                    <a:lumMod val="60000"/>
                    <a:lumOff val="40000"/>
                  </a:schemeClr>
                </a:solidFill>
              </a:rPr>
              <a:t> – Yangon ( Breakfast / Lunch / Dinner )</a:t>
            </a:r>
          </a:p>
          <a:p>
            <a:pPr algn="just"/>
            <a:r>
              <a:rPr lang="en-SG" sz="1000" dirty="0">
                <a:latin typeface="Calibri (Body)"/>
                <a:cs typeface="Times New Roman" panose="02020603050405020304" pitchFamily="18" charset="0"/>
              </a:rPr>
              <a:t>After a simple hot breakfast, continue by road 110km to </a:t>
            </a:r>
            <a:r>
              <a:rPr lang="en-SG" sz="1000" dirty="0" err="1">
                <a:latin typeface="Calibri (Body)"/>
                <a:cs typeface="Times New Roman" panose="02020603050405020304" pitchFamily="18" charset="0"/>
              </a:rPr>
              <a:t>Bago</a:t>
            </a:r>
            <a:r>
              <a:rPr lang="en-SG" sz="1000" dirty="0">
                <a:latin typeface="Calibri (Body)"/>
                <a:cs typeface="Times New Roman" panose="02020603050405020304" pitchFamily="18" charset="0"/>
              </a:rPr>
              <a:t>. On the way, excursion highlights to </a:t>
            </a:r>
            <a:r>
              <a:rPr lang="en-SG" sz="1000" dirty="0" err="1">
                <a:latin typeface="Calibri (Body)"/>
                <a:cs typeface="Times New Roman" panose="02020603050405020304" pitchFamily="18" charset="0"/>
              </a:rPr>
              <a:t>Bago</a:t>
            </a:r>
            <a:r>
              <a:rPr lang="en-SG" sz="1000" dirty="0">
                <a:latin typeface="Calibri (Body)"/>
                <a:cs typeface="Times New Roman" panose="02020603050405020304" pitchFamily="18" charset="0"/>
              </a:rPr>
              <a:t> include; a revered Chinese Guan Yin Temple and </a:t>
            </a:r>
            <a:r>
              <a:rPr lang="en-SG" sz="1000" dirty="0" err="1">
                <a:latin typeface="Calibri (Body)"/>
                <a:cs typeface="Times New Roman" panose="02020603050405020304" pitchFamily="18" charset="0"/>
              </a:rPr>
              <a:t>Bago</a:t>
            </a:r>
            <a:r>
              <a:rPr lang="en-SG" sz="1000" dirty="0">
                <a:latin typeface="Calibri (Body)"/>
                <a:cs typeface="Times New Roman" panose="02020603050405020304" pitchFamily="18" charset="0"/>
              </a:rPr>
              <a:t> Market. After lunch, return to Yangon, en route, visit and experience history at the World War II Allied War Grave cemetery near HTAUKKYANT. Scrumptious dinner at local restaurant awaits you and a clean and luxurious room awaits your tired body for a well-deserved rest at your hotel</a:t>
            </a:r>
            <a:r>
              <a:rPr lang="en-SG" sz="1000" dirty="0" smtClean="0">
                <a:latin typeface="Calibri (Body)"/>
                <a:cs typeface="Times New Roman" panose="02020603050405020304" pitchFamily="18" charset="0"/>
              </a:rPr>
              <a:t>.</a:t>
            </a:r>
            <a:endParaRPr lang="en-SG" sz="1000" dirty="0">
              <a:latin typeface="Calibri (Body)"/>
              <a:cs typeface="Times New Roman" panose="02020603050405020304" pitchFamily="18" charset="0"/>
            </a:endParaRPr>
          </a:p>
        </p:txBody>
      </p:sp>
      <p:sp>
        <p:nvSpPr>
          <p:cNvPr id="4" name="Rectangle 3"/>
          <p:cNvSpPr/>
          <p:nvPr/>
        </p:nvSpPr>
        <p:spPr>
          <a:xfrm>
            <a:off x="2502399" y="647014"/>
            <a:ext cx="7187199" cy="767271"/>
          </a:xfrm>
          <a:prstGeom prst="rect">
            <a:avLst/>
          </a:prstGeom>
          <a:noFill/>
        </p:spPr>
        <p:txBody>
          <a:bodyPr wrap="square" lIns="91440" tIns="45720" rIns="91440" bIns="45720">
            <a:spAutoFit/>
          </a:bodyPr>
          <a:lstStyle/>
          <a:p>
            <a:pPr algn="ctr"/>
            <a:r>
              <a:rPr lang="en-US" sz="4400" b="1" dirty="0">
                <a:ln w="22225">
                  <a:solidFill>
                    <a:schemeClr val="accent2"/>
                  </a:solidFill>
                  <a:prstDash val="solid"/>
                </a:ln>
                <a:solidFill>
                  <a:schemeClr val="accent2">
                    <a:lumMod val="40000"/>
                    <a:lumOff val="60000"/>
                  </a:schemeClr>
                </a:solidFill>
              </a:rPr>
              <a:t>5</a:t>
            </a:r>
            <a:r>
              <a:rPr lang="en-US" sz="4400" b="1" cap="none" spc="0" dirty="0" smtClean="0">
                <a:ln w="22225">
                  <a:solidFill>
                    <a:schemeClr val="accent2"/>
                  </a:solidFill>
                  <a:prstDash val="solid"/>
                </a:ln>
                <a:solidFill>
                  <a:schemeClr val="accent2">
                    <a:lumMod val="40000"/>
                    <a:lumOff val="60000"/>
                  </a:schemeClr>
                </a:solidFill>
                <a:effectLst/>
              </a:rPr>
              <a:t> Days Golden Rock Grandeur</a:t>
            </a:r>
            <a:endParaRPr lang="en-SG" sz="4400" b="1" cap="none" spc="0" dirty="0">
              <a:ln w="22225">
                <a:solidFill>
                  <a:schemeClr val="accent2"/>
                </a:solidFill>
                <a:prstDash val="solid"/>
              </a:ln>
              <a:solidFill>
                <a:schemeClr val="accent2">
                  <a:lumMod val="40000"/>
                  <a:lumOff val="60000"/>
                </a:schemeClr>
              </a:solidFill>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353" y="317395"/>
            <a:ext cx="10528813" cy="468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1951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1276"/>
            <a:ext cx="10515600" cy="6474940"/>
          </a:xfrm>
          <a:effectLst>
            <a:outerShdw blurRad="50800" dist="50800" dir="5400000" algn="ctr" rotWithShape="0">
              <a:schemeClr val="accent4">
                <a:lumMod val="40000"/>
                <a:lumOff val="60000"/>
              </a:schemeClr>
            </a:outerShdw>
          </a:effectLst>
        </p:spPr>
        <p:txBody>
          <a:bodyPr>
            <a:normAutofit/>
          </a:bodyPr>
          <a:lstStyle/>
          <a:p>
            <a:pPr marL="0" indent="0">
              <a:buNone/>
            </a:pPr>
            <a:endParaRPr lang="en-US" sz="1800" dirty="0" smtClean="0"/>
          </a:p>
          <a:p>
            <a:pPr marL="0" indent="0">
              <a:buNone/>
            </a:pPr>
            <a:r>
              <a:rPr lang="en-US" sz="1800" b="1" dirty="0" smtClean="0"/>
              <a:t>Tour Code</a:t>
            </a:r>
            <a:r>
              <a:rPr lang="en-US" sz="1800" dirty="0" smtClean="0"/>
              <a:t>:  </a:t>
            </a:r>
            <a:r>
              <a:rPr lang="en-SG" sz="1800" dirty="0" smtClean="0">
                <a:solidFill>
                  <a:schemeClr val="accent5"/>
                </a:solidFill>
              </a:rPr>
              <a:t>5DMMGR                                                                                                                </a:t>
            </a:r>
            <a:endParaRPr lang="en-SG" sz="1800" dirty="0" smtClean="0">
              <a:solidFill>
                <a:schemeClr val="accent6"/>
              </a:solidFill>
            </a:endParaRPr>
          </a:p>
          <a:p>
            <a:pPr marL="0" indent="0">
              <a:buNone/>
            </a:pPr>
            <a:r>
              <a:rPr lang="en-US" sz="1100" b="1" dirty="0" smtClean="0">
                <a:solidFill>
                  <a:schemeClr val="tx1">
                    <a:lumMod val="50000"/>
                    <a:lumOff val="50000"/>
                  </a:schemeClr>
                </a:solidFill>
              </a:rPr>
              <a:t>Day 4</a:t>
            </a:r>
            <a:r>
              <a:rPr lang="en-US" sz="1100" dirty="0" smtClean="0">
                <a:solidFill>
                  <a:srgbClr val="00B0F0"/>
                </a:solidFill>
              </a:rPr>
              <a:t>: </a:t>
            </a:r>
            <a:r>
              <a:rPr lang="en-US" sz="1100" dirty="0" smtClean="0">
                <a:solidFill>
                  <a:schemeClr val="accent2">
                    <a:lumMod val="60000"/>
                    <a:lumOff val="40000"/>
                  </a:schemeClr>
                </a:solidFill>
              </a:rPr>
              <a:t>Yangon ( Breakfast/ Lunch/ Dinner )</a:t>
            </a:r>
          </a:p>
          <a:p>
            <a:pPr algn="just"/>
            <a:r>
              <a:rPr lang="en-SG" sz="1100" dirty="0">
                <a:latin typeface="Calibri (Body)"/>
                <a:cs typeface="Times New Roman" panose="02020603050405020304" pitchFamily="18" charset="0"/>
              </a:rPr>
              <a:t>Yangon City Tour which takes you to the Strand Jetty, </a:t>
            </a:r>
            <a:r>
              <a:rPr lang="en-SG" sz="1100" dirty="0" err="1">
                <a:latin typeface="Calibri (Body)"/>
                <a:cs typeface="Times New Roman" panose="02020603050405020304" pitchFamily="18" charset="0"/>
              </a:rPr>
              <a:t>Sule</a:t>
            </a:r>
            <a:r>
              <a:rPr lang="en-SG" sz="1100" dirty="0">
                <a:latin typeface="Calibri (Body)"/>
                <a:cs typeface="Times New Roman" panose="02020603050405020304" pitchFamily="18" charset="0"/>
              </a:rPr>
              <a:t> Pagoda - the heart of the city surrounded by several old but significant colonial style buildings which allow you experience how the Europeans influenced Myanmar history and culture. The tour continues with a visit to </a:t>
            </a:r>
            <a:r>
              <a:rPr lang="en-SG" sz="1100" dirty="0" err="1">
                <a:latin typeface="Calibri (Body)"/>
                <a:cs typeface="Times New Roman" panose="02020603050405020304" pitchFamily="18" charset="0"/>
              </a:rPr>
              <a:t>Bogyoke</a:t>
            </a:r>
            <a:r>
              <a:rPr lang="en-SG" sz="1100" dirty="0">
                <a:latin typeface="Calibri (Body)"/>
                <a:cs typeface="Times New Roman" panose="02020603050405020304" pitchFamily="18" charset="0"/>
              </a:rPr>
              <a:t> Market (also known as Scott Market) to browse and bargain freely among the hundreds of stalls for great souvenirs. End your day with an enchanting evening visit to Myanmar’s most revered </a:t>
            </a:r>
            <a:r>
              <a:rPr lang="en-SG" sz="1100" dirty="0" err="1">
                <a:latin typeface="Calibri (Body)"/>
                <a:cs typeface="Times New Roman" panose="02020603050405020304" pitchFamily="18" charset="0"/>
              </a:rPr>
              <a:t>Shwedagon</a:t>
            </a:r>
            <a:r>
              <a:rPr lang="en-SG" sz="1100" dirty="0">
                <a:latin typeface="Calibri (Body)"/>
                <a:cs typeface="Times New Roman" panose="02020603050405020304" pitchFamily="18" charset="0"/>
              </a:rPr>
              <a:t> Pagoda - 2500 years’ old world famous Golden Stupa where the dome shape rises 98 meters above its base. </a:t>
            </a:r>
          </a:p>
          <a:p>
            <a:pPr marL="0" indent="0">
              <a:buNone/>
            </a:pPr>
            <a:r>
              <a:rPr lang="en-US" sz="1100" b="1" dirty="0" smtClean="0">
                <a:solidFill>
                  <a:schemeClr val="tx1">
                    <a:lumMod val="50000"/>
                    <a:lumOff val="50000"/>
                  </a:schemeClr>
                </a:solidFill>
              </a:rPr>
              <a:t>Day 5</a:t>
            </a:r>
            <a:r>
              <a:rPr lang="en-US" sz="1100" dirty="0" smtClean="0">
                <a:solidFill>
                  <a:schemeClr val="tx1">
                    <a:lumMod val="50000"/>
                    <a:lumOff val="50000"/>
                  </a:schemeClr>
                </a:solidFill>
              </a:rPr>
              <a:t>: </a:t>
            </a:r>
            <a:r>
              <a:rPr lang="en-US" sz="1100" dirty="0" smtClean="0">
                <a:solidFill>
                  <a:schemeClr val="accent2">
                    <a:lumMod val="60000"/>
                    <a:lumOff val="40000"/>
                  </a:schemeClr>
                </a:solidFill>
              </a:rPr>
              <a:t>Yangon – Singapore ( Breakfast )</a:t>
            </a:r>
          </a:p>
          <a:p>
            <a:pPr algn="just"/>
            <a:r>
              <a:rPr lang="en-SG" sz="1100" dirty="0">
                <a:latin typeface="Calibri (Body)"/>
                <a:cs typeface="Times New Roman" panose="02020603050405020304" pitchFamily="18" charset="0"/>
              </a:rPr>
              <a:t>After breakfast at your hotel, transfer to airport for your departure flight</a:t>
            </a:r>
            <a:r>
              <a:rPr lang="en-SG" sz="1100" dirty="0" smtClean="0">
                <a:latin typeface="Calibri (Body)"/>
                <a:cs typeface="Times New Roman" panose="02020603050405020304" pitchFamily="18" charset="0"/>
              </a:rPr>
              <a:t>.</a:t>
            </a:r>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999857"/>
            <a:ext cx="4469607" cy="345037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1070" y="2999857"/>
            <a:ext cx="5848866" cy="3450370"/>
          </a:xfrm>
          <a:prstGeom prst="rect">
            <a:avLst/>
          </a:prstGeom>
        </p:spPr>
      </p:pic>
    </p:spTree>
    <p:extLst>
      <p:ext uri="{BB962C8B-B14F-4D97-AF65-F5344CB8AC3E}">
        <p14:creationId xmlns:p14="http://schemas.microsoft.com/office/powerpoint/2010/main" val="539947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dirty="0">
              <a:solidFill>
                <a:schemeClr val="bg1"/>
              </a:solidFill>
            </a:endParaRPr>
          </a:p>
        </p:txBody>
      </p:sp>
      <p:sp>
        <p:nvSpPr>
          <p:cNvPr id="3" name="Content Placeholder 2"/>
          <p:cNvSpPr>
            <a:spLocks noGrp="1"/>
          </p:cNvSpPr>
          <p:nvPr>
            <p:ph idx="1"/>
          </p:nvPr>
        </p:nvSpPr>
        <p:spPr/>
        <p:txBody>
          <a:bodyPr/>
          <a:lstStyle/>
          <a:p>
            <a:r>
              <a:rPr lang="en-US" sz="1000" dirty="0" smtClean="0"/>
              <a:t>Tour Charges  :     S$1400</a:t>
            </a:r>
          </a:p>
          <a:p>
            <a:r>
              <a:rPr lang="en-US" sz="1000" dirty="0" smtClean="0"/>
              <a:t>Flight Charges :    S$500	 ( SILKAIR Singapore </a:t>
            </a:r>
            <a:r>
              <a:rPr lang="en-US" sz="1000" dirty="0" smtClean="0">
                <a:sym typeface="Wingdings" panose="05000000000000000000" pitchFamily="2" charset="2"/>
              </a:rPr>
              <a:t> Yangon )</a:t>
            </a:r>
            <a:r>
              <a:rPr lang="en-US" sz="1000" dirty="0" smtClean="0"/>
              <a:t>		</a:t>
            </a:r>
            <a:r>
              <a:rPr lang="en-US" sz="1000" u="sng" dirty="0" smtClean="0">
                <a:solidFill>
                  <a:schemeClr val="accent2"/>
                </a:solidFill>
              </a:rPr>
              <a:t> Go to flight details</a:t>
            </a:r>
            <a:endParaRPr lang="en-US" sz="1000" dirty="0" smtClean="0"/>
          </a:p>
          <a:p>
            <a:r>
              <a:rPr lang="en-US" sz="1000" dirty="0" smtClean="0"/>
              <a:t>Hotel Charges :    </a:t>
            </a:r>
            <a:r>
              <a:rPr lang="en-SG" sz="1000" b="1" dirty="0"/>
              <a:t>4</a:t>
            </a:r>
            <a:r>
              <a:rPr lang="en-SG" sz="1000" b="1" dirty="0" smtClean="0"/>
              <a:t> Nights </a:t>
            </a:r>
            <a:r>
              <a:rPr lang="en-SG" sz="1000" b="1" dirty="0"/>
              <a:t>accommodation on twin shared </a:t>
            </a:r>
            <a:endParaRPr lang="en-SG" sz="1000" b="1" dirty="0" smtClean="0"/>
          </a:p>
          <a:p>
            <a:pPr marL="0" indent="0">
              <a:buNone/>
            </a:pPr>
            <a:r>
              <a:rPr lang="en-SG" sz="1000" b="1" dirty="0"/>
              <a:t>	 </a:t>
            </a:r>
            <a:r>
              <a:rPr lang="en-SG" sz="1000" b="1" dirty="0" smtClean="0"/>
              <a:t>       basic </a:t>
            </a:r>
            <a:r>
              <a:rPr lang="en-SG" sz="1000" b="1" dirty="0"/>
              <a:t>with daily </a:t>
            </a:r>
            <a:r>
              <a:rPr lang="en-SG" sz="1000" b="1" dirty="0" smtClean="0"/>
              <a:t>breakfast			</a:t>
            </a:r>
            <a:r>
              <a:rPr lang="en-US" sz="1000" u="sng" dirty="0" smtClean="0">
                <a:solidFill>
                  <a:schemeClr val="accent2"/>
                </a:solidFill>
              </a:rPr>
              <a:t> Go to hotel details</a:t>
            </a:r>
            <a:endParaRPr lang="en-SG" sz="1000" b="1" dirty="0"/>
          </a:p>
          <a:p>
            <a:r>
              <a:rPr lang="en-US" sz="1000" dirty="0" smtClean="0"/>
              <a:t>Visa Application : S$10</a:t>
            </a:r>
          </a:p>
          <a:p>
            <a:pPr marL="0" indent="0">
              <a:buNone/>
            </a:pPr>
            <a:r>
              <a:rPr lang="en-US" sz="1000" dirty="0" smtClean="0"/>
              <a:t>   Total charges     : S$1910</a:t>
            </a:r>
          </a:p>
        </p:txBody>
      </p:sp>
      <p:sp>
        <p:nvSpPr>
          <p:cNvPr id="4" name="Rectangle 3"/>
          <p:cNvSpPr/>
          <p:nvPr/>
        </p:nvSpPr>
        <p:spPr>
          <a:xfrm>
            <a:off x="1501840" y="892590"/>
            <a:ext cx="9306779" cy="707886"/>
          </a:xfrm>
          <a:prstGeom prst="rect">
            <a:avLst/>
          </a:prstGeom>
          <a:noFill/>
        </p:spPr>
        <p:txBody>
          <a:bodyPr wrap="none" lIns="91440" tIns="45720" rIns="91440" bIns="45720">
            <a:spAutoFit/>
          </a:bodyPr>
          <a:lstStyle/>
          <a:p>
            <a:pPr algn="ctr"/>
            <a:r>
              <a:rPr lang="en-US" sz="4000" b="1" dirty="0" smtClean="0">
                <a:ln w="22225">
                  <a:solidFill>
                    <a:schemeClr val="accent2"/>
                  </a:solidFill>
                  <a:prstDash val="solid"/>
                </a:ln>
                <a:solidFill>
                  <a:schemeClr val="accent2">
                    <a:lumMod val="40000"/>
                    <a:lumOff val="60000"/>
                  </a:schemeClr>
                </a:solidFill>
              </a:rPr>
              <a:t>Tour Fare for 5 Days Golden Rock Grandeur</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5" name="Rectangle 4"/>
          <p:cNvSpPr/>
          <p:nvPr/>
        </p:nvSpPr>
        <p:spPr>
          <a:xfrm>
            <a:off x="1047004" y="4973417"/>
            <a:ext cx="3093860" cy="369332"/>
          </a:xfrm>
          <a:prstGeom prst="rect">
            <a:avLst/>
          </a:prstGeom>
          <a:noFill/>
        </p:spPr>
        <p:txBody>
          <a:bodyPr wrap="none" lIns="91440" tIns="45720" rIns="91440" bIns="45720">
            <a:spAutoFit/>
          </a:bodyPr>
          <a:lstStyle/>
          <a:p>
            <a:pPr algn="ctr"/>
            <a:r>
              <a:rPr lang="en-US" b="1" u="sng" cap="none" spc="0" dirty="0" smtClean="0">
                <a:ln w="6600">
                  <a:solidFill>
                    <a:schemeClr val="accent2"/>
                  </a:solidFill>
                  <a:prstDash val="solid"/>
                </a:ln>
                <a:solidFill>
                  <a:srgbClr val="FFFFFF"/>
                </a:solidFill>
                <a:effectLst>
                  <a:outerShdw dist="38100" dir="2700000" algn="tl" rotWithShape="0">
                    <a:schemeClr val="accent2"/>
                  </a:outerShdw>
                </a:effectLst>
              </a:rPr>
              <a:t>Click here for booking the tour</a:t>
            </a:r>
            <a:endParaRPr lang="en-US" b="1" u="sng" cap="none" spc="0"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353" y="317395"/>
            <a:ext cx="10528813" cy="468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7389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sz="1100" b="1" dirty="0" smtClean="0"/>
              <a:t>East Hotel ( Yangon )</a:t>
            </a:r>
          </a:p>
          <a:p>
            <a:r>
              <a:rPr lang="en-US" sz="1100" dirty="0" smtClean="0"/>
              <a:t>Luxury room(1 Hall,1 bedroom,1 balcony)</a:t>
            </a:r>
          </a:p>
          <a:p>
            <a:r>
              <a:rPr lang="en-US" sz="1100" dirty="0" smtClean="0"/>
              <a:t>Near </a:t>
            </a:r>
            <a:r>
              <a:rPr lang="en-US" sz="1100" dirty="0" err="1" smtClean="0"/>
              <a:t>Sule</a:t>
            </a:r>
            <a:r>
              <a:rPr lang="en-US" sz="1100" dirty="0" smtClean="0"/>
              <a:t> Pagoda and </a:t>
            </a:r>
            <a:r>
              <a:rPr lang="en-US" sz="1100" dirty="0" err="1" smtClean="0"/>
              <a:t>Bogyoke</a:t>
            </a:r>
            <a:r>
              <a:rPr lang="en-US" sz="1100" dirty="0" smtClean="0"/>
              <a:t> Market</a:t>
            </a:r>
          </a:p>
          <a:p>
            <a:r>
              <a:rPr lang="en-US" sz="1100" dirty="0" smtClean="0"/>
              <a:t>Rate – S$ 100/day</a:t>
            </a:r>
          </a:p>
          <a:p>
            <a:r>
              <a:rPr lang="en-US" sz="1100" dirty="0" smtClean="0"/>
              <a:t>Availability – 50 rooms</a:t>
            </a:r>
          </a:p>
          <a:p>
            <a:pPr marL="0" indent="0">
              <a:buNone/>
            </a:pPr>
            <a:endParaRPr lang="en-US" sz="1100" dirty="0" smtClean="0"/>
          </a:p>
          <a:p>
            <a:pPr marL="0" indent="0">
              <a:buNone/>
            </a:pPr>
            <a:endParaRPr lang="en-US" sz="1100" dirty="0" smtClean="0"/>
          </a:p>
          <a:p>
            <a:pPr marL="0" indent="0">
              <a:buNone/>
            </a:pPr>
            <a:endParaRPr lang="en-US" sz="1100" dirty="0"/>
          </a:p>
          <a:p>
            <a:pPr marL="0" indent="0">
              <a:buNone/>
            </a:pPr>
            <a:r>
              <a:rPr lang="en-US" sz="1100" b="1" dirty="0" smtClean="0"/>
              <a:t>Mountain Top Hotel ( </a:t>
            </a:r>
            <a:r>
              <a:rPr lang="en-US" sz="1100" b="1" dirty="0" err="1" smtClean="0"/>
              <a:t>Kyaikhtiyo</a:t>
            </a:r>
            <a:r>
              <a:rPr lang="en-US" sz="1100" b="1" dirty="0" smtClean="0"/>
              <a:t> )</a:t>
            </a:r>
          </a:p>
          <a:p>
            <a:r>
              <a:rPr lang="en-US" sz="1100" dirty="0" smtClean="0"/>
              <a:t>Luxury room(1 Hall,1 bedroom,1 balcony)</a:t>
            </a:r>
          </a:p>
          <a:p>
            <a:r>
              <a:rPr lang="en-US" sz="1100" dirty="0" smtClean="0"/>
              <a:t>Mountain view at our restaurant</a:t>
            </a:r>
          </a:p>
          <a:p>
            <a:r>
              <a:rPr lang="en-US" sz="1100" dirty="0" smtClean="0"/>
              <a:t>Rate – S$ 150/day</a:t>
            </a:r>
          </a:p>
          <a:p>
            <a:r>
              <a:rPr lang="en-US" sz="1100" dirty="0" smtClean="0"/>
              <a:t>Availability – </a:t>
            </a:r>
            <a:r>
              <a:rPr lang="en-US" sz="1100" dirty="0"/>
              <a:t>5</a:t>
            </a:r>
            <a:r>
              <a:rPr lang="en-US" sz="1100" dirty="0" smtClean="0"/>
              <a:t>0 rooms</a:t>
            </a:r>
          </a:p>
          <a:p>
            <a:endParaRPr lang="en-US" sz="1400" dirty="0" smtClean="0"/>
          </a:p>
          <a:p>
            <a:pPr marL="0" indent="0">
              <a:buNone/>
            </a:pPr>
            <a:endParaRPr lang="en-SG"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0" y="1825625"/>
            <a:ext cx="2500604" cy="1682685"/>
          </a:xfrm>
          <a:prstGeom prst="rect">
            <a:avLst/>
          </a:prstGeom>
        </p:spPr>
      </p:pic>
      <p:sp>
        <p:nvSpPr>
          <p:cNvPr id="5" name="Rectangle 4"/>
          <p:cNvSpPr/>
          <p:nvPr/>
        </p:nvSpPr>
        <p:spPr>
          <a:xfrm>
            <a:off x="4352633" y="866926"/>
            <a:ext cx="2870914" cy="707886"/>
          </a:xfrm>
          <a:prstGeom prst="rect">
            <a:avLst/>
          </a:prstGeom>
          <a:noFill/>
        </p:spPr>
        <p:txBody>
          <a:bodyPr wrap="none" lIns="91440" tIns="45720" rIns="91440" bIns="45720">
            <a:spAutoFit/>
          </a:bodyPr>
          <a:lstStyle/>
          <a:p>
            <a:pPr algn="ctr"/>
            <a:r>
              <a:rPr lang="en-US" sz="4000" b="1" cap="none" spc="0" dirty="0" smtClean="0">
                <a:ln w="22225">
                  <a:solidFill>
                    <a:schemeClr val="accent2"/>
                  </a:solidFill>
                  <a:prstDash val="solid"/>
                </a:ln>
                <a:solidFill>
                  <a:schemeClr val="accent2">
                    <a:lumMod val="40000"/>
                    <a:lumOff val="60000"/>
                  </a:schemeClr>
                </a:solidFill>
                <a:effectLst/>
              </a:rPr>
              <a:t>Hotel details</a:t>
            </a:r>
            <a:endParaRPr lang="en-SG" sz="4000" b="1" cap="none" spc="0" dirty="0">
              <a:ln w="22225">
                <a:solidFill>
                  <a:schemeClr val="accent2"/>
                </a:solidFill>
                <a:prstDash val="solid"/>
              </a:ln>
              <a:solidFill>
                <a:schemeClr val="accent2">
                  <a:lumMod val="40000"/>
                  <a:lumOff val="60000"/>
                </a:schemeClr>
              </a:solidFill>
              <a:effectLs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352" y="358396"/>
            <a:ext cx="10541693" cy="508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6850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62846" cy="1325563"/>
          </a:xfrm>
        </p:spPr>
        <p:txBody>
          <a:bodyPr/>
          <a:lstStyle/>
          <a:p>
            <a:endParaRPr lang="en-SG"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sz="1100" b="1" dirty="0" smtClean="0">
                <a:solidFill>
                  <a:schemeClr val="accent6"/>
                </a:solidFill>
              </a:rPr>
              <a:t>SILKAIR airways</a:t>
            </a:r>
          </a:p>
          <a:p>
            <a:pPr marL="0" indent="0">
              <a:buNone/>
            </a:pPr>
            <a:r>
              <a:rPr lang="en-US" sz="1100" b="1" i="1" dirty="0" smtClean="0"/>
              <a:t>From Singapore to Yangon</a:t>
            </a:r>
            <a:endParaRPr lang="en-US" sz="1100" b="1" i="1" u="sng" dirty="0" smtClean="0"/>
          </a:p>
          <a:p>
            <a:pPr marL="0" indent="0">
              <a:buNone/>
            </a:pPr>
            <a:r>
              <a:rPr lang="en-US" sz="1100" dirty="0" smtClean="0"/>
              <a:t>Date: March 5</a:t>
            </a:r>
            <a:r>
              <a:rPr lang="en-US" sz="1100" baseline="30000" dirty="0" smtClean="0"/>
              <a:t>th</a:t>
            </a:r>
            <a:r>
              <a:rPr lang="en-US" sz="1100" dirty="0" smtClean="0"/>
              <a:t> 2014, May 1</a:t>
            </a:r>
            <a:r>
              <a:rPr lang="en-US" sz="1100" baseline="30000" dirty="0" smtClean="0"/>
              <a:t>th</a:t>
            </a:r>
            <a:r>
              <a:rPr lang="en-US" sz="1100" dirty="0" smtClean="0"/>
              <a:t> 2014, August 10</a:t>
            </a:r>
            <a:r>
              <a:rPr lang="en-US" sz="1100" baseline="30000" dirty="0" smtClean="0"/>
              <a:t>th</a:t>
            </a:r>
            <a:r>
              <a:rPr lang="en-US" sz="1100" dirty="0" smtClean="0"/>
              <a:t> 2014, December 25</a:t>
            </a:r>
            <a:r>
              <a:rPr lang="en-US" sz="1100" baseline="30000" dirty="0" smtClean="0"/>
              <a:t>th</a:t>
            </a:r>
            <a:r>
              <a:rPr lang="en-US" sz="1100" dirty="0" smtClean="0"/>
              <a:t> 2014</a:t>
            </a:r>
          </a:p>
          <a:p>
            <a:pPr marL="0" indent="0">
              <a:buNone/>
            </a:pPr>
            <a:r>
              <a:rPr lang="en-US" sz="1100" dirty="0" smtClean="0"/>
              <a:t>Fare: S$ 250</a:t>
            </a:r>
          </a:p>
          <a:p>
            <a:pPr marL="0" indent="0">
              <a:buNone/>
            </a:pPr>
            <a:r>
              <a:rPr lang="en-US" sz="1100" dirty="0" smtClean="0"/>
              <a:t>Availability : 10</a:t>
            </a:r>
            <a:endParaRPr lang="en-US" sz="1100" dirty="0"/>
          </a:p>
          <a:p>
            <a:pPr marL="0" indent="0">
              <a:buNone/>
            </a:pPr>
            <a:r>
              <a:rPr lang="en-US" sz="1100" b="1" i="1" dirty="0" smtClean="0"/>
              <a:t>From Yangon to Singapore</a:t>
            </a:r>
          </a:p>
          <a:p>
            <a:pPr marL="0" indent="0">
              <a:buNone/>
            </a:pPr>
            <a:r>
              <a:rPr lang="en-US" sz="1100" dirty="0" smtClean="0"/>
              <a:t>Date: March 10</a:t>
            </a:r>
            <a:r>
              <a:rPr lang="en-US" sz="1100" baseline="30000" dirty="0" smtClean="0"/>
              <a:t>th</a:t>
            </a:r>
            <a:r>
              <a:rPr lang="en-US" sz="1100" dirty="0" smtClean="0"/>
              <a:t> 2014, May 20</a:t>
            </a:r>
            <a:r>
              <a:rPr lang="en-US" sz="1100" baseline="30000" dirty="0" smtClean="0"/>
              <a:t>th</a:t>
            </a:r>
            <a:r>
              <a:rPr lang="en-US" sz="1100" dirty="0" smtClean="0"/>
              <a:t> 2014, August 15</a:t>
            </a:r>
            <a:r>
              <a:rPr lang="en-US" sz="1100" baseline="30000" dirty="0" smtClean="0"/>
              <a:t>th</a:t>
            </a:r>
            <a:r>
              <a:rPr lang="en-US" sz="1100" dirty="0"/>
              <a:t> 2014, </a:t>
            </a:r>
            <a:r>
              <a:rPr lang="en-US" sz="1100" dirty="0" smtClean="0"/>
              <a:t>December 30</a:t>
            </a:r>
            <a:r>
              <a:rPr lang="en-US" sz="1100" baseline="30000" dirty="0" smtClean="0"/>
              <a:t>th</a:t>
            </a:r>
            <a:r>
              <a:rPr lang="en-US" sz="1100" dirty="0" smtClean="0"/>
              <a:t> 2014</a:t>
            </a:r>
          </a:p>
          <a:p>
            <a:pPr marL="0" indent="0">
              <a:buNone/>
            </a:pPr>
            <a:r>
              <a:rPr lang="en-US" sz="1100" dirty="0" smtClean="0"/>
              <a:t>Fare: S$ 250</a:t>
            </a:r>
          </a:p>
          <a:p>
            <a:pPr marL="0" indent="0">
              <a:buNone/>
            </a:pPr>
            <a:r>
              <a:rPr lang="en-US" sz="1100" dirty="0" smtClean="0"/>
              <a:t>Availability : 10</a:t>
            </a:r>
            <a:endParaRPr lang="en-SG" sz="1100" dirty="0"/>
          </a:p>
        </p:txBody>
      </p:sp>
      <p:sp>
        <p:nvSpPr>
          <p:cNvPr id="4" name="Rectangle 3"/>
          <p:cNvSpPr/>
          <p:nvPr/>
        </p:nvSpPr>
        <p:spPr>
          <a:xfrm>
            <a:off x="4250481" y="860058"/>
            <a:ext cx="2944589" cy="707886"/>
          </a:xfrm>
          <a:prstGeom prst="rect">
            <a:avLst/>
          </a:prstGeom>
          <a:noFill/>
        </p:spPr>
        <p:txBody>
          <a:bodyPr wrap="none" lIns="91440" tIns="45720" rIns="91440" bIns="45720">
            <a:spAutoFit/>
          </a:bodyPr>
          <a:lstStyle/>
          <a:p>
            <a:pPr algn="ctr"/>
            <a:r>
              <a:rPr lang="en-US" sz="4000" b="1" cap="none" spc="0" dirty="0" smtClean="0">
                <a:ln w="22225">
                  <a:solidFill>
                    <a:schemeClr val="accent2"/>
                  </a:solidFill>
                  <a:prstDash val="solid"/>
                </a:ln>
                <a:solidFill>
                  <a:schemeClr val="accent2">
                    <a:lumMod val="40000"/>
                    <a:lumOff val="60000"/>
                  </a:schemeClr>
                </a:solidFill>
                <a:effectLst/>
              </a:rPr>
              <a:t>Flight Details</a:t>
            </a:r>
            <a:endParaRPr lang="en-SG" sz="4000" b="1" cap="none" spc="0" dirty="0">
              <a:ln w="22225">
                <a:solidFill>
                  <a:schemeClr val="accent2"/>
                </a:solidFill>
                <a:prstDash val="solid"/>
              </a:ln>
              <a:solidFill>
                <a:schemeClr val="accent2">
                  <a:lumMod val="40000"/>
                  <a:lumOff val="60000"/>
                </a:schemeClr>
              </a:solidFill>
              <a:effectLs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352" y="358395"/>
            <a:ext cx="10477299" cy="5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3336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423"/>
            <a:ext cx="10515600" cy="1184346"/>
          </a:xfrm>
        </p:spPr>
        <p:txBody>
          <a:bodyPr/>
          <a:lstStyle/>
          <a:p>
            <a:endParaRPr lang="en-SG" dirty="0">
              <a:solidFill>
                <a:schemeClr val="bg1"/>
              </a:solidFill>
            </a:endParaRPr>
          </a:p>
        </p:txBody>
      </p:sp>
      <p:sp>
        <p:nvSpPr>
          <p:cNvPr id="3" name="Content Placeholder 2"/>
          <p:cNvSpPr>
            <a:spLocks noGrp="1"/>
          </p:cNvSpPr>
          <p:nvPr>
            <p:ph idx="1"/>
          </p:nvPr>
        </p:nvSpPr>
        <p:spPr>
          <a:xfrm>
            <a:off x="838200" y="1556319"/>
            <a:ext cx="10515600" cy="4351338"/>
          </a:xfrm>
          <a:effectLst>
            <a:outerShdw blurRad="50800" dist="50800" dir="5400000" algn="ctr" rotWithShape="0">
              <a:schemeClr val="accent4">
                <a:lumMod val="40000"/>
                <a:lumOff val="60000"/>
              </a:schemeClr>
            </a:outerShdw>
          </a:effectLst>
        </p:spPr>
        <p:txBody>
          <a:bodyPr>
            <a:normAutofit fontScale="62500" lnSpcReduction="20000"/>
          </a:bodyPr>
          <a:lstStyle/>
          <a:p>
            <a:pPr marL="0" indent="0">
              <a:buNone/>
            </a:pPr>
            <a:r>
              <a:rPr lang="en-US" sz="1800" dirty="0" smtClean="0"/>
              <a:t>There will be 7 tours in a year :</a:t>
            </a:r>
          </a:p>
          <a:p>
            <a:pPr marL="0" indent="0">
              <a:buNone/>
            </a:pPr>
            <a:r>
              <a:rPr lang="en-US" sz="1800" b="1" dirty="0" smtClean="0"/>
              <a:t>Tour dates</a:t>
            </a:r>
            <a:r>
              <a:rPr lang="en-US" sz="1800" dirty="0" smtClean="0"/>
              <a:t>:          Mar 10</a:t>
            </a:r>
            <a:r>
              <a:rPr lang="en-US" sz="1800" baseline="30000" dirty="0" smtClean="0"/>
              <a:t>st</a:t>
            </a:r>
            <a:r>
              <a:rPr lang="en-US" sz="1800" dirty="0" smtClean="0"/>
              <a:t> </a:t>
            </a:r>
            <a:r>
              <a:rPr lang="en-US" sz="1800" dirty="0"/>
              <a:t>-</a:t>
            </a:r>
            <a:r>
              <a:rPr lang="en-US" sz="1800" dirty="0" smtClean="0"/>
              <a:t> Mar 16</a:t>
            </a:r>
            <a:r>
              <a:rPr lang="en-US" sz="1800" baseline="30000" dirty="0" smtClean="0"/>
              <a:t>th</a:t>
            </a:r>
            <a:r>
              <a:rPr lang="en-US" sz="1800" dirty="0" smtClean="0"/>
              <a:t>          </a:t>
            </a:r>
            <a:endParaRPr lang="en-US" sz="1800" b="1" u="sng" dirty="0" smtClean="0">
              <a:solidFill>
                <a:schemeClr val="accent2"/>
              </a:solidFill>
            </a:endParaRPr>
          </a:p>
          <a:p>
            <a:pPr marL="0" indent="0">
              <a:buNone/>
            </a:pPr>
            <a:r>
              <a:rPr lang="en-US" sz="1800" dirty="0" smtClean="0"/>
              <a:t>                               July 16</a:t>
            </a:r>
            <a:r>
              <a:rPr lang="en-US" sz="1800" baseline="30000" dirty="0" smtClean="0"/>
              <a:t>st  -</a:t>
            </a:r>
            <a:r>
              <a:rPr lang="en-US" sz="1800" dirty="0" smtClean="0"/>
              <a:t> July 22</a:t>
            </a:r>
            <a:r>
              <a:rPr lang="en-US" sz="1800" baseline="30000" dirty="0" smtClean="0"/>
              <a:t>th</a:t>
            </a:r>
            <a:r>
              <a:rPr lang="en-US" sz="1800" dirty="0" smtClean="0"/>
              <a:t>          </a:t>
            </a:r>
            <a:endParaRPr lang="en-US" sz="1800" b="1" u="sng" dirty="0" smtClean="0">
              <a:solidFill>
                <a:schemeClr val="accent2"/>
              </a:solidFill>
            </a:endParaRPr>
          </a:p>
          <a:p>
            <a:pPr marL="0" indent="0">
              <a:buNone/>
            </a:pPr>
            <a:r>
              <a:rPr lang="en-US" sz="1800" dirty="0" smtClean="0"/>
              <a:t>                               Oct 1</a:t>
            </a:r>
            <a:r>
              <a:rPr lang="en-US" sz="1800" baseline="30000" dirty="0" smtClean="0"/>
              <a:t>st  </a:t>
            </a:r>
            <a:r>
              <a:rPr lang="en-US" sz="1800" dirty="0" smtClean="0"/>
              <a:t>- Oct 7</a:t>
            </a:r>
            <a:r>
              <a:rPr lang="en-US" sz="1800" baseline="30000" dirty="0" smtClean="0"/>
              <a:t>th</a:t>
            </a:r>
            <a:r>
              <a:rPr lang="en-US" sz="1800" dirty="0" smtClean="0"/>
              <a:t>                </a:t>
            </a:r>
            <a:endParaRPr lang="en-US" sz="1800" b="1" u="sng" dirty="0" smtClean="0">
              <a:solidFill>
                <a:schemeClr val="accent2"/>
              </a:solidFill>
            </a:endParaRPr>
          </a:p>
          <a:p>
            <a:pPr marL="0" indent="0">
              <a:buNone/>
            </a:pPr>
            <a:r>
              <a:rPr lang="en-US" sz="1800" dirty="0" smtClean="0"/>
              <a:t>                               Dec 15</a:t>
            </a:r>
            <a:r>
              <a:rPr lang="en-US" sz="1800" baseline="30000" dirty="0" smtClean="0"/>
              <a:t>st</a:t>
            </a:r>
            <a:r>
              <a:rPr lang="en-US" sz="1800" dirty="0" smtClean="0"/>
              <a:t> - Dec 21</a:t>
            </a:r>
            <a:r>
              <a:rPr lang="en-US" sz="1800" baseline="30000" dirty="0" smtClean="0"/>
              <a:t>th</a:t>
            </a:r>
            <a:r>
              <a:rPr lang="en-US" sz="1800" dirty="0" smtClean="0"/>
              <a:t>           </a:t>
            </a:r>
            <a:endParaRPr lang="en-US" sz="1800" b="1" u="sng" dirty="0" smtClean="0">
              <a:solidFill>
                <a:schemeClr val="accent2"/>
              </a:solidFill>
            </a:endParaRPr>
          </a:p>
          <a:p>
            <a:pPr marL="0" indent="0">
              <a:buNone/>
            </a:pPr>
            <a:r>
              <a:rPr lang="en-US" sz="1800" b="1" u="sng" dirty="0" smtClean="0">
                <a:solidFill>
                  <a:schemeClr val="accent2"/>
                </a:solidFill>
              </a:rPr>
              <a:t>Click here for detailed cost , hotel and flight details</a:t>
            </a:r>
            <a:endParaRPr lang="en-US" sz="1800" dirty="0" smtClean="0"/>
          </a:p>
          <a:p>
            <a:pPr marL="0" indent="0">
              <a:buNone/>
            </a:pPr>
            <a:r>
              <a:rPr lang="en-US" sz="1800" dirty="0" smtClean="0"/>
              <a:t>For more information please call:  +65 12345678</a:t>
            </a:r>
          </a:p>
          <a:p>
            <a:pPr marL="0" indent="0">
              <a:buNone/>
            </a:pPr>
            <a:r>
              <a:rPr lang="en-US" sz="1800" b="1" dirty="0" smtClean="0"/>
              <a:t>Tour Code</a:t>
            </a:r>
            <a:r>
              <a:rPr lang="en-US" sz="1800" dirty="0" smtClean="0"/>
              <a:t>:  </a:t>
            </a:r>
            <a:r>
              <a:rPr lang="en-SG" sz="1800" dirty="0" smtClean="0">
                <a:solidFill>
                  <a:schemeClr val="accent5"/>
                </a:solidFill>
              </a:rPr>
              <a:t>7DMMIM</a:t>
            </a:r>
            <a:endParaRPr lang="en-SG" sz="1800" dirty="0" smtClean="0">
              <a:solidFill>
                <a:schemeClr val="accent6"/>
              </a:solidFill>
            </a:endParaRPr>
          </a:p>
          <a:p>
            <a:pPr marL="0" indent="0">
              <a:buNone/>
            </a:pPr>
            <a:r>
              <a:rPr lang="en-US" sz="1800" b="1" dirty="0" smtClean="0">
                <a:solidFill>
                  <a:schemeClr val="tx1">
                    <a:lumMod val="50000"/>
                    <a:lumOff val="50000"/>
                  </a:schemeClr>
                </a:solidFill>
              </a:rPr>
              <a:t>Day 1</a:t>
            </a:r>
            <a:r>
              <a:rPr lang="en-US" sz="1800" dirty="0" smtClean="0">
                <a:solidFill>
                  <a:srgbClr val="00B0F0"/>
                </a:solidFill>
              </a:rPr>
              <a:t>: </a:t>
            </a:r>
            <a:r>
              <a:rPr lang="en-US" sz="1800" dirty="0" smtClean="0">
                <a:solidFill>
                  <a:schemeClr val="accent2">
                    <a:lumMod val="60000"/>
                    <a:lumOff val="40000"/>
                  </a:schemeClr>
                </a:solidFill>
              </a:rPr>
              <a:t>Singapore -  Yangon arrival and sightseeing ( Meals included: None )</a:t>
            </a:r>
          </a:p>
          <a:p>
            <a:r>
              <a:rPr lang="en-SG" sz="1800" dirty="0">
                <a:latin typeface="Calibri (Body)"/>
              </a:rPr>
              <a:t> </a:t>
            </a:r>
            <a:r>
              <a:rPr lang="en-SG" sz="1800" dirty="0">
                <a:latin typeface="Calibri (Body)"/>
                <a:cs typeface="Times New Roman" panose="02020603050405020304" pitchFamily="18" charset="0"/>
              </a:rPr>
              <a:t>After refreshment at hotel, enjoy a walk through downtown Yangon where most of the colonial buildings such as city hall, </a:t>
            </a:r>
            <a:r>
              <a:rPr lang="en-SG" sz="1800" dirty="0" err="1">
                <a:latin typeface="Calibri (Body)"/>
                <a:cs typeface="Times New Roman" panose="02020603050405020304" pitchFamily="18" charset="0"/>
              </a:rPr>
              <a:t>Mahabandoola</a:t>
            </a:r>
            <a:r>
              <a:rPr lang="en-SG" sz="1800" dirty="0">
                <a:latin typeface="Calibri (Body)"/>
                <a:cs typeface="Times New Roman" panose="02020603050405020304" pitchFamily="18" charset="0"/>
              </a:rPr>
              <a:t> park, high court and telegraphic office are holding an elegant beauty of Yangon. Stopover at the Strand Hotel and feel the warmth and atmosphere of British era. Continue visit to </a:t>
            </a:r>
            <a:r>
              <a:rPr lang="en-SG" sz="1800" dirty="0" err="1">
                <a:latin typeface="Calibri (Body)"/>
                <a:cs typeface="Times New Roman" panose="02020603050405020304" pitchFamily="18" charset="0"/>
              </a:rPr>
              <a:t>Pansoedan</a:t>
            </a:r>
            <a:r>
              <a:rPr lang="en-SG" sz="1800" dirty="0">
                <a:latin typeface="Calibri (Body)"/>
                <a:cs typeface="Times New Roman" panose="02020603050405020304" pitchFamily="18" charset="0"/>
              </a:rPr>
              <a:t> jetty serving locals living across the Yangon River. This evening visit to the magnificent </a:t>
            </a:r>
            <a:r>
              <a:rPr lang="en-SG" sz="1800" dirty="0" err="1">
                <a:latin typeface="Calibri (Body)"/>
                <a:cs typeface="Times New Roman" panose="02020603050405020304" pitchFamily="18" charset="0"/>
              </a:rPr>
              <a:t>Shwedagon</a:t>
            </a:r>
            <a:r>
              <a:rPr lang="en-SG" sz="1800" dirty="0">
                <a:latin typeface="Calibri (Body)"/>
                <a:cs typeface="Times New Roman" panose="02020603050405020304" pitchFamily="18" charset="0"/>
              </a:rPr>
              <a:t> Pagoda of Rudyard Kipling fame and one of Myanmar's most sacred places. The massive bell shaped stupa is plated with gold and the tip of the stupa is set with diamonds and rubies, sapphires and topaz - a stunning sight as the sun sets and a most fitting place to begin our trip in this "Golden Land". After visiting </a:t>
            </a:r>
            <a:r>
              <a:rPr lang="en-SG" sz="1800" dirty="0" err="1">
                <a:latin typeface="Calibri (Body)"/>
                <a:cs typeface="Times New Roman" panose="02020603050405020304" pitchFamily="18" charset="0"/>
              </a:rPr>
              <a:t>Shwedagon</a:t>
            </a:r>
            <a:r>
              <a:rPr lang="en-SG" sz="1800" dirty="0">
                <a:latin typeface="Calibri (Body)"/>
                <a:cs typeface="Times New Roman" panose="02020603050405020304" pitchFamily="18" charset="0"/>
              </a:rPr>
              <a:t> pagoda, transfer to you hotel and overnight at the hotel in Yangon. </a:t>
            </a:r>
          </a:p>
          <a:p>
            <a:endParaRPr lang="en-SG" sz="1800" dirty="0" smtClean="0"/>
          </a:p>
          <a:p>
            <a:pPr marL="0" indent="0">
              <a:buNone/>
            </a:pPr>
            <a:r>
              <a:rPr lang="en-US" sz="1800" b="1" dirty="0" smtClean="0">
                <a:solidFill>
                  <a:schemeClr val="tx1">
                    <a:lumMod val="50000"/>
                    <a:lumOff val="50000"/>
                  </a:schemeClr>
                </a:solidFill>
              </a:rPr>
              <a:t>Day 2</a:t>
            </a:r>
            <a:r>
              <a:rPr lang="en-US" sz="1800" dirty="0" smtClean="0">
                <a:solidFill>
                  <a:schemeClr val="tx1">
                    <a:lumMod val="50000"/>
                    <a:lumOff val="50000"/>
                  </a:schemeClr>
                </a:solidFill>
              </a:rPr>
              <a:t>: </a:t>
            </a:r>
            <a:r>
              <a:rPr lang="en-US" sz="1800" dirty="0">
                <a:solidFill>
                  <a:schemeClr val="accent2">
                    <a:lumMod val="60000"/>
                    <a:lumOff val="40000"/>
                  </a:schemeClr>
                </a:solidFill>
              </a:rPr>
              <a:t>Y</a:t>
            </a:r>
            <a:r>
              <a:rPr lang="en-US" sz="1800" dirty="0" smtClean="0">
                <a:solidFill>
                  <a:schemeClr val="accent2">
                    <a:lumMod val="60000"/>
                    <a:lumOff val="40000"/>
                  </a:schemeClr>
                </a:solidFill>
              </a:rPr>
              <a:t>angon-</a:t>
            </a:r>
            <a:r>
              <a:rPr lang="en-US" sz="1800" dirty="0" err="1" smtClean="0">
                <a:solidFill>
                  <a:schemeClr val="accent2">
                    <a:lumMod val="60000"/>
                    <a:lumOff val="40000"/>
                  </a:schemeClr>
                </a:solidFill>
              </a:rPr>
              <a:t>Bagan</a:t>
            </a:r>
            <a:r>
              <a:rPr lang="en-US" sz="1800" dirty="0" smtClean="0">
                <a:solidFill>
                  <a:schemeClr val="accent2">
                    <a:lumMod val="60000"/>
                    <a:lumOff val="40000"/>
                  </a:schemeClr>
                </a:solidFill>
              </a:rPr>
              <a:t>( Meals </a:t>
            </a:r>
            <a:r>
              <a:rPr lang="en-US" sz="1800" dirty="0" err="1" smtClean="0">
                <a:solidFill>
                  <a:schemeClr val="accent2">
                    <a:lumMod val="60000"/>
                    <a:lumOff val="40000"/>
                  </a:schemeClr>
                </a:solidFill>
              </a:rPr>
              <a:t>included:Breakfast</a:t>
            </a:r>
            <a:r>
              <a:rPr lang="en-US" sz="1800" dirty="0" smtClean="0">
                <a:solidFill>
                  <a:schemeClr val="accent2">
                    <a:lumMod val="60000"/>
                    <a:lumOff val="40000"/>
                  </a:schemeClr>
                </a:solidFill>
              </a:rPr>
              <a:t> )</a:t>
            </a:r>
          </a:p>
          <a:p>
            <a:r>
              <a:rPr lang="en-SG" sz="1800" dirty="0" smtClean="0">
                <a:latin typeface="Calibri (Body)"/>
                <a:cs typeface="Times New Roman" panose="02020603050405020304" pitchFamily="18" charset="0"/>
              </a:rPr>
              <a:t>This </a:t>
            </a:r>
            <a:r>
              <a:rPr lang="en-SG" sz="1800" dirty="0">
                <a:latin typeface="Calibri (Body)"/>
                <a:cs typeface="Times New Roman" panose="02020603050405020304" pitchFamily="18" charset="0"/>
              </a:rPr>
              <a:t>morning we head for the airport to get the early morning flight to </a:t>
            </a:r>
            <a:r>
              <a:rPr lang="en-SG" sz="1800" dirty="0" err="1">
                <a:latin typeface="Calibri (Body)"/>
                <a:cs typeface="Times New Roman" panose="02020603050405020304" pitchFamily="18" charset="0"/>
              </a:rPr>
              <a:t>Bagan</a:t>
            </a:r>
            <a:r>
              <a:rPr lang="en-SG" sz="1800" dirty="0">
                <a:latin typeface="Calibri (Body)"/>
                <a:cs typeface="Times New Roman" panose="02020603050405020304" pitchFamily="18" charset="0"/>
              </a:rPr>
              <a:t>. Check into the hotel and depart for a sightseeing excursion around the </a:t>
            </a:r>
            <a:r>
              <a:rPr lang="en-SG" sz="1800" dirty="0" err="1">
                <a:latin typeface="Calibri (Body)"/>
                <a:cs typeface="Times New Roman" panose="02020603050405020304" pitchFamily="18" charset="0"/>
              </a:rPr>
              <a:t>Bagan</a:t>
            </a:r>
            <a:r>
              <a:rPr lang="en-SG" sz="1800" dirty="0">
                <a:latin typeface="Calibri (Body)"/>
                <a:cs typeface="Times New Roman" panose="02020603050405020304" pitchFamily="18" charset="0"/>
              </a:rPr>
              <a:t> Archaeological Zone World Heritage Area. A comprehensive exploration of </a:t>
            </a:r>
            <a:r>
              <a:rPr lang="en-SG" sz="1800" dirty="0" err="1">
                <a:latin typeface="Calibri (Body)"/>
                <a:cs typeface="Times New Roman" panose="02020603050405020304" pitchFamily="18" charset="0"/>
              </a:rPr>
              <a:t>Bagan</a:t>
            </a:r>
            <a:r>
              <a:rPr lang="en-SG" sz="1800" dirty="0">
                <a:latin typeface="Calibri (Body)"/>
                <a:cs typeface="Times New Roman" panose="02020603050405020304" pitchFamily="18" charset="0"/>
              </a:rPr>
              <a:t> includes </a:t>
            </a:r>
            <a:r>
              <a:rPr lang="en-SG" sz="1800" dirty="0" err="1">
                <a:latin typeface="Calibri (Body)"/>
                <a:cs typeface="Times New Roman" panose="02020603050405020304" pitchFamily="18" charset="0"/>
              </a:rPr>
              <a:t>NyaungOo</a:t>
            </a:r>
            <a:r>
              <a:rPr lang="en-SG" sz="1800" dirty="0">
                <a:latin typeface="Calibri (Body)"/>
                <a:cs typeface="Times New Roman" panose="02020603050405020304" pitchFamily="18" charset="0"/>
              </a:rPr>
              <a:t> market; </a:t>
            </a:r>
            <a:r>
              <a:rPr lang="en-SG" sz="1800" dirty="0" err="1">
                <a:latin typeface="Calibri (Body)"/>
                <a:cs typeface="Times New Roman" panose="02020603050405020304" pitchFamily="18" charset="0"/>
              </a:rPr>
              <a:t>Shwezigon</a:t>
            </a:r>
            <a:r>
              <a:rPr lang="en-SG" sz="1800" dirty="0">
                <a:latin typeface="Calibri (Body)"/>
                <a:cs typeface="Times New Roman" panose="02020603050405020304" pitchFamily="18" charset="0"/>
              </a:rPr>
              <a:t> Pagoda, the prototype of later Myanmar stupas; </a:t>
            </a:r>
            <a:r>
              <a:rPr lang="en-SG" sz="1800" dirty="0" err="1">
                <a:latin typeface="Calibri (Body)"/>
                <a:cs typeface="Times New Roman" panose="02020603050405020304" pitchFamily="18" charset="0"/>
              </a:rPr>
              <a:t>KyansitthaUmin</a:t>
            </a:r>
            <a:r>
              <a:rPr lang="en-SG" sz="1800" dirty="0">
                <a:latin typeface="Calibri (Body)"/>
                <a:cs typeface="Times New Roman" panose="02020603050405020304" pitchFamily="18" charset="0"/>
              </a:rPr>
              <a:t>; Wet-</a:t>
            </a:r>
            <a:r>
              <a:rPr lang="en-SG" sz="1800" dirty="0" err="1">
                <a:latin typeface="Calibri (Body)"/>
                <a:cs typeface="Times New Roman" panose="02020603050405020304" pitchFamily="18" charset="0"/>
              </a:rPr>
              <a:t>kyi</a:t>
            </a:r>
            <a:r>
              <a:rPr lang="en-SG" sz="1800" dirty="0">
                <a:latin typeface="Calibri (Body)"/>
                <a:cs typeface="Times New Roman" panose="02020603050405020304" pitchFamily="18" charset="0"/>
              </a:rPr>
              <a:t>-inn </a:t>
            </a:r>
            <a:r>
              <a:rPr lang="en-SG" sz="1800" dirty="0" err="1">
                <a:latin typeface="Calibri (Body)"/>
                <a:cs typeface="Times New Roman" panose="02020603050405020304" pitchFamily="18" charset="0"/>
              </a:rPr>
              <a:t>Gubyaukgyi</a:t>
            </a:r>
            <a:r>
              <a:rPr lang="en-SG" sz="1800" dirty="0">
                <a:latin typeface="Calibri (Body)"/>
                <a:cs typeface="Times New Roman" panose="02020603050405020304" pitchFamily="18" charset="0"/>
              </a:rPr>
              <a:t> Temple with exquisite mural painting of 13th century and </a:t>
            </a:r>
            <a:r>
              <a:rPr lang="en-SG" sz="1800" dirty="0" err="1">
                <a:latin typeface="Calibri (Body)"/>
                <a:cs typeface="Times New Roman" panose="02020603050405020304" pitchFamily="18" charset="0"/>
              </a:rPr>
              <a:t>Htilominlo</a:t>
            </a:r>
            <a:r>
              <a:rPr lang="en-SG" sz="1800" dirty="0">
                <a:latin typeface="Calibri (Body)"/>
                <a:cs typeface="Times New Roman" panose="02020603050405020304" pitchFamily="18" charset="0"/>
              </a:rPr>
              <a:t> Temple. In the afternoon, after a visit to lacquer ware workshops; continue to </a:t>
            </a:r>
            <a:r>
              <a:rPr lang="en-SG" sz="1800" dirty="0" err="1">
                <a:latin typeface="Calibri (Body)"/>
                <a:cs typeface="Times New Roman" panose="02020603050405020304" pitchFamily="18" charset="0"/>
              </a:rPr>
              <a:t>Manuha</a:t>
            </a:r>
            <a:r>
              <a:rPr lang="en-SG" sz="1800" dirty="0">
                <a:latin typeface="Calibri (Body)"/>
                <a:cs typeface="Times New Roman" panose="02020603050405020304" pitchFamily="18" charset="0"/>
              </a:rPr>
              <a:t> Temple built by exile King </a:t>
            </a:r>
            <a:r>
              <a:rPr lang="en-SG" sz="1800" dirty="0" err="1">
                <a:latin typeface="Calibri (Body)"/>
                <a:cs typeface="Times New Roman" panose="02020603050405020304" pitchFamily="18" charset="0"/>
              </a:rPr>
              <a:t>Manuha</a:t>
            </a:r>
            <a:r>
              <a:rPr lang="en-SG" sz="1800" dirty="0">
                <a:latin typeface="Calibri (Body)"/>
                <a:cs typeface="Times New Roman" panose="02020603050405020304" pitchFamily="18" charset="0"/>
              </a:rPr>
              <a:t>; </a:t>
            </a:r>
            <a:r>
              <a:rPr lang="en-SG" sz="1800" dirty="0" err="1">
                <a:latin typeface="Calibri (Body)"/>
                <a:cs typeface="Times New Roman" panose="02020603050405020304" pitchFamily="18" charset="0"/>
              </a:rPr>
              <a:t>Nanphaya</a:t>
            </a:r>
            <a:r>
              <a:rPr lang="en-SG" sz="1800" dirty="0">
                <a:latin typeface="Calibri (Body)"/>
                <a:cs typeface="Times New Roman" panose="02020603050405020304" pitchFamily="18" charset="0"/>
              </a:rPr>
              <a:t>, said to have been the residence of King </a:t>
            </a:r>
            <a:r>
              <a:rPr lang="en-SG" sz="1800" dirty="0" err="1">
                <a:latin typeface="Calibri (Body)"/>
                <a:cs typeface="Times New Roman" panose="02020603050405020304" pitchFamily="18" charset="0"/>
              </a:rPr>
              <a:t>Manuha</a:t>
            </a:r>
            <a:r>
              <a:rPr lang="en-SG" sz="1800" dirty="0">
                <a:latin typeface="Calibri (Body)"/>
                <a:cs typeface="Times New Roman" panose="02020603050405020304" pitchFamily="18" charset="0"/>
              </a:rPr>
              <a:t>; </a:t>
            </a:r>
            <a:r>
              <a:rPr lang="en-SG" sz="1800" dirty="0" err="1">
                <a:latin typeface="Calibri (Body)"/>
                <a:cs typeface="Times New Roman" panose="02020603050405020304" pitchFamily="18" charset="0"/>
              </a:rPr>
              <a:t>Ananda</a:t>
            </a:r>
            <a:r>
              <a:rPr lang="en-SG" sz="1800" dirty="0">
                <a:latin typeface="Calibri (Body)"/>
                <a:cs typeface="Times New Roman" panose="02020603050405020304" pitchFamily="18" charset="0"/>
              </a:rPr>
              <a:t> Temple, architectural masterpiece and Oak-</a:t>
            </a:r>
            <a:r>
              <a:rPr lang="en-SG" sz="1800" dirty="0" err="1">
                <a:latin typeface="Calibri (Body)"/>
                <a:cs typeface="Times New Roman" panose="02020603050405020304" pitchFamily="18" charset="0"/>
              </a:rPr>
              <a:t>Kyaung</a:t>
            </a:r>
            <a:r>
              <a:rPr lang="en-SG" sz="1800" dirty="0">
                <a:latin typeface="Calibri (Body)"/>
                <a:cs typeface="Times New Roman" panose="02020603050405020304" pitchFamily="18" charset="0"/>
              </a:rPr>
              <a:t> monastery decorated with multi colour mural paintings. Enjoy the </a:t>
            </a:r>
            <a:r>
              <a:rPr lang="en-SG" sz="1800" dirty="0" err="1">
                <a:latin typeface="Calibri (Body)"/>
                <a:cs typeface="Times New Roman" panose="02020603050405020304" pitchFamily="18" charset="0"/>
              </a:rPr>
              <a:t>breathtaking</a:t>
            </a:r>
            <a:r>
              <a:rPr lang="en-SG" sz="1800" dirty="0">
                <a:latin typeface="Calibri (Body)"/>
                <a:cs typeface="Times New Roman" panose="02020603050405020304" pitchFamily="18" charset="0"/>
              </a:rPr>
              <a:t> sunset from one of the temple of </a:t>
            </a:r>
            <a:r>
              <a:rPr lang="en-SG" sz="1800" dirty="0" err="1">
                <a:latin typeface="Calibri (Body)"/>
                <a:cs typeface="Times New Roman" panose="02020603050405020304" pitchFamily="18" charset="0"/>
              </a:rPr>
              <a:t>Bagan</a:t>
            </a:r>
            <a:r>
              <a:rPr lang="en-SG" sz="1800" dirty="0">
                <a:latin typeface="Calibri (Body)"/>
                <a:cs typeface="Times New Roman" panose="02020603050405020304" pitchFamily="18" charset="0"/>
              </a:rPr>
              <a:t>. Overnight at the hotel in </a:t>
            </a:r>
            <a:r>
              <a:rPr lang="en-SG" sz="1800" dirty="0" err="1">
                <a:latin typeface="Calibri (Body)"/>
                <a:cs typeface="Times New Roman" panose="02020603050405020304" pitchFamily="18" charset="0"/>
              </a:rPr>
              <a:t>Bagan</a:t>
            </a:r>
            <a:r>
              <a:rPr lang="en-SG" sz="1800" dirty="0">
                <a:latin typeface="Calibri (Body)"/>
                <a:cs typeface="Times New Roman" panose="02020603050405020304" pitchFamily="18" charset="0"/>
              </a:rPr>
              <a:t>.</a:t>
            </a:r>
          </a:p>
          <a:p>
            <a:endParaRPr lang="en-US" sz="1800" dirty="0" smtClean="0">
              <a:solidFill>
                <a:schemeClr val="accent3"/>
              </a:solidFill>
            </a:endParaRPr>
          </a:p>
        </p:txBody>
      </p:sp>
      <p:sp>
        <p:nvSpPr>
          <p:cNvPr id="4" name="Rectangle 3"/>
          <p:cNvSpPr/>
          <p:nvPr/>
        </p:nvSpPr>
        <p:spPr>
          <a:xfrm>
            <a:off x="1351005" y="703384"/>
            <a:ext cx="8444537" cy="707886"/>
          </a:xfrm>
          <a:prstGeom prst="rect">
            <a:avLst/>
          </a:prstGeom>
          <a:noFill/>
        </p:spPr>
        <p:txBody>
          <a:bodyPr wrap="square" lIns="91440" tIns="45720" rIns="91440" bIns="45720">
            <a:spAutoFit/>
          </a:bodyPr>
          <a:lstStyle/>
          <a:p>
            <a:pPr algn="ctr"/>
            <a:r>
              <a:rPr lang="en-US" sz="4000" b="1" dirty="0">
                <a:ln w="22225">
                  <a:solidFill>
                    <a:schemeClr val="accent2"/>
                  </a:solidFill>
                  <a:prstDash val="solid"/>
                </a:ln>
                <a:solidFill>
                  <a:schemeClr val="accent2">
                    <a:lumMod val="40000"/>
                    <a:lumOff val="60000"/>
                  </a:schemeClr>
                </a:solidFill>
              </a:rPr>
              <a:t>7</a:t>
            </a:r>
            <a:r>
              <a:rPr lang="en-US" sz="4000" b="1" cap="none" spc="0" dirty="0" smtClean="0">
                <a:ln w="22225">
                  <a:solidFill>
                    <a:schemeClr val="accent2"/>
                  </a:solidFill>
                  <a:prstDash val="solid"/>
                </a:ln>
                <a:solidFill>
                  <a:schemeClr val="accent2">
                    <a:lumMod val="40000"/>
                    <a:lumOff val="60000"/>
                  </a:schemeClr>
                </a:solidFill>
                <a:effectLst/>
              </a:rPr>
              <a:t> Days Impression of Myanmar</a:t>
            </a:r>
            <a:endParaRPr lang="en-SG" sz="4000" b="1" cap="none" spc="0" dirty="0">
              <a:ln w="22225">
                <a:solidFill>
                  <a:schemeClr val="accent2"/>
                </a:solidFill>
                <a:prstDash val="solid"/>
              </a:ln>
              <a:solidFill>
                <a:schemeClr val="accent2">
                  <a:lumMod val="40000"/>
                  <a:lumOff val="60000"/>
                </a:schemeClr>
              </a:solidFill>
              <a:effectLs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352" y="216728"/>
            <a:ext cx="10541693" cy="48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65121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1276"/>
            <a:ext cx="10515600" cy="6474940"/>
          </a:xfrm>
          <a:effectLst>
            <a:outerShdw blurRad="50800" dist="50800" dir="5400000" algn="ctr" rotWithShape="0">
              <a:schemeClr val="accent4">
                <a:lumMod val="40000"/>
                <a:lumOff val="60000"/>
              </a:schemeClr>
            </a:outerShdw>
          </a:effectLst>
        </p:spPr>
        <p:txBody>
          <a:bodyPr>
            <a:normAutofit/>
          </a:bodyPr>
          <a:lstStyle/>
          <a:p>
            <a:pPr marL="0" indent="0">
              <a:buNone/>
            </a:pPr>
            <a:endParaRPr lang="en-US" sz="1800" dirty="0" smtClean="0"/>
          </a:p>
          <a:p>
            <a:pPr marL="0" indent="0">
              <a:buNone/>
            </a:pPr>
            <a:r>
              <a:rPr lang="en-US" sz="1800" b="1" dirty="0" smtClean="0"/>
              <a:t>Tour Code</a:t>
            </a:r>
            <a:r>
              <a:rPr lang="en-US" sz="1800" dirty="0" smtClean="0"/>
              <a:t>:  </a:t>
            </a:r>
            <a:r>
              <a:rPr lang="en-SG" sz="1800" dirty="0" smtClean="0">
                <a:solidFill>
                  <a:schemeClr val="accent5"/>
                </a:solidFill>
              </a:rPr>
              <a:t>7DMMIM                                                                                                                </a:t>
            </a:r>
            <a:endParaRPr lang="en-SG" sz="1800" dirty="0" smtClean="0">
              <a:solidFill>
                <a:schemeClr val="accent6"/>
              </a:solidFill>
            </a:endParaRPr>
          </a:p>
          <a:p>
            <a:pPr marL="0" indent="0">
              <a:buNone/>
            </a:pPr>
            <a:r>
              <a:rPr lang="en-US" sz="1100" b="1" dirty="0" smtClean="0">
                <a:solidFill>
                  <a:schemeClr val="tx1">
                    <a:lumMod val="50000"/>
                    <a:lumOff val="50000"/>
                  </a:schemeClr>
                </a:solidFill>
              </a:rPr>
              <a:t>Day </a:t>
            </a:r>
            <a:r>
              <a:rPr lang="en-US" sz="1100" b="1" dirty="0">
                <a:solidFill>
                  <a:schemeClr val="tx1">
                    <a:lumMod val="50000"/>
                    <a:lumOff val="50000"/>
                  </a:schemeClr>
                </a:solidFill>
              </a:rPr>
              <a:t>3</a:t>
            </a:r>
            <a:r>
              <a:rPr lang="en-US" sz="1700" dirty="0" smtClean="0">
                <a:solidFill>
                  <a:srgbClr val="00B0F0"/>
                </a:solidFill>
              </a:rPr>
              <a:t>: </a:t>
            </a:r>
            <a:r>
              <a:rPr lang="en-US" sz="1700" dirty="0" err="1" smtClean="0">
                <a:solidFill>
                  <a:schemeClr val="accent2">
                    <a:lumMod val="60000"/>
                    <a:lumOff val="40000"/>
                  </a:schemeClr>
                </a:solidFill>
              </a:rPr>
              <a:t>Bagan</a:t>
            </a:r>
            <a:r>
              <a:rPr lang="en-US" sz="1700" dirty="0" smtClean="0">
                <a:solidFill>
                  <a:schemeClr val="accent2">
                    <a:lumMod val="60000"/>
                    <a:lumOff val="40000"/>
                  </a:schemeClr>
                </a:solidFill>
              </a:rPr>
              <a:t> – Mt. </a:t>
            </a:r>
            <a:r>
              <a:rPr lang="en-US" sz="1700" dirty="0" err="1" smtClean="0">
                <a:solidFill>
                  <a:schemeClr val="accent2">
                    <a:lumMod val="60000"/>
                    <a:lumOff val="40000"/>
                  </a:schemeClr>
                </a:solidFill>
              </a:rPr>
              <a:t>Popa</a:t>
            </a:r>
            <a:r>
              <a:rPr lang="en-US" sz="1700" dirty="0" smtClean="0">
                <a:solidFill>
                  <a:schemeClr val="accent2">
                    <a:lumMod val="60000"/>
                    <a:lumOff val="40000"/>
                  </a:schemeClr>
                </a:solidFill>
              </a:rPr>
              <a:t> – </a:t>
            </a:r>
            <a:r>
              <a:rPr lang="en-US" sz="1700" dirty="0" err="1" smtClean="0">
                <a:solidFill>
                  <a:schemeClr val="accent2">
                    <a:lumMod val="60000"/>
                    <a:lumOff val="40000"/>
                  </a:schemeClr>
                </a:solidFill>
              </a:rPr>
              <a:t>Bagan</a:t>
            </a:r>
            <a:r>
              <a:rPr lang="en-US" sz="1700" dirty="0" smtClean="0">
                <a:solidFill>
                  <a:schemeClr val="accent2">
                    <a:lumMod val="60000"/>
                    <a:lumOff val="40000"/>
                  </a:schemeClr>
                </a:solidFill>
              </a:rPr>
              <a:t> ( Meals included: Breakfast )</a:t>
            </a:r>
            <a:endParaRPr lang="en-SG" sz="1000" dirty="0" smtClean="0">
              <a:latin typeface="Calibri (Body)"/>
              <a:cs typeface="Times New Roman" panose="02020603050405020304" pitchFamily="18" charset="0"/>
            </a:endParaRPr>
          </a:p>
          <a:p>
            <a:pPr algn="just"/>
            <a:r>
              <a:rPr lang="en-SG" sz="1100" dirty="0">
                <a:latin typeface="Calibri (Body)"/>
                <a:cs typeface="Times New Roman" panose="02020603050405020304" pitchFamily="18" charset="0"/>
              </a:rPr>
              <a:t>We will be watching sunrise over </a:t>
            </a:r>
            <a:r>
              <a:rPr lang="en-SG" sz="1100" dirty="0" err="1">
                <a:latin typeface="Calibri (Body)"/>
                <a:cs typeface="Times New Roman" panose="02020603050405020304" pitchFamily="18" charset="0"/>
              </a:rPr>
              <a:t>Bagan</a:t>
            </a:r>
            <a:r>
              <a:rPr lang="en-SG" sz="1100" dirty="0">
                <a:latin typeface="Calibri (Body)"/>
                <a:cs typeface="Times New Roman" panose="02020603050405020304" pitchFamily="18" charset="0"/>
              </a:rPr>
              <a:t> and back to hotel for breakfast. After breakfast at hotel, we head to Mt. </a:t>
            </a:r>
            <a:r>
              <a:rPr lang="en-SG" sz="1100" dirty="0" err="1">
                <a:latin typeface="Calibri (Body)"/>
                <a:cs typeface="Times New Roman" panose="02020603050405020304" pitchFamily="18" charset="0"/>
              </a:rPr>
              <a:t>Popa</a:t>
            </a:r>
            <a:r>
              <a:rPr lang="en-SG" sz="1100" dirty="0">
                <a:latin typeface="Calibri (Body)"/>
                <a:cs typeface="Times New Roman" panose="02020603050405020304" pitchFamily="18" charset="0"/>
              </a:rPr>
              <a:t> about 48 km south east of </a:t>
            </a:r>
            <a:r>
              <a:rPr lang="en-SG" sz="1100" dirty="0" err="1">
                <a:latin typeface="Calibri (Body)"/>
                <a:cs typeface="Times New Roman" panose="02020603050405020304" pitchFamily="18" charset="0"/>
              </a:rPr>
              <a:t>Bagan</a:t>
            </a:r>
            <a:r>
              <a:rPr lang="en-SG" sz="1100" dirty="0">
                <a:latin typeface="Calibri (Body)"/>
                <a:cs typeface="Times New Roman" panose="02020603050405020304" pitchFamily="18" charset="0"/>
              </a:rPr>
              <a:t>. Mt. </a:t>
            </a:r>
            <a:r>
              <a:rPr lang="en-SG" sz="1100" dirty="0" err="1">
                <a:latin typeface="Calibri (Body)"/>
                <a:cs typeface="Times New Roman" panose="02020603050405020304" pitchFamily="18" charset="0"/>
              </a:rPr>
              <a:t>Popa</a:t>
            </a:r>
            <a:r>
              <a:rPr lang="en-SG" sz="1100" dirty="0">
                <a:latin typeface="Calibri (Body)"/>
                <a:cs typeface="Times New Roman" panose="02020603050405020304" pitchFamily="18" charset="0"/>
              </a:rPr>
              <a:t>, known as the abode of </a:t>
            </a:r>
            <a:r>
              <a:rPr lang="en-SG" sz="1100" dirty="0" err="1">
                <a:latin typeface="Calibri (Body)"/>
                <a:cs typeface="Times New Roman" panose="02020603050405020304" pitchFamily="18" charset="0"/>
              </a:rPr>
              <a:t>Nats</a:t>
            </a:r>
            <a:r>
              <a:rPr lang="en-SG" sz="1100" dirty="0">
                <a:latin typeface="Calibri (Body)"/>
                <a:cs typeface="Times New Roman" panose="02020603050405020304" pitchFamily="18" charset="0"/>
              </a:rPr>
              <a:t> (spirits) - a collection of 37 magical spirits both feared and honoured by some Myanmar people and the </a:t>
            </a:r>
            <a:r>
              <a:rPr lang="en-SG" sz="1100" dirty="0" err="1">
                <a:latin typeface="Calibri (Body)"/>
                <a:cs typeface="Times New Roman" panose="02020603050405020304" pitchFamily="18" charset="0"/>
              </a:rPr>
              <a:t>nat</a:t>
            </a:r>
            <a:r>
              <a:rPr lang="en-SG" sz="1100" dirty="0">
                <a:latin typeface="Calibri (Body)"/>
                <a:cs typeface="Times New Roman" panose="02020603050405020304" pitchFamily="18" charset="0"/>
              </a:rPr>
              <a:t> museum, which houses 37 life-size </a:t>
            </a:r>
            <a:r>
              <a:rPr lang="en-SG" sz="1100" dirty="0" err="1">
                <a:latin typeface="Calibri (Body)"/>
                <a:cs typeface="Times New Roman" panose="02020603050405020304" pitchFamily="18" charset="0"/>
              </a:rPr>
              <a:t>nat</a:t>
            </a:r>
            <a:r>
              <a:rPr lang="en-SG" sz="1100" dirty="0">
                <a:latin typeface="Calibri (Body)"/>
                <a:cs typeface="Times New Roman" panose="02020603050405020304" pitchFamily="18" charset="0"/>
              </a:rPr>
              <a:t> statues sculpted from teak. It's time to climb for 777 steps to the summit. Proceed to </a:t>
            </a:r>
            <a:r>
              <a:rPr lang="en-SG" sz="1100" dirty="0" err="1">
                <a:latin typeface="Calibri (Body)"/>
                <a:cs typeface="Times New Roman" panose="02020603050405020304" pitchFamily="18" charset="0"/>
              </a:rPr>
              <a:t>Popa</a:t>
            </a:r>
            <a:r>
              <a:rPr lang="en-SG" sz="1100" dirty="0">
                <a:latin typeface="Calibri (Body)"/>
                <a:cs typeface="Times New Roman" panose="02020603050405020304" pitchFamily="18" charset="0"/>
              </a:rPr>
              <a:t> Mountain Resort ( 1hr drive ) for lunch (own account). The restaurant offer a great view to the </a:t>
            </a:r>
            <a:r>
              <a:rPr lang="en-SG" sz="1100" dirty="0" err="1">
                <a:latin typeface="Calibri (Body)"/>
                <a:cs typeface="Times New Roman" panose="02020603050405020304" pitchFamily="18" charset="0"/>
              </a:rPr>
              <a:t>Popa</a:t>
            </a:r>
            <a:r>
              <a:rPr lang="en-SG" sz="1100" dirty="0">
                <a:latin typeface="Calibri (Body)"/>
                <a:cs typeface="Times New Roman" panose="02020603050405020304" pitchFamily="18" charset="0"/>
              </a:rPr>
              <a:t> summit that stands straight from the central plain. After lunch, return drive back to </a:t>
            </a:r>
            <a:r>
              <a:rPr lang="en-SG" sz="1100" dirty="0" err="1">
                <a:latin typeface="Calibri (Body)"/>
                <a:cs typeface="Times New Roman" panose="02020603050405020304" pitchFamily="18" charset="0"/>
              </a:rPr>
              <a:t>Bagan</a:t>
            </a:r>
            <a:r>
              <a:rPr lang="en-SG" sz="1100" dirty="0">
                <a:latin typeface="Calibri (Body)"/>
                <a:cs typeface="Times New Roman" panose="02020603050405020304" pitchFamily="18" charset="0"/>
              </a:rPr>
              <a:t>. On the way back, </a:t>
            </a:r>
            <a:r>
              <a:rPr lang="en-SG" sz="1100" dirty="0" err="1">
                <a:latin typeface="Calibri (Body)"/>
                <a:cs typeface="Times New Roman" panose="02020603050405020304" pitchFamily="18" charset="0"/>
              </a:rPr>
              <a:t>enroute</a:t>
            </a:r>
            <a:r>
              <a:rPr lang="en-SG" sz="1100" dirty="0">
                <a:latin typeface="Calibri (Body)"/>
                <a:cs typeface="Times New Roman" panose="02020603050405020304" pitchFamily="18" charset="0"/>
              </a:rPr>
              <a:t> stop at village cottage industry to learn the regional product as well as to watch the collection of juice from the palm trees, and its conversion to brown sugar. Overnight at the hotel in </a:t>
            </a:r>
            <a:r>
              <a:rPr lang="en-SG" sz="1100" dirty="0" err="1">
                <a:latin typeface="Calibri (Body)"/>
                <a:cs typeface="Times New Roman" panose="02020603050405020304" pitchFamily="18" charset="0"/>
              </a:rPr>
              <a:t>Bagan</a:t>
            </a:r>
            <a:r>
              <a:rPr lang="en-SG" sz="1100" dirty="0">
                <a:latin typeface="Calibri (Body)"/>
                <a:cs typeface="Times New Roman" panose="02020603050405020304" pitchFamily="18" charset="0"/>
              </a:rPr>
              <a:t>.</a:t>
            </a:r>
          </a:p>
          <a:p>
            <a:pPr algn="just"/>
            <a:endParaRPr lang="en-SG" sz="1100" dirty="0" smtClean="0">
              <a:latin typeface="Calibri (Body)"/>
              <a:cs typeface="Times New Roman" panose="02020603050405020304" pitchFamily="18" charset="0"/>
            </a:endParaRPr>
          </a:p>
          <a:p>
            <a:pPr marL="0" indent="0">
              <a:buNone/>
            </a:pPr>
            <a:r>
              <a:rPr lang="en-US" sz="1100" b="1" dirty="0" smtClean="0">
                <a:solidFill>
                  <a:schemeClr val="tx1">
                    <a:lumMod val="50000"/>
                    <a:lumOff val="50000"/>
                  </a:schemeClr>
                </a:solidFill>
              </a:rPr>
              <a:t>Day 4</a:t>
            </a:r>
            <a:r>
              <a:rPr lang="en-US" sz="1100" dirty="0" smtClean="0">
                <a:solidFill>
                  <a:schemeClr val="tx1">
                    <a:lumMod val="50000"/>
                    <a:lumOff val="50000"/>
                  </a:schemeClr>
                </a:solidFill>
              </a:rPr>
              <a:t>: </a:t>
            </a:r>
            <a:r>
              <a:rPr lang="en-US" sz="1100" dirty="0" err="1">
                <a:solidFill>
                  <a:schemeClr val="accent2">
                    <a:lumMod val="60000"/>
                    <a:lumOff val="40000"/>
                  </a:schemeClr>
                </a:solidFill>
              </a:rPr>
              <a:t>B</a:t>
            </a:r>
            <a:r>
              <a:rPr lang="en-US" sz="1100" dirty="0" err="1" smtClean="0">
                <a:solidFill>
                  <a:schemeClr val="accent2">
                    <a:lumMod val="60000"/>
                    <a:lumOff val="40000"/>
                  </a:schemeClr>
                </a:solidFill>
              </a:rPr>
              <a:t>agan</a:t>
            </a:r>
            <a:r>
              <a:rPr lang="en-US" sz="1100" dirty="0" smtClean="0">
                <a:solidFill>
                  <a:schemeClr val="accent2">
                    <a:lumMod val="60000"/>
                    <a:lumOff val="40000"/>
                  </a:schemeClr>
                </a:solidFill>
              </a:rPr>
              <a:t> – </a:t>
            </a:r>
            <a:r>
              <a:rPr lang="en-US" sz="1100" dirty="0" err="1" smtClean="0">
                <a:solidFill>
                  <a:schemeClr val="accent2">
                    <a:lumMod val="60000"/>
                    <a:lumOff val="40000"/>
                  </a:schemeClr>
                </a:solidFill>
              </a:rPr>
              <a:t>Heho</a:t>
            </a:r>
            <a:r>
              <a:rPr lang="en-US" sz="1100" dirty="0" smtClean="0">
                <a:solidFill>
                  <a:schemeClr val="accent2">
                    <a:lumMod val="60000"/>
                    <a:lumOff val="40000"/>
                  </a:schemeClr>
                </a:solidFill>
              </a:rPr>
              <a:t> – </a:t>
            </a:r>
            <a:r>
              <a:rPr lang="en-US" sz="1100" dirty="0" err="1" smtClean="0">
                <a:solidFill>
                  <a:schemeClr val="accent2">
                    <a:lumMod val="60000"/>
                    <a:lumOff val="40000"/>
                  </a:schemeClr>
                </a:solidFill>
              </a:rPr>
              <a:t>Inle</a:t>
            </a:r>
            <a:r>
              <a:rPr lang="en-US" sz="1100" dirty="0" smtClean="0">
                <a:solidFill>
                  <a:schemeClr val="accent2">
                    <a:lumMod val="60000"/>
                    <a:lumOff val="40000"/>
                  </a:schemeClr>
                </a:solidFill>
              </a:rPr>
              <a:t> Lake ( Meals included: Breakfast )</a:t>
            </a:r>
          </a:p>
          <a:p>
            <a:pPr algn="just"/>
            <a:r>
              <a:rPr lang="en-SG" sz="1100" dirty="0" smtClean="0">
                <a:latin typeface="Calibri (Body)"/>
                <a:cs typeface="Times New Roman" panose="02020603050405020304" pitchFamily="18" charset="0"/>
              </a:rPr>
              <a:t>After </a:t>
            </a:r>
            <a:r>
              <a:rPr lang="en-SG" sz="1100" dirty="0">
                <a:latin typeface="Calibri (Body)"/>
                <a:cs typeface="Times New Roman" panose="02020603050405020304" pitchFamily="18" charset="0"/>
              </a:rPr>
              <a:t>breakfast, depart the hotel for flight to </a:t>
            </a:r>
            <a:r>
              <a:rPr lang="en-SG" sz="1100" dirty="0" err="1">
                <a:latin typeface="Calibri (Body)"/>
                <a:cs typeface="Times New Roman" panose="02020603050405020304" pitchFamily="18" charset="0"/>
              </a:rPr>
              <a:t>Heho</a:t>
            </a:r>
            <a:r>
              <a:rPr lang="en-SG" sz="1100" dirty="0">
                <a:latin typeface="Calibri (Body)"/>
                <a:cs typeface="Times New Roman" panose="02020603050405020304" pitchFamily="18" charset="0"/>
              </a:rPr>
              <a:t> on the Shan plateau. Upon arrival, transfer by road to </a:t>
            </a:r>
            <a:r>
              <a:rPr lang="en-SG" sz="1100" dirty="0" err="1">
                <a:latin typeface="Calibri (Body)"/>
                <a:cs typeface="Times New Roman" panose="02020603050405020304" pitchFamily="18" charset="0"/>
              </a:rPr>
              <a:t>Inle</a:t>
            </a:r>
            <a:r>
              <a:rPr lang="en-SG" sz="1100" dirty="0">
                <a:latin typeface="Calibri (Body)"/>
                <a:cs typeface="Times New Roman" panose="02020603050405020304" pitchFamily="18" charset="0"/>
              </a:rPr>
              <a:t> lake. We have a leisurely morning to make our way down into the </a:t>
            </a:r>
            <a:r>
              <a:rPr lang="en-SG" sz="1100" dirty="0" err="1">
                <a:latin typeface="Calibri (Body)"/>
                <a:cs typeface="Times New Roman" panose="02020603050405020304" pitchFamily="18" charset="0"/>
              </a:rPr>
              <a:t>Inle</a:t>
            </a:r>
            <a:r>
              <a:rPr lang="en-SG" sz="1100" dirty="0">
                <a:latin typeface="Calibri (Body)"/>
                <a:cs typeface="Times New Roman" panose="02020603050405020304" pitchFamily="18" charset="0"/>
              </a:rPr>
              <a:t> basin and by “long-tail” boat out across the lake to our Hotel right on the </a:t>
            </a:r>
            <a:r>
              <a:rPr lang="en-SG" sz="1100" dirty="0" err="1">
                <a:latin typeface="Calibri (Body)"/>
                <a:cs typeface="Times New Roman" panose="02020603050405020304" pitchFamily="18" charset="0"/>
              </a:rPr>
              <a:t>Inle</a:t>
            </a:r>
            <a:r>
              <a:rPr lang="en-SG" sz="1100" dirty="0">
                <a:latin typeface="Calibri (Body)"/>
                <a:cs typeface="Times New Roman" panose="02020603050405020304" pitchFamily="18" charset="0"/>
              </a:rPr>
              <a:t> Lake. In the afternoon, we plan to spend the day visiting villages and sampling the spectacular array of traditional handicrafts. You will see the unique method locals use to row their boats, fishermen with their own style of fishing, floating farms and gardens and a handloom weaving cottage with its own showroom. You will visit </a:t>
            </a:r>
            <a:r>
              <a:rPr lang="en-SG" sz="1100" dirty="0" err="1">
                <a:latin typeface="Calibri (Body)"/>
                <a:cs typeface="Times New Roman" panose="02020603050405020304" pitchFamily="18" charset="0"/>
              </a:rPr>
              <a:t>Phaungdawoo</a:t>
            </a:r>
            <a:r>
              <a:rPr lang="en-SG" sz="1100" dirty="0">
                <a:latin typeface="Calibri (Body)"/>
                <a:cs typeface="Times New Roman" panose="02020603050405020304" pitchFamily="18" charset="0"/>
              </a:rPr>
              <a:t> Pagoda which houses the five most revered Buddha Images in the southern Shan State. Overnight at the hotel on </a:t>
            </a:r>
            <a:r>
              <a:rPr lang="en-SG" sz="1100" dirty="0" err="1">
                <a:latin typeface="Calibri (Body)"/>
                <a:cs typeface="Times New Roman" panose="02020603050405020304" pitchFamily="18" charset="0"/>
              </a:rPr>
              <a:t>Inle</a:t>
            </a:r>
            <a:r>
              <a:rPr lang="en-SG" sz="1100" dirty="0">
                <a:latin typeface="Calibri (Body)"/>
                <a:cs typeface="Times New Roman" panose="02020603050405020304" pitchFamily="18" charset="0"/>
              </a:rPr>
              <a:t> Lake. </a:t>
            </a:r>
          </a:p>
          <a:p>
            <a:pPr marL="0" indent="0">
              <a:buNone/>
            </a:pPr>
            <a:r>
              <a:rPr lang="en-US" sz="1100" b="1" dirty="0">
                <a:solidFill>
                  <a:schemeClr val="tx1">
                    <a:lumMod val="50000"/>
                    <a:lumOff val="50000"/>
                  </a:schemeClr>
                </a:solidFill>
              </a:rPr>
              <a:t>Day </a:t>
            </a:r>
            <a:r>
              <a:rPr lang="en-US" sz="1100" b="1" dirty="0" smtClean="0">
                <a:solidFill>
                  <a:schemeClr val="tx1">
                    <a:lumMod val="50000"/>
                    <a:lumOff val="50000"/>
                  </a:schemeClr>
                </a:solidFill>
              </a:rPr>
              <a:t>5</a:t>
            </a:r>
            <a:r>
              <a:rPr lang="en-US" sz="1100" dirty="0" smtClean="0">
                <a:solidFill>
                  <a:schemeClr val="tx1">
                    <a:lumMod val="50000"/>
                    <a:lumOff val="50000"/>
                  </a:schemeClr>
                </a:solidFill>
              </a:rPr>
              <a:t>: </a:t>
            </a:r>
            <a:r>
              <a:rPr lang="en-US" sz="1100" dirty="0" err="1">
                <a:solidFill>
                  <a:schemeClr val="accent2">
                    <a:lumMod val="60000"/>
                    <a:lumOff val="40000"/>
                  </a:schemeClr>
                </a:solidFill>
              </a:rPr>
              <a:t>I</a:t>
            </a:r>
            <a:r>
              <a:rPr lang="en-US" sz="1100" dirty="0" err="1" smtClean="0">
                <a:solidFill>
                  <a:schemeClr val="accent2">
                    <a:lumMod val="60000"/>
                    <a:lumOff val="40000"/>
                  </a:schemeClr>
                </a:solidFill>
              </a:rPr>
              <a:t>nle</a:t>
            </a:r>
            <a:r>
              <a:rPr lang="en-US" sz="1100" dirty="0" smtClean="0">
                <a:solidFill>
                  <a:schemeClr val="accent2">
                    <a:lumMod val="60000"/>
                    <a:lumOff val="40000"/>
                  </a:schemeClr>
                </a:solidFill>
              </a:rPr>
              <a:t> Lake boat </a:t>
            </a:r>
            <a:r>
              <a:rPr lang="en-US" sz="1100" dirty="0" err="1" smtClean="0">
                <a:solidFill>
                  <a:schemeClr val="accent2">
                    <a:lumMod val="60000"/>
                    <a:lumOff val="40000"/>
                  </a:schemeClr>
                </a:solidFill>
              </a:rPr>
              <a:t>excurision</a:t>
            </a:r>
            <a:r>
              <a:rPr lang="en-US" sz="1100" dirty="0" smtClean="0">
                <a:solidFill>
                  <a:schemeClr val="accent2">
                    <a:lumMod val="60000"/>
                    <a:lumOff val="40000"/>
                  </a:schemeClr>
                </a:solidFill>
              </a:rPr>
              <a:t> ( Meals included : Breakfast )</a:t>
            </a:r>
            <a:endParaRPr lang="en-US" sz="1100" dirty="0">
              <a:solidFill>
                <a:schemeClr val="accent2">
                  <a:lumMod val="60000"/>
                  <a:lumOff val="40000"/>
                </a:schemeClr>
              </a:solidFill>
            </a:endParaRPr>
          </a:p>
          <a:p>
            <a:pPr algn="just"/>
            <a:r>
              <a:rPr lang="en-SG" sz="1100" dirty="0" smtClean="0">
                <a:latin typeface="Calibri (Body)"/>
                <a:cs typeface="Times New Roman" panose="02020603050405020304" pitchFamily="18" charset="0"/>
              </a:rPr>
              <a:t>After </a:t>
            </a:r>
            <a:r>
              <a:rPr lang="en-SG" sz="1100" dirty="0">
                <a:latin typeface="Calibri (Body)"/>
                <a:cs typeface="Times New Roman" panose="02020603050405020304" pitchFamily="18" charset="0"/>
              </a:rPr>
              <a:t>breakfast at the hotel, visit floating market which is a 5day rotation market most fascinating to watch the daily life of the minorities and their activities. Continue our excursion by motorized boat to </a:t>
            </a:r>
            <a:r>
              <a:rPr lang="en-SG" sz="1100" dirty="0" err="1">
                <a:latin typeface="Calibri (Body)"/>
                <a:cs typeface="Times New Roman" panose="02020603050405020304" pitchFamily="18" charset="0"/>
              </a:rPr>
              <a:t>Indein</a:t>
            </a:r>
            <a:r>
              <a:rPr lang="en-SG" sz="1100" dirty="0">
                <a:latin typeface="Calibri (Body)"/>
                <a:cs typeface="Times New Roman" panose="02020603050405020304" pitchFamily="18" charset="0"/>
              </a:rPr>
              <a:t> pagoda complex, in the south-west of the lake. The boat leaves the lake and enters a narrow canal with a beautiful natural environment to continue to a small Pa O tribe village. From the village, follow an old covered path to a 13th century monastery and the very impressive ruins of hundreds of ancient pagodas, some hidden in the vegetation. The main stupa-area on the top of the hill offers </a:t>
            </a:r>
            <a:r>
              <a:rPr lang="en-SG" sz="1100" dirty="0" err="1">
                <a:latin typeface="Calibri (Body)"/>
                <a:cs typeface="Times New Roman" panose="02020603050405020304" pitchFamily="18" charset="0"/>
              </a:rPr>
              <a:t>breathtaking</a:t>
            </a:r>
            <a:r>
              <a:rPr lang="en-SG" sz="1100" dirty="0">
                <a:latin typeface="Calibri (Body)"/>
                <a:cs typeface="Times New Roman" panose="02020603050405020304" pitchFamily="18" charset="0"/>
              </a:rPr>
              <a:t> views over the surrounding mountains and down to the valley and the lake in the far distance. Return to your hotel and overnight at the hotel in </a:t>
            </a:r>
            <a:r>
              <a:rPr lang="en-SG" sz="1100" dirty="0" err="1">
                <a:latin typeface="Calibri (Body)"/>
                <a:cs typeface="Times New Roman" panose="02020603050405020304" pitchFamily="18" charset="0"/>
              </a:rPr>
              <a:t>Inle</a:t>
            </a:r>
            <a:r>
              <a:rPr lang="en-SG" sz="1100" dirty="0">
                <a:latin typeface="Calibri (Body)"/>
                <a:cs typeface="Times New Roman" panose="02020603050405020304" pitchFamily="18" charset="0"/>
              </a:rPr>
              <a:t> Lake</a:t>
            </a:r>
            <a:r>
              <a:rPr lang="en-SG" sz="1100" dirty="0" smtClean="0">
                <a:latin typeface="Calibri (Body)"/>
                <a:cs typeface="Times New Roman" panose="02020603050405020304" pitchFamily="18" charset="0"/>
              </a:rPr>
              <a:t>.</a:t>
            </a:r>
            <a:endParaRPr lang="en-SG" sz="1100" dirty="0">
              <a:latin typeface="Calibri (Body)"/>
              <a:cs typeface="Times New Roman" panose="02020603050405020304" pitchFamily="18" charset="0"/>
            </a:endParaRPr>
          </a:p>
          <a:p>
            <a:pPr marL="0" indent="0">
              <a:buNone/>
            </a:pPr>
            <a:r>
              <a:rPr lang="en-US" sz="1100" b="1" dirty="0">
                <a:solidFill>
                  <a:schemeClr val="tx1">
                    <a:lumMod val="50000"/>
                    <a:lumOff val="50000"/>
                  </a:schemeClr>
                </a:solidFill>
              </a:rPr>
              <a:t>Day </a:t>
            </a:r>
            <a:r>
              <a:rPr lang="en-US" sz="1100" b="1" dirty="0" smtClean="0">
                <a:solidFill>
                  <a:schemeClr val="tx1">
                    <a:lumMod val="50000"/>
                    <a:lumOff val="50000"/>
                  </a:schemeClr>
                </a:solidFill>
              </a:rPr>
              <a:t>6</a:t>
            </a:r>
            <a:r>
              <a:rPr lang="en-US" sz="1100" dirty="0" smtClean="0">
                <a:solidFill>
                  <a:schemeClr val="tx1">
                    <a:lumMod val="50000"/>
                    <a:lumOff val="50000"/>
                  </a:schemeClr>
                </a:solidFill>
              </a:rPr>
              <a:t>: </a:t>
            </a:r>
            <a:r>
              <a:rPr lang="en-US" sz="1100" dirty="0" err="1">
                <a:solidFill>
                  <a:schemeClr val="accent2">
                    <a:lumMod val="60000"/>
                    <a:lumOff val="40000"/>
                  </a:schemeClr>
                </a:solidFill>
              </a:rPr>
              <a:t>I</a:t>
            </a:r>
            <a:r>
              <a:rPr lang="en-US" sz="1100" dirty="0" err="1" smtClean="0">
                <a:solidFill>
                  <a:schemeClr val="accent2">
                    <a:lumMod val="60000"/>
                    <a:lumOff val="40000"/>
                  </a:schemeClr>
                </a:solidFill>
              </a:rPr>
              <a:t>nle</a:t>
            </a:r>
            <a:r>
              <a:rPr lang="en-US" sz="1100" dirty="0" smtClean="0">
                <a:solidFill>
                  <a:schemeClr val="accent2">
                    <a:lumMod val="60000"/>
                    <a:lumOff val="40000"/>
                  </a:schemeClr>
                </a:solidFill>
              </a:rPr>
              <a:t> Lake – </a:t>
            </a:r>
            <a:r>
              <a:rPr lang="en-US" sz="1100" dirty="0" err="1">
                <a:solidFill>
                  <a:schemeClr val="accent2">
                    <a:lumMod val="60000"/>
                    <a:lumOff val="40000"/>
                  </a:schemeClr>
                </a:solidFill>
              </a:rPr>
              <a:t>H</a:t>
            </a:r>
            <a:r>
              <a:rPr lang="en-US" sz="1100" dirty="0" err="1" smtClean="0">
                <a:solidFill>
                  <a:schemeClr val="accent2">
                    <a:lumMod val="60000"/>
                    <a:lumOff val="40000"/>
                  </a:schemeClr>
                </a:solidFill>
              </a:rPr>
              <a:t>eho</a:t>
            </a:r>
            <a:r>
              <a:rPr lang="en-US" sz="1100" dirty="0" smtClean="0">
                <a:solidFill>
                  <a:schemeClr val="accent2">
                    <a:lumMod val="60000"/>
                    <a:lumOff val="40000"/>
                  </a:schemeClr>
                </a:solidFill>
              </a:rPr>
              <a:t> – Yangon ( Meals include : Breakfast )</a:t>
            </a:r>
            <a:endParaRPr lang="en-US" sz="1100" dirty="0">
              <a:solidFill>
                <a:schemeClr val="accent2">
                  <a:lumMod val="60000"/>
                  <a:lumOff val="40000"/>
                </a:schemeClr>
              </a:solidFill>
            </a:endParaRPr>
          </a:p>
          <a:p>
            <a:pPr algn="just"/>
            <a:r>
              <a:rPr lang="en-SG" sz="1100" dirty="0" smtClean="0">
                <a:latin typeface="Calibri (Body)"/>
                <a:cs typeface="Times New Roman" panose="02020603050405020304" pitchFamily="18" charset="0"/>
              </a:rPr>
              <a:t>After </a:t>
            </a:r>
            <a:r>
              <a:rPr lang="en-SG" sz="1100" dirty="0">
                <a:latin typeface="Calibri (Body)"/>
                <a:cs typeface="Times New Roman" panose="02020603050405020304" pitchFamily="18" charset="0"/>
              </a:rPr>
              <a:t>breakfast, we are heading back down country today to return to the airport at </a:t>
            </a:r>
            <a:r>
              <a:rPr lang="en-SG" sz="1100" dirty="0" err="1">
                <a:latin typeface="Calibri (Body)"/>
                <a:cs typeface="Times New Roman" panose="02020603050405020304" pitchFamily="18" charset="0"/>
              </a:rPr>
              <a:t>Heho</a:t>
            </a:r>
            <a:r>
              <a:rPr lang="en-SG" sz="1100" dirty="0">
                <a:latin typeface="Calibri (Body)"/>
                <a:cs typeface="Times New Roman" panose="02020603050405020304" pitchFamily="18" charset="0"/>
              </a:rPr>
              <a:t> for our flight to Yangon. Check in at airport and fly back to Yangon. Upon arrival, transfer to your hotel in Yangon. This afternoon, visit by car to </a:t>
            </a:r>
            <a:r>
              <a:rPr lang="en-SG" sz="1100" dirty="0" err="1">
                <a:latin typeface="Calibri (Body)"/>
                <a:cs typeface="Times New Roman" panose="02020603050405020304" pitchFamily="18" charset="0"/>
              </a:rPr>
              <a:t>Karaweik</a:t>
            </a:r>
            <a:r>
              <a:rPr lang="en-SG" sz="1100" dirty="0">
                <a:latin typeface="Calibri (Body)"/>
                <a:cs typeface="Times New Roman" panose="02020603050405020304" pitchFamily="18" charset="0"/>
              </a:rPr>
              <a:t>, a royal barge for fantastic photo shot along the "pilgrims" causeway across the Royal Lake with stunning views of </a:t>
            </a:r>
            <a:r>
              <a:rPr lang="en-SG" sz="1100" dirty="0" err="1">
                <a:latin typeface="Calibri (Body)"/>
                <a:cs typeface="Times New Roman" panose="02020603050405020304" pitchFamily="18" charset="0"/>
              </a:rPr>
              <a:t>Shwedagon</a:t>
            </a:r>
            <a:r>
              <a:rPr lang="en-SG" sz="1100" dirty="0">
                <a:latin typeface="Calibri (Body)"/>
                <a:cs typeface="Times New Roman" panose="02020603050405020304" pitchFamily="18" charset="0"/>
              </a:rPr>
              <a:t> Pagoda and proceed to visit </a:t>
            </a:r>
            <a:r>
              <a:rPr lang="en-SG" sz="1100" dirty="0" err="1">
                <a:latin typeface="Calibri (Body)"/>
                <a:cs typeface="Times New Roman" panose="02020603050405020304" pitchFamily="18" charset="0"/>
              </a:rPr>
              <a:t>Chaukhtutgyi</a:t>
            </a:r>
            <a:r>
              <a:rPr lang="en-SG" sz="1100" dirty="0">
                <a:latin typeface="Calibri (Body)"/>
                <a:cs typeface="Times New Roman" panose="02020603050405020304" pitchFamily="18" charset="0"/>
              </a:rPr>
              <a:t> Reclining Buddha Image and there you see the sparse pilgrims in silence. Also we will stop by at </a:t>
            </a:r>
            <a:r>
              <a:rPr lang="en-SG" sz="1100" dirty="0" err="1">
                <a:latin typeface="Calibri (Body)"/>
                <a:cs typeface="Times New Roman" panose="02020603050405020304" pitchFamily="18" charset="0"/>
              </a:rPr>
              <a:t>Bogyoke</a:t>
            </a:r>
            <a:r>
              <a:rPr lang="en-SG" sz="1100" dirty="0">
                <a:latin typeface="Calibri (Body)"/>
                <a:cs typeface="Times New Roman" panose="02020603050405020304" pitchFamily="18" charset="0"/>
              </a:rPr>
              <a:t> Aung San (Scott) market famous for its colonial architecture and inner cobblestone streets. It is one of the major bazaars in Yangon and built in 1926 by the British. You can buy from a simple Myanmar slipper to a jewellery crown there. Overnight at the hotel in Yangon. </a:t>
            </a:r>
          </a:p>
          <a:p>
            <a:pPr algn="just"/>
            <a:endParaRPr lang="en-SG" sz="1000" dirty="0">
              <a:latin typeface="Times New Roman" panose="02020603050405020304" pitchFamily="18" charset="0"/>
              <a:cs typeface="Times New Roman" panose="02020603050405020304" pitchFamily="18" charset="0"/>
            </a:endParaRPr>
          </a:p>
          <a:p>
            <a:pPr marL="0" indent="0" algn="just">
              <a:buNone/>
            </a:pPr>
            <a:endParaRPr lang="en-US" sz="1000" dirty="0" smtClean="0">
              <a:latin typeface="Calibri (Body)"/>
              <a:cs typeface="Times New Roman" panose="02020603050405020304" pitchFamily="18" charset="0"/>
            </a:endParaRPr>
          </a:p>
        </p:txBody>
      </p:sp>
    </p:spTree>
    <p:extLst>
      <p:ext uri="{BB962C8B-B14F-4D97-AF65-F5344CB8AC3E}">
        <p14:creationId xmlns:p14="http://schemas.microsoft.com/office/powerpoint/2010/main" val="1281232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799" y="412124"/>
            <a:ext cx="10515600" cy="1361424"/>
          </a:xfrm>
        </p:spPr>
        <p:txBody>
          <a:bodyPr>
            <a:normAutofit/>
          </a:bodyPr>
          <a:lstStyle/>
          <a:p>
            <a:pPr algn="ctr"/>
            <a:endParaRPr lang="en-SG" sz="3200" dirty="0">
              <a:solidFill>
                <a:schemeClr val="bg1"/>
              </a:solidFill>
            </a:endParaRPr>
          </a:p>
        </p:txBody>
      </p:sp>
      <p:sp>
        <p:nvSpPr>
          <p:cNvPr id="4" name="Rectangle 3"/>
          <p:cNvSpPr/>
          <p:nvPr/>
        </p:nvSpPr>
        <p:spPr>
          <a:xfrm>
            <a:off x="4015108" y="1034930"/>
            <a:ext cx="3722301" cy="707886"/>
          </a:xfrm>
          <a:prstGeom prst="rect">
            <a:avLst/>
          </a:prstGeom>
          <a:noFill/>
        </p:spPr>
        <p:txBody>
          <a:bodyPr wrap="none" lIns="91440" tIns="45720" rIns="91440" bIns="45720">
            <a:spAutoFit/>
          </a:bodyPr>
          <a:lstStyle/>
          <a:p>
            <a:pPr algn="ctr"/>
            <a:r>
              <a:rPr lang="en-US" sz="4000" b="1" cap="none" spc="0" dirty="0" smtClean="0">
                <a:ln w="22225">
                  <a:solidFill>
                    <a:schemeClr val="accent2"/>
                  </a:solidFill>
                  <a:prstDash val="solid"/>
                </a:ln>
                <a:solidFill>
                  <a:schemeClr val="accent2">
                    <a:lumMod val="40000"/>
                    <a:lumOff val="60000"/>
                  </a:schemeClr>
                </a:solidFill>
                <a:effectLst/>
              </a:rPr>
              <a:t>TOUR PACKAGES</a:t>
            </a:r>
            <a:endParaRPr lang="en-SG" sz="4000" b="1" cap="none" spc="0" dirty="0">
              <a:ln w="22225">
                <a:solidFill>
                  <a:schemeClr val="accent2"/>
                </a:solidFill>
                <a:prstDash val="solid"/>
              </a:ln>
              <a:solidFill>
                <a:schemeClr val="accent2">
                  <a:lumMod val="40000"/>
                  <a:lumOff val="60000"/>
                </a:schemeClr>
              </a:solidFill>
              <a:effectLst/>
            </a:endParaRPr>
          </a:p>
        </p:txBody>
      </p:sp>
      <p:sp>
        <p:nvSpPr>
          <p:cNvPr id="6" name="Rectangle 5"/>
          <p:cNvSpPr/>
          <p:nvPr/>
        </p:nvSpPr>
        <p:spPr>
          <a:xfrm>
            <a:off x="838200" y="1891803"/>
            <a:ext cx="2940698" cy="22709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3976" y="1882453"/>
            <a:ext cx="2944922" cy="1840442"/>
          </a:xfrm>
        </p:spPr>
      </p:pic>
      <p:sp>
        <p:nvSpPr>
          <p:cNvPr id="7" name="TextBox 6"/>
          <p:cNvSpPr txBox="1"/>
          <p:nvPr/>
        </p:nvSpPr>
        <p:spPr>
          <a:xfrm>
            <a:off x="833976" y="3774740"/>
            <a:ext cx="2601915" cy="338554"/>
          </a:xfrm>
          <a:prstGeom prst="rect">
            <a:avLst/>
          </a:prstGeom>
          <a:noFill/>
        </p:spPr>
        <p:txBody>
          <a:bodyPr wrap="square" rtlCol="0">
            <a:spAutoFit/>
          </a:bodyPr>
          <a:lstStyle/>
          <a:p>
            <a:r>
              <a:rPr lang="en-US" sz="1600" dirty="0">
                <a:solidFill>
                  <a:schemeClr val="accent6"/>
                </a:solidFill>
              </a:rPr>
              <a:t>5</a:t>
            </a:r>
            <a:r>
              <a:rPr lang="en-US" sz="1600" dirty="0" smtClean="0">
                <a:solidFill>
                  <a:schemeClr val="accent6"/>
                </a:solidFill>
              </a:rPr>
              <a:t>D Kashmir in spring</a:t>
            </a:r>
            <a:endParaRPr lang="en-SG" sz="1600" dirty="0">
              <a:solidFill>
                <a:schemeClr val="accent6"/>
              </a:solidFill>
            </a:endParaRPr>
          </a:p>
        </p:txBody>
      </p:sp>
      <p:sp>
        <p:nvSpPr>
          <p:cNvPr id="9" name="Rectangle 8"/>
          <p:cNvSpPr/>
          <p:nvPr/>
        </p:nvSpPr>
        <p:spPr>
          <a:xfrm>
            <a:off x="4497355" y="1882453"/>
            <a:ext cx="2827175" cy="22522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54" y="1891475"/>
            <a:ext cx="2827175" cy="1822399"/>
          </a:xfrm>
          <a:prstGeom prst="rect">
            <a:avLst/>
          </a:prstGeom>
        </p:spPr>
      </p:pic>
      <p:sp>
        <p:nvSpPr>
          <p:cNvPr id="10" name="TextBox 9"/>
          <p:cNvSpPr txBox="1"/>
          <p:nvPr/>
        </p:nvSpPr>
        <p:spPr>
          <a:xfrm>
            <a:off x="4518348" y="3722895"/>
            <a:ext cx="3219061" cy="338554"/>
          </a:xfrm>
          <a:prstGeom prst="rect">
            <a:avLst/>
          </a:prstGeom>
          <a:noFill/>
        </p:spPr>
        <p:txBody>
          <a:bodyPr wrap="square" rtlCol="0">
            <a:spAutoFit/>
          </a:bodyPr>
          <a:lstStyle/>
          <a:p>
            <a:r>
              <a:rPr lang="en-US" sz="1600" dirty="0" smtClean="0">
                <a:solidFill>
                  <a:schemeClr val="accent6"/>
                </a:solidFill>
              </a:rPr>
              <a:t>5D Beauty of Sikkim</a:t>
            </a:r>
            <a:endParaRPr lang="en-SG" sz="1600" dirty="0">
              <a:solidFill>
                <a:schemeClr val="accent6"/>
              </a:solidFill>
            </a:endParaRPr>
          </a:p>
        </p:txBody>
      </p:sp>
      <p:sp>
        <p:nvSpPr>
          <p:cNvPr id="12" name="Rectangle 11"/>
          <p:cNvSpPr/>
          <p:nvPr/>
        </p:nvSpPr>
        <p:spPr>
          <a:xfrm>
            <a:off x="8042987" y="1883107"/>
            <a:ext cx="2957804" cy="2279616"/>
          </a:xfrm>
          <a:prstGeom prst="rect">
            <a:avLst/>
          </a:prstGeom>
          <a:solidFill>
            <a:schemeClr val="bg1"/>
          </a:solidFill>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2987" y="1882453"/>
            <a:ext cx="2957804" cy="1840442"/>
          </a:xfrm>
          <a:prstGeom prst="rect">
            <a:avLst/>
          </a:prstGeom>
        </p:spPr>
      </p:pic>
      <p:sp>
        <p:nvSpPr>
          <p:cNvPr id="13" name="TextBox 12"/>
          <p:cNvSpPr txBox="1"/>
          <p:nvPr/>
        </p:nvSpPr>
        <p:spPr>
          <a:xfrm>
            <a:off x="8164286" y="3793391"/>
            <a:ext cx="2836505" cy="338554"/>
          </a:xfrm>
          <a:prstGeom prst="rect">
            <a:avLst/>
          </a:prstGeom>
          <a:noFill/>
        </p:spPr>
        <p:txBody>
          <a:bodyPr wrap="square" rtlCol="0">
            <a:spAutoFit/>
          </a:bodyPr>
          <a:lstStyle/>
          <a:p>
            <a:r>
              <a:rPr lang="en-US" sz="1600" dirty="0" smtClean="0">
                <a:solidFill>
                  <a:schemeClr val="accent6"/>
                </a:solidFill>
              </a:rPr>
              <a:t>5D Soul of China</a:t>
            </a:r>
            <a:endParaRPr lang="en-SG" sz="1600" dirty="0">
              <a:solidFill>
                <a:schemeClr val="accent6"/>
              </a:solidFill>
            </a:endParaRPr>
          </a:p>
        </p:txBody>
      </p:sp>
      <p:sp>
        <p:nvSpPr>
          <p:cNvPr id="14" name="Rectangle 13"/>
          <p:cNvSpPr/>
          <p:nvPr/>
        </p:nvSpPr>
        <p:spPr>
          <a:xfrm>
            <a:off x="833976" y="4432041"/>
            <a:ext cx="2944922" cy="2230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3976" y="4450692"/>
            <a:ext cx="2944922" cy="1835807"/>
          </a:xfrm>
          <a:prstGeom prst="rect">
            <a:avLst/>
          </a:prstGeom>
        </p:spPr>
      </p:pic>
      <p:sp>
        <p:nvSpPr>
          <p:cNvPr id="16" name="TextBox 15"/>
          <p:cNvSpPr txBox="1"/>
          <p:nvPr/>
        </p:nvSpPr>
        <p:spPr>
          <a:xfrm>
            <a:off x="888184" y="6311376"/>
            <a:ext cx="2836506" cy="307777"/>
          </a:xfrm>
          <a:prstGeom prst="rect">
            <a:avLst/>
          </a:prstGeom>
          <a:noFill/>
        </p:spPr>
        <p:txBody>
          <a:bodyPr wrap="square" rtlCol="0">
            <a:spAutoFit/>
          </a:bodyPr>
          <a:lstStyle/>
          <a:p>
            <a:r>
              <a:rPr lang="en-US" sz="1400" dirty="0" smtClean="0">
                <a:solidFill>
                  <a:schemeClr val="accent6"/>
                </a:solidFill>
              </a:rPr>
              <a:t>10D Foothills of China</a:t>
            </a:r>
            <a:endParaRPr lang="en-SG" sz="1400" dirty="0">
              <a:solidFill>
                <a:schemeClr val="accent6"/>
              </a:solidFill>
            </a:endParaRPr>
          </a:p>
        </p:txBody>
      </p:sp>
      <p:sp>
        <p:nvSpPr>
          <p:cNvPr id="18" name="Rectangle 17"/>
          <p:cNvSpPr/>
          <p:nvPr/>
        </p:nvSpPr>
        <p:spPr>
          <a:xfrm>
            <a:off x="4497354" y="4432041"/>
            <a:ext cx="2855167" cy="21831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1133" y="4432041"/>
            <a:ext cx="2855168" cy="1835807"/>
          </a:xfrm>
          <a:prstGeom prst="rect">
            <a:avLst/>
          </a:prstGeom>
        </p:spPr>
      </p:pic>
      <p:sp>
        <p:nvSpPr>
          <p:cNvPr id="19" name="TextBox 18"/>
          <p:cNvSpPr txBox="1"/>
          <p:nvPr/>
        </p:nvSpPr>
        <p:spPr>
          <a:xfrm>
            <a:off x="4481803" y="6245817"/>
            <a:ext cx="2873829" cy="338554"/>
          </a:xfrm>
          <a:prstGeom prst="rect">
            <a:avLst/>
          </a:prstGeom>
          <a:noFill/>
        </p:spPr>
        <p:txBody>
          <a:bodyPr wrap="square" rtlCol="0">
            <a:spAutoFit/>
          </a:bodyPr>
          <a:lstStyle/>
          <a:p>
            <a:r>
              <a:rPr lang="en-US" sz="1600" dirty="0" smtClean="0">
                <a:solidFill>
                  <a:schemeClr val="accent6"/>
                </a:solidFill>
              </a:rPr>
              <a:t>5D Golden Rock</a:t>
            </a:r>
            <a:endParaRPr lang="en-SG" sz="1600" dirty="0">
              <a:solidFill>
                <a:schemeClr val="accent6"/>
              </a:solidFill>
            </a:endParaRPr>
          </a:p>
        </p:txBody>
      </p:sp>
      <p:sp>
        <p:nvSpPr>
          <p:cNvPr id="20" name="Rectangle 19"/>
          <p:cNvSpPr/>
          <p:nvPr/>
        </p:nvSpPr>
        <p:spPr>
          <a:xfrm>
            <a:off x="8042987" y="4450692"/>
            <a:ext cx="2957804" cy="21644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42987" y="4450692"/>
            <a:ext cx="2957804" cy="1795125"/>
          </a:xfrm>
          <a:prstGeom prst="rect">
            <a:avLst/>
          </a:prstGeom>
        </p:spPr>
      </p:pic>
      <p:sp>
        <p:nvSpPr>
          <p:cNvPr id="22" name="TextBox 21"/>
          <p:cNvSpPr txBox="1"/>
          <p:nvPr/>
        </p:nvSpPr>
        <p:spPr>
          <a:xfrm>
            <a:off x="8041188" y="6219542"/>
            <a:ext cx="2505305" cy="338554"/>
          </a:xfrm>
          <a:prstGeom prst="rect">
            <a:avLst/>
          </a:prstGeom>
          <a:noFill/>
        </p:spPr>
        <p:txBody>
          <a:bodyPr wrap="square" rtlCol="0">
            <a:spAutoFit/>
          </a:bodyPr>
          <a:lstStyle/>
          <a:p>
            <a:r>
              <a:rPr lang="en-US" sz="1600" dirty="0" smtClean="0">
                <a:solidFill>
                  <a:schemeClr val="accent6"/>
                </a:solidFill>
              </a:rPr>
              <a:t>7D Impression of Myanmar</a:t>
            </a:r>
            <a:endParaRPr lang="en-SG" sz="1600" dirty="0">
              <a:solidFill>
                <a:schemeClr val="accent6"/>
              </a:solidFill>
            </a:endParaRPr>
          </a:p>
        </p:txBody>
      </p:sp>
      <p:sp>
        <p:nvSpPr>
          <p:cNvPr id="23" name="TextBox 22"/>
          <p:cNvSpPr txBox="1"/>
          <p:nvPr/>
        </p:nvSpPr>
        <p:spPr>
          <a:xfrm>
            <a:off x="2943700" y="3724298"/>
            <a:ext cx="858417" cy="246221"/>
          </a:xfrm>
          <a:prstGeom prst="rect">
            <a:avLst/>
          </a:prstGeom>
          <a:noFill/>
        </p:spPr>
        <p:txBody>
          <a:bodyPr wrap="square" rtlCol="0">
            <a:spAutoFit/>
          </a:bodyPr>
          <a:lstStyle/>
          <a:p>
            <a:r>
              <a:rPr lang="en-US" sz="1000" u="sng" dirty="0" smtClean="0">
                <a:solidFill>
                  <a:schemeClr val="accent3"/>
                </a:solidFill>
              </a:rPr>
              <a:t>View Details</a:t>
            </a:r>
            <a:endParaRPr lang="en-SG" sz="1000" u="sng" dirty="0">
              <a:solidFill>
                <a:schemeClr val="accent3"/>
              </a:solidFill>
            </a:endParaRPr>
          </a:p>
        </p:txBody>
      </p:sp>
      <p:sp>
        <p:nvSpPr>
          <p:cNvPr id="24" name="TextBox 23"/>
          <p:cNvSpPr txBox="1"/>
          <p:nvPr/>
        </p:nvSpPr>
        <p:spPr>
          <a:xfrm>
            <a:off x="6552684" y="3679911"/>
            <a:ext cx="858417" cy="246221"/>
          </a:xfrm>
          <a:prstGeom prst="rect">
            <a:avLst/>
          </a:prstGeom>
          <a:noFill/>
        </p:spPr>
        <p:txBody>
          <a:bodyPr wrap="square" rtlCol="0">
            <a:spAutoFit/>
          </a:bodyPr>
          <a:lstStyle/>
          <a:p>
            <a:r>
              <a:rPr lang="en-US" sz="1000" u="sng" dirty="0" smtClean="0">
                <a:solidFill>
                  <a:schemeClr val="accent3"/>
                </a:solidFill>
              </a:rPr>
              <a:t>View Details</a:t>
            </a:r>
            <a:endParaRPr lang="en-SG" sz="1000" u="sng" dirty="0">
              <a:solidFill>
                <a:schemeClr val="accent3"/>
              </a:solidFill>
            </a:endParaRPr>
          </a:p>
        </p:txBody>
      </p:sp>
      <p:sp>
        <p:nvSpPr>
          <p:cNvPr id="25" name="TextBox 24"/>
          <p:cNvSpPr txBox="1"/>
          <p:nvPr/>
        </p:nvSpPr>
        <p:spPr>
          <a:xfrm>
            <a:off x="10142374" y="3713874"/>
            <a:ext cx="858417" cy="246221"/>
          </a:xfrm>
          <a:prstGeom prst="rect">
            <a:avLst/>
          </a:prstGeom>
          <a:noFill/>
        </p:spPr>
        <p:txBody>
          <a:bodyPr wrap="square" rtlCol="0">
            <a:spAutoFit/>
          </a:bodyPr>
          <a:lstStyle/>
          <a:p>
            <a:r>
              <a:rPr lang="en-US" sz="1000" u="sng" dirty="0" smtClean="0">
                <a:solidFill>
                  <a:schemeClr val="accent3"/>
                </a:solidFill>
              </a:rPr>
              <a:t>View Details</a:t>
            </a:r>
            <a:endParaRPr lang="en-SG" sz="1000" u="sng" dirty="0">
              <a:solidFill>
                <a:schemeClr val="accent3"/>
              </a:solidFill>
            </a:endParaRPr>
          </a:p>
        </p:txBody>
      </p:sp>
      <p:sp>
        <p:nvSpPr>
          <p:cNvPr id="26" name="TextBox 25"/>
          <p:cNvSpPr txBox="1"/>
          <p:nvPr/>
        </p:nvSpPr>
        <p:spPr>
          <a:xfrm>
            <a:off x="2922036" y="6267848"/>
            <a:ext cx="858417" cy="246221"/>
          </a:xfrm>
          <a:prstGeom prst="rect">
            <a:avLst/>
          </a:prstGeom>
          <a:noFill/>
        </p:spPr>
        <p:txBody>
          <a:bodyPr wrap="square" rtlCol="0">
            <a:spAutoFit/>
          </a:bodyPr>
          <a:lstStyle/>
          <a:p>
            <a:r>
              <a:rPr lang="en-US" sz="1000" u="sng" dirty="0" smtClean="0">
                <a:solidFill>
                  <a:schemeClr val="accent3"/>
                </a:solidFill>
              </a:rPr>
              <a:t>View Details</a:t>
            </a:r>
            <a:endParaRPr lang="en-SG" sz="1000" u="sng" dirty="0">
              <a:solidFill>
                <a:schemeClr val="accent3"/>
              </a:solidFill>
            </a:endParaRPr>
          </a:p>
        </p:txBody>
      </p:sp>
      <p:sp>
        <p:nvSpPr>
          <p:cNvPr id="27" name="TextBox 26"/>
          <p:cNvSpPr txBox="1"/>
          <p:nvPr/>
        </p:nvSpPr>
        <p:spPr>
          <a:xfrm>
            <a:off x="6487884" y="6237613"/>
            <a:ext cx="858417" cy="246221"/>
          </a:xfrm>
          <a:prstGeom prst="rect">
            <a:avLst/>
          </a:prstGeom>
          <a:noFill/>
        </p:spPr>
        <p:txBody>
          <a:bodyPr wrap="square" rtlCol="0">
            <a:spAutoFit/>
          </a:bodyPr>
          <a:lstStyle/>
          <a:p>
            <a:r>
              <a:rPr lang="en-US" sz="1000" u="sng" dirty="0" smtClean="0">
                <a:solidFill>
                  <a:schemeClr val="accent3"/>
                </a:solidFill>
              </a:rPr>
              <a:t>View Details</a:t>
            </a:r>
            <a:endParaRPr lang="en-SG" sz="1000" u="sng" dirty="0">
              <a:solidFill>
                <a:schemeClr val="accent3"/>
              </a:solidFill>
            </a:endParaRPr>
          </a:p>
        </p:txBody>
      </p:sp>
      <p:sp>
        <p:nvSpPr>
          <p:cNvPr id="28" name="TextBox 27"/>
          <p:cNvSpPr txBox="1"/>
          <p:nvPr/>
        </p:nvSpPr>
        <p:spPr>
          <a:xfrm>
            <a:off x="10263672" y="6215378"/>
            <a:ext cx="858417" cy="246221"/>
          </a:xfrm>
          <a:prstGeom prst="rect">
            <a:avLst/>
          </a:prstGeom>
          <a:noFill/>
        </p:spPr>
        <p:txBody>
          <a:bodyPr wrap="square" rtlCol="0">
            <a:spAutoFit/>
          </a:bodyPr>
          <a:lstStyle/>
          <a:p>
            <a:r>
              <a:rPr lang="en-US" sz="1000" u="sng" dirty="0" smtClean="0">
                <a:solidFill>
                  <a:schemeClr val="accent3"/>
                </a:solidFill>
              </a:rPr>
              <a:t>View Details</a:t>
            </a:r>
            <a:endParaRPr lang="en-SG" sz="1000" u="sng" dirty="0">
              <a:solidFill>
                <a:schemeClr val="accent3"/>
              </a:solidFill>
            </a:endParaRPr>
          </a:p>
        </p:txBody>
      </p:sp>
      <p:sp>
        <p:nvSpPr>
          <p:cNvPr id="30" name="TextBox 29"/>
          <p:cNvSpPr txBox="1"/>
          <p:nvPr/>
        </p:nvSpPr>
        <p:spPr>
          <a:xfrm>
            <a:off x="2705878" y="3897857"/>
            <a:ext cx="1265358" cy="253916"/>
          </a:xfrm>
          <a:prstGeom prst="rect">
            <a:avLst/>
          </a:prstGeom>
          <a:noFill/>
        </p:spPr>
        <p:txBody>
          <a:bodyPr wrap="square" rtlCol="0">
            <a:spAutoFit/>
          </a:bodyPr>
          <a:lstStyle/>
          <a:p>
            <a:r>
              <a:rPr lang="en-US" sz="1050" dirty="0" smtClean="0">
                <a:solidFill>
                  <a:schemeClr val="accent3"/>
                </a:solidFill>
              </a:rPr>
              <a:t>   Add to compare</a:t>
            </a:r>
            <a:endParaRPr lang="en-SG" sz="1050" dirty="0">
              <a:solidFill>
                <a:schemeClr val="accent3"/>
              </a:solidFill>
            </a:endParaRPr>
          </a:p>
        </p:txBody>
      </p:sp>
      <p:sp>
        <p:nvSpPr>
          <p:cNvPr id="31" name="Rectangle 30"/>
          <p:cNvSpPr/>
          <p:nvPr/>
        </p:nvSpPr>
        <p:spPr>
          <a:xfrm>
            <a:off x="2705878" y="3970519"/>
            <a:ext cx="100861" cy="97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TextBox 31"/>
          <p:cNvSpPr txBox="1"/>
          <p:nvPr/>
        </p:nvSpPr>
        <p:spPr>
          <a:xfrm>
            <a:off x="6242284" y="3844448"/>
            <a:ext cx="1265358" cy="253916"/>
          </a:xfrm>
          <a:prstGeom prst="rect">
            <a:avLst/>
          </a:prstGeom>
          <a:noFill/>
        </p:spPr>
        <p:txBody>
          <a:bodyPr wrap="square" rtlCol="0">
            <a:spAutoFit/>
          </a:bodyPr>
          <a:lstStyle/>
          <a:p>
            <a:r>
              <a:rPr lang="en-US" sz="1050" dirty="0" smtClean="0">
                <a:solidFill>
                  <a:schemeClr val="accent3"/>
                </a:solidFill>
              </a:rPr>
              <a:t>   Add to compare</a:t>
            </a:r>
            <a:endParaRPr lang="en-SG" sz="1050" dirty="0">
              <a:solidFill>
                <a:schemeClr val="accent3"/>
              </a:solidFill>
            </a:endParaRPr>
          </a:p>
        </p:txBody>
      </p:sp>
      <p:sp>
        <p:nvSpPr>
          <p:cNvPr id="33" name="Rectangle 32"/>
          <p:cNvSpPr/>
          <p:nvPr/>
        </p:nvSpPr>
        <p:spPr>
          <a:xfrm>
            <a:off x="6255802" y="3920467"/>
            <a:ext cx="113770" cy="1063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p:cNvSpPr txBox="1"/>
          <p:nvPr/>
        </p:nvSpPr>
        <p:spPr>
          <a:xfrm>
            <a:off x="9912015" y="3922084"/>
            <a:ext cx="1561732" cy="253916"/>
          </a:xfrm>
          <a:prstGeom prst="rect">
            <a:avLst/>
          </a:prstGeom>
          <a:noFill/>
        </p:spPr>
        <p:txBody>
          <a:bodyPr wrap="square" rtlCol="0">
            <a:spAutoFit/>
          </a:bodyPr>
          <a:lstStyle/>
          <a:p>
            <a:r>
              <a:rPr lang="en-US" sz="1050" dirty="0" smtClean="0">
                <a:solidFill>
                  <a:schemeClr val="accent3"/>
                </a:solidFill>
              </a:rPr>
              <a:t>   Add to compare</a:t>
            </a:r>
            <a:endParaRPr lang="en-SG" sz="1050" dirty="0">
              <a:solidFill>
                <a:schemeClr val="accent3"/>
              </a:solidFill>
            </a:endParaRPr>
          </a:p>
        </p:txBody>
      </p:sp>
      <p:sp>
        <p:nvSpPr>
          <p:cNvPr id="35" name="TextBox 34"/>
          <p:cNvSpPr txBox="1"/>
          <p:nvPr/>
        </p:nvSpPr>
        <p:spPr>
          <a:xfrm>
            <a:off x="2591542" y="6457413"/>
            <a:ext cx="1265358" cy="253916"/>
          </a:xfrm>
          <a:prstGeom prst="rect">
            <a:avLst/>
          </a:prstGeom>
          <a:noFill/>
        </p:spPr>
        <p:txBody>
          <a:bodyPr wrap="square" rtlCol="0">
            <a:spAutoFit/>
          </a:bodyPr>
          <a:lstStyle/>
          <a:p>
            <a:r>
              <a:rPr lang="en-US" sz="1050" dirty="0" smtClean="0">
                <a:solidFill>
                  <a:schemeClr val="accent3"/>
                </a:solidFill>
              </a:rPr>
              <a:t>   Add to compare</a:t>
            </a:r>
            <a:endParaRPr lang="en-SG" sz="1050" dirty="0">
              <a:solidFill>
                <a:schemeClr val="accent3"/>
              </a:solidFill>
            </a:endParaRPr>
          </a:p>
        </p:txBody>
      </p:sp>
      <p:sp>
        <p:nvSpPr>
          <p:cNvPr id="36" name="TextBox 35"/>
          <p:cNvSpPr txBox="1"/>
          <p:nvPr/>
        </p:nvSpPr>
        <p:spPr>
          <a:xfrm>
            <a:off x="6242284" y="6388819"/>
            <a:ext cx="1265358" cy="253916"/>
          </a:xfrm>
          <a:prstGeom prst="rect">
            <a:avLst/>
          </a:prstGeom>
          <a:noFill/>
        </p:spPr>
        <p:txBody>
          <a:bodyPr wrap="square" rtlCol="0">
            <a:spAutoFit/>
          </a:bodyPr>
          <a:lstStyle/>
          <a:p>
            <a:r>
              <a:rPr lang="en-US" sz="1050" dirty="0" smtClean="0">
                <a:solidFill>
                  <a:schemeClr val="accent3"/>
                </a:solidFill>
              </a:rPr>
              <a:t>   Add to compare</a:t>
            </a:r>
            <a:endParaRPr lang="en-SG" sz="1050" dirty="0">
              <a:solidFill>
                <a:schemeClr val="accent3"/>
              </a:solidFill>
            </a:endParaRPr>
          </a:p>
        </p:txBody>
      </p:sp>
      <p:sp>
        <p:nvSpPr>
          <p:cNvPr id="37" name="TextBox 36"/>
          <p:cNvSpPr txBox="1"/>
          <p:nvPr/>
        </p:nvSpPr>
        <p:spPr>
          <a:xfrm>
            <a:off x="9915613" y="6405850"/>
            <a:ext cx="1265358" cy="253916"/>
          </a:xfrm>
          <a:prstGeom prst="rect">
            <a:avLst/>
          </a:prstGeom>
          <a:noFill/>
        </p:spPr>
        <p:txBody>
          <a:bodyPr wrap="square" rtlCol="0">
            <a:spAutoFit/>
          </a:bodyPr>
          <a:lstStyle/>
          <a:p>
            <a:r>
              <a:rPr lang="en-US" sz="1050" dirty="0" smtClean="0">
                <a:solidFill>
                  <a:schemeClr val="accent3"/>
                </a:solidFill>
              </a:rPr>
              <a:t>   Add to compare</a:t>
            </a:r>
            <a:endParaRPr lang="en-SG" sz="1050" dirty="0">
              <a:solidFill>
                <a:schemeClr val="accent3"/>
              </a:solidFill>
            </a:endParaRPr>
          </a:p>
        </p:txBody>
      </p:sp>
      <p:sp>
        <p:nvSpPr>
          <p:cNvPr id="39" name="Rectangle 38"/>
          <p:cNvSpPr/>
          <p:nvPr/>
        </p:nvSpPr>
        <p:spPr>
          <a:xfrm>
            <a:off x="2584580" y="6531540"/>
            <a:ext cx="121298" cy="836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p:cNvSpPr/>
          <p:nvPr/>
        </p:nvSpPr>
        <p:spPr>
          <a:xfrm>
            <a:off x="6266192" y="6514069"/>
            <a:ext cx="103380" cy="874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p:cNvSpPr/>
          <p:nvPr/>
        </p:nvSpPr>
        <p:spPr>
          <a:xfrm>
            <a:off x="9979367" y="6475834"/>
            <a:ext cx="72608" cy="89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p:cNvSpPr/>
          <p:nvPr/>
        </p:nvSpPr>
        <p:spPr>
          <a:xfrm>
            <a:off x="9912015" y="3997587"/>
            <a:ext cx="109063" cy="1051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Rectangle 49"/>
          <p:cNvSpPr/>
          <p:nvPr/>
        </p:nvSpPr>
        <p:spPr>
          <a:xfrm>
            <a:off x="2611622" y="6514069"/>
            <a:ext cx="133257" cy="1124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p:cNvSpPr/>
          <p:nvPr/>
        </p:nvSpPr>
        <p:spPr>
          <a:xfrm>
            <a:off x="9912015" y="1120346"/>
            <a:ext cx="1268956" cy="3130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Compare</a:t>
            </a:r>
            <a:endParaRPr lang="en-SG" dirty="0"/>
          </a:p>
        </p:txBody>
      </p:sp>
      <p:pic>
        <p:nvPicPr>
          <p:cNvPr id="4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5691" y="431230"/>
            <a:ext cx="10528813" cy="557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93749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1276"/>
            <a:ext cx="10515600" cy="2273643"/>
          </a:xfrm>
          <a:effectLst>
            <a:outerShdw blurRad="50800" dist="50800" dir="5400000" algn="ctr" rotWithShape="0">
              <a:schemeClr val="accent4">
                <a:lumMod val="40000"/>
                <a:lumOff val="60000"/>
              </a:schemeClr>
            </a:outerShdw>
          </a:effectLst>
        </p:spPr>
        <p:txBody>
          <a:bodyPr>
            <a:normAutofit/>
          </a:bodyPr>
          <a:lstStyle/>
          <a:p>
            <a:pPr marL="0" indent="0">
              <a:buNone/>
            </a:pPr>
            <a:endParaRPr lang="en-US" sz="1800" dirty="0" smtClean="0"/>
          </a:p>
          <a:p>
            <a:pPr marL="0" indent="0">
              <a:buNone/>
            </a:pPr>
            <a:r>
              <a:rPr lang="en-US" sz="1800" b="1" dirty="0" smtClean="0"/>
              <a:t>Tour Code</a:t>
            </a:r>
            <a:r>
              <a:rPr lang="en-US" sz="1800" dirty="0" smtClean="0"/>
              <a:t>:  </a:t>
            </a:r>
            <a:r>
              <a:rPr lang="en-SG" sz="1800" dirty="0" smtClean="0">
                <a:solidFill>
                  <a:schemeClr val="accent5"/>
                </a:solidFill>
              </a:rPr>
              <a:t>7DMMIM                                                                                                                </a:t>
            </a:r>
            <a:endParaRPr lang="en-SG" sz="1800" dirty="0" smtClean="0">
              <a:solidFill>
                <a:schemeClr val="accent6"/>
              </a:solidFill>
            </a:endParaRPr>
          </a:p>
          <a:p>
            <a:pPr marL="0" indent="0">
              <a:buNone/>
            </a:pPr>
            <a:r>
              <a:rPr lang="en-US" sz="1700" b="1" dirty="0" smtClean="0">
                <a:solidFill>
                  <a:schemeClr val="tx1">
                    <a:lumMod val="50000"/>
                    <a:lumOff val="50000"/>
                  </a:schemeClr>
                </a:solidFill>
              </a:rPr>
              <a:t>Day </a:t>
            </a:r>
            <a:r>
              <a:rPr lang="en-US" sz="1700" b="1" dirty="0">
                <a:solidFill>
                  <a:schemeClr val="tx1">
                    <a:lumMod val="50000"/>
                    <a:lumOff val="50000"/>
                  </a:schemeClr>
                </a:solidFill>
              </a:rPr>
              <a:t>7</a:t>
            </a:r>
            <a:r>
              <a:rPr lang="en-US" sz="1700" dirty="0" smtClean="0">
                <a:solidFill>
                  <a:srgbClr val="00B0F0"/>
                </a:solidFill>
              </a:rPr>
              <a:t>: </a:t>
            </a:r>
            <a:r>
              <a:rPr lang="en-US" sz="1700" dirty="0" smtClean="0">
                <a:solidFill>
                  <a:schemeClr val="accent2">
                    <a:lumMod val="60000"/>
                    <a:lumOff val="40000"/>
                  </a:schemeClr>
                </a:solidFill>
              </a:rPr>
              <a:t>Yangon Departure ( Meals : included breakfast )</a:t>
            </a:r>
          </a:p>
          <a:p>
            <a:pPr algn="just"/>
            <a:r>
              <a:rPr lang="en-SG" sz="1100" dirty="0" smtClean="0">
                <a:latin typeface="Calibri (Body)"/>
                <a:cs typeface="Times New Roman" panose="02020603050405020304" pitchFamily="18" charset="0"/>
              </a:rPr>
              <a:t>After </a:t>
            </a:r>
            <a:r>
              <a:rPr lang="en-SG" sz="1100" dirty="0">
                <a:latin typeface="Calibri (Body)"/>
                <a:cs typeface="Times New Roman" panose="02020603050405020304" pitchFamily="18" charset="0"/>
              </a:rPr>
              <a:t>breakfast at hotel, you will be picked up by your guide and transferred to Yangon International airport for your return international departure flight. (OR free morning until your departure time.)</a:t>
            </a:r>
          </a:p>
          <a:p>
            <a:pPr marL="0" indent="0" algn="just">
              <a:buNone/>
            </a:pPr>
            <a:endParaRPr lang="en-SG" sz="1000" dirty="0">
              <a:latin typeface="Calibri (Body)"/>
              <a:cs typeface="Times New Roman" panose="02020603050405020304"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960605"/>
            <a:ext cx="3585519" cy="2391093"/>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0152" y="4512430"/>
            <a:ext cx="2693567" cy="208199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2050" y="1960605"/>
            <a:ext cx="3484025" cy="4645868"/>
          </a:xfrm>
          <a:prstGeom prst="rect">
            <a:avLst/>
          </a:prstGeom>
        </p:spPr>
      </p:pic>
    </p:spTree>
    <p:extLst>
      <p:ext uri="{BB962C8B-B14F-4D97-AF65-F5344CB8AC3E}">
        <p14:creationId xmlns:p14="http://schemas.microsoft.com/office/powerpoint/2010/main" val="23269882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dirty="0">
              <a:solidFill>
                <a:schemeClr val="bg1"/>
              </a:solidFill>
            </a:endParaRPr>
          </a:p>
        </p:txBody>
      </p:sp>
      <p:sp>
        <p:nvSpPr>
          <p:cNvPr id="3" name="Content Placeholder 2"/>
          <p:cNvSpPr>
            <a:spLocks noGrp="1"/>
          </p:cNvSpPr>
          <p:nvPr>
            <p:ph idx="1"/>
          </p:nvPr>
        </p:nvSpPr>
        <p:spPr/>
        <p:txBody>
          <a:bodyPr>
            <a:normAutofit/>
          </a:bodyPr>
          <a:lstStyle/>
          <a:p>
            <a:r>
              <a:rPr lang="en-US" sz="1100" dirty="0" smtClean="0"/>
              <a:t>Tour Charges  :     S$2600</a:t>
            </a:r>
          </a:p>
          <a:p>
            <a:r>
              <a:rPr lang="en-US" sz="1100" dirty="0" smtClean="0"/>
              <a:t>Flight Charges :    S$500	 ( SILKAIR Singapore </a:t>
            </a:r>
            <a:r>
              <a:rPr lang="en-US" sz="1100" dirty="0" smtClean="0">
                <a:sym typeface="Wingdings" panose="05000000000000000000" pitchFamily="2" charset="2"/>
              </a:rPr>
              <a:t> Yangon ) </a:t>
            </a:r>
            <a:r>
              <a:rPr lang="en-US" sz="1100" dirty="0" smtClean="0"/>
              <a:t>	</a:t>
            </a:r>
            <a:r>
              <a:rPr lang="en-US" sz="1100" u="sng" dirty="0" smtClean="0">
                <a:solidFill>
                  <a:schemeClr val="accent2"/>
                </a:solidFill>
              </a:rPr>
              <a:t>Go to flight details</a:t>
            </a:r>
            <a:endParaRPr lang="en-US" sz="1100" dirty="0" smtClean="0"/>
          </a:p>
          <a:p>
            <a:r>
              <a:rPr lang="en-US" sz="1100" dirty="0" smtClean="0"/>
              <a:t>Hotel Charges :    </a:t>
            </a:r>
            <a:r>
              <a:rPr lang="en-SG" sz="1100" b="1" dirty="0" smtClean="0"/>
              <a:t>6 Nights </a:t>
            </a:r>
            <a:r>
              <a:rPr lang="en-SG" sz="1100" b="1" dirty="0"/>
              <a:t>accommodation on twin </a:t>
            </a:r>
            <a:endParaRPr lang="en-SG" sz="1100" b="1" dirty="0" smtClean="0"/>
          </a:p>
          <a:p>
            <a:pPr marL="0" indent="0">
              <a:buNone/>
            </a:pPr>
            <a:r>
              <a:rPr lang="en-SG" sz="1100" b="1" dirty="0" smtClean="0"/>
              <a:t>   	         shared </a:t>
            </a:r>
            <a:r>
              <a:rPr lang="en-SG" sz="1100" b="1" dirty="0"/>
              <a:t>basic with daily </a:t>
            </a:r>
            <a:r>
              <a:rPr lang="en-SG" sz="1100" b="1" dirty="0" smtClean="0"/>
              <a:t>breakfast                                              </a:t>
            </a:r>
            <a:r>
              <a:rPr lang="en-US" sz="1100" u="sng" dirty="0" smtClean="0">
                <a:solidFill>
                  <a:schemeClr val="accent2"/>
                </a:solidFill>
              </a:rPr>
              <a:t>Go to hotel details</a:t>
            </a:r>
            <a:endParaRPr lang="en-SG" sz="1100" b="1" dirty="0"/>
          </a:p>
          <a:p>
            <a:r>
              <a:rPr lang="en-US" sz="1100" dirty="0" smtClean="0"/>
              <a:t>Visa Application : S$10</a:t>
            </a:r>
          </a:p>
          <a:p>
            <a:pPr marL="0" indent="0">
              <a:buNone/>
            </a:pPr>
            <a:r>
              <a:rPr lang="en-US" sz="1100" dirty="0" smtClean="0"/>
              <a:t>   Total charges     </a:t>
            </a:r>
            <a:r>
              <a:rPr lang="en-US" sz="1100" smtClean="0"/>
              <a:t>: S$3110</a:t>
            </a:r>
            <a:endParaRPr lang="en-US" sz="1100" dirty="0" smtClean="0"/>
          </a:p>
          <a:p>
            <a:pPr marL="0" indent="0">
              <a:buNone/>
            </a:pPr>
            <a:endParaRPr lang="en-US" sz="1100" dirty="0"/>
          </a:p>
          <a:p>
            <a:pPr marL="0" indent="0">
              <a:buNone/>
            </a:pPr>
            <a:endParaRPr lang="en-US" sz="1100" dirty="0" smtClean="0"/>
          </a:p>
          <a:p>
            <a:endParaRPr lang="en-SG" sz="1100" dirty="0"/>
          </a:p>
        </p:txBody>
      </p:sp>
      <p:sp>
        <p:nvSpPr>
          <p:cNvPr id="4" name="Rectangle 3"/>
          <p:cNvSpPr/>
          <p:nvPr/>
        </p:nvSpPr>
        <p:spPr>
          <a:xfrm>
            <a:off x="1406561" y="993310"/>
            <a:ext cx="9587689" cy="707886"/>
          </a:xfrm>
          <a:prstGeom prst="rect">
            <a:avLst/>
          </a:prstGeom>
          <a:noFill/>
        </p:spPr>
        <p:txBody>
          <a:bodyPr wrap="none" lIns="91440" tIns="45720" rIns="91440" bIns="45720">
            <a:spAutoFit/>
          </a:bodyPr>
          <a:lstStyle/>
          <a:p>
            <a:pPr algn="ctr"/>
            <a:r>
              <a:rPr lang="en-US" sz="4000" b="1" dirty="0" smtClean="0">
                <a:ln w="22225">
                  <a:solidFill>
                    <a:schemeClr val="accent2"/>
                  </a:solidFill>
                  <a:prstDash val="solid"/>
                </a:ln>
                <a:solidFill>
                  <a:schemeClr val="accent2">
                    <a:lumMod val="40000"/>
                    <a:lumOff val="60000"/>
                  </a:schemeClr>
                </a:solidFill>
              </a:rPr>
              <a:t>Tour Fare for </a:t>
            </a:r>
            <a:r>
              <a:rPr lang="en-US" sz="4000" b="1" dirty="0">
                <a:ln w="22225">
                  <a:solidFill>
                    <a:schemeClr val="accent2"/>
                  </a:solidFill>
                  <a:prstDash val="solid"/>
                </a:ln>
                <a:solidFill>
                  <a:schemeClr val="accent2">
                    <a:lumMod val="40000"/>
                    <a:lumOff val="60000"/>
                  </a:schemeClr>
                </a:solidFill>
              </a:rPr>
              <a:t>7</a:t>
            </a:r>
            <a:r>
              <a:rPr lang="en-US" sz="4000" b="1" dirty="0" smtClean="0">
                <a:ln w="22225">
                  <a:solidFill>
                    <a:schemeClr val="accent2"/>
                  </a:solidFill>
                  <a:prstDash val="solid"/>
                </a:ln>
                <a:solidFill>
                  <a:schemeClr val="accent2">
                    <a:lumMod val="40000"/>
                    <a:lumOff val="60000"/>
                  </a:schemeClr>
                </a:solidFill>
              </a:rPr>
              <a:t> Days Impression of Myanmar</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5" name="Rectangle 4"/>
          <p:cNvSpPr/>
          <p:nvPr/>
        </p:nvSpPr>
        <p:spPr>
          <a:xfrm>
            <a:off x="1047004" y="4973417"/>
            <a:ext cx="3093860" cy="369332"/>
          </a:xfrm>
          <a:prstGeom prst="rect">
            <a:avLst/>
          </a:prstGeom>
          <a:noFill/>
        </p:spPr>
        <p:txBody>
          <a:bodyPr wrap="none" lIns="91440" tIns="45720" rIns="91440" bIns="45720">
            <a:spAutoFit/>
          </a:bodyPr>
          <a:lstStyle/>
          <a:p>
            <a:pPr algn="ctr"/>
            <a:r>
              <a:rPr lang="en-US" b="1" u="sng" cap="none" spc="0" dirty="0" smtClean="0">
                <a:ln w="6600">
                  <a:solidFill>
                    <a:schemeClr val="accent2"/>
                  </a:solidFill>
                  <a:prstDash val="solid"/>
                </a:ln>
                <a:solidFill>
                  <a:srgbClr val="FFFFFF"/>
                </a:solidFill>
                <a:effectLst>
                  <a:outerShdw dist="38100" dir="2700000" algn="tl" rotWithShape="0">
                    <a:schemeClr val="accent2"/>
                  </a:outerShdw>
                </a:effectLst>
              </a:rPr>
              <a:t>Click here for booking the tour</a:t>
            </a:r>
            <a:endParaRPr lang="en-US" b="1" u="sng" cap="none" spc="0"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353" y="345517"/>
            <a:ext cx="10528813" cy="504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2603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1783"/>
          </a:xfrm>
        </p:spPr>
        <p:txBody>
          <a:bodyPr/>
          <a:lstStyle/>
          <a:p>
            <a:endParaRPr lang="en-SG" dirty="0">
              <a:solidFill>
                <a:schemeClr val="bg1"/>
              </a:solidFill>
            </a:endParaRPr>
          </a:p>
        </p:txBody>
      </p:sp>
      <p:sp>
        <p:nvSpPr>
          <p:cNvPr id="3" name="Content Placeholder 2"/>
          <p:cNvSpPr>
            <a:spLocks noGrp="1"/>
          </p:cNvSpPr>
          <p:nvPr>
            <p:ph idx="1"/>
          </p:nvPr>
        </p:nvSpPr>
        <p:spPr>
          <a:xfrm>
            <a:off x="838200" y="1454345"/>
            <a:ext cx="10515600" cy="5300682"/>
          </a:xfrm>
        </p:spPr>
        <p:txBody>
          <a:bodyPr>
            <a:normAutofit lnSpcReduction="10000"/>
          </a:bodyPr>
          <a:lstStyle/>
          <a:p>
            <a:pPr marL="0" indent="0">
              <a:buNone/>
            </a:pPr>
            <a:r>
              <a:rPr lang="en-US" sz="1400" b="1" dirty="0" smtClean="0"/>
              <a:t>East Hotel ( Yangon )</a:t>
            </a:r>
          </a:p>
          <a:p>
            <a:r>
              <a:rPr lang="en-US" sz="1400" dirty="0" smtClean="0"/>
              <a:t>Luxury room( 1 Hall, 1 bedroom, 1 balcony )</a:t>
            </a:r>
          </a:p>
          <a:p>
            <a:r>
              <a:rPr lang="en-US" sz="1400" dirty="0" smtClean="0"/>
              <a:t>Near </a:t>
            </a:r>
            <a:r>
              <a:rPr lang="en-US" sz="1400" dirty="0" err="1" smtClean="0"/>
              <a:t>Sule</a:t>
            </a:r>
            <a:r>
              <a:rPr lang="en-US" sz="1400" dirty="0" smtClean="0"/>
              <a:t> Pagoda and </a:t>
            </a:r>
            <a:r>
              <a:rPr lang="en-US" sz="1400" dirty="0" err="1" smtClean="0"/>
              <a:t>Bogyoke</a:t>
            </a:r>
            <a:r>
              <a:rPr lang="en-US" sz="1400" dirty="0" smtClean="0"/>
              <a:t> Market</a:t>
            </a:r>
          </a:p>
          <a:p>
            <a:r>
              <a:rPr lang="en-US" sz="1400" dirty="0" smtClean="0"/>
              <a:t>Rate – S$ 100/day</a:t>
            </a:r>
          </a:p>
          <a:p>
            <a:r>
              <a:rPr lang="en-US" sz="1400" dirty="0" smtClean="0"/>
              <a:t>Availability – 50 rooms</a:t>
            </a:r>
          </a:p>
          <a:p>
            <a:pPr marL="0" indent="0">
              <a:buNone/>
            </a:pPr>
            <a:endParaRPr lang="en-US" sz="1400" dirty="0"/>
          </a:p>
          <a:p>
            <a:pPr marL="0" indent="0">
              <a:buNone/>
            </a:pPr>
            <a:r>
              <a:rPr lang="en-US" sz="1400" b="1" dirty="0" err="1" smtClean="0"/>
              <a:t>Thazin</a:t>
            </a:r>
            <a:r>
              <a:rPr lang="en-US" sz="1400" b="1" dirty="0" smtClean="0"/>
              <a:t> Garden Hotel ( </a:t>
            </a:r>
            <a:r>
              <a:rPr lang="en-US" sz="1400" b="1" dirty="0" err="1" smtClean="0"/>
              <a:t>Bagan</a:t>
            </a:r>
            <a:r>
              <a:rPr lang="en-US" sz="1400" b="1" dirty="0" smtClean="0"/>
              <a:t> )</a:t>
            </a:r>
          </a:p>
          <a:p>
            <a:r>
              <a:rPr lang="en-US" sz="1400" dirty="0" smtClean="0"/>
              <a:t>Luxury room ( 1 Hall, 1 bedroom, 1 balcony )</a:t>
            </a:r>
          </a:p>
          <a:p>
            <a:r>
              <a:rPr lang="en-US" sz="1400" dirty="0" smtClean="0"/>
              <a:t>Mountain view at our restaurant</a:t>
            </a:r>
          </a:p>
          <a:p>
            <a:r>
              <a:rPr lang="en-US" sz="1400" dirty="0" smtClean="0"/>
              <a:t>Rate – S$ 160/day</a:t>
            </a:r>
          </a:p>
          <a:p>
            <a:r>
              <a:rPr lang="en-US" sz="1400" dirty="0" smtClean="0"/>
              <a:t>Availability – </a:t>
            </a:r>
            <a:r>
              <a:rPr lang="en-US" sz="1400" dirty="0"/>
              <a:t>5</a:t>
            </a:r>
            <a:r>
              <a:rPr lang="en-US" sz="1400" dirty="0" smtClean="0"/>
              <a:t>0 rooms</a:t>
            </a:r>
          </a:p>
          <a:p>
            <a:endParaRPr lang="en-US" sz="1400" dirty="0" smtClean="0"/>
          </a:p>
          <a:p>
            <a:pPr marL="0" indent="0">
              <a:buNone/>
            </a:pPr>
            <a:r>
              <a:rPr lang="en-US" sz="1400" b="1" dirty="0" err="1" smtClean="0"/>
              <a:t>Amata</a:t>
            </a:r>
            <a:r>
              <a:rPr lang="en-US" sz="1400" b="1" dirty="0" smtClean="0"/>
              <a:t> Garden Resort </a:t>
            </a:r>
            <a:r>
              <a:rPr lang="en-US" sz="1400" b="1" dirty="0"/>
              <a:t>( </a:t>
            </a:r>
            <a:r>
              <a:rPr lang="en-US" sz="1400" b="1" dirty="0" err="1" smtClean="0"/>
              <a:t>Inle</a:t>
            </a:r>
            <a:r>
              <a:rPr lang="en-US" sz="1400" b="1" dirty="0" smtClean="0"/>
              <a:t> Lake</a:t>
            </a:r>
            <a:r>
              <a:rPr lang="en-US" sz="1400" b="1" dirty="0"/>
              <a:t> </a:t>
            </a:r>
            <a:r>
              <a:rPr lang="en-US" sz="1400" b="1" dirty="0" smtClean="0"/>
              <a:t>)</a:t>
            </a:r>
            <a:endParaRPr lang="en-US" sz="1400" b="1" dirty="0"/>
          </a:p>
          <a:p>
            <a:r>
              <a:rPr lang="en-US" sz="1400" dirty="0"/>
              <a:t>Luxury room(1 Hall, 1 bedroom, 1 balcony)</a:t>
            </a:r>
          </a:p>
          <a:p>
            <a:r>
              <a:rPr lang="en-US" sz="1400" dirty="0"/>
              <a:t>Mountain view at our restaurant</a:t>
            </a:r>
          </a:p>
          <a:p>
            <a:r>
              <a:rPr lang="en-US" sz="1400" dirty="0"/>
              <a:t>Rate – S$ </a:t>
            </a:r>
            <a:r>
              <a:rPr lang="en-US" sz="1400" dirty="0" smtClean="0"/>
              <a:t>300/day</a:t>
            </a:r>
            <a:endParaRPr lang="en-US" sz="1400" dirty="0"/>
          </a:p>
          <a:p>
            <a:r>
              <a:rPr lang="en-US" sz="1400" dirty="0"/>
              <a:t>Availability – 50 rooms</a:t>
            </a:r>
          </a:p>
          <a:p>
            <a:pPr marL="0" indent="0">
              <a:buNone/>
            </a:pPr>
            <a:endParaRPr lang="en-SG"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0" y="1825625"/>
            <a:ext cx="2500604" cy="1682685"/>
          </a:xfrm>
          <a:prstGeom prst="rect">
            <a:avLst/>
          </a:prstGeom>
        </p:spPr>
      </p:pic>
      <p:sp>
        <p:nvSpPr>
          <p:cNvPr id="5" name="Rectangle 4"/>
          <p:cNvSpPr/>
          <p:nvPr/>
        </p:nvSpPr>
        <p:spPr>
          <a:xfrm>
            <a:off x="4352633" y="793750"/>
            <a:ext cx="2870914" cy="707886"/>
          </a:xfrm>
          <a:prstGeom prst="rect">
            <a:avLst/>
          </a:prstGeom>
          <a:noFill/>
        </p:spPr>
        <p:txBody>
          <a:bodyPr wrap="none" lIns="91440" tIns="45720" rIns="91440" bIns="45720">
            <a:spAutoFit/>
          </a:bodyPr>
          <a:lstStyle/>
          <a:p>
            <a:pPr algn="ctr"/>
            <a:r>
              <a:rPr lang="en-US" sz="4000" b="1" cap="none" spc="0" dirty="0" smtClean="0">
                <a:ln w="22225">
                  <a:solidFill>
                    <a:schemeClr val="accent2"/>
                  </a:solidFill>
                  <a:prstDash val="solid"/>
                </a:ln>
                <a:solidFill>
                  <a:schemeClr val="accent2">
                    <a:lumMod val="40000"/>
                    <a:lumOff val="60000"/>
                  </a:schemeClr>
                </a:solidFill>
                <a:effectLst/>
              </a:rPr>
              <a:t>Hotel details</a:t>
            </a:r>
            <a:endParaRPr lang="en-SG" sz="4000" b="1" cap="none" spc="0" dirty="0">
              <a:ln w="22225">
                <a:solidFill>
                  <a:schemeClr val="accent2"/>
                </a:solidFill>
                <a:prstDash val="solid"/>
              </a:ln>
              <a:solidFill>
                <a:schemeClr val="accent2">
                  <a:lumMod val="40000"/>
                  <a:lumOff val="60000"/>
                </a:schemeClr>
              </a:solidFill>
              <a:effectLst/>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352" y="322720"/>
            <a:ext cx="10541693" cy="473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6503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dirty="0">
              <a:solidFill>
                <a:schemeClr val="bg1"/>
              </a:solidFill>
            </a:endParaRPr>
          </a:p>
        </p:txBody>
      </p:sp>
      <p:sp>
        <p:nvSpPr>
          <p:cNvPr id="3" name="Content Placeholder 2"/>
          <p:cNvSpPr>
            <a:spLocks noGrp="1"/>
          </p:cNvSpPr>
          <p:nvPr>
            <p:ph idx="1"/>
          </p:nvPr>
        </p:nvSpPr>
        <p:spPr>
          <a:xfrm>
            <a:off x="838200" y="2098431"/>
            <a:ext cx="10515600" cy="4078532"/>
          </a:xfrm>
        </p:spPr>
        <p:txBody>
          <a:bodyPr>
            <a:normAutofit/>
          </a:bodyPr>
          <a:lstStyle/>
          <a:p>
            <a:pPr marL="0" indent="0">
              <a:buNone/>
            </a:pPr>
            <a:r>
              <a:rPr lang="en-US" sz="1100" b="1" dirty="0" smtClean="0">
                <a:solidFill>
                  <a:schemeClr val="accent6"/>
                </a:solidFill>
              </a:rPr>
              <a:t>SILKAIR airways</a:t>
            </a:r>
          </a:p>
          <a:p>
            <a:pPr marL="0" indent="0">
              <a:buNone/>
            </a:pPr>
            <a:r>
              <a:rPr lang="en-US" sz="1100" b="1" i="1" dirty="0" smtClean="0"/>
              <a:t>From Singapore to Yangon</a:t>
            </a:r>
            <a:endParaRPr lang="en-US" sz="1100" b="1" i="1" u="sng" dirty="0" smtClean="0"/>
          </a:p>
          <a:p>
            <a:pPr marL="0" indent="0">
              <a:buNone/>
            </a:pPr>
            <a:r>
              <a:rPr lang="en-US" sz="1100" dirty="0" smtClean="0"/>
              <a:t>Date: March 10</a:t>
            </a:r>
            <a:r>
              <a:rPr lang="en-US" sz="1100" baseline="30000" dirty="0" smtClean="0"/>
              <a:t>th</a:t>
            </a:r>
            <a:r>
              <a:rPr lang="en-US" sz="1100" dirty="0" smtClean="0"/>
              <a:t> 2014, July 16</a:t>
            </a:r>
            <a:r>
              <a:rPr lang="en-US" sz="1100" baseline="30000" dirty="0" smtClean="0"/>
              <a:t>th</a:t>
            </a:r>
            <a:r>
              <a:rPr lang="en-US" sz="1100" dirty="0" smtClean="0"/>
              <a:t> 2014, October 1</a:t>
            </a:r>
            <a:r>
              <a:rPr lang="en-US" sz="1100" baseline="30000" dirty="0" smtClean="0"/>
              <a:t>st</a:t>
            </a:r>
            <a:r>
              <a:rPr lang="en-US" sz="1100" dirty="0" smtClean="0"/>
              <a:t> 2014, </a:t>
            </a:r>
            <a:r>
              <a:rPr lang="en-US" sz="1100" dirty="0"/>
              <a:t>Dec 1</a:t>
            </a:r>
            <a:r>
              <a:rPr lang="en-US" sz="1100" dirty="0" smtClean="0"/>
              <a:t>5</a:t>
            </a:r>
            <a:r>
              <a:rPr lang="en-US" sz="1100" baseline="30000" dirty="0" smtClean="0"/>
              <a:t>th</a:t>
            </a:r>
            <a:r>
              <a:rPr lang="en-US" sz="1100" dirty="0" smtClean="0"/>
              <a:t> 2014</a:t>
            </a:r>
          </a:p>
          <a:p>
            <a:pPr marL="0" indent="0">
              <a:buNone/>
            </a:pPr>
            <a:r>
              <a:rPr lang="en-US" sz="1100" dirty="0" smtClean="0"/>
              <a:t>Fare: S$ 190</a:t>
            </a:r>
          </a:p>
          <a:p>
            <a:pPr marL="0" indent="0">
              <a:buNone/>
            </a:pPr>
            <a:r>
              <a:rPr lang="en-US" sz="1100" dirty="0" smtClean="0"/>
              <a:t>Availability : 50</a:t>
            </a:r>
            <a:endParaRPr lang="en-US" sz="1100" dirty="0"/>
          </a:p>
          <a:p>
            <a:pPr marL="0" indent="0">
              <a:buNone/>
            </a:pPr>
            <a:r>
              <a:rPr lang="en-US" sz="1100" b="1" i="1" dirty="0" smtClean="0"/>
              <a:t>From Yangon to Singapore</a:t>
            </a:r>
          </a:p>
          <a:p>
            <a:pPr marL="0" indent="0">
              <a:buNone/>
            </a:pPr>
            <a:r>
              <a:rPr lang="en-US" sz="1100" dirty="0" smtClean="0"/>
              <a:t>Date: March 16</a:t>
            </a:r>
            <a:r>
              <a:rPr lang="en-US" sz="1100" baseline="30000" dirty="0" smtClean="0"/>
              <a:t>th</a:t>
            </a:r>
            <a:r>
              <a:rPr lang="en-US" sz="1100" dirty="0" smtClean="0"/>
              <a:t> 2014, July 22</a:t>
            </a:r>
            <a:r>
              <a:rPr lang="en-US" sz="1100" baseline="30000" dirty="0" smtClean="0"/>
              <a:t>th</a:t>
            </a:r>
            <a:r>
              <a:rPr lang="en-US" sz="1100" dirty="0" smtClean="0"/>
              <a:t> 2014, October 7</a:t>
            </a:r>
            <a:r>
              <a:rPr lang="en-US" sz="1100" baseline="30000" dirty="0" smtClean="0"/>
              <a:t>th</a:t>
            </a:r>
            <a:r>
              <a:rPr lang="en-US" sz="1100" dirty="0" smtClean="0"/>
              <a:t> </a:t>
            </a:r>
            <a:r>
              <a:rPr lang="en-US" sz="1100" dirty="0"/>
              <a:t>2014, Dec </a:t>
            </a:r>
            <a:r>
              <a:rPr lang="en-US" sz="1100" dirty="0" smtClean="0"/>
              <a:t>21</a:t>
            </a:r>
            <a:r>
              <a:rPr lang="en-US" sz="1100" baseline="30000" dirty="0" smtClean="0"/>
              <a:t>th</a:t>
            </a:r>
            <a:r>
              <a:rPr lang="en-US" sz="1100" dirty="0" smtClean="0"/>
              <a:t> 2014</a:t>
            </a:r>
          </a:p>
          <a:p>
            <a:pPr marL="0" indent="0">
              <a:buNone/>
            </a:pPr>
            <a:r>
              <a:rPr lang="en-US" sz="1100" dirty="0" smtClean="0"/>
              <a:t>Fare: S$ 190</a:t>
            </a:r>
          </a:p>
          <a:p>
            <a:pPr marL="0" indent="0">
              <a:buNone/>
            </a:pPr>
            <a:r>
              <a:rPr lang="en-US" sz="1100" smtClean="0"/>
              <a:t>Availability :50</a:t>
            </a:r>
            <a:endParaRPr lang="en-SG" sz="1100" dirty="0"/>
          </a:p>
        </p:txBody>
      </p:sp>
      <p:sp>
        <p:nvSpPr>
          <p:cNvPr id="4" name="Rectangle 3"/>
          <p:cNvSpPr/>
          <p:nvPr/>
        </p:nvSpPr>
        <p:spPr>
          <a:xfrm>
            <a:off x="4250481" y="847595"/>
            <a:ext cx="2944588" cy="707886"/>
          </a:xfrm>
          <a:prstGeom prst="rect">
            <a:avLst/>
          </a:prstGeom>
          <a:noFill/>
        </p:spPr>
        <p:txBody>
          <a:bodyPr wrap="none" lIns="91440" tIns="45720" rIns="91440" bIns="45720">
            <a:spAutoFit/>
          </a:bodyPr>
          <a:lstStyle/>
          <a:p>
            <a:pPr algn="ctr"/>
            <a:r>
              <a:rPr lang="en-US" sz="4000" b="1" cap="none" spc="0" dirty="0" smtClean="0">
                <a:ln w="22225">
                  <a:solidFill>
                    <a:schemeClr val="accent2"/>
                  </a:solidFill>
                  <a:prstDash val="solid"/>
                </a:ln>
                <a:solidFill>
                  <a:schemeClr val="accent2">
                    <a:lumMod val="40000"/>
                    <a:lumOff val="60000"/>
                  </a:schemeClr>
                </a:solidFill>
                <a:effectLst/>
              </a:rPr>
              <a:t>Flight Details</a:t>
            </a:r>
            <a:endParaRPr lang="en-SG" sz="4000" b="1" cap="none" spc="0" dirty="0">
              <a:ln w="22225">
                <a:solidFill>
                  <a:schemeClr val="accent2"/>
                </a:solidFill>
                <a:prstDash val="solid"/>
              </a:ln>
              <a:solidFill>
                <a:schemeClr val="accent2">
                  <a:lumMod val="40000"/>
                  <a:lumOff val="60000"/>
                </a:schemeClr>
              </a:solidFill>
              <a:effectLst/>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353" y="370673"/>
            <a:ext cx="10515934" cy="464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630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907" y="2817334"/>
            <a:ext cx="5511112" cy="4040666"/>
          </a:xfrm>
        </p:spPr>
        <p:txBody>
          <a:bodyPr>
            <a:noAutofit/>
          </a:bodyPr>
          <a:lstStyle/>
          <a:p>
            <a:r>
              <a:rPr lang="en-US" sz="1100" dirty="0" smtClean="0"/>
              <a:t>There will be 4 tours in a year:</a:t>
            </a:r>
          </a:p>
          <a:p>
            <a:pPr marL="0" indent="0">
              <a:buNone/>
            </a:pPr>
            <a:r>
              <a:rPr lang="en-US" sz="1100" dirty="0"/>
              <a:t> </a:t>
            </a:r>
            <a:r>
              <a:rPr lang="en-US" sz="1100" dirty="0" smtClean="0"/>
              <a:t>     Jan.1st—Jan.5</a:t>
            </a:r>
            <a:r>
              <a:rPr lang="en-US" sz="1100" baseline="30000" dirty="0" smtClean="0"/>
              <a:t>th</a:t>
            </a:r>
            <a:r>
              <a:rPr lang="en-US" sz="1100" dirty="0" smtClean="0"/>
              <a:t> </a:t>
            </a:r>
            <a:r>
              <a:rPr lang="en-US" sz="1100" baseline="30000" dirty="0" smtClean="0"/>
              <a:t> </a:t>
            </a:r>
            <a:r>
              <a:rPr lang="en-US" sz="1100" dirty="0" smtClean="0"/>
              <a:t>     total cost: S$2000</a:t>
            </a:r>
            <a:endParaRPr lang="en-US" sz="1100" dirty="0"/>
          </a:p>
          <a:p>
            <a:pPr marL="0" indent="0">
              <a:buNone/>
            </a:pPr>
            <a:r>
              <a:rPr lang="en-US" sz="1100" dirty="0" smtClean="0"/>
              <a:t>      Apr.1</a:t>
            </a:r>
            <a:r>
              <a:rPr lang="en-US" sz="1100" baseline="30000" dirty="0" smtClean="0"/>
              <a:t>st</a:t>
            </a:r>
            <a:r>
              <a:rPr lang="en-US" sz="1100" dirty="0" smtClean="0"/>
              <a:t>—Apr.5</a:t>
            </a:r>
            <a:r>
              <a:rPr lang="en-US" sz="1100" baseline="30000" dirty="0" smtClean="0"/>
              <a:t>th</a:t>
            </a:r>
            <a:r>
              <a:rPr lang="en-US" sz="1100" dirty="0" smtClean="0"/>
              <a:t>       total cost: S$2000</a:t>
            </a:r>
          </a:p>
          <a:p>
            <a:pPr marL="0" indent="0">
              <a:buNone/>
            </a:pPr>
            <a:r>
              <a:rPr lang="en-US" sz="1100" dirty="0"/>
              <a:t> </a:t>
            </a:r>
            <a:r>
              <a:rPr lang="en-US" sz="1100" dirty="0" smtClean="0"/>
              <a:t>     July.1</a:t>
            </a:r>
            <a:r>
              <a:rPr lang="en-US" sz="1100" baseline="30000" dirty="0" smtClean="0"/>
              <a:t>st</a:t>
            </a:r>
            <a:r>
              <a:rPr lang="en-US" sz="1100" dirty="0" smtClean="0"/>
              <a:t>—July.5</a:t>
            </a:r>
            <a:r>
              <a:rPr lang="en-US" sz="1100" baseline="30000" dirty="0" smtClean="0"/>
              <a:t>th</a:t>
            </a:r>
            <a:r>
              <a:rPr lang="en-US" sz="1100" dirty="0" smtClean="0"/>
              <a:t>      total  cost: S$2000</a:t>
            </a:r>
          </a:p>
          <a:p>
            <a:pPr marL="0" indent="0">
              <a:buNone/>
            </a:pPr>
            <a:r>
              <a:rPr lang="en-US" sz="1100" dirty="0" smtClean="0"/>
              <a:t>      Sep.1</a:t>
            </a:r>
            <a:r>
              <a:rPr lang="en-US" sz="1100" baseline="30000" dirty="0" smtClean="0"/>
              <a:t>st</a:t>
            </a:r>
            <a:r>
              <a:rPr lang="en-US" sz="1100" dirty="0" smtClean="0"/>
              <a:t>—Sep.5</a:t>
            </a:r>
            <a:r>
              <a:rPr lang="en-US" sz="1100" baseline="30000" dirty="0" smtClean="0"/>
              <a:t>th</a:t>
            </a:r>
            <a:r>
              <a:rPr lang="en-US" sz="1100" dirty="0" smtClean="0"/>
              <a:t> </a:t>
            </a:r>
            <a:r>
              <a:rPr lang="en-US" sz="1100" baseline="30000" dirty="0" smtClean="0"/>
              <a:t> </a:t>
            </a:r>
            <a:r>
              <a:rPr lang="en-US" sz="1100" dirty="0" smtClean="0"/>
              <a:t>    total cost: S$2000</a:t>
            </a:r>
            <a:endParaRPr lang="en-US" sz="1100" dirty="0"/>
          </a:p>
          <a:p>
            <a:pPr marL="0" indent="0">
              <a:buNone/>
            </a:pPr>
            <a:endParaRPr lang="en-US" sz="1100" dirty="0" smtClean="0"/>
          </a:p>
          <a:p>
            <a:pPr marL="0" indent="0">
              <a:buNone/>
            </a:pPr>
            <a:r>
              <a:rPr lang="en-US" sz="1100" dirty="0" smtClean="0"/>
              <a:t>If you want to get more information, you can </a:t>
            </a:r>
          </a:p>
          <a:p>
            <a:pPr marL="0" indent="0">
              <a:buNone/>
            </a:pPr>
            <a:r>
              <a:rPr lang="en-US" sz="1100" dirty="0" smtClean="0"/>
              <a:t>    contact :+65 52001314 or send an email to</a:t>
            </a:r>
          </a:p>
          <a:p>
            <a:pPr marL="0" indent="0">
              <a:buNone/>
            </a:pPr>
            <a:r>
              <a:rPr lang="en-US" sz="1100" b="1" dirty="0" smtClean="0">
                <a:hlinkClick r:id="rId2"/>
              </a:rPr>
              <a:t>fourseasons@gmail.com</a:t>
            </a:r>
            <a:endParaRPr lang="en-US" sz="1100" b="1" dirty="0" smtClean="0"/>
          </a:p>
          <a:p>
            <a:pPr marL="0" indent="0" algn="ctr">
              <a:buNone/>
            </a:pPr>
            <a:r>
              <a:rPr lang="en-US" sz="2000" dirty="0" smtClean="0"/>
              <a:t>      </a:t>
            </a:r>
            <a:endParaRPr lang="en-US" sz="2000" dirty="0"/>
          </a:p>
          <a:p>
            <a:pPr marL="0" indent="0">
              <a:buNone/>
            </a:pPr>
            <a:r>
              <a:rPr lang="en-US" sz="2000" dirty="0" smtClean="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8900" y="2764266"/>
            <a:ext cx="4580630" cy="3627823"/>
          </a:xfrm>
          <a:prstGeom prst="rect">
            <a:avLst/>
          </a:prstGeom>
        </p:spPr>
      </p:pic>
      <p:pic>
        <p:nvPicPr>
          <p:cNvPr id="6" name="Picture 5"/>
          <p:cNvPicPr>
            <a:picLocks noChangeAspect="1"/>
          </p:cNvPicPr>
          <p:nvPr/>
        </p:nvPicPr>
        <p:blipFill>
          <a:blip r:embed="rId4"/>
          <a:stretch>
            <a:fillRect/>
          </a:stretch>
        </p:blipFill>
        <p:spPr>
          <a:xfrm>
            <a:off x="235808" y="378942"/>
            <a:ext cx="10515600" cy="507466"/>
          </a:xfrm>
          <a:prstGeom prst="rect">
            <a:avLst/>
          </a:prstGeom>
        </p:spPr>
      </p:pic>
      <p:sp>
        <p:nvSpPr>
          <p:cNvPr id="7" name="Rectangle 6"/>
          <p:cNvSpPr/>
          <p:nvPr/>
        </p:nvSpPr>
        <p:spPr>
          <a:xfrm>
            <a:off x="2538207" y="1000507"/>
            <a:ext cx="6185915" cy="1323439"/>
          </a:xfrm>
          <a:prstGeom prst="rect">
            <a:avLst/>
          </a:prstGeom>
          <a:noFill/>
        </p:spPr>
        <p:txBody>
          <a:bodyPr wrap="square" lIns="91440" tIns="45720" rIns="91440" bIns="45720">
            <a:spAutoFit/>
          </a:bodyPr>
          <a:lstStyle/>
          <a:p>
            <a:pPr algn="ctr"/>
            <a:r>
              <a:rPr lang="en-US" sz="4000" b="1" cap="none" spc="0" dirty="0" smtClean="0">
                <a:ln w="22225">
                  <a:solidFill>
                    <a:schemeClr val="accent2"/>
                  </a:solidFill>
                  <a:prstDash val="solid"/>
                </a:ln>
                <a:solidFill>
                  <a:schemeClr val="accent2">
                    <a:lumMod val="40000"/>
                    <a:lumOff val="60000"/>
                  </a:schemeClr>
                </a:solidFill>
                <a:effectLst/>
                <a:latin typeface="Calibri" panose="020F0502020204030204" pitchFamily="34" charset="0"/>
                <a:ea typeface="Adobe Fan Heiti Std B" panose="020B0700000000000000" pitchFamily="34" charset="-128"/>
              </a:rPr>
              <a:t>5 Days for Soul of China---</a:t>
            </a:r>
            <a:br>
              <a:rPr lang="en-US" sz="4000" b="1" cap="none" spc="0" dirty="0" smtClean="0">
                <a:ln w="22225">
                  <a:solidFill>
                    <a:schemeClr val="accent2"/>
                  </a:solidFill>
                  <a:prstDash val="solid"/>
                </a:ln>
                <a:solidFill>
                  <a:schemeClr val="accent2">
                    <a:lumMod val="40000"/>
                    <a:lumOff val="60000"/>
                  </a:schemeClr>
                </a:solidFill>
                <a:effectLst/>
                <a:latin typeface="Calibri" panose="020F0502020204030204" pitchFamily="34" charset="0"/>
                <a:ea typeface="Adobe Fan Heiti Std B" panose="020B0700000000000000" pitchFamily="34" charset="-128"/>
              </a:rPr>
            </a:br>
            <a:r>
              <a:rPr lang="en-US" sz="4000" b="1" cap="none" spc="0" dirty="0">
                <a:ln w="22225">
                  <a:solidFill>
                    <a:schemeClr val="accent2"/>
                  </a:solidFill>
                  <a:prstDash val="solid"/>
                </a:ln>
                <a:solidFill>
                  <a:schemeClr val="accent2">
                    <a:lumMod val="40000"/>
                    <a:lumOff val="60000"/>
                  </a:schemeClr>
                </a:solidFill>
                <a:effectLst/>
                <a:latin typeface="Calibri" panose="020F0502020204030204" pitchFamily="34" charset="0"/>
                <a:ea typeface="Adobe Fan Heiti Std B" panose="020B0700000000000000" pitchFamily="34" charset="-128"/>
              </a:rPr>
              <a:t> </a:t>
            </a:r>
            <a:r>
              <a:rPr lang="en-US" sz="4000" b="1" cap="none" spc="0" dirty="0" smtClean="0">
                <a:ln w="22225">
                  <a:solidFill>
                    <a:schemeClr val="accent2"/>
                  </a:solidFill>
                  <a:prstDash val="solid"/>
                </a:ln>
                <a:solidFill>
                  <a:schemeClr val="accent2">
                    <a:lumMod val="40000"/>
                    <a:lumOff val="60000"/>
                  </a:schemeClr>
                </a:solidFill>
                <a:effectLst/>
                <a:latin typeface="Calibri" panose="020F0502020204030204" pitchFamily="34" charset="0"/>
                <a:ea typeface="Adobe Fan Heiti Std B" panose="020B0700000000000000" pitchFamily="34" charset="-128"/>
              </a:rPr>
              <a:t>     Beijing Tour Package</a:t>
            </a:r>
            <a:endParaRPr lang="en-SG" sz="4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561911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7149" y="1837522"/>
            <a:ext cx="5385063" cy="4257993"/>
          </a:xfrm>
        </p:spPr>
        <p:txBody>
          <a:bodyPr>
            <a:normAutofit/>
          </a:bodyPr>
          <a:lstStyle/>
          <a:p>
            <a:r>
              <a:rPr lang="en-SG" sz="1100" dirty="0" smtClean="0"/>
              <a:t>Duration</a:t>
            </a:r>
            <a:r>
              <a:rPr lang="en-SG" sz="1100" dirty="0"/>
              <a:t>: </a:t>
            </a:r>
            <a:r>
              <a:rPr lang="en-SG" sz="1100" dirty="0" smtClean="0"/>
              <a:t>5 </a:t>
            </a:r>
            <a:r>
              <a:rPr lang="en-SG" sz="1100" dirty="0"/>
              <a:t>days (start from about 8:00 am and back around 5:00pm</a:t>
            </a:r>
            <a:r>
              <a:rPr lang="en-SG" sz="1100" dirty="0" smtClean="0"/>
              <a:t>)</a:t>
            </a:r>
          </a:p>
          <a:p>
            <a:endParaRPr lang="en-SG" sz="1100" dirty="0" smtClean="0"/>
          </a:p>
          <a:p>
            <a:r>
              <a:rPr lang="en-SG" sz="1100" dirty="0" smtClean="0"/>
              <a:t>Attraction</a:t>
            </a:r>
            <a:r>
              <a:rPr lang="en-SG" sz="1100" dirty="0"/>
              <a:t>: </a:t>
            </a:r>
            <a:r>
              <a:rPr lang="en-SG" sz="1100" dirty="0" smtClean="0"/>
              <a:t/>
            </a:r>
            <a:br>
              <a:rPr lang="en-SG" sz="1100" dirty="0" smtClean="0"/>
            </a:br>
            <a:r>
              <a:rPr lang="en-SG" sz="1100" dirty="0"/>
              <a:t>Day 1 </a:t>
            </a:r>
            <a:r>
              <a:rPr lang="en-SG" sz="1100" dirty="0" smtClean="0"/>
              <a:t>– </a:t>
            </a:r>
            <a:r>
              <a:rPr lang="en-SG" sz="1100" dirty="0"/>
              <a:t>Beijing Airport </a:t>
            </a:r>
            <a:r>
              <a:rPr lang="en-SG" sz="1100" dirty="0" smtClean="0"/>
              <a:t>to </a:t>
            </a:r>
            <a:r>
              <a:rPr lang="en-SG" sz="1100" dirty="0"/>
              <a:t>hotel Private Transfer Service; </a:t>
            </a:r>
            <a:r>
              <a:rPr lang="en-SG" sz="1100" dirty="0" smtClean="0"/>
              <a:t/>
            </a:r>
            <a:br>
              <a:rPr lang="en-SG" sz="1100" dirty="0" smtClean="0"/>
            </a:br>
            <a:r>
              <a:rPr lang="en-SG" sz="1100" dirty="0"/>
              <a:t>Day 2 </a:t>
            </a:r>
            <a:r>
              <a:rPr lang="en-SG" sz="1100" dirty="0" smtClean="0"/>
              <a:t>– </a:t>
            </a:r>
            <a:r>
              <a:rPr lang="en-SG" sz="1100" dirty="0" err="1"/>
              <a:t>Badaling</a:t>
            </a:r>
            <a:r>
              <a:rPr lang="en-SG" sz="1100" dirty="0"/>
              <a:t> Great Wall, Ming Tombs; </a:t>
            </a:r>
            <a:r>
              <a:rPr lang="en-SG" sz="1100" dirty="0" smtClean="0"/>
              <a:t/>
            </a:r>
            <a:br>
              <a:rPr lang="en-SG" sz="1100" dirty="0" smtClean="0"/>
            </a:br>
            <a:r>
              <a:rPr lang="en-SG" sz="1100" dirty="0"/>
              <a:t>Day 3 </a:t>
            </a:r>
            <a:r>
              <a:rPr lang="en-SG" sz="1100" dirty="0" smtClean="0"/>
              <a:t>– </a:t>
            </a:r>
            <a:r>
              <a:rPr lang="en-SG" sz="1100" dirty="0"/>
              <a:t>Tiananmen Square, Forbidden City, </a:t>
            </a:r>
            <a:r>
              <a:rPr lang="en-SG" sz="1100" dirty="0" smtClean="0"/>
              <a:t>Temple </a:t>
            </a:r>
            <a:r>
              <a:rPr lang="en-SG" sz="1100" dirty="0"/>
              <a:t>of Heaven, Summer Palace; </a:t>
            </a:r>
            <a:r>
              <a:rPr lang="en-SG" sz="1100" dirty="0" smtClean="0"/>
              <a:t/>
            </a:r>
            <a:br>
              <a:rPr lang="en-SG" sz="1100" dirty="0" smtClean="0"/>
            </a:br>
            <a:r>
              <a:rPr lang="en-SG" sz="1100" dirty="0"/>
              <a:t>Day 4 </a:t>
            </a:r>
            <a:r>
              <a:rPr lang="en-SG" sz="1100" dirty="0" smtClean="0"/>
              <a:t>– </a:t>
            </a:r>
            <a:r>
              <a:rPr lang="en-SG" sz="1100" dirty="0" err="1"/>
              <a:t>Hutong</a:t>
            </a:r>
            <a:r>
              <a:rPr lang="en-SG" sz="1100" dirty="0"/>
              <a:t>, Lama Temple, Panda House, Olympic Stadium; </a:t>
            </a:r>
            <a:r>
              <a:rPr lang="en-SG" sz="1100" dirty="0" smtClean="0"/>
              <a:t/>
            </a:r>
            <a:br>
              <a:rPr lang="en-SG" sz="1100" dirty="0" smtClean="0"/>
            </a:br>
            <a:r>
              <a:rPr lang="en-SG" sz="1100" dirty="0"/>
              <a:t>Day 5 </a:t>
            </a:r>
            <a:r>
              <a:rPr lang="en-SG" sz="1100" dirty="0" smtClean="0"/>
              <a:t>– Hotel </a:t>
            </a:r>
            <a:r>
              <a:rPr lang="en-SG" sz="1100" dirty="0"/>
              <a:t>to Beijing Airport </a:t>
            </a:r>
            <a:r>
              <a:rPr lang="en-SG" sz="1100" dirty="0" smtClean="0"/>
              <a:t>Private Transfer Service</a:t>
            </a:r>
            <a:r>
              <a:rPr lang="en-SG" sz="11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2505" y="1754155"/>
            <a:ext cx="3342466" cy="2067836"/>
          </a:xfrm>
          <a:prstGeom prst="rect">
            <a:avLst/>
          </a:prstGeom>
        </p:spPr>
      </p:pic>
      <p:pic>
        <p:nvPicPr>
          <p:cNvPr id="7" name="Picture 6"/>
          <p:cNvPicPr>
            <a:picLocks noChangeAspect="1"/>
          </p:cNvPicPr>
          <p:nvPr/>
        </p:nvPicPr>
        <p:blipFill>
          <a:blip r:embed="rId3"/>
          <a:stretch>
            <a:fillRect/>
          </a:stretch>
        </p:blipFill>
        <p:spPr>
          <a:xfrm>
            <a:off x="235808" y="177613"/>
            <a:ext cx="10673148" cy="438208"/>
          </a:xfrm>
          <a:prstGeom prst="rect">
            <a:avLst/>
          </a:prstGeom>
        </p:spPr>
      </p:pic>
      <p:sp>
        <p:nvSpPr>
          <p:cNvPr id="5" name="Rectangle 4"/>
          <p:cNvSpPr/>
          <p:nvPr/>
        </p:nvSpPr>
        <p:spPr>
          <a:xfrm>
            <a:off x="865822" y="3821991"/>
            <a:ext cx="6096000" cy="1954381"/>
          </a:xfrm>
          <a:prstGeom prst="rect">
            <a:avLst/>
          </a:prstGeom>
        </p:spPr>
        <p:txBody>
          <a:bodyPr>
            <a:spAutoFit/>
          </a:bodyPr>
          <a:lstStyle/>
          <a:p>
            <a:r>
              <a:rPr lang="en-SG" sz="1100" dirty="0"/>
              <a:t>Detailed Fares:</a:t>
            </a:r>
          </a:p>
          <a:p>
            <a:r>
              <a:rPr lang="en-US" sz="1100" dirty="0"/>
              <a:t>Tour Charges  :     S$1000</a:t>
            </a:r>
          </a:p>
          <a:p>
            <a:endParaRPr lang="en-US" sz="1100" dirty="0"/>
          </a:p>
          <a:p>
            <a:r>
              <a:rPr lang="en-US" sz="1100" dirty="0"/>
              <a:t>Flight Charges :    S$1000( SQAIRLINE Singapore </a:t>
            </a:r>
            <a:r>
              <a:rPr lang="en-US" sz="1100" dirty="0">
                <a:sym typeface="Wingdings" panose="05000000000000000000" pitchFamily="2" charset="2"/>
              </a:rPr>
              <a:t> Beijing )</a:t>
            </a:r>
            <a:r>
              <a:rPr lang="en-US" sz="1100" dirty="0"/>
              <a:t>	</a:t>
            </a:r>
            <a:r>
              <a:rPr lang="en-US" sz="1100" u="sng" dirty="0">
                <a:solidFill>
                  <a:schemeClr val="accent2"/>
                </a:solidFill>
              </a:rPr>
              <a:t> </a:t>
            </a:r>
            <a:r>
              <a:rPr lang="en-US" sz="1100" i="1" u="sng" dirty="0">
                <a:solidFill>
                  <a:schemeClr val="accent2"/>
                </a:solidFill>
              </a:rPr>
              <a:t>Go to flight details</a:t>
            </a:r>
          </a:p>
          <a:p>
            <a:endParaRPr lang="en-US" sz="1100" i="1" u="sng" dirty="0">
              <a:solidFill>
                <a:schemeClr val="accent2"/>
              </a:solidFill>
            </a:endParaRPr>
          </a:p>
          <a:p>
            <a:r>
              <a:rPr lang="en-US" sz="1100" dirty="0"/>
              <a:t>Hotel Charges :    S$800(</a:t>
            </a:r>
            <a:r>
              <a:rPr lang="en-SG" sz="1100" dirty="0"/>
              <a:t>4 Nights accommodation on twin shared basic with daily breakfast)	</a:t>
            </a:r>
            <a:endParaRPr lang="en-SG" sz="1100" dirty="0" smtClean="0"/>
          </a:p>
          <a:p>
            <a:r>
              <a:rPr lang="en-US" sz="1100" i="1" u="sng" dirty="0" smtClean="0">
                <a:solidFill>
                  <a:schemeClr val="accent2"/>
                </a:solidFill>
              </a:rPr>
              <a:t>Go </a:t>
            </a:r>
            <a:r>
              <a:rPr lang="en-US" sz="1100" i="1" u="sng" dirty="0">
                <a:solidFill>
                  <a:schemeClr val="accent2"/>
                </a:solidFill>
              </a:rPr>
              <a:t>to hotel details</a:t>
            </a:r>
          </a:p>
          <a:p>
            <a:endParaRPr lang="en-US" sz="1100" i="1" u="sng" dirty="0">
              <a:solidFill>
                <a:schemeClr val="accent2"/>
              </a:solidFill>
            </a:endParaRPr>
          </a:p>
          <a:p>
            <a:r>
              <a:rPr lang="en-US" sz="1100" dirty="0"/>
              <a:t>Visa Application : S$50</a:t>
            </a:r>
          </a:p>
          <a:p>
            <a:endParaRPr lang="en-US" sz="1100" dirty="0"/>
          </a:p>
          <a:p>
            <a:r>
              <a:rPr lang="en-US" sz="1100" dirty="0"/>
              <a:t>Total charges : S$2850</a:t>
            </a:r>
          </a:p>
        </p:txBody>
      </p:sp>
      <p:pic>
        <p:nvPicPr>
          <p:cNvPr id="8"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42505" y="4525347"/>
            <a:ext cx="3342466" cy="2175512"/>
          </a:xfrm>
          <a:prstGeom prst="rect">
            <a:avLst/>
          </a:prstGeom>
        </p:spPr>
      </p:pic>
      <p:sp>
        <p:nvSpPr>
          <p:cNvPr id="9" name="Rectangle 8"/>
          <p:cNvSpPr/>
          <p:nvPr/>
        </p:nvSpPr>
        <p:spPr>
          <a:xfrm>
            <a:off x="3197595" y="780330"/>
            <a:ext cx="3986669" cy="707886"/>
          </a:xfrm>
          <a:prstGeom prst="rect">
            <a:avLst/>
          </a:prstGeom>
          <a:noFill/>
        </p:spPr>
        <p:txBody>
          <a:bodyPr wrap="non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Tour code: 5DCHB</a:t>
            </a:r>
            <a:endParaRPr lang="en-SG" sz="4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422009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5019" y="3262184"/>
            <a:ext cx="5036523" cy="1675483"/>
          </a:xfrm>
          <a:prstGeom prst="rect">
            <a:avLst/>
          </a:prstGeom>
        </p:spPr>
      </p:pic>
      <p:sp>
        <p:nvSpPr>
          <p:cNvPr id="3" name="Content Placeholder 2"/>
          <p:cNvSpPr>
            <a:spLocks noGrp="1"/>
          </p:cNvSpPr>
          <p:nvPr>
            <p:ph idx="1"/>
          </p:nvPr>
        </p:nvSpPr>
        <p:spPr>
          <a:xfrm>
            <a:off x="535459" y="2015915"/>
            <a:ext cx="10989275" cy="987262"/>
          </a:xfrm>
        </p:spPr>
        <p:txBody>
          <a:bodyPr>
            <a:normAutofit/>
          </a:bodyPr>
          <a:lstStyle/>
          <a:p>
            <a:pPr marL="0" indent="0">
              <a:buNone/>
            </a:pPr>
            <a:r>
              <a:rPr lang="en-US" sz="1100" b="1" dirty="0" smtClean="0"/>
              <a:t>Day 1</a:t>
            </a:r>
            <a:endParaRPr lang="en-SG" sz="1100" b="1" dirty="0" smtClean="0"/>
          </a:p>
          <a:p>
            <a:r>
              <a:rPr lang="en-SG" sz="1100" dirty="0" smtClean="0"/>
              <a:t>Private </a:t>
            </a:r>
            <a:r>
              <a:rPr lang="en-SG" sz="1100" dirty="0"/>
              <a:t>transfer service for you from Beijing airport to your hotel by our driver (without tour guide), and our driver will hold a sign with your name at the exit.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434" y="3262184"/>
            <a:ext cx="4975676" cy="1675483"/>
          </a:xfrm>
          <a:prstGeom prst="rect">
            <a:avLst/>
          </a:prstGeom>
        </p:spPr>
      </p:pic>
      <p:pic>
        <p:nvPicPr>
          <p:cNvPr id="6" name="Picture 5"/>
          <p:cNvPicPr>
            <a:picLocks noChangeAspect="1"/>
          </p:cNvPicPr>
          <p:nvPr/>
        </p:nvPicPr>
        <p:blipFill>
          <a:blip r:embed="rId4"/>
          <a:stretch>
            <a:fillRect/>
          </a:stretch>
        </p:blipFill>
        <p:spPr>
          <a:xfrm>
            <a:off x="235808" y="177612"/>
            <a:ext cx="10673148" cy="466200"/>
          </a:xfrm>
          <a:prstGeom prst="rect">
            <a:avLst/>
          </a:prstGeom>
        </p:spPr>
      </p:pic>
    </p:spTree>
    <p:extLst>
      <p:ext uri="{BB962C8B-B14F-4D97-AF65-F5344CB8AC3E}">
        <p14:creationId xmlns:p14="http://schemas.microsoft.com/office/powerpoint/2010/main" val="3463247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132" y="1005204"/>
            <a:ext cx="10882183" cy="5279957"/>
          </a:xfrm>
        </p:spPr>
        <p:txBody>
          <a:bodyPr>
            <a:normAutofit/>
          </a:bodyPr>
          <a:lstStyle/>
          <a:p>
            <a:pPr marL="0" indent="0" fontAlgn="b">
              <a:buNone/>
            </a:pPr>
            <a:r>
              <a:rPr lang="en-US" sz="1100" b="1" dirty="0" smtClean="0"/>
              <a:t>      Day2</a:t>
            </a:r>
            <a:endParaRPr lang="en-SG" sz="1100" b="1" dirty="0" smtClean="0"/>
          </a:p>
          <a:p>
            <a:pPr fontAlgn="b"/>
            <a:r>
              <a:rPr lang="en-SG" sz="1100" dirty="0" smtClean="0"/>
              <a:t>1</a:t>
            </a:r>
            <a:r>
              <a:rPr lang="en-SG" sz="1100" dirty="0"/>
              <a:t>. Pick you up from your hotel on departure time, and then drive to the Ming Tomb. You will visit </a:t>
            </a:r>
            <a:r>
              <a:rPr lang="en-SG" sz="1100" dirty="0" err="1"/>
              <a:t>Changling</a:t>
            </a:r>
            <a:r>
              <a:rPr lang="en-SG" sz="1100" dirty="0"/>
              <a:t>. The sightseeing on the Ming Tombs takes about 1 hour. The visit to Ming Tombs finishes at about 10:45. Before having lunch (11:30 am), you will have 45 minutes for a short visit of Jade Carving Factory. The jade carving is a famous special Chinese product, a blend of the excellent skill on carving and Chinese traditional cultures.</a:t>
            </a:r>
            <a:br>
              <a:rPr lang="en-SG" sz="1100" dirty="0"/>
            </a:br>
            <a:r>
              <a:rPr lang="en-SG" sz="1100" dirty="0"/>
              <a:t>- </a:t>
            </a:r>
            <a:r>
              <a:rPr lang="en-SG" sz="1100" i="1" u="sng" dirty="0">
                <a:hlinkClick r:id="rId2"/>
              </a:rPr>
              <a:t>Ming Tomb</a:t>
            </a:r>
            <a:r>
              <a:rPr lang="en-SG" sz="1100" dirty="0"/>
              <a:t>: Buried 13 emperors of Ming Dynasty, it is the largest clusters of imperial cemeteries in China.</a:t>
            </a:r>
            <a:br>
              <a:rPr lang="en-SG" sz="1100" dirty="0"/>
            </a:br>
            <a:r>
              <a:rPr lang="en-SG" sz="1100" dirty="0"/>
              <a:t>- </a:t>
            </a:r>
            <a:r>
              <a:rPr lang="en-SG" sz="1100" dirty="0" err="1"/>
              <a:t>Changling</a:t>
            </a:r>
            <a:r>
              <a:rPr lang="en-SG" sz="1100" dirty="0"/>
              <a:t>: The tomb of Emperor </a:t>
            </a:r>
            <a:r>
              <a:rPr lang="en-SG" sz="1100" dirty="0" err="1"/>
              <a:t>Chengzu</a:t>
            </a:r>
            <a:r>
              <a:rPr lang="en-SG" sz="1100" dirty="0"/>
              <a:t> and his empress, is the largest and most magnificent one of Ming Tombs</a:t>
            </a:r>
            <a:r>
              <a:rPr lang="en-SG" sz="1100" dirty="0" smtClean="0"/>
              <a:t>.</a:t>
            </a:r>
          </a:p>
          <a:p>
            <a:pPr fontAlgn="b"/>
            <a:endParaRPr lang="en-SG" sz="1100" dirty="0"/>
          </a:p>
          <a:p>
            <a:pPr fontAlgn="b"/>
            <a:r>
              <a:rPr lang="en-SG" sz="1100" dirty="0"/>
              <a:t>2. Having traditional Chinese lunch at </a:t>
            </a:r>
            <a:r>
              <a:rPr lang="en-SG" sz="1100" dirty="0" err="1"/>
              <a:t>Jindian</a:t>
            </a:r>
            <a:r>
              <a:rPr lang="en-SG" sz="1100" dirty="0"/>
              <a:t> restaurant. After lunch, drive to the </a:t>
            </a:r>
            <a:r>
              <a:rPr lang="en-SG" sz="1100" dirty="0" err="1"/>
              <a:t>Badaling</a:t>
            </a:r>
            <a:r>
              <a:rPr lang="en-SG" sz="1100" dirty="0"/>
              <a:t> Great Wall. The hike on </a:t>
            </a:r>
            <a:r>
              <a:rPr lang="en-SG" sz="1100" dirty="0" err="1"/>
              <a:t>Badaling</a:t>
            </a:r>
            <a:r>
              <a:rPr lang="en-SG" sz="1100" dirty="0"/>
              <a:t> Great Wall takes 2 hours. Cable car is available and optional.</a:t>
            </a:r>
            <a:br>
              <a:rPr lang="en-SG" sz="1100" dirty="0"/>
            </a:br>
            <a:r>
              <a:rPr lang="en-SG" sz="1100" dirty="0"/>
              <a:t>- </a:t>
            </a:r>
            <a:r>
              <a:rPr lang="en-SG" sz="1100" i="1" u="sng" dirty="0" err="1">
                <a:hlinkClick r:id="rId3"/>
              </a:rPr>
              <a:t>Badaling</a:t>
            </a:r>
            <a:r>
              <a:rPr lang="en-SG" sz="1100" i="1" u="sng" dirty="0">
                <a:hlinkClick r:id="rId3"/>
              </a:rPr>
              <a:t> Great Wall</a:t>
            </a:r>
            <a:r>
              <a:rPr lang="en-SG" sz="1100" dirty="0"/>
              <a:t>: The most famous and best-preserved section of the Great Wall</a:t>
            </a:r>
            <a:r>
              <a:rPr lang="en-SG" sz="1100" dirty="0" smtClean="0"/>
              <a:t>.</a:t>
            </a:r>
          </a:p>
          <a:p>
            <a:pPr fontAlgn="b"/>
            <a:endParaRPr lang="en-SG" sz="1100" dirty="0"/>
          </a:p>
          <a:p>
            <a:pPr fontAlgn="b"/>
            <a:r>
              <a:rPr lang="en-SG" sz="1100" dirty="0"/>
              <a:t>3. On the way to your hotels, we will drive by "the </a:t>
            </a:r>
            <a:r>
              <a:rPr lang="en-SG" sz="1100" i="1" u="sng" dirty="0">
                <a:hlinkClick r:id="rId4"/>
              </a:rPr>
              <a:t>Bird's </a:t>
            </a:r>
            <a:r>
              <a:rPr lang="en-SG" sz="1100" i="1" u="sng" dirty="0" err="1">
                <a:hlinkClick r:id="rId4"/>
              </a:rPr>
              <a:t>Nest,</a:t>
            </a:r>
            <a:r>
              <a:rPr lang="en-SG" sz="1100" i="1" u="sng" dirty="0" err="1">
                <a:hlinkClick r:id="rId5"/>
              </a:rPr>
              <a:t>water</a:t>
            </a:r>
            <a:r>
              <a:rPr lang="en-SG" sz="1100" i="1" u="sng" dirty="0">
                <a:hlinkClick r:id="rId5"/>
              </a:rPr>
              <a:t> cube</a:t>
            </a:r>
            <a:r>
              <a:rPr lang="en-SG" sz="1100" dirty="0"/>
              <a:t>"---the main Olympic Stadium built for the 2008 Olympic Games. After that, you will have a chance to enjoy the Chinese traditional Silk arts. After the tour, transfer back to your hotels.</a:t>
            </a:r>
          </a:p>
          <a:p>
            <a:pPr marL="0" indent="0">
              <a:buNone/>
            </a:pPr>
            <a:r>
              <a:rPr lang="en-US" sz="1100" b="1" dirty="0" smtClean="0"/>
              <a:t>      Day 3</a:t>
            </a:r>
            <a:endParaRPr lang="en-SG" sz="1100" b="1" dirty="0"/>
          </a:p>
        </p:txBody>
      </p:sp>
      <p:pic>
        <p:nvPicPr>
          <p:cNvPr id="4" name="Picture 3"/>
          <p:cNvPicPr>
            <a:picLocks noChangeAspect="1"/>
          </p:cNvPicPr>
          <p:nvPr/>
        </p:nvPicPr>
        <p:blipFill>
          <a:blip r:embed="rId6"/>
          <a:stretch>
            <a:fillRect/>
          </a:stretch>
        </p:blipFill>
        <p:spPr>
          <a:xfrm>
            <a:off x="524132" y="131399"/>
            <a:ext cx="10673148" cy="447099"/>
          </a:xfrm>
          <a:prstGeom prst="rect">
            <a:avLst/>
          </a:prstGeom>
        </p:spPr>
      </p:pic>
      <p:sp>
        <p:nvSpPr>
          <p:cNvPr id="6" name="Rectangle 5"/>
          <p:cNvSpPr/>
          <p:nvPr/>
        </p:nvSpPr>
        <p:spPr>
          <a:xfrm>
            <a:off x="753035" y="3891144"/>
            <a:ext cx="10653280" cy="2292935"/>
          </a:xfrm>
          <a:prstGeom prst="rect">
            <a:avLst/>
          </a:prstGeom>
        </p:spPr>
        <p:txBody>
          <a:bodyPr wrap="square">
            <a:spAutoFit/>
          </a:bodyPr>
          <a:lstStyle/>
          <a:p>
            <a:pPr fontAlgn="b"/>
            <a:r>
              <a:rPr lang="en-SG" sz="1100" dirty="0"/>
              <a:t>1. Picking up </a:t>
            </a:r>
            <a:r>
              <a:rPr lang="en-SG" sz="1100" dirty="0" err="1"/>
              <a:t>travelers</a:t>
            </a:r>
            <a:r>
              <a:rPr lang="en-SG" sz="1100" dirty="0"/>
              <a:t> from hotel on departure time, and then driving to </a:t>
            </a:r>
            <a:r>
              <a:rPr lang="en-SG" sz="1100" dirty="0" err="1"/>
              <a:t>theTiananmen</a:t>
            </a:r>
            <a:r>
              <a:rPr lang="en-SG" sz="1100" dirty="0"/>
              <a:t> Square, then visit Forbidden City (including the Exhibition of Treasures).</a:t>
            </a:r>
            <a:br>
              <a:rPr lang="en-SG" sz="1100" dirty="0"/>
            </a:br>
            <a:r>
              <a:rPr lang="en-SG" sz="1100" dirty="0"/>
              <a:t>- </a:t>
            </a:r>
            <a:r>
              <a:rPr lang="en-SG" sz="1100" i="1" u="sng" dirty="0">
                <a:hlinkClick r:id="rId7"/>
              </a:rPr>
              <a:t>Tiananmen Square</a:t>
            </a:r>
            <a:r>
              <a:rPr lang="en-SG" sz="1100" dirty="0"/>
              <a:t>: The largest public square in the world with a total area of 440,000 square meters. </a:t>
            </a:r>
            <a:br>
              <a:rPr lang="en-SG" sz="1100" dirty="0"/>
            </a:br>
            <a:r>
              <a:rPr lang="en-SG" sz="1100" dirty="0"/>
              <a:t>- </a:t>
            </a:r>
            <a:r>
              <a:rPr lang="en-SG" sz="1100" i="1" u="sng" dirty="0">
                <a:hlinkClick r:id="rId8"/>
              </a:rPr>
              <a:t>Forbidden City</a:t>
            </a:r>
            <a:r>
              <a:rPr lang="en-SG" sz="1100" dirty="0"/>
              <a:t>: The best preserved imperial palace in China and the largest ancient palatial structure in the world.</a:t>
            </a:r>
          </a:p>
          <a:p>
            <a:pPr fontAlgn="b"/>
            <a:endParaRPr lang="en-SG" sz="1100" dirty="0"/>
          </a:p>
          <a:p>
            <a:pPr fontAlgn="b"/>
            <a:r>
              <a:rPr lang="en-SG" sz="1100" dirty="0"/>
              <a:t>2. Drive (20 minutes) to the Temple of Heaven. On the way to the Temple of Heaven, you will have a chance to visit the Chinese traditional medicine culture.</a:t>
            </a:r>
            <a:br>
              <a:rPr lang="en-SG" sz="1100" dirty="0"/>
            </a:br>
            <a:r>
              <a:rPr lang="en-SG" sz="1100" dirty="0"/>
              <a:t>- </a:t>
            </a:r>
            <a:r>
              <a:rPr lang="en-SG" sz="1100" i="1" u="sng" dirty="0">
                <a:hlinkClick r:id="rId9"/>
              </a:rPr>
              <a:t>Temple of Heaven</a:t>
            </a:r>
            <a:r>
              <a:rPr lang="en-SG" sz="1100" dirty="0"/>
              <a:t>: The largest existing complex of ancient sacrificial buildings in China.</a:t>
            </a:r>
          </a:p>
          <a:p>
            <a:pPr fontAlgn="b"/>
            <a:endParaRPr lang="en-SG" sz="1100" dirty="0"/>
          </a:p>
          <a:p>
            <a:pPr fontAlgn="b"/>
            <a:r>
              <a:rPr lang="en-SG" sz="1100" dirty="0"/>
              <a:t>3. After Chinese lunch (40 minutes) in Restaurant. Enjoy a short visit to a pearl free market.</a:t>
            </a:r>
          </a:p>
          <a:p>
            <a:pPr fontAlgn="b"/>
            <a:endParaRPr lang="en-SG" sz="1100" dirty="0"/>
          </a:p>
          <a:p>
            <a:pPr fontAlgn="b"/>
            <a:r>
              <a:rPr lang="en-SG" sz="1100" dirty="0"/>
              <a:t>4, Driving (30 minutes) to Summer Palace, the largest and most beautiful Chinese imperial garden. Visit it for about 1.5 hours.</a:t>
            </a:r>
            <a:br>
              <a:rPr lang="en-SG" sz="1100" dirty="0"/>
            </a:br>
            <a:r>
              <a:rPr lang="en-SG" sz="1100" dirty="0"/>
              <a:t>- </a:t>
            </a:r>
            <a:r>
              <a:rPr lang="en-SG" sz="1100" i="1" u="sng" dirty="0">
                <a:hlinkClick r:id="rId10"/>
              </a:rPr>
              <a:t>Summer Palace</a:t>
            </a:r>
            <a:r>
              <a:rPr lang="en-SG" sz="1100" dirty="0"/>
              <a:t>: The largest and most well-preserved royal park in China, greatly influences Chinese horticulture.</a:t>
            </a:r>
          </a:p>
          <a:p>
            <a:pPr fontAlgn="b"/>
            <a:endParaRPr lang="en-SG" sz="1100" dirty="0"/>
          </a:p>
          <a:p>
            <a:pPr fontAlgn="b"/>
            <a:r>
              <a:rPr lang="en-SG" sz="1100" dirty="0"/>
              <a:t>5. At last, driving the </a:t>
            </a:r>
            <a:r>
              <a:rPr lang="en-SG" sz="1100" dirty="0" err="1"/>
              <a:t>travelers</a:t>
            </a:r>
            <a:r>
              <a:rPr lang="en-SG" sz="1100" dirty="0"/>
              <a:t> back to guest hotel.</a:t>
            </a:r>
          </a:p>
        </p:txBody>
      </p:sp>
    </p:spTree>
    <p:extLst>
      <p:ext uri="{BB962C8B-B14F-4D97-AF65-F5344CB8AC3E}">
        <p14:creationId xmlns:p14="http://schemas.microsoft.com/office/powerpoint/2010/main" val="3048569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831" y="1886465"/>
            <a:ext cx="10867769" cy="2554906"/>
          </a:xfrm>
        </p:spPr>
        <p:txBody>
          <a:bodyPr>
            <a:normAutofit lnSpcReduction="10000"/>
          </a:bodyPr>
          <a:lstStyle/>
          <a:p>
            <a:pPr marL="0" indent="0">
              <a:buNone/>
            </a:pPr>
            <a:r>
              <a:rPr lang="en-US" sz="1100" b="1" dirty="0" smtClean="0"/>
              <a:t>Day 4</a:t>
            </a:r>
            <a:endParaRPr lang="en-SG" sz="1100" b="1" dirty="0" smtClean="0"/>
          </a:p>
          <a:p>
            <a:r>
              <a:rPr lang="en-SG" sz="1100" dirty="0" smtClean="0"/>
              <a:t>1</a:t>
            </a:r>
            <a:r>
              <a:rPr lang="en-SG" sz="1100" dirty="0"/>
              <a:t>. Pick up at your hotel between 7:20am and 8:30am, and then driving to Beijing Zoo to see the lovely Giant Pandas. </a:t>
            </a:r>
            <a:br>
              <a:rPr lang="en-SG" sz="1100" dirty="0"/>
            </a:br>
            <a:r>
              <a:rPr lang="en-SG" sz="1100" dirty="0"/>
              <a:t>- </a:t>
            </a:r>
            <a:r>
              <a:rPr lang="en-SG" sz="1100" i="1" u="sng" dirty="0">
                <a:hlinkClick r:id="rId2"/>
              </a:rPr>
              <a:t>Beijing </a:t>
            </a:r>
            <a:r>
              <a:rPr lang="en-SG" sz="1100" i="1" u="sng" dirty="0" err="1">
                <a:hlinkClick r:id="rId2"/>
              </a:rPr>
              <a:t>Zoo</a:t>
            </a:r>
            <a:r>
              <a:rPr lang="en-SG" sz="1100" dirty="0" err="1"/>
              <a:t>:China's</a:t>
            </a:r>
            <a:r>
              <a:rPr lang="en-SG" sz="1100" dirty="0"/>
              <a:t> and World's largest treasure house of animals and birds, also there are pandas</a:t>
            </a:r>
            <a:r>
              <a:rPr lang="en-SG" sz="1100" dirty="0" smtClean="0"/>
              <a:t>.</a:t>
            </a:r>
          </a:p>
          <a:p>
            <a:r>
              <a:rPr lang="en-SG" sz="1100" dirty="0"/>
              <a:t/>
            </a:r>
            <a:br>
              <a:rPr lang="en-SG" sz="1100" dirty="0"/>
            </a:br>
            <a:r>
              <a:rPr lang="en-SG" sz="1100" dirty="0"/>
              <a:t>2. Then take you to the Lama Temple, 1 hour tour for the mysterious Tibet style Buddhism temple.  Before having lunch (12:00), you will have 45 minutes to visit the Chinese traditional porcelain shop. After lunch, continue to visit the ancient </a:t>
            </a:r>
            <a:r>
              <a:rPr lang="en-SG" sz="1100" dirty="0" err="1"/>
              <a:t>hutong</a:t>
            </a:r>
            <a:r>
              <a:rPr lang="en-SG" sz="1100" dirty="0"/>
              <a:t> by rickshaws. </a:t>
            </a:r>
            <a:br>
              <a:rPr lang="en-SG" sz="1100" dirty="0"/>
            </a:br>
            <a:r>
              <a:rPr lang="en-SG" sz="1100" dirty="0"/>
              <a:t>- </a:t>
            </a:r>
            <a:r>
              <a:rPr lang="en-SG" sz="1100" i="1" u="sng" dirty="0">
                <a:hlinkClick r:id="rId3"/>
              </a:rPr>
              <a:t>Lama Temple</a:t>
            </a:r>
            <a:r>
              <a:rPr lang="en-SG" sz="1100" dirty="0"/>
              <a:t>: The largest and most perfectly preserved lamasery of </a:t>
            </a:r>
            <a:r>
              <a:rPr lang="en-SG" sz="1100" dirty="0" err="1"/>
              <a:t>Gelug</a:t>
            </a:r>
            <a:r>
              <a:rPr lang="en-SG" sz="1100" dirty="0"/>
              <a:t> Sect in present day Beijing</a:t>
            </a:r>
            <a:r>
              <a:rPr lang="en-SG" sz="1100" dirty="0" smtClean="0"/>
              <a:t>.</a:t>
            </a:r>
          </a:p>
          <a:p>
            <a:r>
              <a:rPr lang="en-SG" sz="1100" dirty="0"/>
              <a:t/>
            </a:r>
            <a:br>
              <a:rPr lang="en-SG" sz="1100" dirty="0"/>
            </a:br>
            <a:r>
              <a:rPr lang="en-SG" sz="1100" dirty="0"/>
              <a:t>3. Then head to the </a:t>
            </a:r>
            <a:r>
              <a:rPr lang="en-SG" sz="1100" i="1" u="sng" dirty="0">
                <a:hlinkClick r:id="rId4"/>
              </a:rPr>
              <a:t>Olympic Stadium </a:t>
            </a:r>
            <a:r>
              <a:rPr lang="en-SG" sz="1100" dirty="0"/>
              <a:t>where you have about 45 minutes to take pictures at the </a:t>
            </a:r>
            <a:r>
              <a:rPr lang="en-SG" sz="1100" i="1" u="sng" dirty="0">
                <a:hlinkClick r:id="rId4"/>
              </a:rPr>
              <a:t>Bird's Nest </a:t>
            </a:r>
            <a:r>
              <a:rPr lang="en-SG" sz="1100" dirty="0"/>
              <a:t>and </a:t>
            </a:r>
            <a:r>
              <a:rPr lang="en-SG" sz="1100" i="1" u="sng" dirty="0">
                <a:hlinkClick r:id="rId5"/>
              </a:rPr>
              <a:t>water cube</a:t>
            </a:r>
            <a:r>
              <a:rPr lang="en-SG" sz="1100" dirty="0"/>
              <a:t>.  On the way to your hotels, we also arrange the short visit to a China Tea House to enjoy tea ceremony</a:t>
            </a:r>
            <a:r>
              <a:rPr lang="en-SG" sz="1100" dirty="0" smtClean="0"/>
              <a:t>.</a:t>
            </a:r>
          </a:p>
          <a:p>
            <a:r>
              <a:rPr lang="en-SG" sz="1100" dirty="0"/>
              <a:t/>
            </a:r>
            <a:br>
              <a:rPr lang="en-SG" sz="1100" dirty="0"/>
            </a:br>
            <a:r>
              <a:rPr lang="en-SG" sz="1100" dirty="0"/>
              <a:t>4. Transfer back to your hotels.</a:t>
            </a:r>
            <a:r>
              <a:rPr lang="en-SG" sz="1100" b="1" dirty="0"/>
              <a:t/>
            </a:r>
            <a:br>
              <a:rPr lang="en-SG" sz="1100" b="1" dirty="0"/>
            </a:br>
            <a:r>
              <a:rPr lang="en-SG" sz="1100" b="1" dirty="0"/>
              <a:t> </a:t>
            </a:r>
          </a:p>
        </p:txBody>
      </p:sp>
      <p:pic>
        <p:nvPicPr>
          <p:cNvPr id="4" name="Picture 3"/>
          <p:cNvPicPr>
            <a:picLocks noChangeAspect="1"/>
          </p:cNvPicPr>
          <p:nvPr/>
        </p:nvPicPr>
        <p:blipFill>
          <a:blip r:embed="rId6"/>
          <a:stretch>
            <a:fillRect/>
          </a:stretch>
        </p:blipFill>
        <p:spPr>
          <a:xfrm>
            <a:off x="604452" y="224731"/>
            <a:ext cx="10673148" cy="604983"/>
          </a:xfrm>
          <a:prstGeom prst="rect">
            <a:avLst/>
          </a:prstGeom>
        </p:spPr>
      </p:pic>
    </p:spTree>
    <p:extLst>
      <p:ext uri="{BB962C8B-B14F-4D97-AF65-F5344CB8AC3E}">
        <p14:creationId xmlns:p14="http://schemas.microsoft.com/office/powerpoint/2010/main" val="2640788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1776" y="3492841"/>
            <a:ext cx="4792485" cy="3280201"/>
          </a:xfrm>
          <a:prstGeom prst="rect">
            <a:avLst/>
          </a:prstGeom>
        </p:spPr>
      </p:pic>
      <p:sp>
        <p:nvSpPr>
          <p:cNvPr id="3" name="Content Placeholder 2"/>
          <p:cNvSpPr>
            <a:spLocks noGrp="1"/>
          </p:cNvSpPr>
          <p:nvPr>
            <p:ph idx="1"/>
          </p:nvPr>
        </p:nvSpPr>
        <p:spPr>
          <a:xfrm>
            <a:off x="805763" y="1576482"/>
            <a:ext cx="9533238" cy="1057618"/>
          </a:xfrm>
        </p:spPr>
        <p:txBody>
          <a:bodyPr>
            <a:normAutofit/>
          </a:bodyPr>
          <a:lstStyle/>
          <a:p>
            <a:pPr marL="0" indent="0">
              <a:buNone/>
            </a:pPr>
            <a:r>
              <a:rPr lang="en-US" sz="1100" b="1" dirty="0" smtClean="0"/>
              <a:t>Day 5</a:t>
            </a:r>
            <a:endParaRPr lang="en-SG" sz="1100" b="1" dirty="0" smtClean="0"/>
          </a:p>
          <a:p>
            <a:r>
              <a:rPr lang="en-SG" sz="1100" dirty="0" smtClean="0"/>
              <a:t>Free </a:t>
            </a:r>
            <a:r>
              <a:rPr lang="en-SG" sz="1100" dirty="0"/>
              <a:t>on your own, and transfer you to the hotel for departure! Tour End!</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43" y="2622355"/>
            <a:ext cx="4939939" cy="2924690"/>
          </a:xfrm>
          <a:prstGeom prst="rect">
            <a:avLst/>
          </a:prstGeom>
        </p:spPr>
      </p:pic>
      <p:pic>
        <p:nvPicPr>
          <p:cNvPr id="9" name="Picture 8"/>
          <p:cNvPicPr>
            <a:picLocks noChangeAspect="1"/>
          </p:cNvPicPr>
          <p:nvPr/>
        </p:nvPicPr>
        <p:blipFill>
          <a:blip r:embed="rId4"/>
          <a:stretch>
            <a:fillRect/>
          </a:stretch>
        </p:blipFill>
        <p:spPr>
          <a:xfrm>
            <a:off x="524132" y="166058"/>
            <a:ext cx="10673148" cy="551683"/>
          </a:xfrm>
          <a:prstGeom prst="rect">
            <a:avLst/>
          </a:prstGeom>
        </p:spPr>
      </p:pic>
    </p:spTree>
    <p:extLst>
      <p:ext uri="{BB962C8B-B14F-4D97-AF65-F5344CB8AC3E}">
        <p14:creationId xmlns:p14="http://schemas.microsoft.com/office/powerpoint/2010/main" val="488778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744894" y="724676"/>
            <a:ext cx="10515600" cy="520700"/>
          </a:xfrm>
          <a:prstGeom prst="rect">
            <a:avLst/>
          </a:prstGeom>
        </p:spPr>
      </p:pic>
      <p:sp>
        <p:nvSpPr>
          <p:cNvPr id="2" name="Title 1"/>
          <p:cNvSpPr>
            <a:spLocks noGrp="1"/>
          </p:cNvSpPr>
          <p:nvPr>
            <p:ph type="title"/>
          </p:nvPr>
        </p:nvSpPr>
        <p:spPr>
          <a:xfrm>
            <a:off x="744894" y="1245376"/>
            <a:ext cx="10515600" cy="1029001"/>
          </a:xfrm>
        </p:spPr>
        <p:txBody>
          <a:bodyPr/>
          <a:lstStyle/>
          <a:p>
            <a:endParaRPr lang="en-SG" dirty="0">
              <a:solidFill>
                <a:schemeClr val="bg1"/>
              </a:solidFill>
            </a:endParaRPr>
          </a:p>
        </p:txBody>
      </p:sp>
      <p:sp>
        <p:nvSpPr>
          <p:cNvPr id="3" name="Content Placeholder 2"/>
          <p:cNvSpPr>
            <a:spLocks noGrp="1"/>
          </p:cNvSpPr>
          <p:nvPr>
            <p:ph idx="1"/>
          </p:nvPr>
        </p:nvSpPr>
        <p:spPr>
          <a:xfrm>
            <a:off x="744894" y="2320388"/>
            <a:ext cx="10515600" cy="4351338"/>
          </a:xfrm>
          <a:effectLst>
            <a:outerShdw blurRad="50800" dist="50800" dir="5400000" algn="ctr" rotWithShape="0">
              <a:schemeClr val="accent4">
                <a:lumMod val="40000"/>
                <a:lumOff val="60000"/>
              </a:schemeClr>
            </a:outerShdw>
          </a:effectLst>
        </p:spPr>
        <p:txBody>
          <a:bodyPr>
            <a:noAutofit/>
          </a:bodyPr>
          <a:lstStyle/>
          <a:p>
            <a:pPr marL="0" indent="0">
              <a:buNone/>
            </a:pPr>
            <a:r>
              <a:rPr lang="en-US" sz="1100" dirty="0" smtClean="0"/>
              <a:t>There will be 4 tours in a year :                               </a:t>
            </a:r>
          </a:p>
          <a:p>
            <a:pPr marL="0" indent="0">
              <a:buNone/>
            </a:pPr>
            <a:r>
              <a:rPr lang="en-US" sz="1100" b="1" dirty="0" smtClean="0"/>
              <a:t>Tour dates</a:t>
            </a:r>
            <a:r>
              <a:rPr lang="en-US" sz="1100" dirty="0" smtClean="0"/>
              <a:t>:          Mar 1</a:t>
            </a:r>
            <a:r>
              <a:rPr lang="en-US" sz="1100" baseline="30000" dirty="0" smtClean="0"/>
              <a:t>st</a:t>
            </a:r>
            <a:r>
              <a:rPr lang="en-US" sz="1100" dirty="0"/>
              <a:t> -</a:t>
            </a:r>
            <a:r>
              <a:rPr lang="en-US" sz="1100" dirty="0" smtClean="0"/>
              <a:t> Mar 5</a:t>
            </a:r>
            <a:r>
              <a:rPr lang="en-US" sz="1100" baseline="30000" dirty="0" smtClean="0"/>
              <a:t>th</a:t>
            </a:r>
            <a:endParaRPr lang="en-US" sz="1100" b="1" u="sng" dirty="0" smtClean="0">
              <a:solidFill>
                <a:schemeClr val="accent2"/>
              </a:solidFill>
            </a:endParaRPr>
          </a:p>
          <a:p>
            <a:pPr marL="0" indent="0">
              <a:buNone/>
            </a:pPr>
            <a:r>
              <a:rPr lang="en-US" sz="1100" dirty="0" smtClean="0"/>
              <a:t>                               May 1</a:t>
            </a:r>
            <a:r>
              <a:rPr lang="en-US" sz="1100" baseline="30000" dirty="0" smtClean="0"/>
              <a:t>st  -</a:t>
            </a:r>
            <a:r>
              <a:rPr lang="en-US" sz="1100" dirty="0" smtClean="0"/>
              <a:t>May 5</a:t>
            </a:r>
            <a:r>
              <a:rPr lang="en-US" sz="1100" baseline="30000" dirty="0" smtClean="0"/>
              <a:t>th</a:t>
            </a:r>
          </a:p>
          <a:p>
            <a:pPr marL="0" indent="0">
              <a:buNone/>
            </a:pPr>
            <a:r>
              <a:rPr lang="en-US" sz="1100" dirty="0" smtClean="0"/>
              <a:t>                               Aug 1</a:t>
            </a:r>
            <a:r>
              <a:rPr lang="en-US" sz="1100" baseline="30000" dirty="0" smtClean="0"/>
              <a:t>st  </a:t>
            </a:r>
            <a:r>
              <a:rPr lang="en-US" sz="1100" dirty="0" smtClean="0"/>
              <a:t>- Aug 5</a:t>
            </a:r>
            <a:r>
              <a:rPr lang="en-US" sz="1100" baseline="30000" dirty="0" smtClean="0"/>
              <a:t>th</a:t>
            </a:r>
            <a:endParaRPr lang="en-US" sz="1100" b="1" u="sng" dirty="0" smtClean="0">
              <a:solidFill>
                <a:schemeClr val="accent2"/>
              </a:solidFill>
            </a:endParaRPr>
          </a:p>
          <a:p>
            <a:pPr marL="0" indent="0">
              <a:buNone/>
            </a:pPr>
            <a:r>
              <a:rPr lang="en-US" sz="1100" dirty="0" smtClean="0"/>
              <a:t>                               Nov 1</a:t>
            </a:r>
            <a:r>
              <a:rPr lang="en-US" sz="1100" baseline="30000" dirty="0" smtClean="0"/>
              <a:t>st</a:t>
            </a:r>
            <a:r>
              <a:rPr lang="en-US" sz="1100" dirty="0" smtClean="0"/>
              <a:t> - Nov 5</a:t>
            </a:r>
            <a:r>
              <a:rPr lang="en-US" sz="1100" baseline="30000" dirty="0" smtClean="0"/>
              <a:t>th</a:t>
            </a:r>
            <a:endParaRPr lang="en-US" sz="1100" b="1" u="sng" dirty="0" smtClean="0">
              <a:solidFill>
                <a:schemeClr val="accent2"/>
              </a:solidFill>
            </a:endParaRPr>
          </a:p>
          <a:p>
            <a:pPr marL="0" indent="0">
              <a:buNone/>
            </a:pPr>
            <a:r>
              <a:rPr lang="en-US" sz="1100" dirty="0" smtClean="0"/>
              <a:t>Total cost : S$5500                                                                    </a:t>
            </a:r>
          </a:p>
          <a:p>
            <a:pPr marL="0" indent="0">
              <a:buNone/>
            </a:pPr>
            <a:r>
              <a:rPr lang="en-US" sz="1100" b="1" u="sng" dirty="0" smtClean="0">
                <a:solidFill>
                  <a:schemeClr val="accent2"/>
                </a:solidFill>
              </a:rPr>
              <a:t>Click here for detailed cost , hotel and flight details</a:t>
            </a:r>
          </a:p>
          <a:p>
            <a:pPr marL="0" indent="0">
              <a:buNone/>
            </a:pPr>
            <a:r>
              <a:rPr lang="en-US" sz="1100" dirty="0" smtClean="0"/>
              <a:t>For more information please call:  </a:t>
            </a:r>
            <a:r>
              <a:rPr lang="en-US" sz="1100" b="1" dirty="0" smtClean="0"/>
              <a:t>+65 12345678</a:t>
            </a:r>
          </a:p>
          <a:p>
            <a:pPr marL="0" indent="0">
              <a:buNone/>
            </a:pPr>
            <a:r>
              <a:rPr lang="en-US" sz="1100" b="1" dirty="0" smtClean="0"/>
              <a:t>Tour Code</a:t>
            </a:r>
            <a:r>
              <a:rPr lang="en-US" sz="1100" dirty="0" smtClean="0"/>
              <a:t>:  </a:t>
            </a:r>
            <a:r>
              <a:rPr lang="en-SG" sz="1100" dirty="0" smtClean="0">
                <a:solidFill>
                  <a:schemeClr val="accent5"/>
                </a:solidFill>
              </a:rPr>
              <a:t>MSVFA1                                                                                                                </a:t>
            </a:r>
            <a:endParaRPr lang="en-SG" sz="1100" dirty="0" smtClean="0">
              <a:solidFill>
                <a:schemeClr val="accent6"/>
              </a:solidFill>
            </a:endParaRPr>
          </a:p>
          <a:p>
            <a:pPr marL="0" indent="0">
              <a:buNone/>
            </a:pPr>
            <a:r>
              <a:rPr lang="en-US" sz="1100" b="1" dirty="0" smtClean="0">
                <a:solidFill>
                  <a:schemeClr val="tx1">
                    <a:lumMod val="50000"/>
                    <a:lumOff val="50000"/>
                  </a:schemeClr>
                </a:solidFill>
              </a:rPr>
              <a:t>Day 1</a:t>
            </a:r>
            <a:r>
              <a:rPr lang="en-US" sz="1100" dirty="0" smtClean="0">
                <a:solidFill>
                  <a:srgbClr val="00B0F0"/>
                </a:solidFill>
              </a:rPr>
              <a:t>: </a:t>
            </a:r>
            <a:r>
              <a:rPr lang="en-US" sz="1100" b="1" dirty="0" smtClean="0">
                <a:solidFill>
                  <a:schemeClr val="accent2">
                    <a:lumMod val="60000"/>
                    <a:lumOff val="40000"/>
                  </a:schemeClr>
                </a:solidFill>
              </a:rPr>
              <a:t>Singapore-Kashmir  (Meal on board)</a:t>
            </a:r>
          </a:p>
          <a:p>
            <a:r>
              <a:rPr lang="en-SG" sz="1100" dirty="0"/>
              <a:t> Assemble at </a:t>
            </a:r>
            <a:r>
              <a:rPr lang="en-SG" sz="1100" dirty="0" err="1"/>
              <a:t>Changi</a:t>
            </a:r>
            <a:r>
              <a:rPr lang="en-SG" sz="1100" dirty="0"/>
              <a:t> </a:t>
            </a:r>
            <a:r>
              <a:rPr lang="en-SG" sz="1100" dirty="0" smtClean="0"/>
              <a:t>International Airport </a:t>
            </a:r>
            <a:r>
              <a:rPr lang="en-SG" sz="1100" dirty="0"/>
              <a:t>for your flight to </a:t>
            </a:r>
            <a:r>
              <a:rPr lang="en-SG" sz="1100" dirty="0" smtClean="0"/>
              <a:t>India(Kashmir)</a:t>
            </a:r>
          </a:p>
          <a:p>
            <a:pPr marL="0" indent="0">
              <a:buNone/>
            </a:pPr>
            <a:r>
              <a:rPr lang="en-US" sz="1100" b="1" dirty="0" smtClean="0">
                <a:solidFill>
                  <a:schemeClr val="tx1">
                    <a:lumMod val="50000"/>
                    <a:lumOff val="50000"/>
                  </a:schemeClr>
                </a:solidFill>
              </a:rPr>
              <a:t>Day 2</a:t>
            </a:r>
            <a:r>
              <a:rPr lang="en-US" sz="1100" dirty="0" smtClean="0">
                <a:solidFill>
                  <a:schemeClr val="tx1">
                    <a:lumMod val="50000"/>
                    <a:lumOff val="50000"/>
                  </a:schemeClr>
                </a:solidFill>
              </a:rPr>
              <a:t>: </a:t>
            </a:r>
            <a:r>
              <a:rPr lang="en-US" sz="1100" b="1" dirty="0" smtClean="0">
                <a:solidFill>
                  <a:schemeClr val="accent2">
                    <a:lumMod val="60000"/>
                    <a:lumOff val="40000"/>
                  </a:schemeClr>
                </a:solidFill>
              </a:rPr>
              <a:t>Kashmir(Breakfast/Lunch/Dinner)</a:t>
            </a:r>
          </a:p>
          <a:p>
            <a:r>
              <a:rPr lang="en-SG" sz="1100" dirty="0"/>
              <a:t>Arrive </a:t>
            </a:r>
            <a:r>
              <a:rPr lang="en-SG" sz="1100" dirty="0" smtClean="0"/>
              <a:t>to Srinagar </a:t>
            </a:r>
            <a:r>
              <a:rPr lang="en-SG" sz="1100" dirty="0"/>
              <a:t>and you will be escorted to your hotel/houseboat. In the evening </a:t>
            </a:r>
            <a:r>
              <a:rPr lang="en-SG" sz="1100" dirty="0" err="1"/>
              <a:t>Shikara</a:t>
            </a:r>
            <a:r>
              <a:rPr lang="en-SG" sz="1100" dirty="0"/>
              <a:t> ride on Dal Lake to enjoy the </a:t>
            </a:r>
            <a:r>
              <a:rPr lang="en-SG" sz="1100" dirty="0" smtClean="0"/>
              <a:t>sunset. </a:t>
            </a:r>
            <a:r>
              <a:rPr lang="en-SG" sz="1100" dirty="0"/>
              <a:t>Overnight </a:t>
            </a:r>
            <a:r>
              <a:rPr lang="en-SG" sz="1100" dirty="0" smtClean="0"/>
              <a:t>stay at </a:t>
            </a:r>
            <a:r>
              <a:rPr lang="en-SG" sz="1100" dirty="0"/>
              <a:t>Srinagar</a:t>
            </a:r>
            <a:r>
              <a:rPr lang="en-SG" sz="1100" dirty="0" smtClean="0"/>
              <a:t>.</a:t>
            </a:r>
          </a:p>
          <a:p>
            <a:pPr marL="0" indent="0">
              <a:buNone/>
            </a:pPr>
            <a:r>
              <a:rPr lang="en-US" sz="1100" b="1" dirty="0" smtClean="0">
                <a:solidFill>
                  <a:schemeClr val="accent3"/>
                </a:solidFill>
              </a:rPr>
              <a:t>Day 3</a:t>
            </a:r>
            <a:r>
              <a:rPr lang="en-US" sz="1100" dirty="0" smtClean="0">
                <a:solidFill>
                  <a:schemeClr val="accent3"/>
                </a:solidFill>
              </a:rPr>
              <a:t>:</a:t>
            </a:r>
            <a:r>
              <a:rPr lang="en-US" sz="1100" b="1" dirty="0" smtClean="0">
                <a:solidFill>
                  <a:schemeClr val="accent3"/>
                </a:solidFill>
              </a:rPr>
              <a:t> </a:t>
            </a:r>
            <a:r>
              <a:rPr lang="en-US" sz="1100" b="1" dirty="0" smtClean="0">
                <a:solidFill>
                  <a:schemeClr val="accent2">
                    <a:lumMod val="60000"/>
                    <a:lumOff val="40000"/>
                  </a:schemeClr>
                </a:solidFill>
              </a:rPr>
              <a:t>Srinagar (Garden and Lakes)</a:t>
            </a:r>
          </a:p>
          <a:p>
            <a:r>
              <a:rPr lang="en-SG" sz="1100" dirty="0"/>
              <a:t>Half day trip to the celebrated Mogul gardens-</a:t>
            </a:r>
            <a:r>
              <a:rPr lang="en-SG" sz="1100" dirty="0" err="1"/>
              <a:t>Nishat</a:t>
            </a:r>
            <a:r>
              <a:rPr lang="en-SG" sz="1100" dirty="0"/>
              <a:t> </a:t>
            </a:r>
            <a:r>
              <a:rPr lang="en-SG" sz="1100" dirty="0" err="1"/>
              <a:t>Bagh</a:t>
            </a:r>
            <a:r>
              <a:rPr lang="en-SG" sz="1100" dirty="0"/>
              <a:t> and Shalimar </a:t>
            </a:r>
            <a:r>
              <a:rPr lang="en-SG" sz="1100" dirty="0" err="1"/>
              <a:t>Bagh</a:t>
            </a:r>
            <a:r>
              <a:rPr lang="en-SG" sz="1100" dirty="0"/>
              <a:t>. </a:t>
            </a:r>
            <a:r>
              <a:rPr lang="en-SG" sz="1100" dirty="0" err="1"/>
              <a:t>Nishat</a:t>
            </a:r>
            <a:r>
              <a:rPr lang="en-SG" sz="1100" dirty="0"/>
              <a:t> </a:t>
            </a:r>
            <a:r>
              <a:rPr lang="en-SG" sz="1100" dirty="0" err="1" smtClean="0"/>
              <a:t>Bagh</a:t>
            </a:r>
            <a:r>
              <a:rPr lang="en-SG" sz="1100" dirty="0" smtClean="0"/>
              <a:t>. Visit floating vegetables and gardens. Overnight stay at Srinagar.</a:t>
            </a:r>
          </a:p>
          <a:p>
            <a:pPr marL="0" indent="0">
              <a:buNone/>
            </a:pPr>
            <a:endParaRPr lang="en-US" sz="1100" dirty="0" smtClean="0">
              <a:solidFill>
                <a:schemeClr val="accent3"/>
              </a:solidFill>
            </a:endParaRPr>
          </a:p>
        </p:txBody>
      </p:sp>
      <p:sp>
        <p:nvSpPr>
          <p:cNvPr id="4" name="Rectangle 3"/>
          <p:cNvSpPr/>
          <p:nvPr/>
        </p:nvSpPr>
        <p:spPr>
          <a:xfrm>
            <a:off x="3413151" y="1245376"/>
            <a:ext cx="5365701" cy="707886"/>
          </a:xfrm>
          <a:prstGeom prst="rect">
            <a:avLst/>
          </a:prstGeom>
          <a:noFill/>
        </p:spPr>
        <p:txBody>
          <a:bodyPr wrap="none" lIns="91440" tIns="45720" rIns="91440" bIns="45720">
            <a:spAutoFit/>
          </a:bodyPr>
          <a:lstStyle/>
          <a:p>
            <a:pPr algn="ctr"/>
            <a:r>
              <a:rPr lang="en-US" sz="4000" b="1" dirty="0">
                <a:ln w="22225">
                  <a:solidFill>
                    <a:schemeClr val="accent2"/>
                  </a:solidFill>
                  <a:prstDash val="solid"/>
                </a:ln>
                <a:solidFill>
                  <a:schemeClr val="accent2">
                    <a:lumMod val="40000"/>
                    <a:lumOff val="60000"/>
                  </a:schemeClr>
                </a:solidFill>
              </a:rPr>
              <a:t>5</a:t>
            </a:r>
            <a:r>
              <a:rPr lang="en-US" sz="4000" b="1" cap="none" spc="0" dirty="0" smtClean="0">
                <a:ln w="22225">
                  <a:solidFill>
                    <a:schemeClr val="accent2"/>
                  </a:solidFill>
                  <a:prstDash val="solid"/>
                </a:ln>
                <a:solidFill>
                  <a:schemeClr val="accent2">
                    <a:lumMod val="40000"/>
                    <a:lumOff val="60000"/>
                  </a:schemeClr>
                </a:solidFill>
                <a:effectLst/>
              </a:rPr>
              <a:t> Days Kashmir in Spring</a:t>
            </a:r>
            <a:endParaRPr lang="en-SG" sz="4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2468608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5828" y="2888786"/>
            <a:ext cx="4408496" cy="2875520"/>
          </a:xfrm>
          <a:prstGeom prst="rect">
            <a:avLst/>
          </a:prstGeom>
        </p:spPr>
      </p:pic>
      <p:sp>
        <p:nvSpPr>
          <p:cNvPr id="3" name="Content Placeholder 2"/>
          <p:cNvSpPr>
            <a:spLocks noGrp="1"/>
          </p:cNvSpPr>
          <p:nvPr>
            <p:ph idx="1"/>
          </p:nvPr>
        </p:nvSpPr>
        <p:spPr>
          <a:xfrm>
            <a:off x="533401" y="2129965"/>
            <a:ext cx="3635187" cy="3634341"/>
          </a:xfrm>
        </p:spPr>
        <p:txBody>
          <a:bodyPr>
            <a:normAutofit/>
          </a:bodyPr>
          <a:lstStyle/>
          <a:p>
            <a:r>
              <a:rPr lang="en-US" sz="1100" b="1" dirty="0" smtClean="0">
                <a:solidFill>
                  <a:srgbClr val="FF0000"/>
                </a:solidFill>
              </a:rPr>
              <a:t>Singapore Airline</a:t>
            </a:r>
          </a:p>
          <a:p>
            <a:endParaRPr lang="en-US" sz="1100" b="1" dirty="0" smtClean="0"/>
          </a:p>
          <a:p>
            <a:pPr marL="0" indent="0">
              <a:buNone/>
            </a:pPr>
            <a:r>
              <a:rPr lang="en-US" sz="1100" b="1" dirty="0" smtClean="0">
                <a:solidFill>
                  <a:schemeClr val="accent2">
                    <a:lumMod val="75000"/>
                  </a:schemeClr>
                </a:solidFill>
              </a:rPr>
              <a:t>Singapore </a:t>
            </a:r>
            <a:r>
              <a:rPr lang="en-US" sz="1100" b="1" dirty="0" err="1" smtClean="0">
                <a:solidFill>
                  <a:schemeClr val="accent2">
                    <a:lumMod val="75000"/>
                  </a:schemeClr>
                </a:solidFill>
              </a:rPr>
              <a:t>Changi</a:t>
            </a:r>
            <a:r>
              <a:rPr lang="en-US" sz="1100" b="1" dirty="0" smtClean="0">
                <a:solidFill>
                  <a:schemeClr val="accent2">
                    <a:lumMod val="75000"/>
                  </a:schemeClr>
                </a:solidFill>
              </a:rPr>
              <a:t> Airport to  </a:t>
            </a:r>
            <a:r>
              <a:rPr lang="en-SG" sz="1100" b="1" dirty="0" smtClean="0">
                <a:solidFill>
                  <a:schemeClr val="accent2">
                    <a:lumMod val="75000"/>
                  </a:schemeClr>
                </a:solidFill>
              </a:rPr>
              <a:t>Beijing </a:t>
            </a:r>
            <a:r>
              <a:rPr lang="en-SG" sz="1100" b="1" dirty="0">
                <a:solidFill>
                  <a:schemeClr val="accent2">
                    <a:lumMod val="75000"/>
                  </a:schemeClr>
                </a:solidFill>
              </a:rPr>
              <a:t>Capital International </a:t>
            </a:r>
            <a:r>
              <a:rPr lang="en-SG" sz="1100" b="1" dirty="0" smtClean="0">
                <a:solidFill>
                  <a:schemeClr val="accent2">
                    <a:lumMod val="75000"/>
                  </a:schemeClr>
                </a:solidFill>
              </a:rPr>
              <a:t>Airport</a:t>
            </a:r>
          </a:p>
          <a:p>
            <a:r>
              <a:rPr lang="en-US" sz="1100" dirty="0" smtClean="0"/>
              <a:t>Fare: S$500</a:t>
            </a:r>
          </a:p>
          <a:p>
            <a:r>
              <a:rPr lang="en-US" sz="1100" dirty="0" smtClean="0"/>
              <a:t>Availability:15</a:t>
            </a:r>
          </a:p>
          <a:p>
            <a:endParaRPr lang="en-US" sz="1100" b="1" dirty="0"/>
          </a:p>
          <a:p>
            <a:pPr marL="0" indent="0">
              <a:buNone/>
            </a:pPr>
            <a:r>
              <a:rPr lang="en-SG" sz="1100" b="1" dirty="0" smtClean="0">
                <a:solidFill>
                  <a:schemeClr val="accent2">
                    <a:lumMod val="75000"/>
                  </a:schemeClr>
                </a:solidFill>
              </a:rPr>
              <a:t>Beijing Capital International Airport   </a:t>
            </a:r>
            <a:r>
              <a:rPr lang="en-US" sz="1100" b="1" dirty="0" smtClean="0">
                <a:solidFill>
                  <a:schemeClr val="accent2">
                    <a:lumMod val="75000"/>
                  </a:schemeClr>
                </a:solidFill>
              </a:rPr>
              <a:t>to Singapore </a:t>
            </a:r>
            <a:r>
              <a:rPr lang="en-US" sz="1100" b="1" dirty="0" err="1" smtClean="0">
                <a:solidFill>
                  <a:schemeClr val="accent2">
                    <a:lumMod val="75000"/>
                  </a:schemeClr>
                </a:solidFill>
              </a:rPr>
              <a:t>Changi</a:t>
            </a:r>
            <a:r>
              <a:rPr lang="en-US" sz="1100" b="1" dirty="0" smtClean="0">
                <a:solidFill>
                  <a:schemeClr val="accent2">
                    <a:lumMod val="75000"/>
                  </a:schemeClr>
                </a:solidFill>
              </a:rPr>
              <a:t> Airport</a:t>
            </a:r>
            <a:endParaRPr lang="en-SG" sz="1100" b="1" dirty="0" smtClean="0">
              <a:solidFill>
                <a:schemeClr val="accent2">
                  <a:lumMod val="75000"/>
                </a:schemeClr>
              </a:solidFill>
            </a:endParaRPr>
          </a:p>
          <a:p>
            <a:r>
              <a:rPr lang="en-US" sz="1100" dirty="0" smtClean="0"/>
              <a:t>Fare: S$500</a:t>
            </a:r>
          </a:p>
          <a:p>
            <a:r>
              <a:rPr lang="en-US" sz="1100" dirty="0" smtClean="0"/>
              <a:t>Availability:15</a:t>
            </a:r>
            <a:endParaRPr lang="en-SG" sz="1100" dirty="0" smtClean="0"/>
          </a:p>
          <a:p>
            <a:endParaRPr lang="en-SG" dirty="0"/>
          </a:p>
        </p:txBody>
      </p:sp>
      <p:pic>
        <p:nvPicPr>
          <p:cNvPr id="7" name="Picture 6"/>
          <p:cNvPicPr>
            <a:picLocks noChangeAspect="1"/>
          </p:cNvPicPr>
          <p:nvPr/>
        </p:nvPicPr>
        <p:blipFill>
          <a:blip r:embed="rId3"/>
          <a:stretch>
            <a:fillRect/>
          </a:stretch>
        </p:blipFill>
        <p:spPr>
          <a:xfrm>
            <a:off x="235808" y="177612"/>
            <a:ext cx="10673148" cy="491585"/>
          </a:xfrm>
          <a:prstGeom prst="rect">
            <a:avLst/>
          </a:prstGeom>
        </p:spPr>
      </p:pic>
      <p:sp>
        <p:nvSpPr>
          <p:cNvPr id="8" name="Rectangle 7"/>
          <p:cNvSpPr/>
          <p:nvPr/>
        </p:nvSpPr>
        <p:spPr>
          <a:xfrm>
            <a:off x="4168588" y="1045638"/>
            <a:ext cx="2944589" cy="707886"/>
          </a:xfrm>
          <a:prstGeom prst="rect">
            <a:avLst/>
          </a:prstGeom>
          <a:noFill/>
        </p:spPr>
        <p:txBody>
          <a:bodyPr wrap="none" lIns="91440" tIns="45720" rIns="91440" bIns="45720">
            <a:spAutoFit/>
          </a:bodyPr>
          <a:lstStyle/>
          <a:p>
            <a:pPr algn="ctr"/>
            <a:r>
              <a:rPr lang="en-US" sz="4000" b="1" cap="none" spc="0" dirty="0" smtClean="0">
                <a:ln w="22225">
                  <a:solidFill>
                    <a:schemeClr val="accent2"/>
                  </a:solidFill>
                  <a:prstDash val="solid"/>
                </a:ln>
                <a:solidFill>
                  <a:schemeClr val="accent2">
                    <a:lumMod val="40000"/>
                    <a:lumOff val="60000"/>
                  </a:schemeClr>
                </a:solidFill>
                <a:effectLst/>
              </a:rPr>
              <a:t>Flight Details</a:t>
            </a:r>
            <a:endParaRPr lang="en-SG" sz="4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026324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8616" y="2743199"/>
            <a:ext cx="3557694" cy="2729331"/>
          </a:xfrm>
          <a:prstGeom prst="rect">
            <a:avLst/>
          </a:prstGeom>
        </p:spPr>
      </p:pic>
      <p:sp>
        <p:nvSpPr>
          <p:cNvPr id="3" name="Content Placeholder 2"/>
          <p:cNvSpPr>
            <a:spLocks noGrp="1"/>
          </p:cNvSpPr>
          <p:nvPr>
            <p:ph idx="1"/>
          </p:nvPr>
        </p:nvSpPr>
        <p:spPr>
          <a:xfrm>
            <a:off x="436606" y="1942542"/>
            <a:ext cx="5824150" cy="4764645"/>
          </a:xfrm>
        </p:spPr>
        <p:txBody>
          <a:bodyPr>
            <a:normAutofit/>
          </a:bodyPr>
          <a:lstStyle/>
          <a:p>
            <a:pPr marL="0" indent="0">
              <a:buNone/>
            </a:pPr>
            <a:r>
              <a:rPr lang="en-SG" sz="1200" b="1" dirty="0">
                <a:solidFill>
                  <a:srgbClr val="FF0000"/>
                </a:solidFill>
              </a:rPr>
              <a:t>China World Trade </a:t>
            </a:r>
            <a:r>
              <a:rPr lang="en-SG" sz="1200" b="1" dirty="0" err="1">
                <a:solidFill>
                  <a:srgbClr val="FF0000"/>
                </a:solidFill>
              </a:rPr>
              <a:t>Center</a:t>
            </a:r>
            <a:r>
              <a:rPr lang="en-SG" sz="1200" b="1" dirty="0">
                <a:solidFill>
                  <a:srgbClr val="FF0000"/>
                </a:solidFill>
              </a:rPr>
              <a:t> Tower </a:t>
            </a:r>
            <a:r>
              <a:rPr lang="en-SG" sz="1200" b="1" dirty="0" smtClean="0">
                <a:solidFill>
                  <a:srgbClr val="FF0000"/>
                </a:solidFill>
              </a:rPr>
              <a:t>3</a:t>
            </a:r>
          </a:p>
          <a:p>
            <a:r>
              <a:rPr lang="en-SG" sz="1200" dirty="0" smtClean="0"/>
              <a:t>Luxury room(1 Hall,1 bedroom,1 balcony)</a:t>
            </a:r>
          </a:p>
          <a:p>
            <a:r>
              <a:rPr lang="en-SG" sz="1200" dirty="0" smtClean="0"/>
              <a:t>Beautiful sceneries view from the balcony</a:t>
            </a:r>
          </a:p>
          <a:p>
            <a:r>
              <a:rPr lang="en-SG" sz="1200" dirty="0" smtClean="0"/>
              <a:t>Rate – S$ 800/day</a:t>
            </a:r>
          </a:p>
          <a:p>
            <a:r>
              <a:rPr lang="en-SG" sz="1200" dirty="0" smtClean="0"/>
              <a:t>Availability – 100 rooms</a:t>
            </a:r>
          </a:p>
          <a:p>
            <a:endParaRPr lang="en-SG" sz="1200" b="1" dirty="0" smtClean="0">
              <a:solidFill>
                <a:srgbClr val="FF0000"/>
              </a:solidFill>
            </a:endParaRPr>
          </a:p>
          <a:p>
            <a:pPr marL="0" indent="0">
              <a:buNone/>
            </a:pPr>
            <a:r>
              <a:rPr lang="en-SG" sz="1200" b="1" dirty="0" smtClean="0">
                <a:solidFill>
                  <a:srgbClr val="FF0000"/>
                </a:solidFill>
              </a:rPr>
              <a:t>Beijing Hotel</a:t>
            </a:r>
          </a:p>
          <a:p>
            <a:r>
              <a:rPr lang="en-SG" sz="1200" dirty="0" smtClean="0"/>
              <a:t>Luxury room(1 Hall,1 bedroom,1 balcony)</a:t>
            </a:r>
          </a:p>
          <a:p>
            <a:r>
              <a:rPr lang="en-SG" sz="1200" dirty="0" smtClean="0"/>
              <a:t>Beautiful sceneries view from the balcony</a:t>
            </a:r>
          </a:p>
          <a:p>
            <a:r>
              <a:rPr lang="en-SG" sz="1200" dirty="0" smtClean="0"/>
              <a:t>Rate – S$ 800/day</a:t>
            </a:r>
          </a:p>
          <a:p>
            <a:r>
              <a:rPr lang="en-SG" sz="1200" dirty="0" smtClean="0"/>
              <a:t>Availability – 100 rooms</a:t>
            </a:r>
          </a:p>
          <a:p>
            <a:endParaRPr lang="en-US" dirty="0">
              <a:solidFill>
                <a:srgbClr val="FF0000"/>
              </a:solidFill>
            </a:endParaRPr>
          </a:p>
          <a:p>
            <a:endParaRPr lang="en-SG" dirty="0">
              <a:solidFill>
                <a:srgbClr val="FF0000"/>
              </a:solidFill>
            </a:endParaRPr>
          </a:p>
        </p:txBody>
      </p:sp>
      <p:pic>
        <p:nvPicPr>
          <p:cNvPr id="6" name="Picture 5"/>
          <p:cNvPicPr>
            <a:picLocks noChangeAspect="1"/>
          </p:cNvPicPr>
          <p:nvPr/>
        </p:nvPicPr>
        <p:blipFill>
          <a:blip r:embed="rId3"/>
          <a:stretch>
            <a:fillRect/>
          </a:stretch>
        </p:blipFill>
        <p:spPr>
          <a:xfrm>
            <a:off x="436606" y="155195"/>
            <a:ext cx="10583518" cy="516609"/>
          </a:xfrm>
          <a:prstGeom prst="rect">
            <a:avLst/>
          </a:prstGeom>
        </p:spPr>
      </p:pic>
      <p:sp>
        <p:nvSpPr>
          <p:cNvPr id="4" name="Rectangle 3"/>
          <p:cNvSpPr/>
          <p:nvPr/>
        </p:nvSpPr>
        <p:spPr>
          <a:xfrm>
            <a:off x="4268863" y="1064947"/>
            <a:ext cx="2919004" cy="707886"/>
          </a:xfrm>
          <a:prstGeom prst="rect">
            <a:avLst/>
          </a:prstGeom>
          <a:noFill/>
        </p:spPr>
        <p:txBody>
          <a:bodyPr wrap="none" lIns="91440" tIns="45720" rIns="91440" bIns="45720">
            <a:spAutoFit/>
          </a:bodyPr>
          <a:lstStyle/>
          <a:p>
            <a:pPr algn="ctr"/>
            <a:r>
              <a:rPr lang="en-US" sz="4000" b="1" cap="none" spc="0" dirty="0" smtClean="0">
                <a:ln w="22225">
                  <a:solidFill>
                    <a:schemeClr val="accent2"/>
                  </a:solidFill>
                  <a:prstDash val="solid"/>
                </a:ln>
                <a:solidFill>
                  <a:schemeClr val="accent2">
                    <a:lumMod val="40000"/>
                    <a:lumOff val="60000"/>
                  </a:schemeClr>
                </a:solidFill>
                <a:effectLst/>
                <a:latin typeface="Calibri" panose="020F0502020204030204" pitchFamily="34" charset="0"/>
              </a:rPr>
              <a:t>Hotel Details</a:t>
            </a:r>
            <a:endParaRPr lang="en-SG" sz="4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073638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38200" y="365126"/>
            <a:ext cx="10515600" cy="446638"/>
          </a:xfrm>
          <a:prstGeom prst="rect">
            <a:avLst/>
          </a:prstGeom>
        </p:spPr>
      </p:pic>
      <p:sp>
        <p:nvSpPr>
          <p:cNvPr id="2" name="Title 1"/>
          <p:cNvSpPr>
            <a:spLocks noGrp="1"/>
          </p:cNvSpPr>
          <p:nvPr>
            <p:ph type="title"/>
          </p:nvPr>
        </p:nvSpPr>
        <p:spPr/>
        <p:txBody>
          <a:bodyPr/>
          <a:lstStyle/>
          <a:p>
            <a:pPr algn="ctr"/>
            <a:endParaRPr lang="en-SG" dirty="0">
              <a:solidFill>
                <a:schemeClr val="bg1"/>
              </a:solidFill>
            </a:endParaRPr>
          </a:p>
        </p:txBody>
      </p:sp>
      <p:sp>
        <p:nvSpPr>
          <p:cNvPr id="5" name="Rectangle 4"/>
          <p:cNvSpPr/>
          <p:nvPr/>
        </p:nvSpPr>
        <p:spPr>
          <a:xfrm>
            <a:off x="2948545" y="1027906"/>
            <a:ext cx="5990181" cy="707886"/>
          </a:xfrm>
          <a:prstGeom prst="rect">
            <a:avLst/>
          </a:prstGeom>
          <a:noFill/>
        </p:spPr>
        <p:txBody>
          <a:bodyPr wrap="square" lIns="91440" tIns="45720" rIns="91440" bIns="45720">
            <a:spAutoFit/>
          </a:bodyPr>
          <a:lstStyle/>
          <a:p>
            <a:pPr algn="ctr"/>
            <a:r>
              <a:rPr lang="en-US" sz="4000" b="1" cap="none" spc="0" dirty="0" smtClean="0">
                <a:ln w="22225">
                  <a:solidFill>
                    <a:schemeClr val="accent2"/>
                  </a:solidFill>
                  <a:prstDash val="solid"/>
                </a:ln>
                <a:solidFill>
                  <a:schemeClr val="accent2">
                    <a:lumMod val="40000"/>
                    <a:lumOff val="60000"/>
                  </a:schemeClr>
                </a:solidFill>
                <a:effectLst/>
              </a:rPr>
              <a:t>Compare All Tours</a:t>
            </a:r>
            <a:endParaRPr lang="en-SG" sz="4000" b="1" cap="none" spc="0" dirty="0">
              <a:ln w="22225">
                <a:solidFill>
                  <a:schemeClr val="accent2"/>
                </a:solidFill>
                <a:prstDash val="solid"/>
              </a:ln>
              <a:solidFill>
                <a:schemeClr val="accent2">
                  <a:lumMod val="40000"/>
                  <a:lumOff val="60000"/>
                </a:schemeClr>
              </a:solidFill>
              <a:effectLs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53333623"/>
              </p:ext>
            </p:extLst>
          </p:nvPr>
        </p:nvGraphicFramePr>
        <p:xfrm>
          <a:off x="838200" y="2393220"/>
          <a:ext cx="10515600" cy="3216148"/>
        </p:xfrm>
        <a:graphic>
          <a:graphicData uri="http://schemas.openxmlformats.org/drawingml/2006/table">
            <a:tbl>
              <a:tblPr>
                <a:tableStyleId>{5C22544A-7EE6-4342-B048-85BDC9FD1C3A}</a:tableStyleId>
              </a:tblPr>
              <a:tblGrid>
                <a:gridCol w="1011596"/>
                <a:gridCol w="1308830"/>
                <a:gridCol w="1798392"/>
                <a:gridCol w="2480283"/>
                <a:gridCol w="2657624"/>
                <a:gridCol w="1258875"/>
              </a:tblGrid>
              <a:tr h="247396">
                <a:tc>
                  <a:txBody>
                    <a:bodyPr/>
                    <a:lstStyle/>
                    <a:p>
                      <a:pPr algn="l" fontAlgn="b"/>
                      <a:r>
                        <a:rPr lang="en-SG" sz="900" b="1" u="none" strike="noStrike" dirty="0">
                          <a:effectLst/>
                        </a:rPr>
                        <a:t>Tour Code</a:t>
                      </a:r>
                      <a:endParaRPr lang="en-SG" sz="900" b="1" i="0" u="none" strike="noStrike" dirty="0">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MSVFA1</a:t>
                      </a:r>
                      <a:endParaRPr lang="en-SG" sz="900" b="1"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MSVFA5</a:t>
                      </a:r>
                      <a:endParaRPr lang="en-SG" sz="900" b="1"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5DMMGR</a:t>
                      </a:r>
                      <a:endParaRPr lang="en-SG" sz="900" b="1"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7DMMIM</a:t>
                      </a:r>
                      <a:endParaRPr lang="en-SG" sz="900" b="1"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MSVFA3</a:t>
                      </a:r>
                      <a:endParaRPr lang="en-SG" sz="900" b="1" i="0" u="none" strike="noStrike">
                        <a:solidFill>
                          <a:srgbClr val="000000"/>
                        </a:solidFill>
                        <a:effectLst/>
                        <a:latin typeface="Calibri" panose="020F0502020204030204" pitchFamily="34" charset="0"/>
                      </a:endParaRPr>
                    </a:p>
                  </a:txBody>
                  <a:tcPr marL="7497" marR="7497" marT="7497" marB="0" anchor="b"/>
                </a:tc>
              </a:tr>
              <a:tr h="247396">
                <a:tc>
                  <a:txBody>
                    <a:bodyPr/>
                    <a:lstStyle/>
                    <a:p>
                      <a:pPr algn="l" fontAlgn="b"/>
                      <a:r>
                        <a:rPr lang="en-SG" sz="900" b="1" u="none" strike="noStrike" dirty="0">
                          <a:effectLst/>
                        </a:rPr>
                        <a:t>Tour name </a:t>
                      </a:r>
                      <a:endParaRPr lang="en-SG" sz="900" b="1" i="0" u="none" strike="noStrike" dirty="0">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Kashmir in spring</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Beauty of Sikkim</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Golden Rock Grandeur</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Impressioin of Myanmar</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Soul of China</a:t>
                      </a:r>
                      <a:endParaRPr lang="en-SG" sz="900" b="0" i="0" u="none" strike="noStrike">
                        <a:solidFill>
                          <a:srgbClr val="000000"/>
                        </a:solidFill>
                        <a:effectLst/>
                        <a:latin typeface="Calibri" panose="020F0502020204030204" pitchFamily="34" charset="0"/>
                      </a:endParaRPr>
                    </a:p>
                  </a:txBody>
                  <a:tcPr marL="7497" marR="7497" marT="7497" marB="0" anchor="b"/>
                </a:tc>
              </a:tr>
              <a:tr h="247396">
                <a:tc>
                  <a:txBody>
                    <a:bodyPr/>
                    <a:lstStyle/>
                    <a:p>
                      <a:pPr algn="l" fontAlgn="b"/>
                      <a:r>
                        <a:rPr lang="en-SG" sz="900" b="1" u="none" strike="noStrike" dirty="0">
                          <a:effectLst/>
                        </a:rPr>
                        <a:t>Tour duration</a:t>
                      </a:r>
                      <a:endParaRPr lang="en-SG" sz="900" b="1" i="0" u="none" strike="noStrike" dirty="0">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5</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5</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5</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7</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5</a:t>
                      </a:r>
                      <a:endParaRPr lang="en-SG" sz="900" b="0" i="0" u="none" strike="noStrike">
                        <a:solidFill>
                          <a:srgbClr val="000000"/>
                        </a:solidFill>
                        <a:effectLst/>
                        <a:latin typeface="Calibri" panose="020F0502020204030204" pitchFamily="34" charset="0"/>
                      </a:endParaRPr>
                    </a:p>
                  </a:txBody>
                  <a:tcPr marL="7497" marR="7497" marT="7497" marB="0" anchor="b"/>
                </a:tc>
              </a:tr>
              <a:tr h="247396">
                <a:tc>
                  <a:txBody>
                    <a:bodyPr/>
                    <a:lstStyle/>
                    <a:p>
                      <a:pPr algn="l" fontAlgn="b"/>
                      <a:r>
                        <a:rPr lang="en-SG" sz="900" b="1" u="none" strike="noStrike" dirty="0">
                          <a:effectLst/>
                        </a:rPr>
                        <a:t>Tour availability</a:t>
                      </a:r>
                      <a:endParaRPr lang="en-SG" sz="900" b="1" i="0" u="none" strike="noStrike" dirty="0">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1st of Mar,May,Aug,Nov</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1st of Apr,Jun,Sep,Dec</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5th of Mar,15th of May,10th of Aug, 25th of Dec</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10th of Mar,16th of July,1st of Oct, 15th of Dec</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1st of Jan,Apr,Jul,Sep</a:t>
                      </a:r>
                      <a:endParaRPr lang="en-SG" sz="900" b="0" i="0" u="none" strike="noStrike">
                        <a:solidFill>
                          <a:srgbClr val="000000"/>
                        </a:solidFill>
                        <a:effectLst/>
                        <a:latin typeface="Calibri" panose="020F0502020204030204" pitchFamily="34" charset="0"/>
                      </a:endParaRPr>
                    </a:p>
                  </a:txBody>
                  <a:tcPr marL="7497" marR="7497" marT="7497" marB="0" anchor="b"/>
                </a:tc>
              </a:tr>
              <a:tr h="247396">
                <a:tc>
                  <a:txBody>
                    <a:bodyPr/>
                    <a:lstStyle/>
                    <a:p>
                      <a:pPr algn="l" fontAlgn="b"/>
                      <a:r>
                        <a:rPr lang="en-SG" sz="900" b="1" u="none" strike="noStrike" dirty="0">
                          <a:effectLst/>
                        </a:rPr>
                        <a:t>Hotels</a:t>
                      </a:r>
                      <a:endParaRPr lang="en-SG" sz="900" b="1" i="0" u="none" strike="noStrike" dirty="0">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Taj,Chola</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Taj,Chola</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East Hotel, Mountain Top Hotel</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East Hotel, Thazin Garden Hotel, Amata Garden Resort</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 </a:t>
                      </a:r>
                      <a:endParaRPr lang="en-SG" sz="900" b="0" i="0" u="none" strike="noStrike">
                        <a:solidFill>
                          <a:srgbClr val="000000"/>
                        </a:solidFill>
                        <a:effectLst/>
                        <a:latin typeface="Calibri" panose="020F0502020204030204" pitchFamily="34" charset="0"/>
                      </a:endParaRPr>
                    </a:p>
                  </a:txBody>
                  <a:tcPr marL="7497" marR="7497" marT="7497" marB="0" anchor="b"/>
                </a:tc>
              </a:tr>
              <a:tr h="247396">
                <a:tc>
                  <a:txBody>
                    <a:bodyPr/>
                    <a:lstStyle/>
                    <a:p>
                      <a:pPr algn="l" fontAlgn="b"/>
                      <a:r>
                        <a:rPr lang="en-SG" sz="900" b="1" u="none" strike="noStrike" dirty="0">
                          <a:effectLst/>
                        </a:rPr>
                        <a:t>Flights</a:t>
                      </a:r>
                      <a:endParaRPr lang="en-SG" sz="900" b="1" i="0" u="none" strike="noStrike" dirty="0">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Jet airways</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Jet airways</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SILKAIR airways</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SILKAIR airways</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SILKAIR airways</a:t>
                      </a:r>
                      <a:endParaRPr lang="en-SG" sz="900" b="0" i="0" u="none" strike="noStrike">
                        <a:solidFill>
                          <a:srgbClr val="000000"/>
                        </a:solidFill>
                        <a:effectLst/>
                        <a:latin typeface="Calibri" panose="020F0502020204030204" pitchFamily="34" charset="0"/>
                      </a:endParaRPr>
                    </a:p>
                  </a:txBody>
                  <a:tcPr marL="7497" marR="7497" marT="7497" marB="0" anchor="b"/>
                </a:tc>
              </a:tr>
              <a:tr h="247396">
                <a:tc>
                  <a:txBody>
                    <a:bodyPr/>
                    <a:lstStyle/>
                    <a:p>
                      <a:pPr algn="l" fontAlgn="b"/>
                      <a:r>
                        <a:rPr lang="en-SG" sz="900" b="1" u="none" strike="noStrike" dirty="0">
                          <a:effectLst/>
                        </a:rPr>
                        <a:t>Hotel Availability</a:t>
                      </a:r>
                      <a:endParaRPr lang="en-SG" sz="900" b="1" i="0" u="none" strike="noStrike" dirty="0">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dirty="0">
                          <a:effectLst/>
                        </a:rPr>
                        <a:t>100</a:t>
                      </a:r>
                      <a:endParaRPr lang="en-SG" sz="900" b="0" i="0" u="none" strike="noStrike" dirty="0">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100</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50</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50</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r" fontAlgn="b"/>
                      <a:r>
                        <a:rPr lang="en-SG" sz="900" u="none" strike="noStrike">
                          <a:effectLst/>
                        </a:rPr>
                        <a:t>100</a:t>
                      </a:r>
                      <a:endParaRPr lang="en-SG" sz="900" b="0" i="0" u="none" strike="noStrike">
                        <a:solidFill>
                          <a:srgbClr val="000000"/>
                        </a:solidFill>
                        <a:effectLst/>
                        <a:latin typeface="Calibri" panose="020F0502020204030204" pitchFamily="34" charset="0"/>
                      </a:endParaRPr>
                    </a:p>
                  </a:txBody>
                  <a:tcPr marL="7497" marR="7497" marT="7497" marB="0" anchor="b"/>
                </a:tc>
              </a:tr>
              <a:tr h="247396">
                <a:tc>
                  <a:txBody>
                    <a:bodyPr/>
                    <a:lstStyle/>
                    <a:p>
                      <a:pPr algn="l" fontAlgn="b"/>
                      <a:r>
                        <a:rPr lang="en-SG" sz="900" b="1" u="none" strike="noStrike" dirty="0">
                          <a:effectLst/>
                        </a:rPr>
                        <a:t>Flight Availability</a:t>
                      </a:r>
                      <a:endParaRPr lang="en-SG" sz="900" b="1" i="0" u="none" strike="noStrike" dirty="0">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dirty="0">
                          <a:effectLst/>
                        </a:rPr>
                        <a:t>10</a:t>
                      </a:r>
                      <a:endParaRPr lang="en-SG" sz="900" b="0" i="0" u="none" strike="noStrike" dirty="0">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10</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50</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50</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r" fontAlgn="b"/>
                      <a:r>
                        <a:rPr lang="en-SG" sz="900" u="none" strike="noStrike">
                          <a:effectLst/>
                        </a:rPr>
                        <a:t>15</a:t>
                      </a:r>
                      <a:endParaRPr lang="en-SG" sz="900" b="0" i="0" u="none" strike="noStrike">
                        <a:solidFill>
                          <a:srgbClr val="000000"/>
                        </a:solidFill>
                        <a:effectLst/>
                        <a:latin typeface="Calibri" panose="020F0502020204030204" pitchFamily="34" charset="0"/>
                      </a:endParaRPr>
                    </a:p>
                  </a:txBody>
                  <a:tcPr marL="7497" marR="7497" marT="7497" marB="0" anchor="b"/>
                </a:tc>
              </a:tr>
              <a:tr h="247396">
                <a:tc>
                  <a:txBody>
                    <a:bodyPr/>
                    <a:lstStyle/>
                    <a:p>
                      <a:pPr algn="l" fontAlgn="b"/>
                      <a:r>
                        <a:rPr lang="en-SG" sz="900" b="1" u="none" strike="noStrike" dirty="0">
                          <a:effectLst/>
                        </a:rPr>
                        <a:t>Tour charges</a:t>
                      </a:r>
                      <a:endParaRPr lang="en-SG" sz="900" b="1" i="0" u="none" strike="noStrike" dirty="0">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S$3000</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S$3000</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S$5000</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S$5000</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 </a:t>
                      </a:r>
                      <a:endParaRPr lang="en-SG" sz="900" b="0" i="0" u="none" strike="noStrike">
                        <a:solidFill>
                          <a:srgbClr val="000000"/>
                        </a:solidFill>
                        <a:effectLst/>
                        <a:latin typeface="Calibri" panose="020F0502020204030204" pitchFamily="34" charset="0"/>
                      </a:endParaRPr>
                    </a:p>
                  </a:txBody>
                  <a:tcPr marL="7497" marR="7497" marT="7497" marB="0" anchor="b"/>
                </a:tc>
              </a:tr>
              <a:tr h="247396">
                <a:tc>
                  <a:txBody>
                    <a:bodyPr/>
                    <a:lstStyle/>
                    <a:p>
                      <a:pPr algn="l" fontAlgn="b"/>
                      <a:r>
                        <a:rPr lang="en-SG" sz="900" b="1" u="none" strike="noStrike" dirty="0">
                          <a:effectLst/>
                        </a:rPr>
                        <a:t>Hotel room rate</a:t>
                      </a:r>
                      <a:endParaRPr lang="en-SG" sz="900" b="1" i="0" u="none" strike="noStrike" dirty="0">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S$1500</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S$1500</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S$1000</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S$1000</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S$600</a:t>
                      </a:r>
                      <a:endParaRPr lang="en-SG" sz="900" b="0" i="0" u="none" strike="noStrike">
                        <a:solidFill>
                          <a:srgbClr val="000000"/>
                        </a:solidFill>
                        <a:effectLst/>
                        <a:latin typeface="Calibri" panose="020F0502020204030204" pitchFamily="34" charset="0"/>
                      </a:endParaRPr>
                    </a:p>
                  </a:txBody>
                  <a:tcPr marL="7497" marR="7497" marT="7497" marB="0" anchor="b"/>
                </a:tc>
              </a:tr>
              <a:tr h="247396">
                <a:tc>
                  <a:txBody>
                    <a:bodyPr/>
                    <a:lstStyle/>
                    <a:p>
                      <a:pPr algn="l" fontAlgn="b"/>
                      <a:r>
                        <a:rPr lang="en-SG" sz="900" b="1" u="none" strike="noStrike" dirty="0">
                          <a:effectLst/>
                        </a:rPr>
                        <a:t>Flight rate</a:t>
                      </a:r>
                      <a:endParaRPr lang="en-SG" sz="900" b="1" i="0" u="none" strike="noStrike" dirty="0">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S$1000</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S$1000</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S$1000</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S$1000</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S$1000</a:t>
                      </a:r>
                      <a:endParaRPr lang="en-SG" sz="900" b="0" i="0" u="none" strike="noStrike">
                        <a:solidFill>
                          <a:srgbClr val="000000"/>
                        </a:solidFill>
                        <a:effectLst/>
                        <a:latin typeface="Calibri" panose="020F0502020204030204" pitchFamily="34" charset="0"/>
                      </a:endParaRPr>
                    </a:p>
                  </a:txBody>
                  <a:tcPr marL="7497" marR="7497" marT="7497" marB="0" anchor="b"/>
                </a:tc>
              </a:tr>
              <a:tr h="247396">
                <a:tc>
                  <a:txBody>
                    <a:bodyPr/>
                    <a:lstStyle/>
                    <a:p>
                      <a:pPr algn="l" fontAlgn="b"/>
                      <a:r>
                        <a:rPr lang="en-SG" sz="900" b="1" u="none" strike="noStrike" dirty="0">
                          <a:effectLst/>
                        </a:rPr>
                        <a:t>Visa rate</a:t>
                      </a:r>
                      <a:endParaRPr lang="en-SG" sz="900" b="1" i="0" u="none" strike="noStrike" dirty="0">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S$10</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S$10</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S$10</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S$10</a:t>
                      </a:r>
                      <a:endParaRPr lang="en-SG" sz="900" b="0"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 </a:t>
                      </a:r>
                      <a:endParaRPr lang="en-SG" sz="900" b="0" i="0" u="none" strike="noStrike">
                        <a:solidFill>
                          <a:srgbClr val="000000"/>
                        </a:solidFill>
                        <a:effectLst/>
                        <a:latin typeface="Calibri" panose="020F0502020204030204" pitchFamily="34" charset="0"/>
                      </a:endParaRPr>
                    </a:p>
                  </a:txBody>
                  <a:tcPr marL="7497" marR="7497" marT="7497" marB="0" anchor="b"/>
                </a:tc>
              </a:tr>
              <a:tr h="247396">
                <a:tc>
                  <a:txBody>
                    <a:bodyPr/>
                    <a:lstStyle/>
                    <a:p>
                      <a:pPr algn="l" fontAlgn="b"/>
                      <a:r>
                        <a:rPr lang="en-SG" sz="900" b="1" u="none" strike="noStrike" dirty="0">
                          <a:effectLst/>
                        </a:rPr>
                        <a:t>Total Rate</a:t>
                      </a:r>
                      <a:endParaRPr lang="en-SG" sz="900" b="1" i="0" u="none" strike="noStrike" dirty="0">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S$5510</a:t>
                      </a:r>
                      <a:endParaRPr lang="en-SG" sz="900" b="1"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S$5510</a:t>
                      </a:r>
                      <a:endParaRPr lang="en-SG" sz="900" b="1"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S$7010</a:t>
                      </a:r>
                      <a:endParaRPr lang="en-SG" sz="900" b="1"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a:effectLst/>
                        </a:rPr>
                        <a:t>S$7010</a:t>
                      </a:r>
                      <a:endParaRPr lang="en-SG" sz="900" b="1" i="0" u="none" strike="noStrike">
                        <a:solidFill>
                          <a:srgbClr val="000000"/>
                        </a:solidFill>
                        <a:effectLst/>
                        <a:latin typeface="Calibri" panose="020F0502020204030204" pitchFamily="34" charset="0"/>
                      </a:endParaRPr>
                    </a:p>
                  </a:txBody>
                  <a:tcPr marL="7497" marR="7497" marT="7497" marB="0" anchor="b"/>
                </a:tc>
                <a:tc>
                  <a:txBody>
                    <a:bodyPr/>
                    <a:lstStyle/>
                    <a:p>
                      <a:pPr algn="l" fontAlgn="b"/>
                      <a:r>
                        <a:rPr lang="en-SG" sz="900" u="none" strike="noStrike" dirty="0">
                          <a:effectLst/>
                        </a:rPr>
                        <a:t> </a:t>
                      </a:r>
                      <a:endParaRPr lang="en-SG" sz="900" b="1" i="0" u="none" strike="noStrike" dirty="0">
                        <a:solidFill>
                          <a:srgbClr val="000000"/>
                        </a:solidFill>
                        <a:effectLst/>
                        <a:latin typeface="Calibri" panose="020F0502020204030204" pitchFamily="34" charset="0"/>
                      </a:endParaRPr>
                    </a:p>
                  </a:txBody>
                  <a:tcPr marL="7497" marR="7497" marT="7497" marB="0" anchor="b"/>
                </a:tc>
              </a:tr>
            </a:tbl>
          </a:graphicData>
        </a:graphic>
      </p:graphicFrame>
    </p:spTree>
    <p:extLst>
      <p:ext uri="{BB962C8B-B14F-4D97-AF65-F5344CB8AC3E}">
        <p14:creationId xmlns:p14="http://schemas.microsoft.com/office/powerpoint/2010/main" val="36446328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38200" y="365126"/>
            <a:ext cx="10515600" cy="446638"/>
          </a:xfrm>
          <a:prstGeom prst="rect">
            <a:avLst/>
          </a:prstGeom>
        </p:spPr>
      </p:pic>
      <p:sp>
        <p:nvSpPr>
          <p:cNvPr id="2" name="Title 1"/>
          <p:cNvSpPr>
            <a:spLocks noGrp="1"/>
          </p:cNvSpPr>
          <p:nvPr>
            <p:ph type="title"/>
          </p:nvPr>
        </p:nvSpPr>
        <p:spPr/>
        <p:txBody>
          <a:bodyPr/>
          <a:lstStyle/>
          <a:p>
            <a:pPr algn="ctr"/>
            <a:endParaRPr lang="en-SG" dirty="0">
              <a:solidFill>
                <a:schemeClr val="bg1"/>
              </a:solidFill>
            </a:endParaRPr>
          </a:p>
        </p:txBody>
      </p:sp>
      <p:sp>
        <p:nvSpPr>
          <p:cNvPr id="5" name="Rectangle 4"/>
          <p:cNvSpPr/>
          <p:nvPr/>
        </p:nvSpPr>
        <p:spPr>
          <a:xfrm>
            <a:off x="2948545" y="1027906"/>
            <a:ext cx="5990181" cy="707886"/>
          </a:xfrm>
          <a:prstGeom prst="rect">
            <a:avLst/>
          </a:prstGeom>
          <a:noFill/>
        </p:spPr>
        <p:txBody>
          <a:bodyPr wrap="square" lIns="91440" tIns="45720" rIns="91440" bIns="45720">
            <a:spAutoFit/>
          </a:bodyPr>
          <a:lstStyle/>
          <a:p>
            <a:pPr algn="ctr"/>
            <a:r>
              <a:rPr lang="en-US" sz="4000" b="1" cap="none" spc="0" dirty="0" smtClean="0">
                <a:ln w="22225">
                  <a:solidFill>
                    <a:schemeClr val="accent2"/>
                  </a:solidFill>
                  <a:prstDash val="solid"/>
                </a:ln>
                <a:solidFill>
                  <a:schemeClr val="accent2">
                    <a:lumMod val="40000"/>
                    <a:lumOff val="60000"/>
                  </a:schemeClr>
                </a:solidFill>
                <a:effectLst/>
              </a:rPr>
              <a:t>Compare Tours of India</a:t>
            </a:r>
            <a:endParaRPr lang="en-SG" sz="4000" b="1" cap="none" spc="0" dirty="0">
              <a:ln w="22225">
                <a:solidFill>
                  <a:schemeClr val="accent2"/>
                </a:solidFill>
                <a:prstDash val="solid"/>
              </a:ln>
              <a:solidFill>
                <a:schemeClr val="accent2">
                  <a:lumMod val="40000"/>
                  <a:lumOff val="60000"/>
                </a:schemeClr>
              </a:solidFill>
              <a:effectLst/>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87293885"/>
              </p:ext>
            </p:extLst>
          </p:nvPr>
        </p:nvGraphicFramePr>
        <p:xfrm>
          <a:off x="1689099" y="1958181"/>
          <a:ext cx="8813801" cy="4086225"/>
        </p:xfrm>
        <a:graphic>
          <a:graphicData uri="http://schemas.openxmlformats.org/drawingml/2006/table">
            <a:tbl>
              <a:tblPr>
                <a:tableStyleId>{5C22544A-7EE6-4342-B048-85BDC9FD1C3A}</a:tableStyleId>
              </a:tblPr>
              <a:tblGrid>
                <a:gridCol w="2285177"/>
                <a:gridCol w="3151640"/>
                <a:gridCol w="3376984"/>
              </a:tblGrid>
              <a:tr h="314325">
                <a:tc>
                  <a:txBody>
                    <a:bodyPr/>
                    <a:lstStyle/>
                    <a:p>
                      <a:pPr algn="l" fontAlgn="b"/>
                      <a:r>
                        <a:rPr lang="en-SG" sz="1100" b="1" u="none" strike="noStrike" dirty="0">
                          <a:effectLst/>
                        </a:rPr>
                        <a:t>Tour Code</a:t>
                      </a:r>
                      <a:endParaRPr lang="en-SG"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MSVFA1</a:t>
                      </a:r>
                      <a:endParaRPr lang="en-SG"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MSVFA5</a:t>
                      </a:r>
                      <a:endParaRPr lang="en-SG" sz="1100" b="1" i="0" u="none" strike="noStrike">
                        <a:solidFill>
                          <a:srgbClr val="000000"/>
                        </a:solidFill>
                        <a:effectLst/>
                        <a:latin typeface="Calibri" panose="020F0502020204030204" pitchFamily="34" charset="0"/>
                      </a:endParaRPr>
                    </a:p>
                  </a:txBody>
                  <a:tcPr marL="9525" marR="9525" marT="9525" marB="0" anchor="b"/>
                </a:tc>
              </a:tr>
              <a:tr h="314325">
                <a:tc>
                  <a:txBody>
                    <a:bodyPr/>
                    <a:lstStyle/>
                    <a:p>
                      <a:pPr algn="l" fontAlgn="b"/>
                      <a:r>
                        <a:rPr lang="en-SG" sz="1100" b="1" u="none" strike="noStrike" dirty="0">
                          <a:effectLst/>
                        </a:rPr>
                        <a:t>Tour name </a:t>
                      </a:r>
                      <a:endParaRPr lang="en-SG"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Kashmir in spring</a:t>
                      </a:r>
                      <a:endParaRPr lang="en-SG"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Beauty of Sikkim</a:t>
                      </a:r>
                      <a:endParaRPr lang="en-SG" sz="1100" b="0" i="0" u="none" strike="noStrike">
                        <a:solidFill>
                          <a:srgbClr val="000000"/>
                        </a:solidFill>
                        <a:effectLst/>
                        <a:latin typeface="Calibri" panose="020F0502020204030204" pitchFamily="34" charset="0"/>
                      </a:endParaRPr>
                    </a:p>
                  </a:txBody>
                  <a:tcPr marL="9525" marR="9525" marT="9525" marB="0" anchor="b"/>
                </a:tc>
              </a:tr>
              <a:tr h="314325">
                <a:tc>
                  <a:txBody>
                    <a:bodyPr/>
                    <a:lstStyle/>
                    <a:p>
                      <a:pPr algn="l" fontAlgn="b"/>
                      <a:r>
                        <a:rPr lang="en-SG" sz="1100" b="1" u="none" strike="noStrike" dirty="0">
                          <a:effectLst/>
                        </a:rPr>
                        <a:t>Tour duration</a:t>
                      </a:r>
                      <a:endParaRPr lang="en-SG"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dirty="0">
                          <a:effectLst/>
                        </a:rPr>
                        <a:t>5</a:t>
                      </a:r>
                      <a:endParaRPr lang="en-SG"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5</a:t>
                      </a:r>
                      <a:endParaRPr lang="en-SG" sz="1100" b="0" i="0" u="none" strike="noStrike">
                        <a:solidFill>
                          <a:srgbClr val="000000"/>
                        </a:solidFill>
                        <a:effectLst/>
                        <a:latin typeface="Calibri" panose="020F0502020204030204" pitchFamily="34" charset="0"/>
                      </a:endParaRPr>
                    </a:p>
                  </a:txBody>
                  <a:tcPr marL="9525" marR="9525" marT="9525" marB="0" anchor="b"/>
                </a:tc>
              </a:tr>
              <a:tr h="314325">
                <a:tc>
                  <a:txBody>
                    <a:bodyPr/>
                    <a:lstStyle/>
                    <a:p>
                      <a:pPr algn="l" fontAlgn="b"/>
                      <a:r>
                        <a:rPr lang="en-SG" sz="1100" b="1" u="none" strike="noStrike" dirty="0">
                          <a:effectLst/>
                        </a:rPr>
                        <a:t>Tour availability</a:t>
                      </a:r>
                      <a:endParaRPr lang="en-SG"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1st of Mar,May,Aug,Nov</a:t>
                      </a:r>
                      <a:endParaRPr lang="en-SG"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1st of Apr,Jun,Sep,Dec</a:t>
                      </a:r>
                      <a:endParaRPr lang="en-SG" sz="1100" b="0" i="0" u="none" strike="noStrike">
                        <a:solidFill>
                          <a:srgbClr val="000000"/>
                        </a:solidFill>
                        <a:effectLst/>
                        <a:latin typeface="Calibri" panose="020F0502020204030204" pitchFamily="34" charset="0"/>
                      </a:endParaRPr>
                    </a:p>
                  </a:txBody>
                  <a:tcPr marL="9525" marR="9525" marT="9525" marB="0" anchor="b"/>
                </a:tc>
              </a:tr>
              <a:tr h="314325">
                <a:tc>
                  <a:txBody>
                    <a:bodyPr/>
                    <a:lstStyle/>
                    <a:p>
                      <a:pPr algn="l" fontAlgn="b"/>
                      <a:r>
                        <a:rPr lang="en-SG" sz="1100" b="1" u="none" strike="noStrike" dirty="0">
                          <a:effectLst/>
                        </a:rPr>
                        <a:t>Hotels</a:t>
                      </a:r>
                      <a:endParaRPr lang="en-SG"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Taj,Chola</a:t>
                      </a:r>
                      <a:endParaRPr lang="en-SG"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Taj,Chola</a:t>
                      </a:r>
                      <a:endParaRPr lang="en-SG" sz="1100" b="0" i="0" u="none" strike="noStrike">
                        <a:solidFill>
                          <a:srgbClr val="000000"/>
                        </a:solidFill>
                        <a:effectLst/>
                        <a:latin typeface="Calibri" panose="020F0502020204030204" pitchFamily="34" charset="0"/>
                      </a:endParaRPr>
                    </a:p>
                  </a:txBody>
                  <a:tcPr marL="9525" marR="9525" marT="9525" marB="0" anchor="b"/>
                </a:tc>
              </a:tr>
              <a:tr h="314325">
                <a:tc>
                  <a:txBody>
                    <a:bodyPr/>
                    <a:lstStyle/>
                    <a:p>
                      <a:pPr algn="l" fontAlgn="b"/>
                      <a:r>
                        <a:rPr lang="en-SG" sz="1100" b="1" u="none" strike="noStrike" dirty="0">
                          <a:effectLst/>
                        </a:rPr>
                        <a:t>Flights</a:t>
                      </a:r>
                      <a:endParaRPr lang="en-SG"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Jet airways</a:t>
                      </a:r>
                      <a:endParaRPr lang="en-SG"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Jet airways</a:t>
                      </a:r>
                      <a:endParaRPr lang="en-SG" sz="1100" b="0" i="0" u="none" strike="noStrike">
                        <a:solidFill>
                          <a:srgbClr val="000000"/>
                        </a:solidFill>
                        <a:effectLst/>
                        <a:latin typeface="Calibri" panose="020F0502020204030204" pitchFamily="34" charset="0"/>
                      </a:endParaRPr>
                    </a:p>
                  </a:txBody>
                  <a:tcPr marL="9525" marR="9525" marT="9525" marB="0" anchor="b"/>
                </a:tc>
              </a:tr>
              <a:tr h="314325">
                <a:tc>
                  <a:txBody>
                    <a:bodyPr/>
                    <a:lstStyle/>
                    <a:p>
                      <a:pPr algn="l" fontAlgn="b"/>
                      <a:r>
                        <a:rPr lang="en-SG" sz="1100" b="1" u="none" strike="noStrike" dirty="0">
                          <a:effectLst/>
                        </a:rPr>
                        <a:t>Hotel Availability</a:t>
                      </a:r>
                      <a:endParaRPr lang="en-SG"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100</a:t>
                      </a:r>
                      <a:endParaRPr lang="en-SG"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100</a:t>
                      </a:r>
                      <a:endParaRPr lang="en-SG" sz="1100" b="0" i="0" u="none" strike="noStrike">
                        <a:solidFill>
                          <a:srgbClr val="000000"/>
                        </a:solidFill>
                        <a:effectLst/>
                        <a:latin typeface="Calibri" panose="020F0502020204030204" pitchFamily="34" charset="0"/>
                      </a:endParaRPr>
                    </a:p>
                  </a:txBody>
                  <a:tcPr marL="9525" marR="9525" marT="9525" marB="0" anchor="b"/>
                </a:tc>
              </a:tr>
              <a:tr h="314325">
                <a:tc>
                  <a:txBody>
                    <a:bodyPr/>
                    <a:lstStyle/>
                    <a:p>
                      <a:pPr algn="l" fontAlgn="b"/>
                      <a:r>
                        <a:rPr lang="en-SG" sz="1100" b="1" u="none" strike="noStrike" dirty="0">
                          <a:effectLst/>
                        </a:rPr>
                        <a:t>Flight Availability</a:t>
                      </a:r>
                      <a:endParaRPr lang="en-SG"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10</a:t>
                      </a:r>
                      <a:endParaRPr lang="en-SG"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10</a:t>
                      </a:r>
                      <a:endParaRPr lang="en-SG" sz="1100" b="0" i="0" u="none" strike="noStrike">
                        <a:solidFill>
                          <a:srgbClr val="000000"/>
                        </a:solidFill>
                        <a:effectLst/>
                        <a:latin typeface="Calibri" panose="020F0502020204030204" pitchFamily="34" charset="0"/>
                      </a:endParaRPr>
                    </a:p>
                  </a:txBody>
                  <a:tcPr marL="9525" marR="9525" marT="9525" marB="0" anchor="b"/>
                </a:tc>
              </a:tr>
              <a:tr h="314325">
                <a:tc>
                  <a:txBody>
                    <a:bodyPr/>
                    <a:lstStyle/>
                    <a:p>
                      <a:pPr algn="l" fontAlgn="b"/>
                      <a:r>
                        <a:rPr lang="en-SG" sz="1100" b="1" u="none" strike="noStrike" dirty="0">
                          <a:effectLst/>
                        </a:rPr>
                        <a:t>Tour charges</a:t>
                      </a:r>
                      <a:endParaRPr lang="en-SG"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S$3000</a:t>
                      </a:r>
                      <a:endParaRPr lang="en-SG"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S$3000</a:t>
                      </a:r>
                      <a:endParaRPr lang="en-SG" sz="1100" b="0" i="0" u="none" strike="noStrike">
                        <a:solidFill>
                          <a:srgbClr val="000000"/>
                        </a:solidFill>
                        <a:effectLst/>
                        <a:latin typeface="Calibri" panose="020F0502020204030204" pitchFamily="34" charset="0"/>
                      </a:endParaRPr>
                    </a:p>
                  </a:txBody>
                  <a:tcPr marL="9525" marR="9525" marT="9525" marB="0" anchor="b"/>
                </a:tc>
              </a:tr>
              <a:tr h="314325">
                <a:tc>
                  <a:txBody>
                    <a:bodyPr/>
                    <a:lstStyle/>
                    <a:p>
                      <a:pPr algn="l" fontAlgn="b"/>
                      <a:r>
                        <a:rPr lang="en-SG" sz="1100" b="1" u="none" strike="noStrike" dirty="0">
                          <a:effectLst/>
                        </a:rPr>
                        <a:t>Hotel room rate</a:t>
                      </a:r>
                      <a:endParaRPr lang="en-SG"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S$1500</a:t>
                      </a:r>
                      <a:endParaRPr lang="en-SG"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S$1500</a:t>
                      </a:r>
                      <a:endParaRPr lang="en-SG" sz="1100" b="0" i="0" u="none" strike="noStrike">
                        <a:solidFill>
                          <a:srgbClr val="000000"/>
                        </a:solidFill>
                        <a:effectLst/>
                        <a:latin typeface="Calibri" panose="020F0502020204030204" pitchFamily="34" charset="0"/>
                      </a:endParaRPr>
                    </a:p>
                  </a:txBody>
                  <a:tcPr marL="9525" marR="9525" marT="9525" marB="0" anchor="b"/>
                </a:tc>
              </a:tr>
              <a:tr h="314325">
                <a:tc>
                  <a:txBody>
                    <a:bodyPr/>
                    <a:lstStyle/>
                    <a:p>
                      <a:pPr algn="l" fontAlgn="b"/>
                      <a:r>
                        <a:rPr lang="en-SG" sz="1100" b="1" u="none" strike="noStrike" dirty="0">
                          <a:effectLst/>
                        </a:rPr>
                        <a:t>Flight rate</a:t>
                      </a:r>
                      <a:endParaRPr lang="en-SG"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S$1000</a:t>
                      </a:r>
                      <a:endParaRPr lang="en-SG"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S$1000</a:t>
                      </a:r>
                      <a:endParaRPr lang="en-SG" sz="1100" b="0" i="0" u="none" strike="noStrike">
                        <a:solidFill>
                          <a:srgbClr val="000000"/>
                        </a:solidFill>
                        <a:effectLst/>
                        <a:latin typeface="Calibri" panose="020F0502020204030204" pitchFamily="34" charset="0"/>
                      </a:endParaRPr>
                    </a:p>
                  </a:txBody>
                  <a:tcPr marL="9525" marR="9525" marT="9525" marB="0" anchor="b"/>
                </a:tc>
              </a:tr>
              <a:tr h="314325">
                <a:tc>
                  <a:txBody>
                    <a:bodyPr/>
                    <a:lstStyle/>
                    <a:p>
                      <a:pPr algn="l" fontAlgn="b"/>
                      <a:r>
                        <a:rPr lang="en-SG" sz="1100" b="1" u="none" strike="noStrike" dirty="0">
                          <a:effectLst/>
                        </a:rPr>
                        <a:t>Visa rate</a:t>
                      </a:r>
                      <a:endParaRPr lang="en-SG"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S$10</a:t>
                      </a:r>
                      <a:endParaRPr lang="en-SG"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S$10</a:t>
                      </a:r>
                      <a:endParaRPr lang="en-SG" sz="1100" b="0" i="0" u="none" strike="noStrike">
                        <a:solidFill>
                          <a:srgbClr val="000000"/>
                        </a:solidFill>
                        <a:effectLst/>
                        <a:latin typeface="Calibri" panose="020F0502020204030204" pitchFamily="34" charset="0"/>
                      </a:endParaRPr>
                    </a:p>
                  </a:txBody>
                  <a:tcPr marL="9525" marR="9525" marT="9525" marB="0" anchor="b"/>
                </a:tc>
              </a:tr>
              <a:tr h="314325">
                <a:tc>
                  <a:txBody>
                    <a:bodyPr/>
                    <a:lstStyle/>
                    <a:p>
                      <a:pPr algn="l" fontAlgn="b"/>
                      <a:r>
                        <a:rPr lang="en-SG" sz="1100" b="1" u="none" strike="noStrike" dirty="0">
                          <a:effectLst/>
                        </a:rPr>
                        <a:t>Total Rate</a:t>
                      </a:r>
                      <a:endParaRPr lang="en-SG"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S$5510</a:t>
                      </a:r>
                      <a:endParaRPr lang="en-SG"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dirty="0">
                          <a:effectLst/>
                        </a:rPr>
                        <a:t>S$5510</a:t>
                      </a:r>
                      <a:endParaRPr lang="en-SG" sz="11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720891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38200" y="365126"/>
            <a:ext cx="10515600" cy="446638"/>
          </a:xfrm>
          <a:prstGeom prst="rect">
            <a:avLst/>
          </a:prstGeom>
        </p:spPr>
      </p:pic>
      <p:sp>
        <p:nvSpPr>
          <p:cNvPr id="2" name="Title 1"/>
          <p:cNvSpPr>
            <a:spLocks noGrp="1"/>
          </p:cNvSpPr>
          <p:nvPr>
            <p:ph type="title"/>
          </p:nvPr>
        </p:nvSpPr>
        <p:spPr/>
        <p:txBody>
          <a:bodyPr/>
          <a:lstStyle/>
          <a:p>
            <a:pPr algn="ctr"/>
            <a:endParaRPr lang="en-SG" dirty="0">
              <a:solidFill>
                <a:schemeClr val="bg1"/>
              </a:solidFill>
            </a:endParaRPr>
          </a:p>
        </p:txBody>
      </p:sp>
      <p:sp>
        <p:nvSpPr>
          <p:cNvPr id="5" name="Rectangle 4"/>
          <p:cNvSpPr/>
          <p:nvPr/>
        </p:nvSpPr>
        <p:spPr>
          <a:xfrm>
            <a:off x="2684934" y="897283"/>
            <a:ext cx="7274612" cy="707886"/>
          </a:xfrm>
          <a:prstGeom prst="rect">
            <a:avLst/>
          </a:prstGeom>
          <a:noFill/>
        </p:spPr>
        <p:txBody>
          <a:bodyPr wrap="square" lIns="91440" tIns="45720" rIns="91440" bIns="45720">
            <a:spAutoFit/>
          </a:bodyPr>
          <a:lstStyle/>
          <a:p>
            <a:pPr algn="ctr"/>
            <a:r>
              <a:rPr lang="en-US" sz="4000" b="1" cap="none" spc="0" dirty="0" smtClean="0">
                <a:ln w="22225">
                  <a:solidFill>
                    <a:schemeClr val="accent2"/>
                  </a:solidFill>
                  <a:prstDash val="solid"/>
                </a:ln>
                <a:solidFill>
                  <a:schemeClr val="accent2">
                    <a:lumMod val="40000"/>
                    <a:lumOff val="60000"/>
                  </a:schemeClr>
                </a:solidFill>
                <a:effectLst/>
              </a:rPr>
              <a:t>Compare Tours </a:t>
            </a:r>
            <a:r>
              <a:rPr lang="en-US" sz="4000" b="1" dirty="0" smtClean="0">
                <a:ln w="22225">
                  <a:solidFill>
                    <a:schemeClr val="accent2"/>
                  </a:solidFill>
                  <a:prstDash val="solid"/>
                </a:ln>
                <a:solidFill>
                  <a:schemeClr val="accent2">
                    <a:lumMod val="40000"/>
                    <a:lumOff val="60000"/>
                  </a:schemeClr>
                </a:solidFill>
              </a:rPr>
              <a:t>of Myanmar</a:t>
            </a:r>
            <a:endParaRPr lang="en-SG" sz="4000" b="1" cap="none" spc="0" dirty="0">
              <a:ln w="22225">
                <a:solidFill>
                  <a:schemeClr val="accent2"/>
                </a:solidFill>
                <a:prstDash val="solid"/>
              </a:ln>
              <a:solidFill>
                <a:schemeClr val="accent2">
                  <a:lumMod val="40000"/>
                  <a:lumOff val="60000"/>
                </a:schemeClr>
              </a:solidFill>
              <a:effectLs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94308510"/>
              </p:ext>
            </p:extLst>
          </p:nvPr>
        </p:nvGraphicFramePr>
        <p:xfrm>
          <a:off x="2546350" y="1942941"/>
          <a:ext cx="7099300" cy="4116705"/>
        </p:xfrm>
        <a:graphic>
          <a:graphicData uri="http://schemas.openxmlformats.org/drawingml/2006/table">
            <a:tbl>
              <a:tblPr>
                <a:tableStyleId>{5C22544A-7EE6-4342-B048-85BDC9FD1C3A}</a:tableStyleId>
              </a:tblPr>
              <a:tblGrid>
                <a:gridCol w="1662956"/>
                <a:gridCol w="2284978"/>
                <a:gridCol w="3151366"/>
              </a:tblGrid>
              <a:tr h="314325">
                <a:tc>
                  <a:txBody>
                    <a:bodyPr/>
                    <a:lstStyle/>
                    <a:p>
                      <a:pPr algn="l" fontAlgn="b"/>
                      <a:r>
                        <a:rPr lang="en-SG" sz="1100" b="1" u="none" strike="noStrike" dirty="0">
                          <a:effectLst/>
                        </a:rPr>
                        <a:t>Tour Code</a:t>
                      </a:r>
                      <a:endParaRPr lang="en-SG"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5DMMGR</a:t>
                      </a:r>
                      <a:endParaRPr lang="en-SG"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7DMMIM</a:t>
                      </a:r>
                      <a:endParaRPr lang="en-SG" sz="1100" b="1" i="0" u="none" strike="noStrike">
                        <a:solidFill>
                          <a:srgbClr val="000000"/>
                        </a:solidFill>
                        <a:effectLst/>
                        <a:latin typeface="Calibri" panose="020F0502020204030204" pitchFamily="34" charset="0"/>
                      </a:endParaRPr>
                    </a:p>
                  </a:txBody>
                  <a:tcPr marL="9525" marR="9525" marT="9525" marB="0" anchor="b"/>
                </a:tc>
              </a:tr>
              <a:tr h="314325">
                <a:tc>
                  <a:txBody>
                    <a:bodyPr/>
                    <a:lstStyle/>
                    <a:p>
                      <a:pPr algn="l" fontAlgn="b"/>
                      <a:r>
                        <a:rPr lang="en-SG" sz="1100" b="1" u="none" strike="noStrike" dirty="0">
                          <a:effectLst/>
                        </a:rPr>
                        <a:t>Tour name </a:t>
                      </a:r>
                      <a:endParaRPr lang="en-SG"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Golden Rock Grandeur</a:t>
                      </a:r>
                      <a:endParaRPr lang="en-SG"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Impressioin of Myanmar</a:t>
                      </a:r>
                      <a:endParaRPr lang="en-SG" sz="1100" b="0" i="0" u="none" strike="noStrike">
                        <a:solidFill>
                          <a:srgbClr val="000000"/>
                        </a:solidFill>
                        <a:effectLst/>
                        <a:latin typeface="Calibri" panose="020F0502020204030204" pitchFamily="34" charset="0"/>
                      </a:endParaRPr>
                    </a:p>
                  </a:txBody>
                  <a:tcPr marL="9525" marR="9525" marT="9525" marB="0" anchor="b"/>
                </a:tc>
              </a:tr>
              <a:tr h="314325">
                <a:tc>
                  <a:txBody>
                    <a:bodyPr/>
                    <a:lstStyle/>
                    <a:p>
                      <a:pPr algn="l" fontAlgn="b"/>
                      <a:r>
                        <a:rPr lang="en-SG" sz="1100" b="1" u="none" strike="noStrike" dirty="0">
                          <a:effectLst/>
                        </a:rPr>
                        <a:t>Tour duration</a:t>
                      </a:r>
                      <a:endParaRPr lang="en-SG"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5</a:t>
                      </a:r>
                      <a:endParaRPr lang="en-SG"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7</a:t>
                      </a:r>
                      <a:endParaRPr lang="en-SG" sz="1100" b="0" i="0" u="none" strike="noStrike">
                        <a:solidFill>
                          <a:srgbClr val="000000"/>
                        </a:solidFill>
                        <a:effectLst/>
                        <a:latin typeface="Calibri" panose="020F0502020204030204" pitchFamily="34" charset="0"/>
                      </a:endParaRPr>
                    </a:p>
                  </a:txBody>
                  <a:tcPr marL="9525" marR="9525" marT="9525" marB="0" anchor="b"/>
                </a:tc>
              </a:tr>
              <a:tr h="314325">
                <a:tc>
                  <a:txBody>
                    <a:bodyPr/>
                    <a:lstStyle/>
                    <a:p>
                      <a:pPr algn="l" fontAlgn="b"/>
                      <a:r>
                        <a:rPr lang="en-SG" sz="1100" b="1" u="none" strike="noStrike" dirty="0">
                          <a:effectLst/>
                        </a:rPr>
                        <a:t>Tour availability</a:t>
                      </a:r>
                      <a:endParaRPr lang="en-SG"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5th of Mar,15th of May,10th of Aug, 25th of Dec</a:t>
                      </a:r>
                      <a:endParaRPr lang="en-SG"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10th of Mar,16th of July,1st of Oct, 15th of Dec</a:t>
                      </a:r>
                      <a:endParaRPr lang="en-SG" sz="1100" b="0" i="0" u="none" strike="noStrike">
                        <a:solidFill>
                          <a:srgbClr val="000000"/>
                        </a:solidFill>
                        <a:effectLst/>
                        <a:latin typeface="Calibri" panose="020F0502020204030204" pitchFamily="34" charset="0"/>
                      </a:endParaRPr>
                    </a:p>
                  </a:txBody>
                  <a:tcPr marL="9525" marR="9525" marT="9525" marB="0" anchor="b"/>
                </a:tc>
              </a:tr>
              <a:tr h="314325">
                <a:tc>
                  <a:txBody>
                    <a:bodyPr/>
                    <a:lstStyle/>
                    <a:p>
                      <a:pPr algn="l" fontAlgn="b"/>
                      <a:r>
                        <a:rPr lang="en-SG" sz="1100" b="1" u="none" strike="noStrike" dirty="0">
                          <a:effectLst/>
                        </a:rPr>
                        <a:t>Hotels</a:t>
                      </a:r>
                      <a:endParaRPr lang="en-SG"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East Hotel, Mountain Top Hotel</a:t>
                      </a:r>
                      <a:endParaRPr lang="en-SG"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East Hotel, Thazin Garden Hotel, Amata Garden Resort</a:t>
                      </a:r>
                      <a:endParaRPr lang="en-SG" sz="1100" b="0" i="0" u="none" strike="noStrike">
                        <a:solidFill>
                          <a:srgbClr val="000000"/>
                        </a:solidFill>
                        <a:effectLst/>
                        <a:latin typeface="Calibri" panose="020F0502020204030204" pitchFamily="34" charset="0"/>
                      </a:endParaRPr>
                    </a:p>
                  </a:txBody>
                  <a:tcPr marL="9525" marR="9525" marT="9525" marB="0" anchor="b"/>
                </a:tc>
              </a:tr>
              <a:tr h="314325">
                <a:tc>
                  <a:txBody>
                    <a:bodyPr/>
                    <a:lstStyle/>
                    <a:p>
                      <a:pPr algn="l" fontAlgn="b"/>
                      <a:r>
                        <a:rPr lang="en-SG" sz="1100" b="1" u="none" strike="noStrike" dirty="0">
                          <a:effectLst/>
                        </a:rPr>
                        <a:t>Flights</a:t>
                      </a:r>
                      <a:endParaRPr lang="en-SG"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SILKAIR airways</a:t>
                      </a:r>
                      <a:endParaRPr lang="en-SG"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SILKAIR airways</a:t>
                      </a:r>
                      <a:endParaRPr lang="en-SG" sz="1100" b="0" i="0" u="none" strike="noStrike">
                        <a:solidFill>
                          <a:srgbClr val="000000"/>
                        </a:solidFill>
                        <a:effectLst/>
                        <a:latin typeface="Calibri" panose="020F0502020204030204" pitchFamily="34" charset="0"/>
                      </a:endParaRPr>
                    </a:p>
                  </a:txBody>
                  <a:tcPr marL="9525" marR="9525" marT="9525" marB="0" anchor="b"/>
                </a:tc>
              </a:tr>
              <a:tr h="314325">
                <a:tc>
                  <a:txBody>
                    <a:bodyPr/>
                    <a:lstStyle/>
                    <a:p>
                      <a:pPr algn="l" fontAlgn="b"/>
                      <a:r>
                        <a:rPr lang="en-SG" sz="1100" b="1" u="none" strike="noStrike" dirty="0">
                          <a:effectLst/>
                        </a:rPr>
                        <a:t>Hotel Availability</a:t>
                      </a:r>
                      <a:endParaRPr lang="en-SG"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50</a:t>
                      </a:r>
                      <a:endParaRPr lang="en-SG"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50</a:t>
                      </a:r>
                      <a:endParaRPr lang="en-SG" sz="1100" b="0" i="0" u="none" strike="noStrike">
                        <a:solidFill>
                          <a:srgbClr val="000000"/>
                        </a:solidFill>
                        <a:effectLst/>
                        <a:latin typeface="Calibri" panose="020F0502020204030204" pitchFamily="34" charset="0"/>
                      </a:endParaRPr>
                    </a:p>
                  </a:txBody>
                  <a:tcPr marL="9525" marR="9525" marT="9525" marB="0" anchor="b"/>
                </a:tc>
              </a:tr>
              <a:tr h="314325">
                <a:tc>
                  <a:txBody>
                    <a:bodyPr/>
                    <a:lstStyle/>
                    <a:p>
                      <a:pPr algn="l" fontAlgn="b"/>
                      <a:r>
                        <a:rPr lang="en-SG" sz="1100" b="1" u="none" strike="noStrike" dirty="0">
                          <a:effectLst/>
                        </a:rPr>
                        <a:t>Flight Availability</a:t>
                      </a:r>
                      <a:endParaRPr lang="en-SG"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50</a:t>
                      </a:r>
                      <a:endParaRPr lang="en-SG"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50</a:t>
                      </a:r>
                      <a:endParaRPr lang="en-SG" sz="1100" b="0" i="0" u="none" strike="noStrike">
                        <a:solidFill>
                          <a:srgbClr val="000000"/>
                        </a:solidFill>
                        <a:effectLst/>
                        <a:latin typeface="Calibri" panose="020F0502020204030204" pitchFamily="34" charset="0"/>
                      </a:endParaRPr>
                    </a:p>
                  </a:txBody>
                  <a:tcPr marL="9525" marR="9525" marT="9525" marB="0" anchor="b"/>
                </a:tc>
              </a:tr>
              <a:tr h="314325">
                <a:tc>
                  <a:txBody>
                    <a:bodyPr/>
                    <a:lstStyle/>
                    <a:p>
                      <a:pPr algn="l" fontAlgn="b"/>
                      <a:r>
                        <a:rPr lang="en-SG" sz="1100" b="1" u="none" strike="noStrike" dirty="0">
                          <a:effectLst/>
                        </a:rPr>
                        <a:t>Tour charges</a:t>
                      </a:r>
                      <a:endParaRPr lang="en-SG"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S$5000</a:t>
                      </a:r>
                      <a:endParaRPr lang="en-SG"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S$5000</a:t>
                      </a:r>
                      <a:endParaRPr lang="en-SG" sz="1100" b="0" i="0" u="none" strike="noStrike">
                        <a:solidFill>
                          <a:srgbClr val="000000"/>
                        </a:solidFill>
                        <a:effectLst/>
                        <a:latin typeface="Calibri" panose="020F0502020204030204" pitchFamily="34" charset="0"/>
                      </a:endParaRPr>
                    </a:p>
                  </a:txBody>
                  <a:tcPr marL="9525" marR="9525" marT="9525" marB="0" anchor="b"/>
                </a:tc>
              </a:tr>
              <a:tr h="314325">
                <a:tc>
                  <a:txBody>
                    <a:bodyPr/>
                    <a:lstStyle/>
                    <a:p>
                      <a:pPr algn="l" fontAlgn="b"/>
                      <a:r>
                        <a:rPr lang="en-SG" sz="1100" b="1" u="none" strike="noStrike" dirty="0">
                          <a:effectLst/>
                        </a:rPr>
                        <a:t>Hotel room rate</a:t>
                      </a:r>
                      <a:endParaRPr lang="en-SG"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S$1000</a:t>
                      </a:r>
                      <a:endParaRPr lang="en-SG"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S$1000</a:t>
                      </a:r>
                      <a:endParaRPr lang="en-SG" sz="1100" b="0" i="0" u="none" strike="noStrike">
                        <a:solidFill>
                          <a:srgbClr val="000000"/>
                        </a:solidFill>
                        <a:effectLst/>
                        <a:latin typeface="Calibri" panose="020F0502020204030204" pitchFamily="34" charset="0"/>
                      </a:endParaRPr>
                    </a:p>
                  </a:txBody>
                  <a:tcPr marL="9525" marR="9525" marT="9525" marB="0" anchor="b"/>
                </a:tc>
              </a:tr>
              <a:tr h="314325">
                <a:tc>
                  <a:txBody>
                    <a:bodyPr/>
                    <a:lstStyle/>
                    <a:p>
                      <a:pPr algn="l" fontAlgn="b"/>
                      <a:r>
                        <a:rPr lang="en-SG" sz="1100" b="1" u="none" strike="noStrike" dirty="0">
                          <a:effectLst/>
                        </a:rPr>
                        <a:t>Flight rate</a:t>
                      </a:r>
                      <a:endParaRPr lang="en-SG"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S$1000</a:t>
                      </a:r>
                      <a:endParaRPr lang="en-SG"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S$1000</a:t>
                      </a:r>
                      <a:endParaRPr lang="en-SG" sz="1100" b="0" i="0" u="none" strike="noStrike">
                        <a:solidFill>
                          <a:srgbClr val="000000"/>
                        </a:solidFill>
                        <a:effectLst/>
                        <a:latin typeface="Calibri" panose="020F0502020204030204" pitchFamily="34" charset="0"/>
                      </a:endParaRPr>
                    </a:p>
                  </a:txBody>
                  <a:tcPr marL="9525" marR="9525" marT="9525" marB="0" anchor="b"/>
                </a:tc>
              </a:tr>
              <a:tr h="314325">
                <a:tc>
                  <a:txBody>
                    <a:bodyPr/>
                    <a:lstStyle/>
                    <a:p>
                      <a:pPr algn="l" fontAlgn="b"/>
                      <a:r>
                        <a:rPr lang="en-SG" sz="1100" b="1" u="none" strike="noStrike" dirty="0">
                          <a:effectLst/>
                        </a:rPr>
                        <a:t>Visa rate</a:t>
                      </a:r>
                      <a:endParaRPr lang="en-SG"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S$10</a:t>
                      </a:r>
                      <a:endParaRPr lang="en-SG"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S$10</a:t>
                      </a:r>
                      <a:endParaRPr lang="en-SG" sz="1100" b="0" i="0" u="none" strike="noStrike">
                        <a:solidFill>
                          <a:srgbClr val="000000"/>
                        </a:solidFill>
                        <a:effectLst/>
                        <a:latin typeface="Calibri" panose="020F0502020204030204" pitchFamily="34" charset="0"/>
                      </a:endParaRPr>
                    </a:p>
                  </a:txBody>
                  <a:tcPr marL="9525" marR="9525" marT="9525" marB="0" anchor="b"/>
                </a:tc>
              </a:tr>
              <a:tr h="314325">
                <a:tc>
                  <a:txBody>
                    <a:bodyPr/>
                    <a:lstStyle/>
                    <a:p>
                      <a:pPr algn="l" fontAlgn="b"/>
                      <a:r>
                        <a:rPr lang="en-SG" sz="1100" b="1" u="none" strike="noStrike" dirty="0">
                          <a:effectLst/>
                        </a:rPr>
                        <a:t>Total Rate</a:t>
                      </a:r>
                      <a:endParaRPr lang="en-SG"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a:effectLst/>
                        </a:rPr>
                        <a:t>S$7010</a:t>
                      </a:r>
                      <a:endParaRPr lang="en-SG"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SG" sz="1100" u="none" strike="noStrike" dirty="0">
                          <a:effectLst/>
                        </a:rPr>
                        <a:t>S$7010</a:t>
                      </a:r>
                      <a:endParaRPr lang="en-SG" sz="11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1619611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n w="22225">
                  <a:solidFill>
                    <a:schemeClr val="accent2"/>
                  </a:solidFill>
                  <a:prstDash val="solid"/>
                </a:ln>
                <a:solidFill>
                  <a:schemeClr val="accent2">
                    <a:lumMod val="40000"/>
                    <a:lumOff val="60000"/>
                  </a:schemeClr>
                </a:solidFill>
                <a:latin typeface="+mn-lt"/>
              </a:rPr>
              <a:t>                 </a:t>
            </a:r>
            <a:endParaRPr lang="en-SG" sz="4000" dirty="0">
              <a:latin typeface="+mn-lt"/>
            </a:endParaRPr>
          </a:p>
        </p:txBody>
      </p:sp>
      <p:sp>
        <p:nvSpPr>
          <p:cNvPr id="3" name="Content Placeholder 2"/>
          <p:cNvSpPr>
            <a:spLocks noGrp="1"/>
          </p:cNvSpPr>
          <p:nvPr>
            <p:ph idx="1"/>
          </p:nvPr>
        </p:nvSpPr>
        <p:spPr/>
        <p:txBody>
          <a:bodyPr>
            <a:normAutofit/>
          </a:bodyPr>
          <a:lstStyle/>
          <a:p>
            <a:pPr marL="0" indent="0">
              <a:buNone/>
            </a:pPr>
            <a:r>
              <a:rPr lang="en-US" sz="1100" b="1" dirty="0">
                <a:solidFill>
                  <a:schemeClr val="tx1">
                    <a:lumMod val="50000"/>
                    <a:lumOff val="50000"/>
                  </a:schemeClr>
                </a:solidFill>
              </a:rPr>
              <a:t>Day 4</a:t>
            </a:r>
            <a:r>
              <a:rPr lang="en-US" sz="1100" dirty="0">
                <a:solidFill>
                  <a:schemeClr val="accent3"/>
                </a:solidFill>
              </a:rPr>
              <a:t>: </a:t>
            </a:r>
            <a:r>
              <a:rPr lang="en-US" sz="1100" b="1" dirty="0">
                <a:solidFill>
                  <a:schemeClr val="accent2">
                    <a:lumMod val="60000"/>
                    <a:lumOff val="40000"/>
                  </a:schemeClr>
                </a:solidFill>
              </a:rPr>
              <a:t>Srinagar to </a:t>
            </a:r>
            <a:r>
              <a:rPr lang="en-US" sz="1100" b="1" dirty="0" err="1">
                <a:solidFill>
                  <a:schemeClr val="accent2">
                    <a:lumMod val="60000"/>
                    <a:lumOff val="40000"/>
                  </a:schemeClr>
                </a:solidFill>
              </a:rPr>
              <a:t>Gulmarg</a:t>
            </a:r>
            <a:endParaRPr lang="en-US" sz="1100" b="1" dirty="0">
              <a:solidFill>
                <a:schemeClr val="accent2">
                  <a:lumMod val="60000"/>
                  <a:lumOff val="40000"/>
                </a:schemeClr>
              </a:solidFill>
            </a:endParaRPr>
          </a:p>
          <a:p>
            <a:pPr>
              <a:lnSpc>
                <a:spcPct val="170000"/>
              </a:lnSpc>
            </a:pPr>
            <a:r>
              <a:rPr lang="en-SG" sz="1100" dirty="0"/>
              <a:t>In the morning start for </a:t>
            </a:r>
            <a:r>
              <a:rPr lang="en-SG" sz="1100" dirty="0" err="1"/>
              <a:t>Gulmarg</a:t>
            </a:r>
            <a:r>
              <a:rPr lang="en-SG" sz="1100" dirty="0"/>
              <a:t>-the Meadow of Flowers, which is situated at an altitude of 2730 m above the sea level. Pony riding to the upland meadow of </a:t>
            </a:r>
            <a:r>
              <a:rPr lang="en-SG" sz="1100" dirty="0" err="1"/>
              <a:t>Khilanmarg</a:t>
            </a:r>
            <a:r>
              <a:rPr lang="en-SG" sz="1100" dirty="0"/>
              <a:t> The Gondola Cable Car offers rides to the upland meadow of </a:t>
            </a:r>
            <a:r>
              <a:rPr lang="en-SG" sz="1100" dirty="0" err="1"/>
              <a:t>Kongdori</a:t>
            </a:r>
            <a:r>
              <a:rPr lang="en-SG" sz="1100" dirty="0"/>
              <a:t> for viewing the Himalayan peaks in the summer and for downhill skiing in winter. Overnight stay in </a:t>
            </a:r>
            <a:r>
              <a:rPr lang="en-SG" sz="1100" dirty="0" err="1" smtClean="0"/>
              <a:t>Gulmarg</a:t>
            </a:r>
            <a:endParaRPr lang="en-SG" sz="1100" dirty="0" smtClean="0"/>
          </a:p>
          <a:p>
            <a:pPr marL="0" indent="0">
              <a:lnSpc>
                <a:spcPct val="170000"/>
              </a:lnSpc>
              <a:buNone/>
            </a:pPr>
            <a:r>
              <a:rPr lang="en-US" sz="1100" b="1" dirty="0" smtClean="0">
                <a:solidFill>
                  <a:schemeClr val="tx1">
                    <a:lumMod val="50000"/>
                    <a:lumOff val="50000"/>
                  </a:schemeClr>
                </a:solidFill>
              </a:rPr>
              <a:t>Day 5:</a:t>
            </a:r>
            <a:r>
              <a:rPr lang="en-US" sz="1100" dirty="0" smtClean="0"/>
              <a:t> </a:t>
            </a:r>
            <a:r>
              <a:rPr lang="en-US" sz="1100" b="1" dirty="0" err="1" smtClean="0">
                <a:solidFill>
                  <a:schemeClr val="accent2">
                    <a:lumMod val="60000"/>
                    <a:lumOff val="40000"/>
                  </a:schemeClr>
                </a:solidFill>
              </a:rPr>
              <a:t>Gulmarg</a:t>
            </a:r>
            <a:r>
              <a:rPr lang="en-US" sz="1100" b="1" dirty="0" smtClean="0">
                <a:solidFill>
                  <a:schemeClr val="accent2">
                    <a:lumMod val="60000"/>
                    <a:lumOff val="40000"/>
                  </a:schemeClr>
                </a:solidFill>
              </a:rPr>
              <a:t> to Srinagar and Srinagar to Singapore</a:t>
            </a:r>
          </a:p>
          <a:p>
            <a:pPr>
              <a:lnSpc>
                <a:spcPct val="170000"/>
              </a:lnSpc>
            </a:pPr>
            <a:r>
              <a:rPr lang="en-US" sz="1100" dirty="0" smtClean="0"/>
              <a:t>In the morning start from </a:t>
            </a:r>
            <a:r>
              <a:rPr lang="en-US" sz="1100" dirty="0" err="1" smtClean="0"/>
              <a:t>Gulmarg</a:t>
            </a:r>
            <a:r>
              <a:rPr lang="en-US" sz="1100" dirty="0" smtClean="0"/>
              <a:t> to Srinagar. Rest in </a:t>
            </a:r>
            <a:r>
              <a:rPr lang="en-US" sz="1100" dirty="0" err="1" smtClean="0"/>
              <a:t>Taj</a:t>
            </a:r>
            <a:r>
              <a:rPr lang="en-US" sz="1100" dirty="0" smtClean="0"/>
              <a:t> hotel for 2 hours. In the afternoon , board Jet airways ,Srinagar to Singapore.</a:t>
            </a:r>
            <a:endParaRPr lang="en-SG" sz="1100" dirty="0"/>
          </a:p>
        </p:txBody>
      </p:sp>
      <p:pic>
        <p:nvPicPr>
          <p:cNvPr id="4" name="Picture 3"/>
          <p:cNvPicPr>
            <a:picLocks noChangeAspect="1"/>
          </p:cNvPicPr>
          <p:nvPr/>
        </p:nvPicPr>
        <p:blipFill>
          <a:blip r:embed="rId2"/>
          <a:stretch>
            <a:fillRect/>
          </a:stretch>
        </p:blipFill>
        <p:spPr>
          <a:xfrm>
            <a:off x="838200" y="230188"/>
            <a:ext cx="10515600" cy="520700"/>
          </a:xfrm>
          <a:prstGeom prst="rect">
            <a:avLst/>
          </a:prstGeom>
        </p:spPr>
      </p:pic>
      <p:sp>
        <p:nvSpPr>
          <p:cNvPr id="5" name="Rectangle 4"/>
          <p:cNvSpPr/>
          <p:nvPr/>
        </p:nvSpPr>
        <p:spPr>
          <a:xfrm>
            <a:off x="3056966" y="750888"/>
            <a:ext cx="5402569" cy="707886"/>
          </a:xfrm>
          <a:prstGeom prst="rect">
            <a:avLst/>
          </a:prstGeom>
          <a:noFill/>
        </p:spPr>
        <p:txBody>
          <a:bodyPr wrap="none" lIns="91440" tIns="45720" rIns="91440" bIns="45720">
            <a:spAutoFit/>
          </a:bodyPr>
          <a:lstStyle/>
          <a:p>
            <a:pPr algn="ctr"/>
            <a:r>
              <a:rPr lang="en-US" sz="4000" b="1" dirty="0">
                <a:ln w="22225">
                  <a:solidFill>
                    <a:schemeClr val="accent2"/>
                  </a:solidFill>
                  <a:prstDash val="solid"/>
                </a:ln>
                <a:solidFill>
                  <a:schemeClr val="accent2">
                    <a:lumMod val="40000"/>
                    <a:lumOff val="60000"/>
                  </a:schemeClr>
                </a:solidFill>
              </a:rPr>
              <a:t>5</a:t>
            </a:r>
            <a:r>
              <a:rPr lang="en-US" sz="4000" b="1" cap="none" spc="0" dirty="0" smtClean="0">
                <a:ln w="22225">
                  <a:solidFill>
                    <a:schemeClr val="accent2"/>
                  </a:solidFill>
                  <a:prstDash val="solid"/>
                </a:ln>
                <a:solidFill>
                  <a:schemeClr val="accent2">
                    <a:lumMod val="40000"/>
                    <a:lumOff val="60000"/>
                  </a:schemeClr>
                </a:solidFill>
                <a:effectLst/>
              </a:rPr>
              <a:t> Days Kashmir in Spring</a:t>
            </a:r>
            <a:endParaRPr lang="en-SG" sz="4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88185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38201" y="359740"/>
            <a:ext cx="10515600" cy="442693"/>
          </a:xfrm>
          <a:prstGeom prst="rect">
            <a:avLst/>
          </a:prstGeom>
        </p:spPr>
      </p:pic>
      <p:sp>
        <p:nvSpPr>
          <p:cNvPr id="2" name="Title 1"/>
          <p:cNvSpPr>
            <a:spLocks noGrp="1"/>
          </p:cNvSpPr>
          <p:nvPr>
            <p:ph type="title"/>
          </p:nvPr>
        </p:nvSpPr>
        <p:spPr/>
        <p:txBody>
          <a:bodyPr/>
          <a:lstStyle/>
          <a:p>
            <a:endParaRPr lang="en-SG" dirty="0">
              <a:solidFill>
                <a:schemeClr val="bg1"/>
              </a:solidFill>
            </a:endParaRPr>
          </a:p>
        </p:txBody>
      </p:sp>
      <p:sp>
        <p:nvSpPr>
          <p:cNvPr id="3" name="Content Placeholder 2"/>
          <p:cNvSpPr>
            <a:spLocks noGrp="1"/>
          </p:cNvSpPr>
          <p:nvPr>
            <p:ph idx="1"/>
          </p:nvPr>
        </p:nvSpPr>
        <p:spPr/>
        <p:txBody>
          <a:bodyPr/>
          <a:lstStyle/>
          <a:p>
            <a:r>
              <a:rPr lang="en-US" sz="1100" dirty="0" smtClean="0"/>
              <a:t>Tour Charges  :     S$3000</a:t>
            </a:r>
          </a:p>
          <a:p>
            <a:r>
              <a:rPr lang="en-US" sz="1100" dirty="0" smtClean="0"/>
              <a:t>Flight Charges :    S$1000(Jet Airways -From Singapore to Srinagar and Srinagar to Singapore)     </a:t>
            </a:r>
            <a:r>
              <a:rPr lang="en-US" sz="1100" u="sng" dirty="0" smtClean="0">
                <a:solidFill>
                  <a:schemeClr val="accent2"/>
                </a:solidFill>
              </a:rPr>
              <a:t>Go to flight details</a:t>
            </a:r>
          </a:p>
          <a:p>
            <a:r>
              <a:rPr lang="en-US" sz="1100" dirty="0" smtClean="0"/>
              <a:t>Hotel Charges :    S$1500(Stay in </a:t>
            </a:r>
            <a:r>
              <a:rPr lang="en-US" sz="1100" dirty="0" err="1" smtClean="0"/>
              <a:t>Taj</a:t>
            </a:r>
            <a:r>
              <a:rPr lang="en-US" sz="1100" dirty="0" smtClean="0"/>
              <a:t> </a:t>
            </a:r>
            <a:r>
              <a:rPr lang="en-US" sz="1100" dirty="0" err="1" smtClean="0"/>
              <a:t>Hotel.Srinagar</a:t>
            </a:r>
            <a:r>
              <a:rPr lang="en-US" sz="1100" dirty="0" smtClean="0"/>
              <a:t>)                                                                              </a:t>
            </a:r>
            <a:r>
              <a:rPr lang="en-US" sz="1100" u="sng" dirty="0" smtClean="0">
                <a:solidFill>
                  <a:schemeClr val="accent2"/>
                </a:solidFill>
              </a:rPr>
              <a:t>Go to hotel details</a:t>
            </a:r>
          </a:p>
          <a:p>
            <a:r>
              <a:rPr lang="en-US" sz="1100" dirty="0" smtClean="0"/>
              <a:t>Visa Application :S$10</a:t>
            </a:r>
          </a:p>
          <a:p>
            <a:pPr marL="0" indent="0">
              <a:buNone/>
            </a:pPr>
            <a:r>
              <a:rPr lang="en-US" sz="1100" dirty="0" smtClean="0"/>
              <a:t>       Total charges     : S$5510</a:t>
            </a:r>
          </a:p>
          <a:p>
            <a:pPr marL="0" indent="0">
              <a:buNone/>
            </a:pPr>
            <a:r>
              <a:rPr lang="en-US" sz="1100" dirty="0" smtClean="0"/>
              <a:t>       Availability: 52</a:t>
            </a:r>
          </a:p>
          <a:p>
            <a:pPr marL="0" indent="0">
              <a:buNone/>
            </a:pPr>
            <a:endParaRPr lang="en-US" dirty="0"/>
          </a:p>
          <a:p>
            <a:pPr marL="0" indent="0">
              <a:buNone/>
            </a:pPr>
            <a:endParaRPr lang="en-US" dirty="0" smtClean="0"/>
          </a:p>
        </p:txBody>
      </p:sp>
      <p:sp>
        <p:nvSpPr>
          <p:cNvPr id="4" name="Rectangle 3"/>
          <p:cNvSpPr/>
          <p:nvPr/>
        </p:nvSpPr>
        <p:spPr>
          <a:xfrm>
            <a:off x="2108277" y="1050271"/>
            <a:ext cx="8214493" cy="707886"/>
          </a:xfrm>
          <a:prstGeom prst="rect">
            <a:avLst/>
          </a:prstGeom>
          <a:noFill/>
        </p:spPr>
        <p:txBody>
          <a:bodyPr wrap="none" lIns="91440" tIns="45720" rIns="91440" bIns="45720">
            <a:spAutoFit/>
          </a:bodyPr>
          <a:lstStyle/>
          <a:p>
            <a:pPr algn="ctr"/>
            <a:r>
              <a:rPr lang="en-US" sz="4000" b="1" dirty="0" smtClean="0">
                <a:ln w="22225">
                  <a:solidFill>
                    <a:schemeClr val="accent2"/>
                  </a:solidFill>
                  <a:prstDash val="solid"/>
                </a:ln>
                <a:solidFill>
                  <a:schemeClr val="accent2">
                    <a:lumMod val="40000"/>
                    <a:lumOff val="60000"/>
                  </a:schemeClr>
                </a:solidFill>
              </a:rPr>
              <a:t>Tour Fare for 5 Days Kashmir in Spring</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5" name="Rectangle 4"/>
          <p:cNvSpPr/>
          <p:nvPr/>
        </p:nvSpPr>
        <p:spPr>
          <a:xfrm>
            <a:off x="982327" y="3556451"/>
            <a:ext cx="2784096" cy="369332"/>
          </a:xfrm>
          <a:prstGeom prst="rect">
            <a:avLst/>
          </a:prstGeom>
          <a:noFill/>
        </p:spPr>
        <p:txBody>
          <a:bodyPr wrap="none" lIns="91440" tIns="45720" rIns="91440" bIns="45720">
            <a:spAutoFit/>
          </a:bodyPr>
          <a:lstStyle/>
          <a:p>
            <a:pPr algn="ctr"/>
            <a:r>
              <a:rPr lang="en-US" b="1" u="sng" cap="none" spc="0" dirty="0" smtClean="0">
                <a:ln w="6600">
                  <a:solidFill>
                    <a:schemeClr val="accent2"/>
                  </a:solidFill>
                  <a:prstDash val="solid"/>
                </a:ln>
                <a:solidFill>
                  <a:srgbClr val="FFFFFF"/>
                </a:solidFill>
                <a:effectLst>
                  <a:outerShdw dist="38100" dir="2700000" algn="tl" rotWithShape="0">
                    <a:schemeClr val="accent2"/>
                  </a:outerShdw>
                </a:effectLst>
              </a:rPr>
              <a:t>Click here to book </a:t>
            </a:r>
            <a:r>
              <a:rPr lang="en-US" b="1" u="sng" dirty="0">
                <a:ln w="6600">
                  <a:solidFill>
                    <a:schemeClr val="accent2"/>
                  </a:solidFill>
                  <a:prstDash val="solid"/>
                </a:ln>
                <a:solidFill>
                  <a:srgbClr val="FFFFFF"/>
                </a:solidFill>
                <a:effectLst>
                  <a:outerShdw dist="38100" dir="2700000" algn="tl" rotWithShape="0">
                    <a:schemeClr val="accent2"/>
                  </a:outerShdw>
                </a:effectLst>
              </a:rPr>
              <a:t> </a:t>
            </a:r>
            <a:r>
              <a:rPr lang="en-US" b="1" u="sng" cap="none" spc="0" dirty="0" smtClean="0">
                <a:ln w="6600">
                  <a:solidFill>
                    <a:schemeClr val="accent2"/>
                  </a:solidFill>
                  <a:prstDash val="solid"/>
                </a:ln>
                <a:solidFill>
                  <a:srgbClr val="FFFFFF"/>
                </a:solidFill>
                <a:effectLst>
                  <a:outerShdw dist="38100" dir="2700000" algn="tl" rotWithShape="0">
                    <a:schemeClr val="accent2"/>
                  </a:outerShdw>
                </a:effectLst>
              </a:rPr>
              <a:t>the tour</a:t>
            </a:r>
            <a:endParaRPr lang="en-US" b="1" u="sng"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951023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38200" y="365125"/>
            <a:ext cx="10515600" cy="454986"/>
          </a:xfrm>
          <a:prstGeom prst="rect">
            <a:avLst/>
          </a:prstGeom>
        </p:spPr>
      </p:pic>
      <p:sp>
        <p:nvSpPr>
          <p:cNvPr id="2" name="Title 1"/>
          <p:cNvSpPr>
            <a:spLocks noGrp="1"/>
          </p:cNvSpPr>
          <p:nvPr>
            <p:ph type="title"/>
          </p:nvPr>
        </p:nvSpPr>
        <p:spPr/>
        <p:txBody>
          <a:bodyPr/>
          <a:lstStyle/>
          <a:p>
            <a:endParaRPr lang="en-SG"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sz="1100" b="1" dirty="0" err="1" smtClean="0"/>
              <a:t>Taj</a:t>
            </a:r>
            <a:r>
              <a:rPr lang="en-US" sz="1100" b="1" dirty="0" smtClean="0"/>
              <a:t> Hotel Srinagar</a:t>
            </a:r>
          </a:p>
          <a:p>
            <a:r>
              <a:rPr lang="en-US" sz="1100" dirty="0" smtClean="0"/>
              <a:t>Luxury room(1 Hall,1 bedroom,1 balcony)</a:t>
            </a:r>
          </a:p>
          <a:p>
            <a:r>
              <a:rPr lang="en-US" sz="1100" dirty="0" smtClean="0"/>
              <a:t>Beautiful sceneries view from the balcony</a:t>
            </a:r>
          </a:p>
          <a:p>
            <a:r>
              <a:rPr lang="en-US" sz="1100" dirty="0" smtClean="0"/>
              <a:t>Rate – S$ 320/day</a:t>
            </a:r>
          </a:p>
          <a:p>
            <a:r>
              <a:rPr lang="en-US" sz="1100" dirty="0" smtClean="0"/>
              <a:t>Availability – 100 rooms</a:t>
            </a:r>
          </a:p>
          <a:p>
            <a:r>
              <a:rPr lang="en-US" sz="1100" dirty="0" smtClean="0"/>
              <a:t>Dates Available -March 1</a:t>
            </a:r>
            <a:r>
              <a:rPr lang="en-US" sz="1100" baseline="30000" dirty="0" smtClean="0"/>
              <a:t>st</a:t>
            </a:r>
            <a:r>
              <a:rPr lang="en-US" sz="1100" dirty="0" smtClean="0"/>
              <a:t> 2014, May 1</a:t>
            </a:r>
            <a:r>
              <a:rPr lang="en-US" sz="1100" baseline="30000" dirty="0" smtClean="0"/>
              <a:t>st</a:t>
            </a:r>
            <a:r>
              <a:rPr lang="en-US" sz="1100" dirty="0" smtClean="0"/>
              <a:t> 2014,Aug 1</a:t>
            </a:r>
            <a:r>
              <a:rPr lang="en-US" sz="1100" baseline="30000" dirty="0" smtClean="0"/>
              <a:t>st</a:t>
            </a:r>
            <a:r>
              <a:rPr lang="en-US" sz="1100" dirty="0" smtClean="0"/>
              <a:t> 2014,Nov 1</a:t>
            </a:r>
            <a:r>
              <a:rPr lang="en-US" sz="1100" baseline="30000" dirty="0" smtClean="0"/>
              <a:t>st</a:t>
            </a:r>
            <a:r>
              <a:rPr lang="en-US" sz="1100" dirty="0" smtClean="0"/>
              <a:t> 2014</a:t>
            </a:r>
          </a:p>
          <a:p>
            <a:pPr marL="0" indent="0">
              <a:buNone/>
            </a:pPr>
            <a:endParaRPr lang="en-US" sz="1100" dirty="0"/>
          </a:p>
          <a:p>
            <a:pPr marL="0" indent="0">
              <a:buNone/>
            </a:pPr>
            <a:r>
              <a:rPr lang="en-US" sz="1100" b="1" dirty="0" err="1" smtClean="0"/>
              <a:t>Chola</a:t>
            </a:r>
            <a:r>
              <a:rPr lang="en-US" sz="1100" b="1" dirty="0" smtClean="0"/>
              <a:t> Hotel Srinagar</a:t>
            </a:r>
          </a:p>
          <a:p>
            <a:r>
              <a:rPr lang="en-US" sz="1100" dirty="0" smtClean="0"/>
              <a:t>Luxury room(1 Hall,1 bedroom,1 balcony)</a:t>
            </a:r>
          </a:p>
          <a:p>
            <a:r>
              <a:rPr lang="en-US" sz="1100" dirty="0" smtClean="0"/>
              <a:t>Nice </a:t>
            </a:r>
            <a:r>
              <a:rPr lang="en-US" sz="1100" dirty="0" err="1" smtClean="0"/>
              <a:t>chola</a:t>
            </a:r>
            <a:r>
              <a:rPr lang="en-US" sz="1100" dirty="0" smtClean="0"/>
              <a:t> </a:t>
            </a:r>
            <a:r>
              <a:rPr lang="en-US" sz="1100" dirty="0" err="1" smtClean="0"/>
              <a:t>puries</a:t>
            </a:r>
            <a:r>
              <a:rPr lang="en-US" sz="1100" dirty="0" smtClean="0"/>
              <a:t> at our restaurant</a:t>
            </a:r>
          </a:p>
          <a:p>
            <a:r>
              <a:rPr lang="en-US" sz="1100" dirty="0" smtClean="0"/>
              <a:t>Rate – S$ 300/day</a:t>
            </a:r>
          </a:p>
          <a:p>
            <a:r>
              <a:rPr lang="en-US" sz="1100" dirty="0" smtClean="0"/>
              <a:t>Availability – 100 rooms</a:t>
            </a:r>
          </a:p>
          <a:p>
            <a:r>
              <a:rPr lang="en-US" sz="1100" dirty="0" smtClean="0"/>
              <a:t>Dates Available -March 1</a:t>
            </a:r>
            <a:r>
              <a:rPr lang="en-US" sz="1100" baseline="30000" dirty="0" smtClean="0"/>
              <a:t>st</a:t>
            </a:r>
            <a:r>
              <a:rPr lang="en-US" sz="1100" dirty="0" smtClean="0"/>
              <a:t> 2014, May 1</a:t>
            </a:r>
            <a:r>
              <a:rPr lang="en-US" sz="1100" baseline="30000" dirty="0" smtClean="0"/>
              <a:t>st</a:t>
            </a:r>
            <a:r>
              <a:rPr lang="en-US" sz="1100" dirty="0" smtClean="0"/>
              <a:t> 2014,Aug 1</a:t>
            </a:r>
            <a:r>
              <a:rPr lang="en-US" sz="1100" baseline="30000" dirty="0" smtClean="0"/>
              <a:t>st</a:t>
            </a:r>
            <a:r>
              <a:rPr lang="en-US" sz="1100" dirty="0" smtClean="0"/>
              <a:t> 2014,Nov 1</a:t>
            </a:r>
            <a:r>
              <a:rPr lang="en-US" sz="1100" baseline="30000" dirty="0" smtClean="0"/>
              <a:t>st</a:t>
            </a:r>
            <a:r>
              <a:rPr lang="en-US" sz="1100" dirty="0" smtClean="0"/>
              <a:t> 2014</a:t>
            </a:r>
          </a:p>
          <a:p>
            <a:endParaRPr lang="en-US" sz="1400" dirty="0" smtClean="0"/>
          </a:p>
          <a:p>
            <a:endParaRPr lang="en-US" sz="1400" dirty="0" smtClean="0"/>
          </a:p>
          <a:p>
            <a:pPr marL="0" indent="0">
              <a:buNone/>
            </a:pPr>
            <a:endParaRPr lang="en-SG" sz="1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0857" y="2833331"/>
            <a:ext cx="2500604" cy="1682685"/>
          </a:xfrm>
          <a:prstGeom prst="rect">
            <a:avLst/>
          </a:prstGeom>
        </p:spPr>
      </p:pic>
      <p:sp>
        <p:nvSpPr>
          <p:cNvPr id="5" name="Rectangle 4"/>
          <p:cNvSpPr/>
          <p:nvPr/>
        </p:nvSpPr>
        <p:spPr>
          <a:xfrm>
            <a:off x="4343302" y="982802"/>
            <a:ext cx="2870914" cy="707886"/>
          </a:xfrm>
          <a:prstGeom prst="rect">
            <a:avLst/>
          </a:prstGeom>
          <a:noFill/>
        </p:spPr>
        <p:txBody>
          <a:bodyPr wrap="none" lIns="91440" tIns="45720" rIns="91440" bIns="45720">
            <a:spAutoFit/>
          </a:bodyPr>
          <a:lstStyle/>
          <a:p>
            <a:pPr algn="ctr"/>
            <a:r>
              <a:rPr lang="en-US" sz="4000" b="1" cap="none" spc="0" dirty="0" smtClean="0">
                <a:ln w="22225">
                  <a:solidFill>
                    <a:schemeClr val="accent2"/>
                  </a:solidFill>
                  <a:prstDash val="solid"/>
                </a:ln>
                <a:solidFill>
                  <a:schemeClr val="accent2">
                    <a:lumMod val="40000"/>
                    <a:lumOff val="60000"/>
                  </a:schemeClr>
                </a:solidFill>
                <a:effectLst/>
              </a:rPr>
              <a:t>Hotel details</a:t>
            </a:r>
            <a:endParaRPr lang="en-SG" sz="4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3471205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1" y="365126"/>
            <a:ext cx="10515600" cy="446638"/>
          </a:xfrm>
          <a:prstGeom prst="rect">
            <a:avLst/>
          </a:prstGeom>
        </p:spPr>
      </p:pic>
      <p:sp>
        <p:nvSpPr>
          <p:cNvPr id="2" name="Title 1"/>
          <p:cNvSpPr>
            <a:spLocks noGrp="1"/>
          </p:cNvSpPr>
          <p:nvPr>
            <p:ph type="title"/>
          </p:nvPr>
        </p:nvSpPr>
        <p:spPr/>
        <p:txBody>
          <a:bodyPr/>
          <a:lstStyle/>
          <a:p>
            <a:endParaRPr lang="en-SG"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sz="1100" b="1" dirty="0" smtClean="0">
                <a:solidFill>
                  <a:schemeClr val="accent6"/>
                </a:solidFill>
              </a:rPr>
              <a:t>Jet airways</a:t>
            </a:r>
          </a:p>
          <a:p>
            <a:pPr marL="0" indent="0">
              <a:buNone/>
            </a:pPr>
            <a:r>
              <a:rPr lang="en-US" sz="1100" b="1" i="1" dirty="0" smtClean="0"/>
              <a:t>From Singapore to Srinagar</a:t>
            </a:r>
            <a:endParaRPr lang="en-US" sz="1100" b="1" i="1" u="sng" dirty="0" smtClean="0"/>
          </a:p>
          <a:p>
            <a:pPr marL="0" indent="0">
              <a:buNone/>
            </a:pPr>
            <a:r>
              <a:rPr lang="en-US" sz="1100" dirty="0" smtClean="0"/>
              <a:t>Dates Available : March 1</a:t>
            </a:r>
            <a:r>
              <a:rPr lang="en-US" sz="1100" baseline="30000" dirty="0" smtClean="0"/>
              <a:t>st</a:t>
            </a:r>
            <a:r>
              <a:rPr lang="en-US" sz="1100" dirty="0" smtClean="0"/>
              <a:t> 2014, May 1</a:t>
            </a:r>
            <a:r>
              <a:rPr lang="en-US" sz="1100" baseline="30000" dirty="0" smtClean="0"/>
              <a:t>st</a:t>
            </a:r>
            <a:r>
              <a:rPr lang="en-US" sz="1100" dirty="0" smtClean="0"/>
              <a:t> 2014,Aug 1</a:t>
            </a:r>
            <a:r>
              <a:rPr lang="en-US" sz="1100" baseline="30000" dirty="0" smtClean="0"/>
              <a:t>st</a:t>
            </a:r>
            <a:r>
              <a:rPr lang="en-US" sz="1100" dirty="0" smtClean="0"/>
              <a:t> 2014,Nov 1</a:t>
            </a:r>
            <a:r>
              <a:rPr lang="en-US" sz="1100" baseline="30000" dirty="0" smtClean="0"/>
              <a:t>st</a:t>
            </a:r>
            <a:r>
              <a:rPr lang="en-US" sz="1100" dirty="0" smtClean="0"/>
              <a:t> 2014</a:t>
            </a:r>
          </a:p>
          <a:p>
            <a:pPr marL="0" indent="0">
              <a:buNone/>
            </a:pPr>
            <a:r>
              <a:rPr lang="en-US" sz="1100" dirty="0" smtClean="0"/>
              <a:t>Fare: S$500</a:t>
            </a:r>
          </a:p>
          <a:p>
            <a:pPr marL="0" indent="0">
              <a:buNone/>
            </a:pPr>
            <a:r>
              <a:rPr lang="en-US" sz="1100" dirty="0" smtClean="0"/>
              <a:t>Availability : 10</a:t>
            </a:r>
            <a:endParaRPr lang="en-US" sz="1100" dirty="0"/>
          </a:p>
          <a:p>
            <a:pPr marL="0" indent="0">
              <a:buNone/>
            </a:pPr>
            <a:r>
              <a:rPr lang="en-US" sz="1100" b="1" i="1" dirty="0" smtClean="0"/>
              <a:t>From Srinagar to Singapore</a:t>
            </a:r>
          </a:p>
          <a:p>
            <a:pPr marL="0" indent="0">
              <a:buNone/>
            </a:pPr>
            <a:r>
              <a:rPr lang="en-US" sz="1100" dirty="0" smtClean="0"/>
              <a:t>Dates Available : March 4</a:t>
            </a:r>
            <a:r>
              <a:rPr lang="en-US" sz="1100" baseline="30000" dirty="0" smtClean="0"/>
              <a:t>st</a:t>
            </a:r>
            <a:r>
              <a:rPr lang="en-US" sz="1100" dirty="0" smtClean="0"/>
              <a:t> 2014, May 4</a:t>
            </a:r>
            <a:r>
              <a:rPr lang="en-US" sz="1100" baseline="30000" dirty="0" smtClean="0"/>
              <a:t>st</a:t>
            </a:r>
            <a:r>
              <a:rPr lang="en-US" sz="1100" dirty="0" smtClean="0"/>
              <a:t> 2014,Aug 4</a:t>
            </a:r>
            <a:r>
              <a:rPr lang="en-US" sz="1100" baseline="30000" dirty="0" smtClean="0"/>
              <a:t>st</a:t>
            </a:r>
            <a:r>
              <a:rPr lang="en-US" sz="1100" dirty="0" smtClean="0"/>
              <a:t> 2014,Nov 1</a:t>
            </a:r>
            <a:r>
              <a:rPr lang="en-US" sz="1100" baseline="30000" dirty="0" smtClean="0"/>
              <a:t>st</a:t>
            </a:r>
            <a:r>
              <a:rPr lang="en-US" sz="1100" dirty="0" smtClean="0"/>
              <a:t> 2014</a:t>
            </a:r>
          </a:p>
          <a:p>
            <a:pPr marL="0" indent="0">
              <a:buNone/>
            </a:pPr>
            <a:r>
              <a:rPr lang="en-US" sz="1100" dirty="0" smtClean="0"/>
              <a:t>Fare: S$500</a:t>
            </a:r>
          </a:p>
          <a:p>
            <a:pPr marL="0" indent="0">
              <a:buNone/>
            </a:pPr>
            <a:r>
              <a:rPr lang="en-US" sz="1100" dirty="0" smtClean="0"/>
              <a:t>Availability : 10</a:t>
            </a:r>
            <a:endParaRPr lang="en-SG" sz="1100" dirty="0"/>
          </a:p>
        </p:txBody>
      </p:sp>
      <p:sp>
        <p:nvSpPr>
          <p:cNvPr id="4" name="Rectangle 3"/>
          <p:cNvSpPr/>
          <p:nvPr/>
        </p:nvSpPr>
        <p:spPr>
          <a:xfrm>
            <a:off x="4306464" y="1050271"/>
            <a:ext cx="2944589" cy="707886"/>
          </a:xfrm>
          <a:prstGeom prst="rect">
            <a:avLst/>
          </a:prstGeom>
          <a:noFill/>
        </p:spPr>
        <p:txBody>
          <a:bodyPr wrap="none" lIns="91440" tIns="45720" rIns="91440" bIns="45720">
            <a:spAutoFit/>
          </a:bodyPr>
          <a:lstStyle/>
          <a:p>
            <a:pPr algn="ctr"/>
            <a:r>
              <a:rPr lang="en-US" sz="4000" b="1" cap="none" spc="0" dirty="0" smtClean="0">
                <a:ln w="22225">
                  <a:solidFill>
                    <a:schemeClr val="accent2"/>
                  </a:solidFill>
                  <a:prstDash val="solid"/>
                </a:ln>
                <a:solidFill>
                  <a:schemeClr val="accent2">
                    <a:lumMod val="40000"/>
                    <a:lumOff val="60000"/>
                  </a:schemeClr>
                </a:solidFill>
                <a:effectLst/>
              </a:rPr>
              <a:t>Flight Details</a:t>
            </a:r>
            <a:endParaRPr lang="en-SG" sz="4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534226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744894" y="724676"/>
            <a:ext cx="10515600" cy="520700"/>
          </a:xfrm>
          <a:prstGeom prst="rect">
            <a:avLst/>
          </a:prstGeom>
        </p:spPr>
      </p:pic>
      <p:sp>
        <p:nvSpPr>
          <p:cNvPr id="2" name="Title 1"/>
          <p:cNvSpPr>
            <a:spLocks noGrp="1"/>
          </p:cNvSpPr>
          <p:nvPr>
            <p:ph type="title"/>
          </p:nvPr>
        </p:nvSpPr>
        <p:spPr>
          <a:xfrm>
            <a:off x="744894" y="1245376"/>
            <a:ext cx="10515600" cy="1029001"/>
          </a:xfrm>
        </p:spPr>
        <p:txBody>
          <a:bodyPr/>
          <a:lstStyle/>
          <a:p>
            <a:endParaRPr lang="en-SG" dirty="0">
              <a:solidFill>
                <a:schemeClr val="bg1"/>
              </a:solidFill>
            </a:endParaRPr>
          </a:p>
        </p:txBody>
      </p:sp>
      <p:sp>
        <p:nvSpPr>
          <p:cNvPr id="3" name="Content Placeholder 2"/>
          <p:cNvSpPr>
            <a:spLocks noGrp="1"/>
          </p:cNvSpPr>
          <p:nvPr>
            <p:ph idx="1"/>
          </p:nvPr>
        </p:nvSpPr>
        <p:spPr>
          <a:xfrm>
            <a:off x="744894" y="2320388"/>
            <a:ext cx="10515600" cy="4351338"/>
          </a:xfrm>
          <a:effectLst>
            <a:outerShdw blurRad="50800" dist="50800" dir="5400000" algn="ctr" rotWithShape="0">
              <a:schemeClr val="accent4">
                <a:lumMod val="40000"/>
                <a:lumOff val="60000"/>
              </a:schemeClr>
            </a:outerShdw>
          </a:effectLst>
        </p:spPr>
        <p:txBody>
          <a:bodyPr>
            <a:noAutofit/>
          </a:bodyPr>
          <a:lstStyle/>
          <a:p>
            <a:pPr marL="0" indent="0">
              <a:buNone/>
            </a:pPr>
            <a:r>
              <a:rPr lang="en-US" sz="1100" dirty="0" smtClean="0"/>
              <a:t>There will be 4 tours in a year :                               </a:t>
            </a:r>
          </a:p>
          <a:p>
            <a:pPr marL="0" indent="0">
              <a:buNone/>
            </a:pPr>
            <a:r>
              <a:rPr lang="en-US" sz="1100" b="1" dirty="0" smtClean="0"/>
              <a:t>Tour dates</a:t>
            </a:r>
            <a:r>
              <a:rPr lang="en-US" sz="1100" dirty="0" smtClean="0"/>
              <a:t>:          Apr 1</a:t>
            </a:r>
            <a:r>
              <a:rPr lang="en-US" sz="1100" baseline="30000" dirty="0" smtClean="0"/>
              <a:t>st</a:t>
            </a:r>
            <a:r>
              <a:rPr lang="en-US" sz="1100" dirty="0" smtClean="0"/>
              <a:t> </a:t>
            </a:r>
            <a:r>
              <a:rPr lang="en-US" sz="1100" dirty="0"/>
              <a:t>-</a:t>
            </a:r>
            <a:r>
              <a:rPr lang="en-US" sz="1100" dirty="0" smtClean="0"/>
              <a:t> Apr 4</a:t>
            </a:r>
            <a:r>
              <a:rPr lang="en-US" sz="1100" baseline="30000" dirty="0" smtClean="0"/>
              <a:t>th</a:t>
            </a:r>
            <a:endParaRPr lang="en-US" sz="1100" b="1" u="sng" dirty="0" smtClean="0">
              <a:solidFill>
                <a:schemeClr val="accent2"/>
              </a:solidFill>
            </a:endParaRPr>
          </a:p>
          <a:p>
            <a:pPr marL="0" indent="0">
              <a:buNone/>
            </a:pPr>
            <a:r>
              <a:rPr lang="en-US" sz="1100" dirty="0" smtClean="0"/>
              <a:t>                               Jun 1</a:t>
            </a:r>
            <a:r>
              <a:rPr lang="en-US" sz="1100" baseline="30000" dirty="0" smtClean="0"/>
              <a:t>st  -</a:t>
            </a:r>
            <a:r>
              <a:rPr lang="en-US" sz="1100" dirty="0" smtClean="0"/>
              <a:t>Jun 4</a:t>
            </a:r>
            <a:r>
              <a:rPr lang="en-US" sz="1100" baseline="30000" dirty="0" smtClean="0"/>
              <a:t>th</a:t>
            </a:r>
          </a:p>
          <a:p>
            <a:pPr marL="0" indent="0">
              <a:buNone/>
            </a:pPr>
            <a:r>
              <a:rPr lang="en-US" sz="1100" dirty="0" smtClean="0"/>
              <a:t>                               Sep 1</a:t>
            </a:r>
            <a:r>
              <a:rPr lang="en-US" sz="1100" baseline="30000" dirty="0" smtClean="0"/>
              <a:t>st  </a:t>
            </a:r>
            <a:r>
              <a:rPr lang="en-US" sz="1100" dirty="0" smtClean="0"/>
              <a:t>- Sep 4</a:t>
            </a:r>
            <a:r>
              <a:rPr lang="en-US" sz="1100" baseline="30000" dirty="0" smtClean="0"/>
              <a:t>th</a:t>
            </a:r>
            <a:endParaRPr lang="en-US" sz="1100" b="1" u="sng" dirty="0" smtClean="0">
              <a:solidFill>
                <a:schemeClr val="accent2"/>
              </a:solidFill>
            </a:endParaRPr>
          </a:p>
          <a:p>
            <a:pPr marL="0" indent="0">
              <a:buNone/>
            </a:pPr>
            <a:r>
              <a:rPr lang="en-US" sz="1100" dirty="0" smtClean="0"/>
              <a:t>                               Dec 1</a:t>
            </a:r>
            <a:r>
              <a:rPr lang="en-US" sz="1100" baseline="30000" dirty="0" smtClean="0"/>
              <a:t>st</a:t>
            </a:r>
            <a:r>
              <a:rPr lang="en-US" sz="1100" dirty="0" smtClean="0"/>
              <a:t> - Dec 4</a:t>
            </a:r>
            <a:r>
              <a:rPr lang="en-US" sz="1100" baseline="30000" dirty="0" smtClean="0"/>
              <a:t>th</a:t>
            </a:r>
            <a:endParaRPr lang="en-US" sz="1100" b="1" u="sng" dirty="0" smtClean="0">
              <a:solidFill>
                <a:schemeClr val="accent2"/>
              </a:solidFill>
            </a:endParaRPr>
          </a:p>
          <a:p>
            <a:pPr marL="0" indent="0">
              <a:buNone/>
            </a:pPr>
            <a:r>
              <a:rPr lang="en-US" sz="1100" dirty="0" smtClean="0"/>
              <a:t>Total cost : S$5510                                                                    </a:t>
            </a:r>
          </a:p>
          <a:p>
            <a:pPr marL="0" indent="0">
              <a:buNone/>
            </a:pPr>
            <a:r>
              <a:rPr lang="en-US" sz="1100" b="1" u="sng" dirty="0" smtClean="0">
                <a:solidFill>
                  <a:schemeClr val="accent2"/>
                </a:solidFill>
              </a:rPr>
              <a:t>Click here for detailed cost , hotel and flight details</a:t>
            </a:r>
          </a:p>
          <a:p>
            <a:pPr marL="0" indent="0">
              <a:buNone/>
            </a:pPr>
            <a:r>
              <a:rPr lang="en-US" sz="1100" dirty="0" smtClean="0"/>
              <a:t>For more information please call:  </a:t>
            </a:r>
            <a:r>
              <a:rPr lang="en-US" sz="1100" b="1" dirty="0" smtClean="0"/>
              <a:t>+65 12345678</a:t>
            </a:r>
          </a:p>
          <a:p>
            <a:pPr marL="0" indent="0">
              <a:buNone/>
            </a:pPr>
            <a:r>
              <a:rPr lang="en-US" sz="1100" b="1" dirty="0" smtClean="0"/>
              <a:t>Tour Code</a:t>
            </a:r>
            <a:r>
              <a:rPr lang="en-US" sz="1100" dirty="0" smtClean="0"/>
              <a:t>:  </a:t>
            </a:r>
            <a:r>
              <a:rPr lang="en-SG" sz="1100" dirty="0" smtClean="0">
                <a:solidFill>
                  <a:schemeClr val="accent5"/>
                </a:solidFill>
              </a:rPr>
              <a:t>MSVFA5                                                                                                                </a:t>
            </a:r>
            <a:endParaRPr lang="en-SG" sz="1100" dirty="0" smtClean="0">
              <a:solidFill>
                <a:schemeClr val="accent6"/>
              </a:solidFill>
            </a:endParaRPr>
          </a:p>
          <a:p>
            <a:pPr marL="0" indent="0">
              <a:buNone/>
            </a:pPr>
            <a:r>
              <a:rPr lang="en-US" sz="1100" b="1" dirty="0" smtClean="0">
                <a:solidFill>
                  <a:schemeClr val="tx1">
                    <a:lumMod val="50000"/>
                    <a:lumOff val="50000"/>
                  </a:schemeClr>
                </a:solidFill>
              </a:rPr>
              <a:t>Day 1</a:t>
            </a:r>
            <a:r>
              <a:rPr lang="en-US" sz="1100" dirty="0" smtClean="0">
                <a:solidFill>
                  <a:srgbClr val="00B0F0"/>
                </a:solidFill>
              </a:rPr>
              <a:t>: </a:t>
            </a:r>
            <a:r>
              <a:rPr lang="en-US" sz="1100" dirty="0" smtClean="0">
                <a:solidFill>
                  <a:schemeClr val="accent2">
                    <a:lumMod val="60000"/>
                    <a:lumOff val="40000"/>
                  </a:schemeClr>
                </a:solidFill>
              </a:rPr>
              <a:t>Singapore-Sikkim (Meal on board)</a:t>
            </a:r>
          </a:p>
          <a:p>
            <a:r>
              <a:rPr lang="en-SG" sz="1100" dirty="0"/>
              <a:t> Assemble at </a:t>
            </a:r>
            <a:r>
              <a:rPr lang="en-SG" sz="1100" dirty="0" err="1"/>
              <a:t>Changi</a:t>
            </a:r>
            <a:r>
              <a:rPr lang="en-SG" sz="1100" dirty="0"/>
              <a:t> </a:t>
            </a:r>
            <a:r>
              <a:rPr lang="en-SG" sz="1100" dirty="0" smtClean="0"/>
              <a:t>International Airport </a:t>
            </a:r>
            <a:r>
              <a:rPr lang="en-SG" sz="1100" dirty="0"/>
              <a:t>for your flight to </a:t>
            </a:r>
            <a:r>
              <a:rPr lang="en-SG" sz="1100" dirty="0" smtClean="0"/>
              <a:t>India(Sikkim)</a:t>
            </a:r>
          </a:p>
          <a:p>
            <a:pPr marL="0" indent="0">
              <a:buNone/>
            </a:pPr>
            <a:r>
              <a:rPr lang="en-US" sz="1100" b="1" dirty="0" smtClean="0">
                <a:solidFill>
                  <a:schemeClr val="tx1">
                    <a:lumMod val="50000"/>
                    <a:lumOff val="50000"/>
                  </a:schemeClr>
                </a:solidFill>
              </a:rPr>
              <a:t>Day 2</a:t>
            </a:r>
            <a:r>
              <a:rPr lang="en-US" sz="1100" dirty="0" smtClean="0">
                <a:solidFill>
                  <a:schemeClr val="tx1">
                    <a:lumMod val="50000"/>
                    <a:lumOff val="50000"/>
                  </a:schemeClr>
                </a:solidFill>
              </a:rPr>
              <a:t>: </a:t>
            </a:r>
            <a:r>
              <a:rPr lang="en-US" sz="1100" dirty="0" smtClean="0">
                <a:solidFill>
                  <a:schemeClr val="accent2">
                    <a:lumMod val="60000"/>
                    <a:lumOff val="40000"/>
                  </a:schemeClr>
                </a:solidFill>
              </a:rPr>
              <a:t>Sikkim(Breakfast/Lunch/Dinner)</a:t>
            </a:r>
          </a:p>
          <a:p>
            <a:r>
              <a:rPr lang="en-SG" sz="1100" dirty="0"/>
              <a:t>Arrive </a:t>
            </a:r>
            <a:r>
              <a:rPr lang="en-SG" sz="1100" dirty="0" smtClean="0"/>
              <a:t>to </a:t>
            </a:r>
            <a:r>
              <a:rPr lang="en-SG" sz="1100" dirty="0" err="1" smtClean="0"/>
              <a:t>Gangtok</a:t>
            </a:r>
            <a:r>
              <a:rPr lang="en-SG" sz="1100" dirty="0" smtClean="0"/>
              <a:t> </a:t>
            </a:r>
            <a:r>
              <a:rPr lang="en-SG" sz="1100" dirty="0"/>
              <a:t>and you will be escorted to </a:t>
            </a:r>
            <a:r>
              <a:rPr lang="en-SG" sz="1100" dirty="0" smtClean="0"/>
              <a:t>your 5 star hotel. </a:t>
            </a:r>
            <a:r>
              <a:rPr lang="en-SG" sz="1100" dirty="0"/>
              <a:t>In the evening </a:t>
            </a:r>
            <a:r>
              <a:rPr lang="en-SG" sz="1100" dirty="0" smtClean="0"/>
              <a:t>visit to Tiger hill </a:t>
            </a:r>
            <a:r>
              <a:rPr lang="en-SG" sz="1100" dirty="0"/>
              <a:t>to enjoy the </a:t>
            </a:r>
            <a:r>
              <a:rPr lang="en-SG" sz="1100" dirty="0" smtClean="0"/>
              <a:t>sunset. </a:t>
            </a:r>
            <a:r>
              <a:rPr lang="en-SG" sz="1100" dirty="0"/>
              <a:t>Overnight </a:t>
            </a:r>
            <a:r>
              <a:rPr lang="en-SG" sz="1100" dirty="0" smtClean="0"/>
              <a:t>stay at </a:t>
            </a:r>
            <a:r>
              <a:rPr lang="en-SG" sz="1100" dirty="0" err="1" smtClean="0"/>
              <a:t>Gangtok</a:t>
            </a:r>
            <a:r>
              <a:rPr lang="en-SG" sz="1100" dirty="0" smtClean="0"/>
              <a:t>.</a:t>
            </a:r>
          </a:p>
          <a:p>
            <a:pPr marL="0" indent="0">
              <a:buNone/>
            </a:pPr>
            <a:r>
              <a:rPr lang="en-US" sz="1100" b="1" dirty="0" smtClean="0">
                <a:solidFill>
                  <a:schemeClr val="accent3"/>
                </a:solidFill>
              </a:rPr>
              <a:t>Day 3</a:t>
            </a:r>
            <a:r>
              <a:rPr lang="en-US" sz="1100" dirty="0" smtClean="0">
                <a:solidFill>
                  <a:schemeClr val="accent3"/>
                </a:solidFill>
              </a:rPr>
              <a:t>: </a:t>
            </a:r>
            <a:r>
              <a:rPr lang="en-US" sz="1100" dirty="0" err="1" smtClean="0">
                <a:solidFill>
                  <a:schemeClr val="accent2">
                    <a:lumMod val="60000"/>
                    <a:lumOff val="40000"/>
                  </a:schemeClr>
                </a:solidFill>
              </a:rPr>
              <a:t>Gangtok</a:t>
            </a:r>
            <a:r>
              <a:rPr lang="en-US" sz="1100" dirty="0" smtClean="0">
                <a:solidFill>
                  <a:schemeClr val="accent2">
                    <a:lumMod val="60000"/>
                    <a:lumOff val="40000"/>
                  </a:schemeClr>
                </a:solidFill>
              </a:rPr>
              <a:t>(Garden and Lakes)</a:t>
            </a:r>
          </a:p>
          <a:p>
            <a:r>
              <a:rPr lang="en-SG" sz="1100" dirty="0"/>
              <a:t>Half day trip to the celebrated </a:t>
            </a:r>
            <a:r>
              <a:rPr lang="en-SG" sz="1100" dirty="0" smtClean="0"/>
              <a:t>the snow hill and a frozen lake in the height of 12500 feet above the sea level. Overnight stay at </a:t>
            </a:r>
            <a:r>
              <a:rPr lang="en-SG" sz="1100" dirty="0" err="1" smtClean="0"/>
              <a:t>Gangtok</a:t>
            </a:r>
            <a:r>
              <a:rPr lang="en-SG" sz="1100" dirty="0" smtClean="0"/>
              <a:t>.</a:t>
            </a:r>
          </a:p>
          <a:p>
            <a:pPr marL="0" indent="0">
              <a:buNone/>
            </a:pPr>
            <a:endParaRPr lang="en-US" sz="1100" dirty="0" smtClean="0">
              <a:solidFill>
                <a:schemeClr val="accent3"/>
              </a:solidFill>
            </a:endParaRPr>
          </a:p>
        </p:txBody>
      </p:sp>
      <p:sp>
        <p:nvSpPr>
          <p:cNvPr id="4" name="Rectangle 3"/>
          <p:cNvSpPr/>
          <p:nvPr/>
        </p:nvSpPr>
        <p:spPr>
          <a:xfrm>
            <a:off x="3466789" y="1245376"/>
            <a:ext cx="5258427" cy="707886"/>
          </a:xfrm>
          <a:prstGeom prst="rect">
            <a:avLst/>
          </a:prstGeom>
          <a:noFill/>
        </p:spPr>
        <p:txBody>
          <a:bodyPr wrap="none" lIns="91440" tIns="45720" rIns="91440" bIns="45720">
            <a:spAutoFit/>
          </a:bodyPr>
          <a:lstStyle/>
          <a:p>
            <a:pPr algn="ctr"/>
            <a:r>
              <a:rPr lang="en-US" sz="4000" b="1" cap="none" spc="0" dirty="0" smtClean="0">
                <a:ln w="22225">
                  <a:solidFill>
                    <a:schemeClr val="accent2"/>
                  </a:solidFill>
                  <a:prstDash val="solid"/>
                </a:ln>
                <a:solidFill>
                  <a:schemeClr val="accent2">
                    <a:lumMod val="40000"/>
                    <a:lumOff val="60000"/>
                  </a:schemeClr>
                </a:solidFill>
                <a:effectLst/>
              </a:rPr>
              <a:t>5 Days </a:t>
            </a:r>
            <a:r>
              <a:rPr lang="en-US" sz="4000" b="1" dirty="0" smtClean="0">
                <a:ln w="22225">
                  <a:solidFill>
                    <a:schemeClr val="accent2"/>
                  </a:solidFill>
                  <a:prstDash val="solid"/>
                </a:ln>
                <a:solidFill>
                  <a:schemeClr val="accent2">
                    <a:lumMod val="40000"/>
                    <a:lumOff val="60000"/>
                  </a:schemeClr>
                </a:solidFill>
              </a:rPr>
              <a:t>Beauty of Sikkim</a:t>
            </a:r>
            <a:endParaRPr lang="en-SG" sz="4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926539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100" b="1" dirty="0">
                <a:solidFill>
                  <a:schemeClr val="accent3"/>
                </a:solidFill>
              </a:rPr>
              <a:t>Day </a:t>
            </a:r>
            <a:r>
              <a:rPr lang="en-US" sz="1100" b="1" dirty="0" smtClean="0">
                <a:solidFill>
                  <a:schemeClr val="accent3"/>
                </a:solidFill>
              </a:rPr>
              <a:t>4</a:t>
            </a:r>
            <a:r>
              <a:rPr lang="en-US" sz="1100" dirty="0" smtClean="0">
                <a:solidFill>
                  <a:schemeClr val="accent3"/>
                </a:solidFill>
              </a:rPr>
              <a:t>: </a:t>
            </a:r>
            <a:r>
              <a:rPr lang="en-US" sz="1100" dirty="0" err="1" smtClean="0">
                <a:solidFill>
                  <a:schemeClr val="accent2">
                    <a:lumMod val="60000"/>
                    <a:lumOff val="40000"/>
                  </a:schemeClr>
                </a:solidFill>
              </a:rPr>
              <a:t>Gangtok</a:t>
            </a:r>
            <a:r>
              <a:rPr lang="en-US" sz="1100" dirty="0" smtClean="0">
                <a:solidFill>
                  <a:schemeClr val="accent2">
                    <a:lumMod val="60000"/>
                    <a:lumOff val="40000"/>
                  </a:schemeClr>
                </a:solidFill>
              </a:rPr>
              <a:t>(City Tour)</a:t>
            </a:r>
            <a:endParaRPr lang="en-US" sz="1100" dirty="0">
              <a:solidFill>
                <a:schemeClr val="accent2">
                  <a:lumMod val="60000"/>
                  <a:lumOff val="40000"/>
                </a:schemeClr>
              </a:solidFill>
            </a:endParaRPr>
          </a:p>
          <a:p>
            <a:r>
              <a:rPr lang="en-SG" sz="1100" dirty="0"/>
              <a:t>Half day trip to </a:t>
            </a:r>
            <a:r>
              <a:rPr lang="en-SG" sz="1100" dirty="0" smtClean="0"/>
              <a:t>the heart of the city for shopping Sikkim’s marvellous art of work in Silver and brass. </a:t>
            </a:r>
            <a:r>
              <a:rPr lang="en-SG" sz="1100" dirty="0"/>
              <a:t>Overnight stay at </a:t>
            </a:r>
            <a:r>
              <a:rPr lang="en-SG" sz="1100" dirty="0" err="1"/>
              <a:t>Gangtok</a:t>
            </a:r>
            <a:r>
              <a:rPr lang="en-SG" sz="1100" dirty="0"/>
              <a:t>.</a:t>
            </a:r>
          </a:p>
          <a:p>
            <a:pPr marL="0" indent="0">
              <a:buNone/>
            </a:pPr>
            <a:r>
              <a:rPr lang="en-US" sz="1100" b="1" dirty="0" smtClean="0">
                <a:solidFill>
                  <a:schemeClr val="bg1">
                    <a:lumMod val="65000"/>
                  </a:schemeClr>
                </a:solidFill>
              </a:rPr>
              <a:t>Day 5</a:t>
            </a:r>
            <a:r>
              <a:rPr lang="en-US" sz="1100" dirty="0" smtClean="0"/>
              <a:t>: </a:t>
            </a:r>
            <a:r>
              <a:rPr lang="en-US" sz="1100" dirty="0" err="1" smtClean="0">
                <a:solidFill>
                  <a:schemeClr val="accent2">
                    <a:lumMod val="60000"/>
                    <a:lumOff val="40000"/>
                  </a:schemeClr>
                </a:solidFill>
              </a:rPr>
              <a:t>Gangtok</a:t>
            </a:r>
            <a:r>
              <a:rPr lang="en-US" sz="1100" dirty="0" smtClean="0">
                <a:solidFill>
                  <a:schemeClr val="accent2">
                    <a:lumMod val="60000"/>
                    <a:lumOff val="40000"/>
                  </a:schemeClr>
                </a:solidFill>
              </a:rPr>
              <a:t>(Food Tour)</a:t>
            </a:r>
          </a:p>
          <a:p>
            <a:r>
              <a:rPr lang="en-US" sz="1100" dirty="0" smtClean="0"/>
              <a:t>Full day trip to the village of Sikkim in the mountains to try various kinds of vegetarian foods like </a:t>
            </a:r>
            <a:r>
              <a:rPr lang="en-US" sz="1100" dirty="0" err="1" smtClean="0"/>
              <a:t>momu,pasta</a:t>
            </a:r>
            <a:r>
              <a:rPr lang="en-US" sz="1100" dirty="0" smtClean="0"/>
              <a:t> </a:t>
            </a:r>
            <a:r>
              <a:rPr lang="en-US" sz="1100" dirty="0" err="1" smtClean="0"/>
              <a:t>etc</a:t>
            </a:r>
            <a:endParaRPr lang="en-SG" sz="1100" dirty="0"/>
          </a:p>
        </p:txBody>
      </p:sp>
      <p:pic>
        <p:nvPicPr>
          <p:cNvPr id="6" name="Picture 5"/>
          <p:cNvPicPr>
            <a:picLocks noChangeAspect="1"/>
          </p:cNvPicPr>
          <p:nvPr/>
        </p:nvPicPr>
        <p:blipFill>
          <a:blip r:embed="rId2"/>
          <a:stretch>
            <a:fillRect/>
          </a:stretch>
        </p:blipFill>
        <p:spPr>
          <a:xfrm>
            <a:off x="838200" y="288071"/>
            <a:ext cx="10515600" cy="520700"/>
          </a:xfrm>
          <a:prstGeom prst="rect">
            <a:avLst/>
          </a:prstGeom>
        </p:spPr>
      </p:pic>
      <p:sp>
        <p:nvSpPr>
          <p:cNvPr id="7" name="Rectangle 6"/>
          <p:cNvSpPr/>
          <p:nvPr/>
        </p:nvSpPr>
        <p:spPr>
          <a:xfrm>
            <a:off x="1902941" y="963255"/>
            <a:ext cx="7191632" cy="707886"/>
          </a:xfrm>
          <a:prstGeom prst="rect">
            <a:avLst/>
          </a:prstGeom>
        </p:spPr>
        <p:txBody>
          <a:bodyPr wrap="square">
            <a:spAutoFit/>
          </a:bodyPr>
          <a:lstStyle/>
          <a:p>
            <a:pPr algn="ctr"/>
            <a:r>
              <a:rPr lang="en-US" sz="4000" b="1" dirty="0">
                <a:ln w="22225">
                  <a:solidFill>
                    <a:schemeClr val="accent2"/>
                  </a:solidFill>
                  <a:prstDash val="solid"/>
                </a:ln>
                <a:solidFill>
                  <a:schemeClr val="accent2">
                    <a:lumMod val="40000"/>
                    <a:lumOff val="60000"/>
                  </a:schemeClr>
                </a:solidFill>
              </a:rPr>
              <a:t>5 Days </a:t>
            </a:r>
            <a:r>
              <a:rPr lang="en-US" sz="4000" b="1" dirty="0" smtClean="0">
                <a:ln w="22225">
                  <a:solidFill>
                    <a:schemeClr val="accent2"/>
                  </a:solidFill>
                  <a:prstDash val="solid"/>
                </a:ln>
                <a:solidFill>
                  <a:schemeClr val="accent2">
                    <a:lumMod val="40000"/>
                    <a:lumOff val="60000"/>
                  </a:schemeClr>
                </a:solidFill>
              </a:rPr>
              <a:t>Beauty of  </a:t>
            </a:r>
            <a:r>
              <a:rPr lang="en-US" sz="4000" b="1" dirty="0">
                <a:ln w="22225">
                  <a:solidFill>
                    <a:schemeClr val="accent2"/>
                  </a:solidFill>
                  <a:prstDash val="solid"/>
                </a:ln>
                <a:solidFill>
                  <a:schemeClr val="accent2">
                    <a:lumMod val="40000"/>
                    <a:lumOff val="60000"/>
                  </a:schemeClr>
                </a:solidFill>
              </a:rPr>
              <a:t>Sikkim</a:t>
            </a:r>
            <a:endParaRPr lang="en-SG" sz="40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081715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2761</Words>
  <Application>Microsoft Office PowerPoint</Application>
  <PresentationFormat>Custom</PresentationFormat>
  <Paragraphs>490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SAMYUKTHA HEMAKUMAR</dc:creator>
  <cp:lastModifiedBy>Kyaw Sint</cp:lastModifiedBy>
  <cp:revision>247</cp:revision>
  <dcterms:created xsi:type="dcterms:W3CDTF">2014-08-11T04:48:10Z</dcterms:created>
  <dcterms:modified xsi:type="dcterms:W3CDTF">2014-08-15T15:28:39Z</dcterms:modified>
</cp:coreProperties>
</file>