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85" r:id="rId2"/>
    <p:sldId id="284" r:id="rId3"/>
    <p:sldId id="286" r:id="rId4"/>
    <p:sldId id="310" r:id="rId5"/>
    <p:sldId id="288" r:id="rId6"/>
    <p:sldId id="289" r:id="rId7"/>
    <p:sldId id="290" r:id="rId8"/>
    <p:sldId id="291" r:id="rId9"/>
    <p:sldId id="292" r:id="rId10"/>
    <p:sldId id="280" r:id="rId11"/>
    <p:sldId id="293" r:id="rId12"/>
    <p:sldId id="294" r:id="rId13"/>
    <p:sldId id="296" r:id="rId14"/>
    <p:sldId id="297" r:id="rId15"/>
    <p:sldId id="299" r:id="rId16"/>
    <p:sldId id="300" r:id="rId17"/>
    <p:sldId id="302" r:id="rId18"/>
    <p:sldId id="301" r:id="rId19"/>
    <p:sldId id="278" r:id="rId20"/>
    <p:sldId id="304" r:id="rId21"/>
    <p:sldId id="305" r:id="rId22"/>
    <p:sldId id="306" r:id="rId23"/>
    <p:sldId id="307" r:id="rId24"/>
    <p:sldId id="308" r:id="rId25"/>
    <p:sldId id="309" r:id="rId26"/>
    <p:sldId id="303" r:id="rId27"/>
  </p:sldIdLst>
  <p:sldSz cx="9144000" cy="6858000" type="screen4x3"/>
  <p:notesSz cx="7086600" cy="102235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FFCCCC"/>
    <a:srgbClr val="008000"/>
    <a:srgbClr val="CC9900"/>
    <a:srgbClr val="E8ECDA"/>
    <a:srgbClr val="FFFF00"/>
    <a:srgbClr val="CCFF66"/>
    <a:srgbClr val="66FFFF"/>
    <a:srgbClr val="FF0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redný štýl 2 - zvýrazneni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Štýl s motívom 1 - zvýrazneni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121" d="100"/>
          <a:sy n="121" d="100"/>
        </p:scale>
        <p:origin x="127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477DAA-50A6-4E94-87C4-D24740495401}" type="doc">
      <dgm:prSet loTypeId="urn:microsoft.com/office/officeart/2005/8/layout/process3" loCatId="process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5B8FAD34-DF9C-4E43-B6AF-3E2C6B4FF0FA}">
      <dgm:prSet phldrT="[Text]"/>
      <dgm:spPr/>
      <dgm:t>
        <a:bodyPr/>
        <a:lstStyle/>
        <a:p>
          <a:r>
            <a:rPr lang="sk-SK" dirty="0" smtClean="0">
              <a:solidFill>
                <a:srgbClr val="0070C0"/>
              </a:solidFill>
            </a:rPr>
            <a:t>Zdrojové súbory</a:t>
          </a:r>
          <a:endParaRPr lang="sk-SK" dirty="0">
            <a:solidFill>
              <a:srgbClr val="0070C0"/>
            </a:solidFill>
          </a:endParaRPr>
        </a:p>
      </dgm:t>
    </dgm:pt>
    <dgm:pt modelId="{67875C6A-45DC-4506-907A-4E038601D9E2}" type="parTrans" cxnId="{E10E6775-06B2-4007-A2BF-165B1BE0F196}">
      <dgm:prSet/>
      <dgm:spPr/>
      <dgm:t>
        <a:bodyPr/>
        <a:lstStyle/>
        <a:p>
          <a:endParaRPr lang="sk-SK"/>
        </a:p>
      </dgm:t>
    </dgm:pt>
    <dgm:pt modelId="{82282100-75DF-44DB-99A8-EBF7DAD690EF}" type="sibTrans" cxnId="{E10E6775-06B2-4007-A2BF-165B1BE0F196}">
      <dgm:prSet/>
      <dgm:spPr/>
      <dgm:t>
        <a:bodyPr/>
        <a:lstStyle/>
        <a:p>
          <a:endParaRPr lang="sk-SK"/>
        </a:p>
      </dgm:t>
    </dgm:pt>
    <dgm:pt modelId="{A546168E-9225-4D64-9231-B195541BFEB2}">
      <dgm:prSet phldrT="[Text]"/>
      <dgm:spPr/>
      <dgm:t>
        <a:bodyPr/>
        <a:lstStyle/>
        <a:p>
          <a:r>
            <a:rPr lang="sk-SK" dirty="0" smtClean="0"/>
            <a:t>subor1.cpp</a:t>
          </a:r>
          <a:endParaRPr lang="sk-SK" dirty="0"/>
        </a:p>
      </dgm:t>
    </dgm:pt>
    <dgm:pt modelId="{0479BB99-A863-455A-B128-B7B56CC7A7E1}" type="parTrans" cxnId="{6FFF5C34-D1E6-415D-A745-885BDC15786A}">
      <dgm:prSet/>
      <dgm:spPr/>
      <dgm:t>
        <a:bodyPr/>
        <a:lstStyle/>
        <a:p>
          <a:endParaRPr lang="sk-SK"/>
        </a:p>
      </dgm:t>
    </dgm:pt>
    <dgm:pt modelId="{CAE64731-4384-4F5A-A388-F3A1C6281317}" type="sibTrans" cxnId="{6FFF5C34-D1E6-415D-A745-885BDC15786A}">
      <dgm:prSet/>
      <dgm:spPr/>
      <dgm:t>
        <a:bodyPr/>
        <a:lstStyle/>
        <a:p>
          <a:endParaRPr lang="sk-SK"/>
        </a:p>
      </dgm:t>
    </dgm:pt>
    <dgm:pt modelId="{8625FEC7-35F0-45CA-B94F-091F730EAE17}">
      <dgm:prSet phldrT="[Text]"/>
      <dgm:spPr/>
      <dgm:t>
        <a:bodyPr/>
        <a:lstStyle/>
        <a:p>
          <a:r>
            <a:rPr lang="sk-SK" dirty="0" err="1" smtClean="0">
              <a:solidFill>
                <a:srgbClr val="0070C0"/>
              </a:solidFill>
            </a:rPr>
            <a:t>Preprocesor</a:t>
          </a:r>
          <a:endParaRPr lang="sk-SK" dirty="0">
            <a:solidFill>
              <a:srgbClr val="0070C0"/>
            </a:solidFill>
          </a:endParaRPr>
        </a:p>
      </dgm:t>
    </dgm:pt>
    <dgm:pt modelId="{8B393B6C-AE68-43F4-846C-6D58ACA19972}" type="parTrans" cxnId="{863CCDB3-68DA-48A2-B44C-03FAED944BEE}">
      <dgm:prSet/>
      <dgm:spPr/>
      <dgm:t>
        <a:bodyPr/>
        <a:lstStyle/>
        <a:p>
          <a:endParaRPr lang="sk-SK"/>
        </a:p>
      </dgm:t>
    </dgm:pt>
    <dgm:pt modelId="{4B3F0AED-438E-49B2-9D86-3F07CE528801}" type="sibTrans" cxnId="{863CCDB3-68DA-48A2-B44C-03FAED944BEE}">
      <dgm:prSet/>
      <dgm:spPr/>
      <dgm:t>
        <a:bodyPr/>
        <a:lstStyle/>
        <a:p>
          <a:endParaRPr lang="sk-SK"/>
        </a:p>
      </dgm:t>
    </dgm:pt>
    <dgm:pt modelId="{5BB1F7E4-E90D-463B-9A54-66E16C5C2CCE}">
      <dgm:prSet phldrT="[Text]"/>
      <dgm:spPr/>
      <dgm:t>
        <a:bodyPr/>
        <a:lstStyle/>
        <a:p>
          <a:r>
            <a:rPr lang="sk-SK" dirty="0" smtClean="0"/>
            <a:t>Jeden zdrojový súbor</a:t>
          </a:r>
          <a:endParaRPr lang="sk-SK" dirty="0"/>
        </a:p>
      </dgm:t>
    </dgm:pt>
    <dgm:pt modelId="{1608D41B-B0FD-4FC7-9D84-70B2EFC3C8DD}" type="parTrans" cxnId="{AE2412FF-20BF-4CC2-BF0B-05E55B840029}">
      <dgm:prSet/>
      <dgm:spPr/>
      <dgm:t>
        <a:bodyPr/>
        <a:lstStyle/>
        <a:p>
          <a:endParaRPr lang="sk-SK"/>
        </a:p>
      </dgm:t>
    </dgm:pt>
    <dgm:pt modelId="{9D73DE80-B304-4BFB-AC7F-1BC6B57A7DD2}" type="sibTrans" cxnId="{AE2412FF-20BF-4CC2-BF0B-05E55B840029}">
      <dgm:prSet/>
      <dgm:spPr/>
      <dgm:t>
        <a:bodyPr/>
        <a:lstStyle/>
        <a:p>
          <a:endParaRPr lang="sk-SK"/>
        </a:p>
      </dgm:t>
    </dgm:pt>
    <dgm:pt modelId="{0442438F-4783-49EF-8BA0-C6F4335B0F73}">
      <dgm:prSet phldrT="[Text]"/>
      <dgm:spPr/>
      <dgm:t>
        <a:bodyPr/>
        <a:lstStyle/>
        <a:p>
          <a:r>
            <a:rPr lang="sk-SK" dirty="0" smtClean="0">
              <a:solidFill>
                <a:srgbClr val="0070C0"/>
              </a:solidFill>
            </a:rPr>
            <a:t>Preklad</a:t>
          </a:r>
          <a:endParaRPr lang="sk-SK" dirty="0">
            <a:solidFill>
              <a:srgbClr val="0070C0"/>
            </a:solidFill>
          </a:endParaRPr>
        </a:p>
      </dgm:t>
    </dgm:pt>
    <dgm:pt modelId="{D4B72E53-F053-4604-AC02-5CF9A0BC0369}" type="parTrans" cxnId="{386DE836-2F49-4A7F-8E05-27DB34395912}">
      <dgm:prSet/>
      <dgm:spPr/>
      <dgm:t>
        <a:bodyPr/>
        <a:lstStyle/>
        <a:p>
          <a:endParaRPr lang="sk-SK"/>
        </a:p>
      </dgm:t>
    </dgm:pt>
    <dgm:pt modelId="{58B738C0-BA7E-44EF-9B1E-3EAAD0EE79E7}" type="sibTrans" cxnId="{386DE836-2F49-4A7F-8E05-27DB34395912}">
      <dgm:prSet/>
      <dgm:spPr/>
      <dgm:t>
        <a:bodyPr/>
        <a:lstStyle/>
        <a:p>
          <a:endParaRPr lang="sk-SK"/>
        </a:p>
      </dgm:t>
    </dgm:pt>
    <dgm:pt modelId="{84E0BB0E-98FE-4647-8757-C27AEB17E2A7}">
      <dgm:prSet phldrT="[Text]"/>
      <dgm:spPr/>
      <dgm:t>
        <a:bodyPr/>
        <a:lstStyle/>
        <a:p>
          <a:r>
            <a:rPr lang="en-US" dirty="0" err="1" smtClean="0"/>
            <a:t>Cie</a:t>
          </a:r>
          <a:r>
            <a:rPr lang="sk-SK" dirty="0" smtClean="0"/>
            <a:t>ľ</a:t>
          </a:r>
          <a:r>
            <a:rPr lang="en-US" dirty="0" err="1" smtClean="0"/>
            <a:t>ov</a:t>
          </a:r>
          <a:r>
            <a:rPr lang="sk-SK" dirty="0" smtClean="0"/>
            <a:t>ý</a:t>
          </a:r>
          <a:r>
            <a:rPr lang="en-US" dirty="0" smtClean="0"/>
            <a:t> </a:t>
          </a:r>
          <a:r>
            <a:rPr lang="en-US" dirty="0" err="1" smtClean="0"/>
            <a:t>modul</a:t>
          </a:r>
          <a:r>
            <a:rPr lang="sk-SK" dirty="0" smtClean="0"/>
            <a:t> (</a:t>
          </a:r>
          <a:r>
            <a:rPr lang="en-US" dirty="0" smtClean="0"/>
            <a:t>.o,.obj</a:t>
          </a:r>
          <a:r>
            <a:rPr lang="sk-SK" dirty="0" smtClean="0"/>
            <a:t>)</a:t>
          </a:r>
          <a:endParaRPr lang="sk-SK" dirty="0"/>
        </a:p>
      </dgm:t>
    </dgm:pt>
    <dgm:pt modelId="{39DF65D2-2C57-44DD-AA52-4B1BBFD799FC}" type="parTrans" cxnId="{B2392CDB-D586-45AF-BAF9-55E97ECBDDB8}">
      <dgm:prSet/>
      <dgm:spPr/>
      <dgm:t>
        <a:bodyPr/>
        <a:lstStyle/>
        <a:p>
          <a:endParaRPr lang="sk-SK"/>
        </a:p>
      </dgm:t>
    </dgm:pt>
    <dgm:pt modelId="{156DB618-5A70-4581-9FE5-36D90FCE49ED}" type="sibTrans" cxnId="{B2392CDB-D586-45AF-BAF9-55E97ECBDDB8}">
      <dgm:prSet/>
      <dgm:spPr/>
      <dgm:t>
        <a:bodyPr/>
        <a:lstStyle/>
        <a:p>
          <a:endParaRPr lang="sk-SK"/>
        </a:p>
      </dgm:t>
    </dgm:pt>
    <dgm:pt modelId="{11394258-1DDE-4D2F-80D6-D4726845ACED}" type="pres">
      <dgm:prSet presAssocID="{62477DAA-50A6-4E94-87C4-D2474049540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20A19BC0-64A0-47C1-90EB-1B1BD37336DB}" type="pres">
      <dgm:prSet presAssocID="{5B8FAD34-DF9C-4E43-B6AF-3E2C6B4FF0FA}" presName="composite" presStyleCnt="0"/>
      <dgm:spPr/>
    </dgm:pt>
    <dgm:pt modelId="{7C23E01E-F9E8-4A44-91BE-0ADFBD8D3281}" type="pres">
      <dgm:prSet presAssocID="{5B8FAD34-DF9C-4E43-B6AF-3E2C6B4FF0F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8270CF3E-0812-4D15-BFFF-77AA82C00205}" type="pres">
      <dgm:prSet presAssocID="{5B8FAD34-DF9C-4E43-B6AF-3E2C6B4FF0FA}" presName="parSh" presStyleLbl="node1" presStyleIdx="0" presStyleCnt="3"/>
      <dgm:spPr/>
      <dgm:t>
        <a:bodyPr/>
        <a:lstStyle/>
        <a:p>
          <a:endParaRPr lang="sk-SK"/>
        </a:p>
      </dgm:t>
    </dgm:pt>
    <dgm:pt modelId="{06E3E54C-DA0D-4AF2-96A1-41FAAEBE1712}" type="pres">
      <dgm:prSet presAssocID="{5B8FAD34-DF9C-4E43-B6AF-3E2C6B4FF0FA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8DABF69E-E7CF-4D22-9236-ED5545F5979B}" type="pres">
      <dgm:prSet presAssocID="{82282100-75DF-44DB-99A8-EBF7DAD690EF}" presName="sibTrans" presStyleLbl="sibTrans2D1" presStyleIdx="0" presStyleCnt="2"/>
      <dgm:spPr/>
      <dgm:t>
        <a:bodyPr/>
        <a:lstStyle/>
        <a:p>
          <a:endParaRPr lang="sk-SK"/>
        </a:p>
      </dgm:t>
    </dgm:pt>
    <dgm:pt modelId="{F7DE35A0-750F-46A9-86F8-B3439EF9D67C}" type="pres">
      <dgm:prSet presAssocID="{82282100-75DF-44DB-99A8-EBF7DAD690EF}" presName="connTx" presStyleLbl="sibTrans2D1" presStyleIdx="0" presStyleCnt="2"/>
      <dgm:spPr/>
      <dgm:t>
        <a:bodyPr/>
        <a:lstStyle/>
        <a:p>
          <a:endParaRPr lang="sk-SK"/>
        </a:p>
      </dgm:t>
    </dgm:pt>
    <dgm:pt modelId="{51BBBE2D-FBC0-4CD8-890E-91B2E6740E0B}" type="pres">
      <dgm:prSet presAssocID="{8625FEC7-35F0-45CA-B94F-091F730EAE17}" presName="composite" presStyleCnt="0"/>
      <dgm:spPr/>
    </dgm:pt>
    <dgm:pt modelId="{26496184-5B68-4850-9ED6-D2EC16E8EA8F}" type="pres">
      <dgm:prSet presAssocID="{8625FEC7-35F0-45CA-B94F-091F730EAE17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852C8F75-3DD4-40A3-ABDA-4D2A314FE92B}" type="pres">
      <dgm:prSet presAssocID="{8625FEC7-35F0-45CA-B94F-091F730EAE17}" presName="parSh" presStyleLbl="node1" presStyleIdx="1" presStyleCnt="3"/>
      <dgm:spPr/>
      <dgm:t>
        <a:bodyPr/>
        <a:lstStyle/>
        <a:p>
          <a:endParaRPr lang="sk-SK"/>
        </a:p>
      </dgm:t>
    </dgm:pt>
    <dgm:pt modelId="{2F19C060-09AA-4349-ADFC-E2C6026B055B}" type="pres">
      <dgm:prSet presAssocID="{8625FEC7-35F0-45CA-B94F-091F730EAE17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406C8565-B808-4C82-BACE-E648072A2CDC}" type="pres">
      <dgm:prSet presAssocID="{4B3F0AED-438E-49B2-9D86-3F07CE528801}" presName="sibTrans" presStyleLbl="sibTrans2D1" presStyleIdx="1" presStyleCnt="2"/>
      <dgm:spPr/>
      <dgm:t>
        <a:bodyPr/>
        <a:lstStyle/>
        <a:p>
          <a:endParaRPr lang="sk-SK"/>
        </a:p>
      </dgm:t>
    </dgm:pt>
    <dgm:pt modelId="{F0C511DB-D1A2-434E-80F5-D1066966AD78}" type="pres">
      <dgm:prSet presAssocID="{4B3F0AED-438E-49B2-9D86-3F07CE528801}" presName="connTx" presStyleLbl="sibTrans2D1" presStyleIdx="1" presStyleCnt="2"/>
      <dgm:spPr/>
      <dgm:t>
        <a:bodyPr/>
        <a:lstStyle/>
        <a:p>
          <a:endParaRPr lang="sk-SK"/>
        </a:p>
      </dgm:t>
    </dgm:pt>
    <dgm:pt modelId="{527ED95A-A839-4349-9823-A8DEA42CFEE3}" type="pres">
      <dgm:prSet presAssocID="{0442438F-4783-49EF-8BA0-C6F4335B0F73}" presName="composite" presStyleCnt="0"/>
      <dgm:spPr/>
    </dgm:pt>
    <dgm:pt modelId="{3BC85CB2-C845-44BD-AE4C-3B8D3A919BCB}" type="pres">
      <dgm:prSet presAssocID="{0442438F-4783-49EF-8BA0-C6F4335B0F73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91F90B43-1544-4845-9AEF-D29D114B29B5}" type="pres">
      <dgm:prSet presAssocID="{0442438F-4783-49EF-8BA0-C6F4335B0F73}" presName="parSh" presStyleLbl="node1" presStyleIdx="2" presStyleCnt="3"/>
      <dgm:spPr/>
      <dgm:t>
        <a:bodyPr/>
        <a:lstStyle/>
        <a:p>
          <a:endParaRPr lang="sk-SK"/>
        </a:p>
      </dgm:t>
    </dgm:pt>
    <dgm:pt modelId="{795CA5C5-EE88-47D0-8041-5BCEAB98BBFF}" type="pres">
      <dgm:prSet presAssocID="{0442438F-4783-49EF-8BA0-C6F4335B0F73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6FFF5C34-D1E6-415D-A745-885BDC15786A}" srcId="{5B8FAD34-DF9C-4E43-B6AF-3E2C6B4FF0FA}" destId="{A546168E-9225-4D64-9231-B195541BFEB2}" srcOrd="0" destOrd="0" parTransId="{0479BB99-A863-455A-B128-B7B56CC7A7E1}" sibTransId="{CAE64731-4384-4F5A-A388-F3A1C6281317}"/>
    <dgm:cxn modelId="{AE2412FF-20BF-4CC2-BF0B-05E55B840029}" srcId="{8625FEC7-35F0-45CA-B94F-091F730EAE17}" destId="{5BB1F7E4-E90D-463B-9A54-66E16C5C2CCE}" srcOrd="0" destOrd="0" parTransId="{1608D41B-B0FD-4FC7-9D84-70B2EFC3C8DD}" sibTransId="{9D73DE80-B304-4BFB-AC7F-1BC6B57A7DD2}"/>
    <dgm:cxn modelId="{60C361B9-30F0-4C47-BA07-D07BFC032351}" type="presOf" srcId="{82282100-75DF-44DB-99A8-EBF7DAD690EF}" destId="{F7DE35A0-750F-46A9-86F8-B3439EF9D67C}" srcOrd="1" destOrd="0" presId="urn:microsoft.com/office/officeart/2005/8/layout/process3"/>
    <dgm:cxn modelId="{9D87D298-69B3-47C1-8266-BB7F2B38CE79}" type="presOf" srcId="{84E0BB0E-98FE-4647-8757-C27AEB17E2A7}" destId="{795CA5C5-EE88-47D0-8041-5BCEAB98BBFF}" srcOrd="0" destOrd="0" presId="urn:microsoft.com/office/officeart/2005/8/layout/process3"/>
    <dgm:cxn modelId="{3655E784-E2B2-4564-A5BC-BBAF57F4B228}" type="presOf" srcId="{0442438F-4783-49EF-8BA0-C6F4335B0F73}" destId="{91F90B43-1544-4845-9AEF-D29D114B29B5}" srcOrd="1" destOrd="0" presId="urn:microsoft.com/office/officeart/2005/8/layout/process3"/>
    <dgm:cxn modelId="{386DE836-2F49-4A7F-8E05-27DB34395912}" srcId="{62477DAA-50A6-4E94-87C4-D24740495401}" destId="{0442438F-4783-49EF-8BA0-C6F4335B0F73}" srcOrd="2" destOrd="0" parTransId="{D4B72E53-F053-4604-AC02-5CF9A0BC0369}" sibTransId="{58B738C0-BA7E-44EF-9B1E-3EAAD0EE79E7}"/>
    <dgm:cxn modelId="{B2392CDB-D586-45AF-BAF9-55E97ECBDDB8}" srcId="{0442438F-4783-49EF-8BA0-C6F4335B0F73}" destId="{84E0BB0E-98FE-4647-8757-C27AEB17E2A7}" srcOrd="0" destOrd="0" parTransId="{39DF65D2-2C57-44DD-AA52-4B1BBFD799FC}" sibTransId="{156DB618-5A70-4581-9FE5-36D90FCE49ED}"/>
    <dgm:cxn modelId="{863CCDB3-68DA-48A2-B44C-03FAED944BEE}" srcId="{62477DAA-50A6-4E94-87C4-D24740495401}" destId="{8625FEC7-35F0-45CA-B94F-091F730EAE17}" srcOrd="1" destOrd="0" parTransId="{8B393B6C-AE68-43F4-846C-6D58ACA19972}" sibTransId="{4B3F0AED-438E-49B2-9D86-3F07CE528801}"/>
    <dgm:cxn modelId="{1C85A9AC-6C26-4E53-A19F-95EF17A48B70}" type="presOf" srcId="{5BB1F7E4-E90D-463B-9A54-66E16C5C2CCE}" destId="{2F19C060-09AA-4349-ADFC-E2C6026B055B}" srcOrd="0" destOrd="0" presId="urn:microsoft.com/office/officeart/2005/8/layout/process3"/>
    <dgm:cxn modelId="{E10E6775-06B2-4007-A2BF-165B1BE0F196}" srcId="{62477DAA-50A6-4E94-87C4-D24740495401}" destId="{5B8FAD34-DF9C-4E43-B6AF-3E2C6B4FF0FA}" srcOrd="0" destOrd="0" parTransId="{67875C6A-45DC-4506-907A-4E038601D9E2}" sibTransId="{82282100-75DF-44DB-99A8-EBF7DAD690EF}"/>
    <dgm:cxn modelId="{526F0FD8-8BA1-4E95-BDB8-750288A0AEE1}" type="presOf" srcId="{A546168E-9225-4D64-9231-B195541BFEB2}" destId="{06E3E54C-DA0D-4AF2-96A1-41FAAEBE1712}" srcOrd="0" destOrd="0" presId="urn:microsoft.com/office/officeart/2005/8/layout/process3"/>
    <dgm:cxn modelId="{F3712C5E-23BF-4AB8-9B7E-DE0286609830}" type="presOf" srcId="{5B8FAD34-DF9C-4E43-B6AF-3E2C6B4FF0FA}" destId="{7C23E01E-F9E8-4A44-91BE-0ADFBD8D3281}" srcOrd="0" destOrd="0" presId="urn:microsoft.com/office/officeart/2005/8/layout/process3"/>
    <dgm:cxn modelId="{0A1E707A-8A74-44E5-89AB-81BB9602388E}" type="presOf" srcId="{4B3F0AED-438E-49B2-9D86-3F07CE528801}" destId="{F0C511DB-D1A2-434E-80F5-D1066966AD78}" srcOrd="1" destOrd="0" presId="urn:microsoft.com/office/officeart/2005/8/layout/process3"/>
    <dgm:cxn modelId="{956AB3CE-54B4-4471-BF01-29C48118C69D}" type="presOf" srcId="{82282100-75DF-44DB-99A8-EBF7DAD690EF}" destId="{8DABF69E-E7CF-4D22-9236-ED5545F5979B}" srcOrd="0" destOrd="0" presId="urn:microsoft.com/office/officeart/2005/8/layout/process3"/>
    <dgm:cxn modelId="{E77896EE-CA8A-4F23-8AAC-E3323F81FB26}" type="presOf" srcId="{0442438F-4783-49EF-8BA0-C6F4335B0F73}" destId="{3BC85CB2-C845-44BD-AE4C-3B8D3A919BCB}" srcOrd="0" destOrd="0" presId="urn:microsoft.com/office/officeart/2005/8/layout/process3"/>
    <dgm:cxn modelId="{1611CAF5-C7D2-453F-BC96-E92D499E9AD9}" type="presOf" srcId="{5B8FAD34-DF9C-4E43-B6AF-3E2C6B4FF0FA}" destId="{8270CF3E-0812-4D15-BFFF-77AA82C00205}" srcOrd="1" destOrd="0" presId="urn:microsoft.com/office/officeart/2005/8/layout/process3"/>
    <dgm:cxn modelId="{F5E45D41-229A-4A31-85BB-F4438145CAF5}" type="presOf" srcId="{8625FEC7-35F0-45CA-B94F-091F730EAE17}" destId="{852C8F75-3DD4-40A3-ABDA-4D2A314FE92B}" srcOrd="1" destOrd="0" presId="urn:microsoft.com/office/officeart/2005/8/layout/process3"/>
    <dgm:cxn modelId="{6591522F-7FB4-4EF2-AEC0-C6D7C08028B5}" type="presOf" srcId="{8625FEC7-35F0-45CA-B94F-091F730EAE17}" destId="{26496184-5B68-4850-9ED6-D2EC16E8EA8F}" srcOrd="0" destOrd="0" presId="urn:microsoft.com/office/officeart/2005/8/layout/process3"/>
    <dgm:cxn modelId="{3AE949EC-1807-4A43-92C5-D6A32DB87A67}" type="presOf" srcId="{4B3F0AED-438E-49B2-9D86-3F07CE528801}" destId="{406C8565-B808-4C82-BACE-E648072A2CDC}" srcOrd="0" destOrd="0" presId="urn:microsoft.com/office/officeart/2005/8/layout/process3"/>
    <dgm:cxn modelId="{F216DC08-35D4-4D66-A9F1-6D5D6A6D6EC8}" type="presOf" srcId="{62477DAA-50A6-4E94-87C4-D24740495401}" destId="{11394258-1DDE-4D2F-80D6-D4726845ACED}" srcOrd="0" destOrd="0" presId="urn:microsoft.com/office/officeart/2005/8/layout/process3"/>
    <dgm:cxn modelId="{302F879C-1969-4ED3-8A2A-6ABD98B62C7F}" type="presParOf" srcId="{11394258-1DDE-4D2F-80D6-D4726845ACED}" destId="{20A19BC0-64A0-47C1-90EB-1B1BD37336DB}" srcOrd="0" destOrd="0" presId="urn:microsoft.com/office/officeart/2005/8/layout/process3"/>
    <dgm:cxn modelId="{BB25E347-EC66-4B6F-AA9B-F71914A02880}" type="presParOf" srcId="{20A19BC0-64A0-47C1-90EB-1B1BD37336DB}" destId="{7C23E01E-F9E8-4A44-91BE-0ADFBD8D3281}" srcOrd="0" destOrd="0" presId="urn:microsoft.com/office/officeart/2005/8/layout/process3"/>
    <dgm:cxn modelId="{87201920-0106-475B-B7EF-70EFB98C37F3}" type="presParOf" srcId="{20A19BC0-64A0-47C1-90EB-1B1BD37336DB}" destId="{8270CF3E-0812-4D15-BFFF-77AA82C00205}" srcOrd="1" destOrd="0" presId="urn:microsoft.com/office/officeart/2005/8/layout/process3"/>
    <dgm:cxn modelId="{A90C3113-8492-4925-90C2-8B803C0F6B83}" type="presParOf" srcId="{20A19BC0-64A0-47C1-90EB-1B1BD37336DB}" destId="{06E3E54C-DA0D-4AF2-96A1-41FAAEBE1712}" srcOrd="2" destOrd="0" presId="urn:microsoft.com/office/officeart/2005/8/layout/process3"/>
    <dgm:cxn modelId="{69004124-67FF-4A7F-B22F-C8268D446AEF}" type="presParOf" srcId="{11394258-1DDE-4D2F-80D6-D4726845ACED}" destId="{8DABF69E-E7CF-4D22-9236-ED5545F5979B}" srcOrd="1" destOrd="0" presId="urn:microsoft.com/office/officeart/2005/8/layout/process3"/>
    <dgm:cxn modelId="{0580D482-4DDC-4432-8C63-7F41DB37FFA4}" type="presParOf" srcId="{8DABF69E-E7CF-4D22-9236-ED5545F5979B}" destId="{F7DE35A0-750F-46A9-86F8-B3439EF9D67C}" srcOrd="0" destOrd="0" presId="urn:microsoft.com/office/officeart/2005/8/layout/process3"/>
    <dgm:cxn modelId="{10385169-A21E-433D-AB1E-24811EF33E54}" type="presParOf" srcId="{11394258-1DDE-4D2F-80D6-D4726845ACED}" destId="{51BBBE2D-FBC0-4CD8-890E-91B2E6740E0B}" srcOrd="2" destOrd="0" presId="urn:microsoft.com/office/officeart/2005/8/layout/process3"/>
    <dgm:cxn modelId="{AB7EB9D2-EDFA-4AD1-8476-4F22C7ECC19B}" type="presParOf" srcId="{51BBBE2D-FBC0-4CD8-890E-91B2E6740E0B}" destId="{26496184-5B68-4850-9ED6-D2EC16E8EA8F}" srcOrd="0" destOrd="0" presId="urn:microsoft.com/office/officeart/2005/8/layout/process3"/>
    <dgm:cxn modelId="{F5135DBB-B233-42C4-853C-4C74B1D75DB9}" type="presParOf" srcId="{51BBBE2D-FBC0-4CD8-890E-91B2E6740E0B}" destId="{852C8F75-3DD4-40A3-ABDA-4D2A314FE92B}" srcOrd="1" destOrd="0" presId="urn:microsoft.com/office/officeart/2005/8/layout/process3"/>
    <dgm:cxn modelId="{890ABA6A-DE57-4C3F-A53E-5E4B9DA48130}" type="presParOf" srcId="{51BBBE2D-FBC0-4CD8-890E-91B2E6740E0B}" destId="{2F19C060-09AA-4349-ADFC-E2C6026B055B}" srcOrd="2" destOrd="0" presId="urn:microsoft.com/office/officeart/2005/8/layout/process3"/>
    <dgm:cxn modelId="{083D0A87-8AD5-4E76-BF89-25447394C1C9}" type="presParOf" srcId="{11394258-1DDE-4D2F-80D6-D4726845ACED}" destId="{406C8565-B808-4C82-BACE-E648072A2CDC}" srcOrd="3" destOrd="0" presId="urn:microsoft.com/office/officeart/2005/8/layout/process3"/>
    <dgm:cxn modelId="{9200908C-29D3-4B5B-964F-10EFBF077477}" type="presParOf" srcId="{406C8565-B808-4C82-BACE-E648072A2CDC}" destId="{F0C511DB-D1A2-434E-80F5-D1066966AD78}" srcOrd="0" destOrd="0" presId="urn:microsoft.com/office/officeart/2005/8/layout/process3"/>
    <dgm:cxn modelId="{B9B66EB9-8185-4F7C-AF3D-209D2AA87B5A}" type="presParOf" srcId="{11394258-1DDE-4D2F-80D6-D4726845ACED}" destId="{527ED95A-A839-4349-9823-A8DEA42CFEE3}" srcOrd="4" destOrd="0" presId="urn:microsoft.com/office/officeart/2005/8/layout/process3"/>
    <dgm:cxn modelId="{04F837D3-EE4F-4F74-BD0D-DBEA167E6E8E}" type="presParOf" srcId="{527ED95A-A839-4349-9823-A8DEA42CFEE3}" destId="{3BC85CB2-C845-44BD-AE4C-3B8D3A919BCB}" srcOrd="0" destOrd="0" presId="urn:microsoft.com/office/officeart/2005/8/layout/process3"/>
    <dgm:cxn modelId="{7DFFBDC0-D260-4BBC-88F3-9C374DAD8758}" type="presParOf" srcId="{527ED95A-A839-4349-9823-A8DEA42CFEE3}" destId="{91F90B43-1544-4845-9AEF-D29D114B29B5}" srcOrd="1" destOrd="0" presId="urn:microsoft.com/office/officeart/2005/8/layout/process3"/>
    <dgm:cxn modelId="{C93AD6F3-F410-4DC7-913E-A72DB9F83F50}" type="presParOf" srcId="{527ED95A-A839-4349-9823-A8DEA42CFEE3}" destId="{795CA5C5-EE88-47D0-8041-5BCEAB98BBF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477DAA-50A6-4E94-87C4-D24740495401}" type="doc">
      <dgm:prSet loTypeId="urn:microsoft.com/office/officeart/2005/8/layout/process3" loCatId="process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5B8FAD34-DF9C-4E43-B6AF-3E2C6B4FF0FA}">
      <dgm:prSet phldrT="[Text]"/>
      <dgm:spPr/>
      <dgm:t>
        <a:bodyPr/>
        <a:lstStyle/>
        <a:p>
          <a:r>
            <a:rPr lang="sk-SK" dirty="0" smtClean="0">
              <a:solidFill>
                <a:srgbClr val="0070C0"/>
              </a:solidFill>
            </a:rPr>
            <a:t>Zdrojové súbory</a:t>
          </a:r>
          <a:endParaRPr lang="sk-SK" dirty="0">
            <a:solidFill>
              <a:srgbClr val="0070C0"/>
            </a:solidFill>
          </a:endParaRPr>
        </a:p>
      </dgm:t>
    </dgm:pt>
    <dgm:pt modelId="{67875C6A-45DC-4506-907A-4E038601D9E2}" type="parTrans" cxnId="{E10E6775-06B2-4007-A2BF-165B1BE0F196}">
      <dgm:prSet/>
      <dgm:spPr/>
      <dgm:t>
        <a:bodyPr/>
        <a:lstStyle/>
        <a:p>
          <a:endParaRPr lang="sk-SK"/>
        </a:p>
      </dgm:t>
    </dgm:pt>
    <dgm:pt modelId="{82282100-75DF-44DB-99A8-EBF7DAD690EF}" type="sibTrans" cxnId="{E10E6775-06B2-4007-A2BF-165B1BE0F196}">
      <dgm:prSet/>
      <dgm:spPr/>
      <dgm:t>
        <a:bodyPr/>
        <a:lstStyle/>
        <a:p>
          <a:endParaRPr lang="sk-SK"/>
        </a:p>
      </dgm:t>
    </dgm:pt>
    <dgm:pt modelId="{A546168E-9225-4D64-9231-B195541BFEB2}">
      <dgm:prSet phldrT="[Text]"/>
      <dgm:spPr/>
      <dgm:t>
        <a:bodyPr/>
        <a:lstStyle/>
        <a:p>
          <a:r>
            <a:rPr lang="sk-SK" dirty="0" smtClean="0"/>
            <a:t>subor2.cpp</a:t>
          </a:r>
          <a:endParaRPr lang="sk-SK" dirty="0"/>
        </a:p>
      </dgm:t>
    </dgm:pt>
    <dgm:pt modelId="{0479BB99-A863-455A-B128-B7B56CC7A7E1}" type="parTrans" cxnId="{6FFF5C34-D1E6-415D-A745-885BDC15786A}">
      <dgm:prSet/>
      <dgm:spPr/>
      <dgm:t>
        <a:bodyPr/>
        <a:lstStyle/>
        <a:p>
          <a:endParaRPr lang="sk-SK"/>
        </a:p>
      </dgm:t>
    </dgm:pt>
    <dgm:pt modelId="{CAE64731-4384-4F5A-A388-F3A1C6281317}" type="sibTrans" cxnId="{6FFF5C34-D1E6-415D-A745-885BDC15786A}">
      <dgm:prSet/>
      <dgm:spPr/>
      <dgm:t>
        <a:bodyPr/>
        <a:lstStyle/>
        <a:p>
          <a:endParaRPr lang="sk-SK"/>
        </a:p>
      </dgm:t>
    </dgm:pt>
    <dgm:pt modelId="{8625FEC7-35F0-45CA-B94F-091F730EAE17}">
      <dgm:prSet phldrT="[Text]"/>
      <dgm:spPr/>
      <dgm:t>
        <a:bodyPr/>
        <a:lstStyle/>
        <a:p>
          <a:r>
            <a:rPr lang="sk-SK" dirty="0" err="1" smtClean="0">
              <a:solidFill>
                <a:srgbClr val="0070C0"/>
              </a:solidFill>
            </a:rPr>
            <a:t>Preprocesor</a:t>
          </a:r>
          <a:endParaRPr lang="sk-SK" dirty="0">
            <a:solidFill>
              <a:srgbClr val="0070C0"/>
            </a:solidFill>
          </a:endParaRPr>
        </a:p>
      </dgm:t>
    </dgm:pt>
    <dgm:pt modelId="{8B393B6C-AE68-43F4-846C-6D58ACA19972}" type="parTrans" cxnId="{863CCDB3-68DA-48A2-B44C-03FAED944BEE}">
      <dgm:prSet/>
      <dgm:spPr/>
      <dgm:t>
        <a:bodyPr/>
        <a:lstStyle/>
        <a:p>
          <a:endParaRPr lang="sk-SK"/>
        </a:p>
      </dgm:t>
    </dgm:pt>
    <dgm:pt modelId="{4B3F0AED-438E-49B2-9D86-3F07CE528801}" type="sibTrans" cxnId="{863CCDB3-68DA-48A2-B44C-03FAED944BEE}">
      <dgm:prSet/>
      <dgm:spPr/>
      <dgm:t>
        <a:bodyPr/>
        <a:lstStyle/>
        <a:p>
          <a:endParaRPr lang="sk-SK"/>
        </a:p>
      </dgm:t>
    </dgm:pt>
    <dgm:pt modelId="{5BB1F7E4-E90D-463B-9A54-66E16C5C2CCE}">
      <dgm:prSet phldrT="[Text]"/>
      <dgm:spPr/>
      <dgm:t>
        <a:bodyPr/>
        <a:lstStyle/>
        <a:p>
          <a:r>
            <a:rPr lang="sk-SK" dirty="0" smtClean="0"/>
            <a:t>Jeden zdrojový</a:t>
          </a:r>
          <a:endParaRPr lang="sk-SK" dirty="0"/>
        </a:p>
      </dgm:t>
    </dgm:pt>
    <dgm:pt modelId="{1608D41B-B0FD-4FC7-9D84-70B2EFC3C8DD}" type="parTrans" cxnId="{AE2412FF-20BF-4CC2-BF0B-05E55B840029}">
      <dgm:prSet/>
      <dgm:spPr/>
      <dgm:t>
        <a:bodyPr/>
        <a:lstStyle/>
        <a:p>
          <a:endParaRPr lang="sk-SK"/>
        </a:p>
      </dgm:t>
    </dgm:pt>
    <dgm:pt modelId="{9D73DE80-B304-4BFB-AC7F-1BC6B57A7DD2}" type="sibTrans" cxnId="{AE2412FF-20BF-4CC2-BF0B-05E55B840029}">
      <dgm:prSet/>
      <dgm:spPr/>
      <dgm:t>
        <a:bodyPr/>
        <a:lstStyle/>
        <a:p>
          <a:endParaRPr lang="sk-SK"/>
        </a:p>
      </dgm:t>
    </dgm:pt>
    <dgm:pt modelId="{0442438F-4783-49EF-8BA0-C6F4335B0F73}">
      <dgm:prSet phldrT="[Text]"/>
      <dgm:spPr/>
      <dgm:t>
        <a:bodyPr/>
        <a:lstStyle/>
        <a:p>
          <a:r>
            <a:rPr lang="sk-SK" dirty="0" smtClean="0">
              <a:solidFill>
                <a:srgbClr val="0070C0"/>
              </a:solidFill>
            </a:rPr>
            <a:t>Preklad</a:t>
          </a:r>
          <a:endParaRPr lang="sk-SK" dirty="0">
            <a:solidFill>
              <a:srgbClr val="0070C0"/>
            </a:solidFill>
          </a:endParaRPr>
        </a:p>
      </dgm:t>
    </dgm:pt>
    <dgm:pt modelId="{D4B72E53-F053-4604-AC02-5CF9A0BC0369}" type="parTrans" cxnId="{386DE836-2F49-4A7F-8E05-27DB34395912}">
      <dgm:prSet/>
      <dgm:spPr/>
      <dgm:t>
        <a:bodyPr/>
        <a:lstStyle/>
        <a:p>
          <a:endParaRPr lang="sk-SK"/>
        </a:p>
      </dgm:t>
    </dgm:pt>
    <dgm:pt modelId="{58B738C0-BA7E-44EF-9B1E-3EAAD0EE79E7}" type="sibTrans" cxnId="{386DE836-2F49-4A7F-8E05-27DB34395912}">
      <dgm:prSet/>
      <dgm:spPr/>
      <dgm:t>
        <a:bodyPr/>
        <a:lstStyle/>
        <a:p>
          <a:endParaRPr lang="sk-SK"/>
        </a:p>
      </dgm:t>
    </dgm:pt>
    <dgm:pt modelId="{84E0BB0E-98FE-4647-8757-C27AEB17E2A7}">
      <dgm:prSet phldrT="[Text]"/>
      <dgm:spPr/>
      <dgm:t>
        <a:bodyPr/>
        <a:lstStyle/>
        <a:p>
          <a:r>
            <a:rPr lang="en-US" dirty="0" err="1" smtClean="0"/>
            <a:t>Cie</a:t>
          </a:r>
          <a:r>
            <a:rPr lang="sk-SK" dirty="0" smtClean="0"/>
            <a:t>ľ</a:t>
          </a:r>
          <a:r>
            <a:rPr lang="en-US" dirty="0" err="1" smtClean="0"/>
            <a:t>ov</a:t>
          </a:r>
          <a:r>
            <a:rPr lang="sk-SK" dirty="0" smtClean="0"/>
            <a:t>ý</a:t>
          </a:r>
          <a:r>
            <a:rPr lang="en-US" dirty="0" smtClean="0"/>
            <a:t> </a:t>
          </a:r>
          <a:r>
            <a:rPr lang="en-US" dirty="0" err="1" smtClean="0"/>
            <a:t>modul</a:t>
          </a:r>
          <a:r>
            <a:rPr lang="sk-SK" dirty="0" smtClean="0"/>
            <a:t> (</a:t>
          </a:r>
          <a:r>
            <a:rPr lang="en-US" dirty="0" smtClean="0"/>
            <a:t>.o,.obj</a:t>
          </a:r>
          <a:r>
            <a:rPr lang="sk-SK" dirty="0" smtClean="0"/>
            <a:t>)</a:t>
          </a:r>
          <a:endParaRPr lang="sk-SK" dirty="0"/>
        </a:p>
      </dgm:t>
    </dgm:pt>
    <dgm:pt modelId="{39DF65D2-2C57-44DD-AA52-4B1BBFD799FC}" type="parTrans" cxnId="{B2392CDB-D586-45AF-BAF9-55E97ECBDDB8}">
      <dgm:prSet/>
      <dgm:spPr/>
      <dgm:t>
        <a:bodyPr/>
        <a:lstStyle/>
        <a:p>
          <a:endParaRPr lang="sk-SK"/>
        </a:p>
      </dgm:t>
    </dgm:pt>
    <dgm:pt modelId="{156DB618-5A70-4581-9FE5-36D90FCE49ED}" type="sibTrans" cxnId="{B2392CDB-D586-45AF-BAF9-55E97ECBDDB8}">
      <dgm:prSet/>
      <dgm:spPr/>
      <dgm:t>
        <a:bodyPr/>
        <a:lstStyle/>
        <a:p>
          <a:endParaRPr lang="sk-SK"/>
        </a:p>
      </dgm:t>
    </dgm:pt>
    <dgm:pt modelId="{06480240-EA3E-4A79-BCFE-7FB6B01517A1}">
      <dgm:prSet phldrT="[Text]"/>
      <dgm:spPr/>
      <dgm:t>
        <a:bodyPr/>
        <a:lstStyle/>
        <a:p>
          <a:r>
            <a:rPr lang="sk-SK" smtClean="0"/>
            <a:t> </a:t>
          </a:r>
          <a:r>
            <a:rPr lang="sk-SK" dirty="0" smtClean="0"/>
            <a:t>súbor</a:t>
          </a:r>
          <a:endParaRPr lang="sk-SK" dirty="0"/>
        </a:p>
      </dgm:t>
    </dgm:pt>
    <dgm:pt modelId="{B624F166-BDBC-4CC5-AECB-2AD4F83EF0C2}" type="parTrans" cxnId="{EE96E6D4-62D7-434A-A2B7-4EA35460F2C6}">
      <dgm:prSet/>
      <dgm:spPr/>
      <dgm:t>
        <a:bodyPr/>
        <a:lstStyle/>
        <a:p>
          <a:endParaRPr lang="sk-SK"/>
        </a:p>
      </dgm:t>
    </dgm:pt>
    <dgm:pt modelId="{974082A4-BE80-4455-A87A-83203323116E}" type="sibTrans" cxnId="{EE96E6D4-62D7-434A-A2B7-4EA35460F2C6}">
      <dgm:prSet/>
      <dgm:spPr/>
      <dgm:t>
        <a:bodyPr/>
        <a:lstStyle/>
        <a:p>
          <a:endParaRPr lang="sk-SK"/>
        </a:p>
      </dgm:t>
    </dgm:pt>
    <dgm:pt modelId="{11394258-1DDE-4D2F-80D6-D4726845ACED}" type="pres">
      <dgm:prSet presAssocID="{62477DAA-50A6-4E94-87C4-D2474049540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sk-SK"/>
        </a:p>
      </dgm:t>
    </dgm:pt>
    <dgm:pt modelId="{20A19BC0-64A0-47C1-90EB-1B1BD37336DB}" type="pres">
      <dgm:prSet presAssocID="{5B8FAD34-DF9C-4E43-B6AF-3E2C6B4FF0FA}" presName="composite" presStyleCnt="0"/>
      <dgm:spPr/>
    </dgm:pt>
    <dgm:pt modelId="{7C23E01E-F9E8-4A44-91BE-0ADFBD8D3281}" type="pres">
      <dgm:prSet presAssocID="{5B8FAD34-DF9C-4E43-B6AF-3E2C6B4FF0FA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8270CF3E-0812-4D15-BFFF-77AA82C00205}" type="pres">
      <dgm:prSet presAssocID="{5B8FAD34-DF9C-4E43-B6AF-3E2C6B4FF0FA}" presName="parSh" presStyleLbl="node1" presStyleIdx="0" presStyleCnt="3"/>
      <dgm:spPr/>
      <dgm:t>
        <a:bodyPr/>
        <a:lstStyle/>
        <a:p>
          <a:endParaRPr lang="sk-SK"/>
        </a:p>
      </dgm:t>
    </dgm:pt>
    <dgm:pt modelId="{06E3E54C-DA0D-4AF2-96A1-41FAAEBE1712}" type="pres">
      <dgm:prSet presAssocID="{5B8FAD34-DF9C-4E43-B6AF-3E2C6B4FF0FA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8DABF69E-E7CF-4D22-9236-ED5545F5979B}" type="pres">
      <dgm:prSet presAssocID="{82282100-75DF-44DB-99A8-EBF7DAD690EF}" presName="sibTrans" presStyleLbl="sibTrans2D1" presStyleIdx="0" presStyleCnt="2"/>
      <dgm:spPr/>
      <dgm:t>
        <a:bodyPr/>
        <a:lstStyle/>
        <a:p>
          <a:endParaRPr lang="sk-SK"/>
        </a:p>
      </dgm:t>
    </dgm:pt>
    <dgm:pt modelId="{F7DE35A0-750F-46A9-86F8-B3439EF9D67C}" type="pres">
      <dgm:prSet presAssocID="{82282100-75DF-44DB-99A8-EBF7DAD690EF}" presName="connTx" presStyleLbl="sibTrans2D1" presStyleIdx="0" presStyleCnt="2"/>
      <dgm:spPr/>
      <dgm:t>
        <a:bodyPr/>
        <a:lstStyle/>
        <a:p>
          <a:endParaRPr lang="sk-SK"/>
        </a:p>
      </dgm:t>
    </dgm:pt>
    <dgm:pt modelId="{51BBBE2D-FBC0-4CD8-890E-91B2E6740E0B}" type="pres">
      <dgm:prSet presAssocID="{8625FEC7-35F0-45CA-B94F-091F730EAE17}" presName="composite" presStyleCnt="0"/>
      <dgm:spPr/>
    </dgm:pt>
    <dgm:pt modelId="{26496184-5B68-4850-9ED6-D2EC16E8EA8F}" type="pres">
      <dgm:prSet presAssocID="{8625FEC7-35F0-45CA-B94F-091F730EAE17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852C8F75-3DD4-40A3-ABDA-4D2A314FE92B}" type="pres">
      <dgm:prSet presAssocID="{8625FEC7-35F0-45CA-B94F-091F730EAE17}" presName="parSh" presStyleLbl="node1" presStyleIdx="1" presStyleCnt="3"/>
      <dgm:spPr/>
      <dgm:t>
        <a:bodyPr/>
        <a:lstStyle/>
        <a:p>
          <a:endParaRPr lang="sk-SK"/>
        </a:p>
      </dgm:t>
    </dgm:pt>
    <dgm:pt modelId="{2F19C060-09AA-4349-ADFC-E2C6026B055B}" type="pres">
      <dgm:prSet presAssocID="{8625FEC7-35F0-45CA-B94F-091F730EAE17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406C8565-B808-4C82-BACE-E648072A2CDC}" type="pres">
      <dgm:prSet presAssocID="{4B3F0AED-438E-49B2-9D86-3F07CE528801}" presName="sibTrans" presStyleLbl="sibTrans2D1" presStyleIdx="1" presStyleCnt="2"/>
      <dgm:spPr/>
      <dgm:t>
        <a:bodyPr/>
        <a:lstStyle/>
        <a:p>
          <a:endParaRPr lang="sk-SK"/>
        </a:p>
      </dgm:t>
    </dgm:pt>
    <dgm:pt modelId="{F0C511DB-D1A2-434E-80F5-D1066966AD78}" type="pres">
      <dgm:prSet presAssocID="{4B3F0AED-438E-49B2-9D86-3F07CE528801}" presName="connTx" presStyleLbl="sibTrans2D1" presStyleIdx="1" presStyleCnt="2"/>
      <dgm:spPr/>
      <dgm:t>
        <a:bodyPr/>
        <a:lstStyle/>
        <a:p>
          <a:endParaRPr lang="sk-SK"/>
        </a:p>
      </dgm:t>
    </dgm:pt>
    <dgm:pt modelId="{527ED95A-A839-4349-9823-A8DEA42CFEE3}" type="pres">
      <dgm:prSet presAssocID="{0442438F-4783-49EF-8BA0-C6F4335B0F73}" presName="composite" presStyleCnt="0"/>
      <dgm:spPr/>
    </dgm:pt>
    <dgm:pt modelId="{3BC85CB2-C845-44BD-AE4C-3B8D3A919BCB}" type="pres">
      <dgm:prSet presAssocID="{0442438F-4783-49EF-8BA0-C6F4335B0F73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sk-SK"/>
        </a:p>
      </dgm:t>
    </dgm:pt>
    <dgm:pt modelId="{91F90B43-1544-4845-9AEF-D29D114B29B5}" type="pres">
      <dgm:prSet presAssocID="{0442438F-4783-49EF-8BA0-C6F4335B0F73}" presName="parSh" presStyleLbl="node1" presStyleIdx="2" presStyleCnt="3"/>
      <dgm:spPr/>
      <dgm:t>
        <a:bodyPr/>
        <a:lstStyle/>
        <a:p>
          <a:endParaRPr lang="sk-SK"/>
        </a:p>
      </dgm:t>
    </dgm:pt>
    <dgm:pt modelId="{795CA5C5-EE88-47D0-8041-5BCEAB98BBFF}" type="pres">
      <dgm:prSet presAssocID="{0442438F-4783-49EF-8BA0-C6F4335B0F73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sk-SK"/>
        </a:p>
      </dgm:t>
    </dgm:pt>
  </dgm:ptLst>
  <dgm:cxnLst>
    <dgm:cxn modelId="{6FFF5C34-D1E6-415D-A745-885BDC15786A}" srcId="{5B8FAD34-DF9C-4E43-B6AF-3E2C6B4FF0FA}" destId="{A546168E-9225-4D64-9231-B195541BFEB2}" srcOrd="0" destOrd="0" parTransId="{0479BB99-A863-455A-B128-B7B56CC7A7E1}" sibTransId="{CAE64731-4384-4F5A-A388-F3A1C6281317}"/>
    <dgm:cxn modelId="{75C75A40-96A3-40E5-B970-3585846E976C}" type="presOf" srcId="{4B3F0AED-438E-49B2-9D86-3F07CE528801}" destId="{F0C511DB-D1A2-434E-80F5-D1066966AD78}" srcOrd="1" destOrd="0" presId="urn:microsoft.com/office/officeart/2005/8/layout/process3"/>
    <dgm:cxn modelId="{7FC02B79-86FE-4177-A700-D48E9CA96D0A}" type="presOf" srcId="{82282100-75DF-44DB-99A8-EBF7DAD690EF}" destId="{F7DE35A0-750F-46A9-86F8-B3439EF9D67C}" srcOrd="1" destOrd="0" presId="urn:microsoft.com/office/officeart/2005/8/layout/process3"/>
    <dgm:cxn modelId="{AE2412FF-20BF-4CC2-BF0B-05E55B840029}" srcId="{8625FEC7-35F0-45CA-B94F-091F730EAE17}" destId="{5BB1F7E4-E90D-463B-9A54-66E16C5C2CCE}" srcOrd="0" destOrd="0" parTransId="{1608D41B-B0FD-4FC7-9D84-70B2EFC3C8DD}" sibTransId="{9D73DE80-B304-4BFB-AC7F-1BC6B57A7DD2}"/>
    <dgm:cxn modelId="{19624FBB-DCF5-4312-A230-67D261E4A486}" type="presOf" srcId="{62477DAA-50A6-4E94-87C4-D24740495401}" destId="{11394258-1DDE-4D2F-80D6-D4726845ACED}" srcOrd="0" destOrd="0" presId="urn:microsoft.com/office/officeart/2005/8/layout/process3"/>
    <dgm:cxn modelId="{386DE836-2F49-4A7F-8E05-27DB34395912}" srcId="{62477DAA-50A6-4E94-87C4-D24740495401}" destId="{0442438F-4783-49EF-8BA0-C6F4335B0F73}" srcOrd="2" destOrd="0" parTransId="{D4B72E53-F053-4604-AC02-5CF9A0BC0369}" sibTransId="{58B738C0-BA7E-44EF-9B1E-3EAAD0EE79E7}"/>
    <dgm:cxn modelId="{B2392CDB-D586-45AF-BAF9-55E97ECBDDB8}" srcId="{0442438F-4783-49EF-8BA0-C6F4335B0F73}" destId="{84E0BB0E-98FE-4647-8757-C27AEB17E2A7}" srcOrd="0" destOrd="0" parTransId="{39DF65D2-2C57-44DD-AA52-4B1BBFD799FC}" sibTransId="{156DB618-5A70-4581-9FE5-36D90FCE49ED}"/>
    <dgm:cxn modelId="{C3A159C9-B2C4-44E8-844D-0C7C955D0C26}" type="presOf" srcId="{84E0BB0E-98FE-4647-8757-C27AEB17E2A7}" destId="{795CA5C5-EE88-47D0-8041-5BCEAB98BBFF}" srcOrd="0" destOrd="0" presId="urn:microsoft.com/office/officeart/2005/8/layout/process3"/>
    <dgm:cxn modelId="{BFE269F4-B112-4058-9A1C-FC1E364F0B2B}" type="presOf" srcId="{0442438F-4783-49EF-8BA0-C6F4335B0F73}" destId="{3BC85CB2-C845-44BD-AE4C-3B8D3A919BCB}" srcOrd="0" destOrd="0" presId="urn:microsoft.com/office/officeart/2005/8/layout/process3"/>
    <dgm:cxn modelId="{863CCDB3-68DA-48A2-B44C-03FAED944BEE}" srcId="{62477DAA-50A6-4E94-87C4-D24740495401}" destId="{8625FEC7-35F0-45CA-B94F-091F730EAE17}" srcOrd="1" destOrd="0" parTransId="{8B393B6C-AE68-43F4-846C-6D58ACA19972}" sibTransId="{4B3F0AED-438E-49B2-9D86-3F07CE528801}"/>
    <dgm:cxn modelId="{94E78921-5A29-4069-A38D-E469FB91E3A1}" type="presOf" srcId="{8625FEC7-35F0-45CA-B94F-091F730EAE17}" destId="{852C8F75-3DD4-40A3-ABDA-4D2A314FE92B}" srcOrd="1" destOrd="0" presId="urn:microsoft.com/office/officeart/2005/8/layout/process3"/>
    <dgm:cxn modelId="{E10E6775-06B2-4007-A2BF-165B1BE0F196}" srcId="{62477DAA-50A6-4E94-87C4-D24740495401}" destId="{5B8FAD34-DF9C-4E43-B6AF-3E2C6B4FF0FA}" srcOrd="0" destOrd="0" parTransId="{67875C6A-45DC-4506-907A-4E038601D9E2}" sibTransId="{82282100-75DF-44DB-99A8-EBF7DAD690EF}"/>
    <dgm:cxn modelId="{F62C9B66-76ED-4111-BDD3-B1721F5DBC58}" type="presOf" srcId="{06480240-EA3E-4A79-BCFE-7FB6B01517A1}" destId="{2F19C060-09AA-4349-ADFC-E2C6026B055B}" srcOrd="0" destOrd="1" presId="urn:microsoft.com/office/officeart/2005/8/layout/process3"/>
    <dgm:cxn modelId="{3138CED9-883D-4447-B065-01BC00C202C0}" type="presOf" srcId="{A546168E-9225-4D64-9231-B195541BFEB2}" destId="{06E3E54C-DA0D-4AF2-96A1-41FAAEBE1712}" srcOrd="0" destOrd="0" presId="urn:microsoft.com/office/officeart/2005/8/layout/process3"/>
    <dgm:cxn modelId="{1AA46F0D-2AE5-4732-9DA8-AD55142A6104}" type="presOf" srcId="{82282100-75DF-44DB-99A8-EBF7DAD690EF}" destId="{8DABF69E-E7CF-4D22-9236-ED5545F5979B}" srcOrd="0" destOrd="0" presId="urn:microsoft.com/office/officeart/2005/8/layout/process3"/>
    <dgm:cxn modelId="{4855DD91-14F4-4879-AC41-9EFBBDB4CAC2}" type="presOf" srcId="{5B8FAD34-DF9C-4E43-B6AF-3E2C6B4FF0FA}" destId="{8270CF3E-0812-4D15-BFFF-77AA82C00205}" srcOrd="1" destOrd="0" presId="urn:microsoft.com/office/officeart/2005/8/layout/process3"/>
    <dgm:cxn modelId="{DB609F52-7CD2-4D08-8EDC-A20A4E4B4448}" type="presOf" srcId="{8625FEC7-35F0-45CA-B94F-091F730EAE17}" destId="{26496184-5B68-4850-9ED6-D2EC16E8EA8F}" srcOrd="0" destOrd="0" presId="urn:microsoft.com/office/officeart/2005/8/layout/process3"/>
    <dgm:cxn modelId="{976D78B8-266F-43CC-82C8-32E540C6C194}" type="presOf" srcId="{5B8FAD34-DF9C-4E43-B6AF-3E2C6B4FF0FA}" destId="{7C23E01E-F9E8-4A44-91BE-0ADFBD8D3281}" srcOrd="0" destOrd="0" presId="urn:microsoft.com/office/officeart/2005/8/layout/process3"/>
    <dgm:cxn modelId="{AA40DAEF-8913-483B-82DF-0ADFDC1B63C1}" type="presOf" srcId="{0442438F-4783-49EF-8BA0-C6F4335B0F73}" destId="{91F90B43-1544-4845-9AEF-D29D114B29B5}" srcOrd="1" destOrd="0" presId="urn:microsoft.com/office/officeart/2005/8/layout/process3"/>
    <dgm:cxn modelId="{5AFA5F74-CA25-48D0-BC38-05A59258F3E9}" type="presOf" srcId="{5BB1F7E4-E90D-463B-9A54-66E16C5C2CCE}" destId="{2F19C060-09AA-4349-ADFC-E2C6026B055B}" srcOrd="0" destOrd="0" presId="urn:microsoft.com/office/officeart/2005/8/layout/process3"/>
    <dgm:cxn modelId="{35267296-D131-4640-B406-8499B9C3F4CB}" type="presOf" srcId="{4B3F0AED-438E-49B2-9D86-3F07CE528801}" destId="{406C8565-B808-4C82-BACE-E648072A2CDC}" srcOrd="0" destOrd="0" presId="urn:microsoft.com/office/officeart/2005/8/layout/process3"/>
    <dgm:cxn modelId="{EE96E6D4-62D7-434A-A2B7-4EA35460F2C6}" srcId="{8625FEC7-35F0-45CA-B94F-091F730EAE17}" destId="{06480240-EA3E-4A79-BCFE-7FB6B01517A1}" srcOrd="1" destOrd="0" parTransId="{B624F166-BDBC-4CC5-AECB-2AD4F83EF0C2}" sibTransId="{974082A4-BE80-4455-A87A-83203323116E}"/>
    <dgm:cxn modelId="{3876719E-5200-4AC1-9761-409B3600BB30}" type="presParOf" srcId="{11394258-1DDE-4D2F-80D6-D4726845ACED}" destId="{20A19BC0-64A0-47C1-90EB-1B1BD37336DB}" srcOrd="0" destOrd="0" presId="urn:microsoft.com/office/officeart/2005/8/layout/process3"/>
    <dgm:cxn modelId="{46A79FA7-8D6C-4D7C-9053-D582D156C916}" type="presParOf" srcId="{20A19BC0-64A0-47C1-90EB-1B1BD37336DB}" destId="{7C23E01E-F9E8-4A44-91BE-0ADFBD8D3281}" srcOrd="0" destOrd="0" presId="urn:microsoft.com/office/officeart/2005/8/layout/process3"/>
    <dgm:cxn modelId="{04410D6F-A644-4A05-A3AA-A7C7884B8838}" type="presParOf" srcId="{20A19BC0-64A0-47C1-90EB-1B1BD37336DB}" destId="{8270CF3E-0812-4D15-BFFF-77AA82C00205}" srcOrd="1" destOrd="0" presId="urn:microsoft.com/office/officeart/2005/8/layout/process3"/>
    <dgm:cxn modelId="{5DA1399C-6570-4391-B29B-8CB83110101B}" type="presParOf" srcId="{20A19BC0-64A0-47C1-90EB-1B1BD37336DB}" destId="{06E3E54C-DA0D-4AF2-96A1-41FAAEBE1712}" srcOrd="2" destOrd="0" presId="urn:microsoft.com/office/officeart/2005/8/layout/process3"/>
    <dgm:cxn modelId="{6128E9D4-751D-47EC-A552-BB4ABEA66CC3}" type="presParOf" srcId="{11394258-1DDE-4D2F-80D6-D4726845ACED}" destId="{8DABF69E-E7CF-4D22-9236-ED5545F5979B}" srcOrd="1" destOrd="0" presId="urn:microsoft.com/office/officeart/2005/8/layout/process3"/>
    <dgm:cxn modelId="{28BCC123-D7C5-4F86-B96D-9DBD2577FBD7}" type="presParOf" srcId="{8DABF69E-E7CF-4D22-9236-ED5545F5979B}" destId="{F7DE35A0-750F-46A9-86F8-B3439EF9D67C}" srcOrd="0" destOrd="0" presId="urn:microsoft.com/office/officeart/2005/8/layout/process3"/>
    <dgm:cxn modelId="{79E1E2F1-6CAF-436D-80EF-FCB026317DA5}" type="presParOf" srcId="{11394258-1DDE-4D2F-80D6-D4726845ACED}" destId="{51BBBE2D-FBC0-4CD8-890E-91B2E6740E0B}" srcOrd="2" destOrd="0" presId="urn:microsoft.com/office/officeart/2005/8/layout/process3"/>
    <dgm:cxn modelId="{D0372893-2D9B-4653-8EC1-C883489F016E}" type="presParOf" srcId="{51BBBE2D-FBC0-4CD8-890E-91B2E6740E0B}" destId="{26496184-5B68-4850-9ED6-D2EC16E8EA8F}" srcOrd="0" destOrd="0" presId="urn:microsoft.com/office/officeart/2005/8/layout/process3"/>
    <dgm:cxn modelId="{0E4AFC17-A080-4769-9156-1045E4462ACC}" type="presParOf" srcId="{51BBBE2D-FBC0-4CD8-890E-91B2E6740E0B}" destId="{852C8F75-3DD4-40A3-ABDA-4D2A314FE92B}" srcOrd="1" destOrd="0" presId="urn:microsoft.com/office/officeart/2005/8/layout/process3"/>
    <dgm:cxn modelId="{67DE2D62-73B9-494B-B421-77866B7C7E23}" type="presParOf" srcId="{51BBBE2D-FBC0-4CD8-890E-91B2E6740E0B}" destId="{2F19C060-09AA-4349-ADFC-E2C6026B055B}" srcOrd="2" destOrd="0" presId="urn:microsoft.com/office/officeart/2005/8/layout/process3"/>
    <dgm:cxn modelId="{6023A61D-CDCC-4691-A960-43757D46EA67}" type="presParOf" srcId="{11394258-1DDE-4D2F-80D6-D4726845ACED}" destId="{406C8565-B808-4C82-BACE-E648072A2CDC}" srcOrd="3" destOrd="0" presId="urn:microsoft.com/office/officeart/2005/8/layout/process3"/>
    <dgm:cxn modelId="{1997A2C5-3D1A-4A0A-B2AB-0C733CB8865B}" type="presParOf" srcId="{406C8565-B808-4C82-BACE-E648072A2CDC}" destId="{F0C511DB-D1A2-434E-80F5-D1066966AD78}" srcOrd="0" destOrd="0" presId="urn:microsoft.com/office/officeart/2005/8/layout/process3"/>
    <dgm:cxn modelId="{E9101844-45AE-4DA4-B1E8-EEF16E47110D}" type="presParOf" srcId="{11394258-1DDE-4D2F-80D6-D4726845ACED}" destId="{527ED95A-A839-4349-9823-A8DEA42CFEE3}" srcOrd="4" destOrd="0" presId="urn:microsoft.com/office/officeart/2005/8/layout/process3"/>
    <dgm:cxn modelId="{F6AD0512-7EE6-48AC-BDAD-6EEABB783E40}" type="presParOf" srcId="{527ED95A-A839-4349-9823-A8DEA42CFEE3}" destId="{3BC85CB2-C845-44BD-AE4C-3B8D3A919BCB}" srcOrd="0" destOrd="0" presId="urn:microsoft.com/office/officeart/2005/8/layout/process3"/>
    <dgm:cxn modelId="{9584050E-08E8-433D-AF01-2E9FCC5CC6EB}" type="presParOf" srcId="{527ED95A-A839-4349-9823-A8DEA42CFEE3}" destId="{91F90B43-1544-4845-9AEF-D29D114B29B5}" srcOrd="1" destOrd="0" presId="urn:microsoft.com/office/officeart/2005/8/layout/process3"/>
    <dgm:cxn modelId="{5889DBE2-261E-47AA-8689-BF8A4EDBB0CE}" type="presParOf" srcId="{527ED95A-A839-4349-9823-A8DEA42CFEE3}" destId="{795CA5C5-EE88-47D0-8041-5BCEAB98BBF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0CF3E-0812-4D15-BFFF-77AA82C00205}">
      <dsp:nvSpPr>
        <dsp:cNvPr id="0" name=""/>
        <dsp:cNvSpPr/>
      </dsp:nvSpPr>
      <dsp:spPr>
        <a:xfrm>
          <a:off x="3049" y="200157"/>
          <a:ext cx="1386485" cy="782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kern="1200" dirty="0" smtClean="0">
              <a:solidFill>
                <a:srgbClr val="0070C0"/>
              </a:solidFill>
            </a:rPr>
            <a:t>Zdrojové súbory</a:t>
          </a:r>
          <a:endParaRPr lang="sk-SK" sz="1400" kern="1200" dirty="0">
            <a:solidFill>
              <a:srgbClr val="0070C0"/>
            </a:solidFill>
          </a:endParaRPr>
        </a:p>
      </dsp:txBody>
      <dsp:txXfrm>
        <a:off x="3049" y="200157"/>
        <a:ext cx="1386485" cy="521476"/>
      </dsp:txXfrm>
    </dsp:sp>
    <dsp:sp modelId="{06E3E54C-DA0D-4AF2-96A1-41FAAEBE1712}">
      <dsp:nvSpPr>
        <dsp:cNvPr id="0" name=""/>
        <dsp:cNvSpPr/>
      </dsp:nvSpPr>
      <dsp:spPr>
        <a:xfrm>
          <a:off x="287028" y="721634"/>
          <a:ext cx="1386485" cy="80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k-SK" sz="1400" kern="1200" dirty="0" smtClean="0"/>
            <a:t>subor1.cpp</a:t>
          </a:r>
          <a:endParaRPr lang="sk-SK" sz="1400" kern="1200" dirty="0"/>
        </a:p>
      </dsp:txBody>
      <dsp:txXfrm>
        <a:off x="310647" y="745253"/>
        <a:ext cx="1339247" cy="759162"/>
      </dsp:txXfrm>
    </dsp:sp>
    <dsp:sp modelId="{8DABF69E-E7CF-4D22-9236-ED5545F5979B}">
      <dsp:nvSpPr>
        <dsp:cNvPr id="0" name=""/>
        <dsp:cNvSpPr/>
      </dsp:nvSpPr>
      <dsp:spPr>
        <a:xfrm>
          <a:off x="1599721" y="288298"/>
          <a:ext cx="445594" cy="3451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1100" kern="1200"/>
        </a:p>
      </dsp:txBody>
      <dsp:txXfrm>
        <a:off x="1599721" y="357337"/>
        <a:ext cx="342036" cy="207116"/>
      </dsp:txXfrm>
    </dsp:sp>
    <dsp:sp modelId="{852C8F75-3DD4-40A3-ABDA-4D2A314FE92B}">
      <dsp:nvSpPr>
        <dsp:cNvPr id="0" name=""/>
        <dsp:cNvSpPr/>
      </dsp:nvSpPr>
      <dsp:spPr>
        <a:xfrm>
          <a:off x="2230279" y="200157"/>
          <a:ext cx="1386485" cy="782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kern="1200" dirty="0" err="1" smtClean="0">
              <a:solidFill>
                <a:srgbClr val="0070C0"/>
              </a:solidFill>
            </a:rPr>
            <a:t>Preprocesor</a:t>
          </a:r>
          <a:endParaRPr lang="sk-SK" sz="1400" kern="1200" dirty="0">
            <a:solidFill>
              <a:srgbClr val="0070C0"/>
            </a:solidFill>
          </a:endParaRPr>
        </a:p>
      </dsp:txBody>
      <dsp:txXfrm>
        <a:off x="2230279" y="200157"/>
        <a:ext cx="1386485" cy="521476"/>
      </dsp:txXfrm>
    </dsp:sp>
    <dsp:sp modelId="{2F19C060-09AA-4349-ADFC-E2C6026B055B}">
      <dsp:nvSpPr>
        <dsp:cNvPr id="0" name=""/>
        <dsp:cNvSpPr/>
      </dsp:nvSpPr>
      <dsp:spPr>
        <a:xfrm>
          <a:off x="2514258" y="721634"/>
          <a:ext cx="1386485" cy="80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k-SK" sz="1400" kern="1200" dirty="0" smtClean="0"/>
            <a:t>Jeden zdrojový súbor</a:t>
          </a:r>
          <a:endParaRPr lang="sk-SK" sz="1400" kern="1200" dirty="0"/>
        </a:p>
      </dsp:txBody>
      <dsp:txXfrm>
        <a:off x="2537877" y="745253"/>
        <a:ext cx="1339247" cy="759162"/>
      </dsp:txXfrm>
    </dsp:sp>
    <dsp:sp modelId="{406C8565-B808-4C82-BACE-E648072A2CDC}">
      <dsp:nvSpPr>
        <dsp:cNvPr id="0" name=""/>
        <dsp:cNvSpPr/>
      </dsp:nvSpPr>
      <dsp:spPr>
        <a:xfrm>
          <a:off x="3826951" y="288298"/>
          <a:ext cx="445594" cy="3451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1100" kern="1200"/>
        </a:p>
      </dsp:txBody>
      <dsp:txXfrm>
        <a:off x="3826951" y="357337"/>
        <a:ext cx="342036" cy="207116"/>
      </dsp:txXfrm>
    </dsp:sp>
    <dsp:sp modelId="{91F90B43-1544-4845-9AEF-D29D114B29B5}">
      <dsp:nvSpPr>
        <dsp:cNvPr id="0" name=""/>
        <dsp:cNvSpPr/>
      </dsp:nvSpPr>
      <dsp:spPr>
        <a:xfrm>
          <a:off x="4457510" y="200157"/>
          <a:ext cx="1386485" cy="782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kern="1200" dirty="0" smtClean="0">
              <a:solidFill>
                <a:srgbClr val="0070C0"/>
              </a:solidFill>
            </a:rPr>
            <a:t>Preklad</a:t>
          </a:r>
          <a:endParaRPr lang="sk-SK" sz="1400" kern="1200" dirty="0">
            <a:solidFill>
              <a:srgbClr val="0070C0"/>
            </a:solidFill>
          </a:endParaRPr>
        </a:p>
      </dsp:txBody>
      <dsp:txXfrm>
        <a:off x="4457510" y="200157"/>
        <a:ext cx="1386485" cy="521476"/>
      </dsp:txXfrm>
    </dsp:sp>
    <dsp:sp modelId="{795CA5C5-EE88-47D0-8041-5BCEAB98BBFF}">
      <dsp:nvSpPr>
        <dsp:cNvPr id="0" name=""/>
        <dsp:cNvSpPr/>
      </dsp:nvSpPr>
      <dsp:spPr>
        <a:xfrm>
          <a:off x="4741489" y="721634"/>
          <a:ext cx="1386485" cy="806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Cie</a:t>
          </a:r>
          <a:r>
            <a:rPr lang="sk-SK" sz="1400" kern="1200" dirty="0" smtClean="0"/>
            <a:t>ľ</a:t>
          </a:r>
          <a:r>
            <a:rPr lang="en-US" sz="1400" kern="1200" dirty="0" err="1" smtClean="0"/>
            <a:t>ov</a:t>
          </a:r>
          <a:r>
            <a:rPr lang="sk-SK" sz="1400" kern="1200" dirty="0" smtClean="0"/>
            <a:t>ý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modul</a:t>
          </a:r>
          <a:r>
            <a:rPr lang="sk-SK" sz="1400" kern="1200" dirty="0" smtClean="0"/>
            <a:t> (</a:t>
          </a:r>
          <a:r>
            <a:rPr lang="en-US" sz="1400" kern="1200" dirty="0" smtClean="0"/>
            <a:t>.o,.obj</a:t>
          </a:r>
          <a:r>
            <a:rPr lang="sk-SK" sz="1400" kern="1200" dirty="0" smtClean="0"/>
            <a:t>)</a:t>
          </a:r>
          <a:endParaRPr lang="sk-SK" sz="1400" kern="1200" dirty="0"/>
        </a:p>
      </dsp:txBody>
      <dsp:txXfrm>
        <a:off x="4765108" y="745253"/>
        <a:ext cx="1339247" cy="7591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0CF3E-0812-4D15-BFFF-77AA82C00205}">
      <dsp:nvSpPr>
        <dsp:cNvPr id="0" name=""/>
        <dsp:cNvSpPr/>
      </dsp:nvSpPr>
      <dsp:spPr>
        <a:xfrm>
          <a:off x="3049" y="187557"/>
          <a:ext cx="1386485" cy="782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kern="1200" dirty="0" smtClean="0">
              <a:solidFill>
                <a:srgbClr val="0070C0"/>
              </a:solidFill>
            </a:rPr>
            <a:t>Zdrojové súbory</a:t>
          </a:r>
          <a:endParaRPr lang="sk-SK" sz="1400" kern="1200" dirty="0">
            <a:solidFill>
              <a:srgbClr val="0070C0"/>
            </a:solidFill>
          </a:endParaRPr>
        </a:p>
      </dsp:txBody>
      <dsp:txXfrm>
        <a:off x="3049" y="187557"/>
        <a:ext cx="1386485" cy="521476"/>
      </dsp:txXfrm>
    </dsp:sp>
    <dsp:sp modelId="{06E3E54C-DA0D-4AF2-96A1-41FAAEBE1712}">
      <dsp:nvSpPr>
        <dsp:cNvPr id="0" name=""/>
        <dsp:cNvSpPr/>
      </dsp:nvSpPr>
      <dsp:spPr>
        <a:xfrm>
          <a:off x="287028" y="709034"/>
          <a:ext cx="1386485" cy="83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k-SK" sz="1400" kern="1200" dirty="0" smtClean="0"/>
            <a:t>subor2.cpp</a:t>
          </a:r>
          <a:endParaRPr lang="sk-SK" sz="1400" kern="1200" dirty="0"/>
        </a:p>
      </dsp:txBody>
      <dsp:txXfrm>
        <a:off x="311385" y="733391"/>
        <a:ext cx="1337771" cy="782886"/>
      </dsp:txXfrm>
    </dsp:sp>
    <dsp:sp modelId="{8DABF69E-E7CF-4D22-9236-ED5545F5979B}">
      <dsp:nvSpPr>
        <dsp:cNvPr id="0" name=""/>
        <dsp:cNvSpPr/>
      </dsp:nvSpPr>
      <dsp:spPr>
        <a:xfrm>
          <a:off x="1599721" y="275698"/>
          <a:ext cx="445594" cy="3451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1100" kern="1200"/>
        </a:p>
      </dsp:txBody>
      <dsp:txXfrm>
        <a:off x="1599721" y="344737"/>
        <a:ext cx="342036" cy="207116"/>
      </dsp:txXfrm>
    </dsp:sp>
    <dsp:sp modelId="{852C8F75-3DD4-40A3-ABDA-4D2A314FE92B}">
      <dsp:nvSpPr>
        <dsp:cNvPr id="0" name=""/>
        <dsp:cNvSpPr/>
      </dsp:nvSpPr>
      <dsp:spPr>
        <a:xfrm>
          <a:off x="2230279" y="187557"/>
          <a:ext cx="1386485" cy="782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kern="1200" dirty="0" err="1" smtClean="0">
              <a:solidFill>
                <a:srgbClr val="0070C0"/>
              </a:solidFill>
            </a:rPr>
            <a:t>Preprocesor</a:t>
          </a:r>
          <a:endParaRPr lang="sk-SK" sz="1400" kern="1200" dirty="0">
            <a:solidFill>
              <a:srgbClr val="0070C0"/>
            </a:solidFill>
          </a:endParaRPr>
        </a:p>
      </dsp:txBody>
      <dsp:txXfrm>
        <a:off x="2230279" y="187557"/>
        <a:ext cx="1386485" cy="521476"/>
      </dsp:txXfrm>
    </dsp:sp>
    <dsp:sp modelId="{2F19C060-09AA-4349-ADFC-E2C6026B055B}">
      <dsp:nvSpPr>
        <dsp:cNvPr id="0" name=""/>
        <dsp:cNvSpPr/>
      </dsp:nvSpPr>
      <dsp:spPr>
        <a:xfrm>
          <a:off x="2514258" y="709034"/>
          <a:ext cx="1386485" cy="83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k-SK" sz="1400" kern="1200" dirty="0" smtClean="0"/>
            <a:t>Jeden zdrojový</a:t>
          </a:r>
          <a:endParaRPr lang="sk-SK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sk-SK" sz="1400" kern="1200" smtClean="0"/>
            <a:t> </a:t>
          </a:r>
          <a:r>
            <a:rPr lang="sk-SK" sz="1400" kern="1200" dirty="0" smtClean="0"/>
            <a:t>súbor</a:t>
          </a:r>
          <a:endParaRPr lang="sk-SK" sz="1400" kern="1200" dirty="0"/>
        </a:p>
      </dsp:txBody>
      <dsp:txXfrm>
        <a:off x="2538615" y="733391"/>
        <a:ext cx="1337771" cy="782886"/>
      </dsp:txXfrm>
    </dsp:sp>
    <dsp:sp modelId="{406C8565-B808-4C82-BACE-E648072A2CDC}">
      <dsp:nvSpPr>
        <dsp:cNvPr id="0" name=""/>
        <dsp:cNvSpPr/>
      </dsp:nvSpPr>
      <dsp:spPr>
        <a:xfrm>
          <a:off x="3826951" y="275698"/>
          <a:ext cx="445594" cy="3451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tint val="6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-25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sk-SK" sz="1100" kern="1200"/>
        </a:p>
      </dsp:txBody>
      <dsp:txXfrm>
        <a:off x="3826951" y="344737"/>
        <a:ext cx="342036" cy="207116"/>
      </dsp:txXfrm>
    </dsp:sp>
    <dsp:sp modelId="{91F90B43-1544-4845-9AEF-D29D114B29B5}">
      <dsp:nvSpPr>
        <dsp:cNvPr id="0" name=""/>
        <dsp:cNvSpPr/>
      </dsp:nvSpPr>
      <dsp:spPr>
        <a:xfrm>
          <a:off x="4457510" y="187557"/>
          <a:ext cx="1386485" cy="7822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k-SK" sz="1400" kern="1200" dirty="0" smtClean="0">
              <a:solidFill>
                <a:srgbClr val="0070C0"/>
              </a:solidFill>
            </a:rPr>
            <a:t>Preklad</a:t>
          </a:r>
          <a:endParaRPr lang="sk-SK" sz="1400" kern="1200" dirty="0">
            <a:solidFill>
              <a:srgbClr val="0070C0"/>
            </a:solidFill>
          </a:endParaRPr>
        </a:p>
      </dsp:txBody>
      <dsp:txXfrm>
        <a:off x="4457510" y="187557"/>
        <a:ext cx="1386485" cy="521476"/>
      </dsp:txXfrm>
    </dsp:sp>
    <dsp:sp modelId="{795CA5C5-EE88-47D0-8041-5BCEAB98BBFF}">
      <dsp:nvSpPr>
        <dsp:cNvPr id="0" name=""/>
        <dsp:cNvSpPr/>
      </dsp:nvSpPr>
      <dsp:spPr>
        <a:xfrm>
          <a:off x="4741489" y="709034"/>
          <a:ext cx="1386485" cy="83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5008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err="1" smtClean="0"/>
            <a:t>Cie</a:t>
          </a:r>
          <a:r>
            <a:rPr lang="sk-SK" sz="1400" kern="1200" dirty="0" smtClean="0"/>
            <a:t>ľ</a:t>
          </a:r>
          <a:r>
            <a:rPr lang="en-US" sz="1400" kern="1200" dirty="0" err="1" smtClean="0"/>
            <a:t>ov</a:t>
          </a:r>
          <a:r>
            <a:rPr lang="sk-SK" sz="1400" kern="1200" dirty="0" smtClean="0"/>
            <a:t>ý</a:t>
          </a:r>
          <a:r>
            <a:rPr lang="en-US" sz="1400" kern="1200" dirty="0" smtClean="0"/>
            <a:t> </a:t>
          </a:r>
          <a:r>
            <a:rPr lang="en-US" sz="1400" kern="1200" dirty="0" err="1" smtClean="0"/>
            <a:t>modul</a:t>
          </a:r>
          <a:r>
            <a:rPr lang="sk-SK" sz="1400" kern="1200" dirty="0" smtClean="0"/>
            <a:t> (</a:t>
          </a:r>
          <a:r>
            <a:rPr lang="en-US" sz="1400" kern="1200" dirty="0" smtClean="0"/>
            <a:t>.o,.obj</a:t>
          </a:r>
          <a:r>
            <a:rPr lang="sk-SK" sz="1400" kern="1200" dirty="0" smtClean="0"/>
            <a:t>)</a:t>
          </a:r>
          <a:endParaRPr lang="sk-SK" sz="1400" kern="1200" dirty="0"/>
        </a:p>
      </dsp:txBody>
      <dsp:txXfrm>
        <a:off x="4765846" y="733391"/>
        <a:ext cx="1337771" cy="782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3AE95F8-F09F-4DAA-AF6F-0B7DEB00B836}" type="datetimeFigureOut">
              <a:rPr lang="en-US"/>
              <a:pPr>
                <a:defRPr/>
              </a:pPr>
              <a:t>9/23/2019</a:t>
            </a:fld>
            <a:endParaRPr lang="en-US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98742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708025" y="4856163"/>
            <a:ext cx="5670550" cy="460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  <a:p>
            <a:pPr lvl="4"/>
            <a:r>
              <a:rPr lang="sk-SK" noProof="0" smtClean="0"/>
              <a:t>Piata úroveň</a:t>
            </a:r>
            <a:endParaRPr lang="en-US" noProof="0" smtClean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8FF3B8E-BCB8-413B-984F-945C0A4F5C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22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71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40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A38D07-CCA0-4AFE-9B59-0CF0ACF08A8F}" type="slidenum">
              <a:rPr lang="en-US" smtClean="0"/>
              <a:pPr eaLnBrk="1" hangingPunct="1"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2553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419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69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15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513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327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429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75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90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7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69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38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70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Pomocou textového editora napíšeme program a uložíme ho do súboru. Tento súbor predstavuje </a:t>
            </a:r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zdrojový kód programu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Zdrojový kód preložíme (skompilujeme). Znamená to, že spustíme program, ktorý preloží zdrojový kód do interného jazyka, nazývaného strojový kód, používaného hostiteľským počítačom. Súbor, obsahujúci preložený program predstavuje </a:t>
            </a:r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cieľový kód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programu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Zdrojový kód</a:t>
            </a:r>
            <a:endParaRPr lang="sk-SK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KOMPILÁTOR</a:t>
            </a:r>
            <a:endParaRPr lang="sk-SK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Cieľový kód</a:t>
            </a:r>
            <a:endParaRPr lang="sk-SK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LINKER</a:t>
            </a:r>
            <a:endParaRPr lang="sk-SK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Vykonateľný kód</a:t>
            </a:r>
            <a:endParaRPr lang="sk-SK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Štartovací kód</a:t>
            </a:r>
            <a:endParaRPr lang="sk-SK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Knižničný kód</a:t>
            </a:r>
            <a:endParaRPr lang="sk-SK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dirty="0" smtClean="0">
                <a:effectLst/>
              </a:rPr>
              <a:t/>
            </a:r>
            <a:br>
              <a:rPr lang="sk-SK" dirty="0" smtClean="0">
                <a:effectLst/>
              </a:rPr>
            </a:br>
            <a:r>
              <a:rPr lang="sk-SK" dirty="0" smtClean="0">
                <a:effectLst/>
              </a:rPr>
              <a:t>Cieľový kód spojíme s ďalším kódom. Napríklad C++ programy </a:t>
            </a:r>
            <a:r>
              <a:rPr lang="sk-SK" dirty="0" err="1" smtClean="0">
                <a:effectLst/>
              </a:rPr>
              <a:t>bežnepoužívajú</a:t>
            </a:r>
            <a:r>
              <a:rPr lang="sk-SK" dirty="0" smtClean="0">
                <a:effectLst/>
              </a:rPr>
              <a:t> knižnice. C++ knižnica obsahuje cieľový kód množiny počítačových rutín, nazývaných funkcie. Spájanie (linkovanie) spája cieľový kód s cieľovým kódom týchto funkcii a s nejakým štandardným štartovacím kódom, aby sa vytvorila spustiteľná verzia programu. Súbor, obsahujúci tento finálny produkt sa nazýva </a:t>
            </a:r>
            <a:r>
              <a:rPr lang="sk-SK" b="1" dirty="0" smtClean="0">
                <a:effectLst/>
              </a:rPr>
              <a:t>vykonateľný kód</a:t>
            </a:r>
            <a:r>
              <a:rPr lang="sk-SK" dirty="0" smtClean="0">
                <a:effectLst/>
              </a:rPr>
              <a:t>.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20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Tx/>
              <a:buNone/>
              <a:defRPr/>
            </a:pPr>
            <a:r>
              <a:rPr lang="sk-SK" sz="2000" b="0" dirty="0" smtClean="0">
                <a:solidFill>
                  <a:srgbClr val="FF0000"/>
                </a:solidFill>
              </a:rPr>
              <a:t>Zdrojový súbor </a:t>
            </a:r>
            <a:r>
              <a:rPr lang="en-US" sz="2000" b="0" dirty="0" smtClean="0">
                <a:solidFill>
                  <a:srgbClr val="FF0000"/>
                </a:solidFill>
              </a:rPr>
              <a:t>-&gt;</a:t>
            </a:r>
            <a:r>
              <a:rPr lang="sk-SK" sz="2000" b="0" dirty="0" smtClean="0">
                <a:solidFill>
                  <a:srgbClr val="FF0000"/>
                </a:solidFill>
              </a:rPr>
              <a:t> </a:t>
            </a:r>
            <a:r>
              <a:rPr lang="sk-SK" sz="2000" b="0" dirty="0" err="1" smtClean="0">
                <a:solidFill>
                  <a:srgbClr val="FF0000"/>
                </a:solidFill>
              </a:rPr>
              <a:t>preprocesor</a:t>
            </a:r>
            <a:r>
              <a:rPr lang="en-US" sz="2000" b="0" dirty="0" smtClean="0">
                <a:solidFill>
                  <a:srgbClr val="FF0000"/>
                </a:solidFill>
              </a:rPr>
              <a:t> -&gt;</a:t>
            </a:r>
            <a:r>
              <a:rPr lang="sk-SK" sz="2000" b="0" dirty="0" smtClean="0">
                <a:solidFill>
                  <a:srgbClr val="FF0000"/>
                </a:solidFill>
              </a:rPr>
              <a:t> preklad</a:t>
            </a:r>
            <a:r>
              <a:rPr lang="en-US" sz="2000" b="0" dirty="0" smtClean="0">
                <a:solidFill>
                  <a:srgbClr val="FF0000"/>
                </a:solidFill>
              </a:rPr>
              <a:t> -&gt;</a:t>
            </a:r>
            <a:r>
              <a:rPr lang="sk-SK" sz="2000" b="0" dirty="0" smtClean="0">
                <a:solidFill>
                  <a:srgbClr val="FF0000"/>
                </a:solidFill>
              </a:rPr>
              <a:t> linkovanie </a:t>
            </a:r>
            <a:r>
              <a:rPr lang="en-US" sz="2000" b="0" dirty="0" smtClean="0">
                <a:solidFill>
                  <a:srgbClr val="FF0000"/>
                </a:solidFill>
              </a:rPr>
              <a:t>-&gt;</a:t>
            </a:r>
            <a:r>
              <a:rPr lang="sk-SK" sz="2000" b="0" dirty="0" smtClean="0">
                <a:solidFill>
                  <a:srgbClr val="FF0000"/>
                </a:solidFill>
              </a:rPr>
              <a:t> program</a:t>
            </a:r>
          </a:p>
          <a:p>
            <a:pPr>
              <a:defRPr/>
            </a:pPr>
            <a:endParaRPr lang="sk-SK" sz="1800" b="0" dirty="0" smtClean="0"/>
          </a:p>
          <a:p>
            <a:pPr>
              <a:defRPr/>
            </a:pPr>
            <a:r>
              <a:rPr lang="sk-SK" sz="1800" b="0" dirty="0" err="1" smtClean="0"/>
              <a:t>Preprocesor</a:t>
            </a:r>
            <a:endParaRPr lang="sk-SK" sz="1800" b="0" dirty="0" smtClean="0"/>
          </a:p>
          <a:p>
            <a:pPr lvl="1">
              <a:defRPr/>
            </a:pPr>
            <a:r>
              <a:rPr lang="sk-SK" sz="1400" b="0" dirty="0" smtClean="0"/>
              <a:t>Analýza -</a:t>
            </a:r>
            <a:r>
              <a:rPr lang="en-US" sz="1400" b="0" dirty="0" smtClean="0"/>
              <a:t>&gt;</a:t>
            </a:r>
            <a:r>
              <a:rPr lang="sk-SK" sz="1400" b="0" dirty="0" smtClean="0"/>
              <a:t> strom, statická kontrola typov</a:t>
            </a:r>
          </a:p>
          <a:p>
            <a:pPr lvl="1">
              <a:defRPr/>
            </a:pPr>
            <a:r>
              <a:rPr lang="sk-SK" sz="1400" b="0" dirty="0" smtClean="0"/>
              <a:t>Generátor kódu</a:t>
            </a:r>
            <a:r>
              <a:rPr lang="en-US" sz="1400" b="0" dirty="0" smtClean="0"/>
              <a:t> -&gt; </a:t>
            </a:r>
            <a:r>
              <a:rPr lang="en-US" sz="1400" b="0" dirty="0" err="1" smtClean="0"/>
              <a:t>cie</a:t>
            </a:r>
            <a:r>
              <a:rPr lang="sk-SK" sz="1400" b="0" dirty="0" smtClean="0"/>
              <a:t>ľ</a:t>
            </a:r>
            <a:r>
              <a:rPr lang="en-US" sz="1400" b="0" dirty="0" err="1" smtClean="0"/>
              <a:t>ov</a:t>
            </a:r>
            <a:r>
              <a:rPr lang="sk-SK" sz="1400" b="0" dirty="0" smtClean="0"/>
              <a:t>ý</a:t>
            </a:r>
            <a:r>
              <a:rPr lang="en-US" sz="1400" b="0" dirty="0" smtClean="0"/>
              <a:t> </a:t>
            </a:r>
            <a:r>
              <a:rPr lang="en-US" sz="1400" b="0" dirty="0" err="1" smtClean="0"/>
              <a:t>modul</a:t>
            </a:r>
            <a:r>
              <a:rPr lang="sk-SK" sz="1400" b="0" dirty="0" smtClean="0"/>
              <a:t> (.</a:t>
            </a:r>
            <a:r>
              <a:rPr lang="sk-SK" sz="1400" b="0" dirty="0" err="1" smtClean="0"/>
              <a:t>obj</a:t>
            </a:r>
            <a:r>
              <a:rPr lang="sk-SK" sz="1400" b="0" dirty="0" smtClean="0"/>
              <a:t>, .o)</a:t>
            </a:r>
          </a:p>
          <a:p>
            <a:pPr>
              <a:defRPr/>
            </a:pPr>
            <a:r>
              <a:rPr lang="sk-SK" sz="1800" b="0" dirty="0" smtClean="0"/>
              <a:t>Preklad</a:t>
            </a:r>
          </a:p>
          <a:p>
            <a:pPr lvl="1">
              <a:defRPr/>
            </a:pPr>
            <a:r>
              <a:rPr lang="sk-SK" sz="1400" b="0" dirty="0" smtClean="0"/>
              <a:t>Interpreter - +prenositeľnosť, -rýchlosť, -tvorba rozsiahlejších projektov</a:t>
            </a:r>
          </a:p>
          <a:p>
            <a:pPr lvl="1">
              <a:defRPr/>
            </a:pPr>
            <a:r>
              <a:rPr lang="sk-SK" sz="1400" b="0" dirty="0" smtClean="0"/>
              <a:t>Kompilátor - +rýchlosť, +optimalizácia kódu, -prenositeľnosť cieľového modulu</a:t>
            </a:r>
          </a:p>
          <a:p>
            <a:pPr lvl="1">
              <a:defRPr/>
            </a:pPr>
            <a:r>
              <a:rPr lang="sk-SK" sz="1400" b="0" dirty="0" smtClean="0"/>
              <a:t>Interpreter i kompilátor</a:t>
            </a:r>
          </a:p>
          <a:p>
            <a:pPr>
              <a:defRPr/>
            </a:pPr>
            <a:r>
              <a:rPr lang="sk-SK" sz="1800" b="0" dirty="0" smtClean="0"/>
              <a:t>Linkovanie</a:t>
            </a:r>
          </a:p>
          <a:p>
            <a:pPr lvl="1">
              <a:defRPr/>
            </a:pPr>
            <a:r>
              <a:rPr lang="sk-SK" sz="1400" b="0" dirty="0" smtClean="0"/>
              <a:t>Spájanie modulov - Linkovanie </a:t>
            </a:r>
            <a:r>
              <a:rPr lang="en-US" sz="1400" b="0" dirty="0" smtClean="0"/>
              <a:t>-&gt; .exe – </a:t>
            </a:r>
            <a:r>
              <a:rPr lang="sk-SK" sz="1400" b="0" dirty="0" smtClean="0"/>
              <a:t>vykonateľný program</a:t>
            </a:r>
          </a:p>
          <a:p>
            <a:pPr lvl="1">
              <a:defRPr/>
            </a:pPr>
            <a:endParaRPr lang="sk-SK" sz="1400" b="0" dirty="0" smtClean="0"/>
          </a:p>
          <a:p>
            <a:pPr>
              <a:defRPr/>
            </a:pPr>
            <a:r>
              <a:rPr lang="sk-SK" sz="1800" b="0" dirty="0" smtClean="0"/>
              <a:t>Oddelená kompilácia</a:t>
            </a:r>
          </a:p>
          <a:p>
            <a:pPr lvl="1">
              <a:defRPr/>
            </a:pPr>
            <a:r>
              <a:rPr lang="sk-SK" sz="1400" b="0" dirty="0" smtClean="0"/>
              <a:t>vytváranie malých zrozumiteľných zdrojových modulov</a:t>
            </a:r>
            <a:endParaRPr lang="en-US" sz="1400" b="0" dirty="0" smtClean="0"/>
          </a:p>
          <a:p>
            <a:pPr lvl="1">
              <a:defRPr/>
            </a:pPr>
            <a:endParaRPr lang="en-US" sz="1400" b="0" dirty="0" smtClean="0"/>
          </a:p>
          <a:p>
            <a:pPr marL="285750" lvl="1">
              <a:buFont typeface="Arial" pitchFamily="34" charset="0"/>
              <a:buChar char="•"/>
              <a:defRPr/>
            </a:pPr>
            <a:r>
              <a:rPr lang="sk-SK" sz="1800" b="0" dirty="0" smtClean="0">
                <a:solidFill>
                  <a:schemeClr val="accent2"/>
                </a:solidFill>
              </a:rPr>
              <a:t>Vývojové prostredie alebo </a:t>
            </a:r>
            <a:r>
              <a:rPr lang="sk-SK" sz="1800" b="0" dirty="0" err="1" smtClean="0">
                <a:solidFill>
                  <a:schemeClr val="accent2"/>
                </a:solidFill>
              </a:rPr>
              <a:t>Makefile</a:t>
            </a:r>
            <a:endParaRPr lang="sk-SK" sz="1800" b="0" dirty="0" smtClean="0">
              <a:solidFill>
                <a:schemeClr val="accent2"/>
              </a:solidFill>
            </a:endParaRPr>
          </a:p>
          <a:p>
            <a:endParaRPr lang="sk-SK" b="0" dirty="0" smtClean="0"/>
          </a:p>
          <a:p>
            <a:r>
              <a:rPr lang="sk-SK" b="0" dirty="0" smtClean="0"/>
              <a:t>Strom závislostí –</a:t>
            </a:r>
            <a:r>
              <a:rPr lang="sk-SK" b="0" baseline="0" dirty="0" smtClean="0"/>
              <a:t> preklad len nevyhnutných modulov a záverečné linkovanie</a:t>
            </a:r>
            <a:endParaRPr lang="sk-SK" b="0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50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Pomocou textového editora napíšeme program a uložíme ho do súboru. Tento súbor predstavuje </a:t>
            </a:r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zdrojový kód programu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Zdrojový kód preložíme (skompilujeme). Znamená to, že spustíme program, ktorý preloží zdrojový kód do interného jazyka, nazývaného strojový kód, používaného hostiteľským počítačom. Súbor, obsahujúci preložený program predstavuje </a:t>
            </a:r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cieľový kód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programu</a:t>
            </a:r>
            <a:r>
              <a:rPr lang="sk-SK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Zdrojový kód</a:t>
            </a:r>
            <a:endParaRPr lang="sk-SK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KOMPILÁTOR</a:t>
            </a:r>
            <a:endParaRPr lang="sk-SK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Cieľový kód</a:t>
            </a:r>
            <a:endParaRPr lang="sk-SK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LINKER</a:t>
            </a:r>
            <a:endParaRPr lang="sk-SK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Vykonateľný kód</a:t>
            </a:r>
            <a:endParaRPr lang="sk-SK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Štartovací kód</a:t>
            </a:r>
            <a:endParaRPr lang="sk-SK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Knižničný kód</a:t>
            </a:r>
            <a:endParaRPr lang="sk-SK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dirty="0" smtClean="0">
                <a:effectLst/>
              </a:rPr>
              <a:t/>
            </a:r>
            <a:br>
              <a:rPr lang="sk-SK" dirty="0" smtClean="0">
                <a:effectLst/>
              </a:rPr>
            </a:br>
            <a:r>
              <a:rPr lang="sk-SK" dirty="0" smtClean="0">
                <a:effectLst/>
              </a:rPr>
              <a:t>Cieľový kód spojíme s ďalším kódom. Napríklad C++ programy </a:t>
            </a:r>
            <a:r>
              <a:rPr lang="sk-SK" dirty="0" err="1" smtClean="0">
                <a:effectLst/>
              </a:rPr>
              <a:t>bežnepoužívajú</a:t>
            </a:r>
            <a:r>
              <a:rPr lang="sk-SK" dirty="0" smtClean="0">
                <a:effectLst/>
              </a:rPr>
              <a:t> knižnice. C++ knižnica obsahuje cieľový kód množiny počítačových rutín, nazývaných funkcie. Spájanie (linkovanie) spája cieľový kód s cieľovým kódom týchto funkcii a s nejakým štandardným štartovacím kódom, aby sa vytvorila spustiteľná verzia programu. Súbor, obsahujúci tento finálny produkt sa nazýva </a:t>
            </a:r>
            <a:r>
              <a:rPr lang="sk-SK" b="1" dirty="0" smtClean="0">
                <a:effectLst/>
              </a:rPr>
              <a:t>vykonateľný kód</a:t>
            </a:r>
            <a:r>
              <a:rPr lang="sk-SK" dirty="0" smtClean="0">
                <a:effectLst/>
              </a:rPr>
              <a:t>.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61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61B5C-9EE7-45E0-BB37-6D410ECD435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600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4468A-1B49-4DF2-8FC9-3786061B321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6092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6669087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6669087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814EC-FB35-41FF-8E97-A1E080FAC89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28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FC1EE-EFD1-4045-8656-BC6E9F7D031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283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7328F-30A7-4500-B0D5-25BE6B25C19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285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73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73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C1275-10A3-45CC-82C9-7E5BBEE7B2F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25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251ED-C8FD-4B58-BD40-B6B1AAC05E3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105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21824-E408-45F6-80E9-6F0C611B222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039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59A6B-40B0-4736-8518-603DFC6C413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496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451CE-E0EF-4A91-84E1-60F68E0B4FC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6555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2F049-B7D9-4FD0-8E67-E7BD70BF176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8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229600" cy="77787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styly předlohy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Třetí úroveň</a:t>
            </a:r>
          </a:p>
          <a:p>
            <a:pPr lvl="3"/>
            <a:r>
              <a:rPr lang="sk-SK" smtClean="0"/>
              <a:t>Čtvrtá úroveň</a:t>
            </a:r>
          </a:p>
          <a:p>
            <a:pPr lvl="4"/>
            <a:r>
              <a:rPr lang="sk-SK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3F8878E-16DA-4483-90EA-ED87A713B33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roslav.gabor@fri.uniza.sk" TargetMode="External"/><Relationship Id="rId2" Type="http://schemas.openxmlformats.org/officeDocument/2006/relationships/hyperlink" Target="mailto:viliam.tavac@fri.uniza.sk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peter.novotny@" TargetMode="External"/><Relationship Id="rId4" Type="http://schemas.openxmlformats.org/officeDocument/2006/relationships/hyperlink" Target="mailto:piecka@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i.uniza.sk/stranka/softver-a-interne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://www.fri.uniza.sk/uploads/files/Software%20MSDN_AA%20pre%20studentov.doc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sedv.at/books/ecke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2276872"/>
            <a:ext cx="8784976" cy="9361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FF0000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eaLnBrk="1" hangingPunct="1">
              <a:lnSpc>
                <a:spcPct val="80000"/>
              </a:lnSpc>
              <a:defRPr/>
            </a:pPr>
            <a:r>
              <a:rPr lang="sk-SK" sz="2000" b="1" kern="0" dirty="0" smtClean="0"/>
              <a:t>Viliam TAVAČ, Žilina  </a:t>
            </a:r>
          </a:p>
          <a:p>
            <a:pPr marL="0" lvl="1" eaLnBrk="1" hangingPunct="1">
              <a:lnSpc>
                <a:spcPct val="80000"/>
              </a:lnSpc>
              <a:defRPr/>
            </a:pPr>
            <a:r>
              <a:rPr lang="sk-SK" sz="2000" b="1" kern="0" dirty="0" err="1" smtClean="0">
                <a:solidFill>
                  <a:schemeClr val="bg1"/>
                </a:solidFill>
                <a:hlinkClick r:id="rId2"/>
              </a:rPr>
              <a:t>viliam.tavac</a:t>
            </a:r>
            <a:r>
              <a:rPr lang="en-US" sz="2000" b="1" kern="0" dirty="0" smtClean="0">
                <a:solidFill>
                  <a:schemeClr val="bg1"/>
                </a:solidFill>
                <a:hlinkClick r:id="rId2"/>
              </a:rPr>
              <a:t>@</a:t>
            </a:r>
            <a:r>
              <a:rPr lang="sk-SK" sz="2000" b="1" kern="0" dirty="0" err="1" smtClean="0">
                <a:solidFill>
                  <a:schemeClr val="bg1"/>
                </a:solidFill>
                <a:hlinkClick r:id="rId2"/>
              </a:rPr>
              <a:t>fri.uniza.sk</a:t>
            </a:r>
            <a:r>
              <a:rPr lang="sk-SK" sz="2000" b="1" kern="0" dirty="0" smtClean="0"/>
              <a:t>  </a:t>
            </a:r>
          </a:p>
          <a:p>
            <a:pPr marL="0" lvl="1" eaLnBrk="1" hangingPunct="1">
              <a:lnSpc>
                <a:spcPct val="80000"/>
              </a:lnSpc>
              <a:defRPr/>
            </a:pPr>
            <a:r>
              <a:rPr lang="sk-SK" sz="2000" b="1" kern="0" dirty="0" smtClean="0"/>
              <a:t>FRI A120</a:t>
            </a:r>
            <a:endParaRPr lang="en-US" sz="2000" b="1" kern="0" dirty="0" smtClean="0"/>
          </a:p>
          <a:p>
            <a:pPr marL="285750" lvl="1" eaLnBrk="1" hangingPunct="1">
              <a:lnSpc>
                <a:spcPct val="80000"/>
              </a:lnSpc>
              <a:defRPr/>
            </a:pPr>
            <a:endParaRPr lang="en-US" sz="2000" b="1" kern="0" dirty="0" smtClean="0"/>
          </a:p>
          <a:p>
            <a:pPr lvl="1" eaLnBrk="1" hangingPunct="1">
              <a:lnSpc>
                <a:spcPct val="80000"/>
              </a:lnSpc>
              <a:defRPr/>
            </a:pPr>
            <a:endParaRPr lang="sk-SK" sz="2000" kern="0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784976" cy="864096"/>
          </a:xfrm>
        </p:spPr>
        <p:txBody>
          <a:bodyPr/>
          <a:lstStyle/>
          <a:p>
            <a:pPr algn="ctr"/>
            <a:r>
              <a:rPr lang="sk-SK" dirty="0" smtClean="0"/>
              <a:t>Informatika 3</a:t>
            </a:r>
            <a:endParaRPr lang="sk-SK" dirty="0"/>
          </a:p>
        </p:txBody>
      </p:sp>
      <p:sp>
        <p:nvSpPr>
          <p:cNvPr id="5" name="Nadpis 1"/>
          <p:cNvSpPr txBox="1">
            <a:spLocks/>
          </p:cNvSpPr>
          <p:nvPr/>
        </p:nvSpPr>
        <p:spPr bwMode="auto">
          <a:xfrm>
            <a:off x="179512" y="1124744"/>
            <a:ext cx="8784976" cy="57653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sk-SK" sz="2800" kern="0" dirty="0" smtClean="0">
                <a:solidFill>
                  <a:schemeClr val="accent1">
                    <a:lumMod val="75000"/>
                  </a:schemeClr>
                </a:solidFill>
              </a:rPr>
              <a:t>Kto je kto</a:t>
            </a:r>
            <a:endParaRPr lang="sk-SK" sz="28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64883" y="3638460"/>
            <a:ext cx="8784975" cy="303089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accent1">
                <a:lumMod val="50000"/>
              </a:schemeClr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FF0000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eaLnBrk="1" hangingPunct="1">
              <a:lnSpc>
                <a:spcPct val="80000"/>
              </a:lnSpc>
              <a:defRPr/>
            </a:pPr>
            <a:r>
              <a:rPr lang="en-US" sz="1600" b="1" kern="0" dirty="0"/>
              <a:t>Miroslav </a:t>
            </a:r>
            <a:r>
              <a:rPr lang="sk-SK" sz="1600" b="1" kern="0" dirty="0" err="1" smtClean="0"/>
              <a:t>Gábor</a:t>
            </a:r>
            <a:endParaRPr lang="sk-SK" sz="1600" b="1" kern="0" dirty="0" smtClean="0"/>
          </a:p>
          <a:p>
            <a:pPr marL="0" lvl="1" eaLnBrk="1" hangingPunct="1">
              <a:lnSpc>
                <a:spcPct val="80000"/>
              </a:lnSpc>
              <a:defRPr/>
            </a:pPr>
            <a:r>
              <a:rPr lang="en-US" sz="1600" b="1" kern="0" dirty="0" err="1" smtClean="0">
                <a:hlinkClick r:id="rId3"/>
              </a:rPr>
              <a:t>miroslav.gabor</a:t>
            </a:r>
            <a:r>
              <a:rPr lang="en-US" sz="1600" b="1" kern="0" dirty="0" smtClean="0">
                <a:hlinkClick r:id="rId3"/>
              </a:rPr>
              <a:t>@</a:t>
            </a:r>
            <a:r>
              <a:rPr lang="sk-SK" sz="1600" b="1" kern="0" dirty="0" err="1" smtClean="0">
                <a:hlinkClick r:id="rId3"/>
              </a:rPr>
              <a:t>fri.uniza.sk</a:t>
            </a:r>
            <a:endParaRPr lang="sk-SK" sz="1600" b="1" kern="0" dirty="0" smtClean="0"/>
          </a:p>
          <a:p>
            <a:pPr marL="0" lvl="1" eaLnBrk="1" hangingPunct="1">
              <a:lnSpc>
                <a:spcPct val="80000"/>
              </a:lnSpc>
              <a:defRPr/>
            </a:pPr>
            <a:r>
              <a:rPr lang="sk-SK" sz="1600" b="1" kern="0" dirty="0" smtClean="0"/>
              <a:t>FRI A</a:t>
            </a:r>
            <a:r>
              <a:rPr lang="en-US" sz="1600" b="1" kern="0" dirty="0" smtClean="0"/>
              <a:t>117</a:t>
            </a:r>
          </a:p>
          <a:p>
            <a:pPr marL="0" lvl="1" eaLnBrk="1" hangingPunct="1">
              <a:lnSpc>
                <a:spcPct val="80000"/>
              </a:lnSpc>
              <a:defRPr/>
            </a:pPr>
            <a:r>
              <a:rPr lang="en-US" sz="1600" b="1" kern="0" dirty="0" err="1" smtClean="0"/>
              <a:t>Frant</a:t>
            </a:r>
            <a:r>
              <a:rPr lang="sk-SK" sz="1600" b="1" kern="0" dirty="0" err="1" smtClean="0"/>
              <a:t>išek</a:t>
            </a:r>
            <a:r>
              <a:rPr lang="sk-SK" sz="1600" b="1" kern="0" dirty="0" smtClean="0"/>
              <a:t> </a:t>
            </a:r>
            <a:r>
              <a:rPr lang="sk-SK" sz="1600" b="1" kern="0" dirty="0" err="1" smtClean="0"/>
              <a:t>Kajánek</a:t>
            </a:r>
            <a:endParaRPr lang="sk-SK" sz="1600" b="1" kern="0" dirty="0"/>
          </a:p>
          <a:p>
            <a:pPr marL="0" lvl="1" eaLnBrk="1" hangingPunct="1">
              <a:lnSpc>
                <a:spcPct val="80000"/>
              </a:lnSpc>
              <a:defRPr/>
            </a:pPr>
            <a:r>
              <a:rPr lang="sk-SK" sz="1600" b="1" kern="0" dirty="0" err="1" smtClean="0">
                <a:hlinkClick r:id="rId4"/>
              </a:rPr>
              <a:t>frantisek.kajanek</a:t>
            </a:r>
            <a:r>
              <a:rPr lang="en-US" sz="1600" b="1" kern="0" dirty="0" smtClean="0">
                <a:hlinkClick r:id="rId4"/>
              </a:rPr>
              <a:t>@</a:t>
            </a:r>
            <a:r>
              <a:rPr lang="sk-SK" sz="1600" b="1" kern="0" dirty="0">
                <a:hlinkClick r:id="rId3"/>
              </a:rPr>
              <a:t> </a:t>
            </a:r>
            <a:r>
              <a:rPr lang="sk-SK" sz="1600" b="1" kern="0" dirty="0" smtClean="0">
                <a:hlinkClick r:id="rId3"/>
              </a:rPr>
              <a:t>fri.uniza.sk</a:t>
            </a:r>
            <a:endParaRPr lang="sk-SK" sz="1600" b="1" kern="0" dirty="0" smtClean="0"/>
          </a:p>
          <a:p>
            <a:pPr marL="0" lvl="1" eaLnBrk="1" hangingPunct="1">
              <a:lnSpc>
                <a:spcPct val="80000"/>
              </a:lnSpc>
              <a:defRPr/>
            </a:pPr>
            <a:r>
              <a:rPr lang="sk-SK" sz="1600" b="1" kern="0" dirty="0" smtClean="0"/>
              <a:t>FRI A316</a:t>
            </a:r>
            <a:endParaRPr lang="sk-SK" sz="1600" b="1" kern="0" dirty="0"/>
          </a:p>
          <a:p>
            <a:pPr marL="0" lvl="1" eaLnBrk="1" hangingPunct="1">
              <a:lnSpc>
                <a:spcPct val="80000"/>
              </a:lnSpc>
              <a:defRPr/>
            </a:pPr>
            <a:r>
              <a:rPr lang="en-US" sz="1600" b="1" kern="0" dirty="0" smtClean="0"/>
              <a:t>Andrej</a:t>
            </a:r>
            <a:r>
              <a:rPr lang="sk-SK" sz="1600" b="1" kern="0" dirty="0" smtClean="0"/>
              <a:t> </a:t>
            </a:r>
            <a:r>
              <a:rPr lang="sk-SK" sz="1600" b="1" kern="0" dirty="0" err="1" smtClean="0"/>
              <a:t>Šišila</a:t>
            </a:r>
            <a:endParaRPr lang="sk-SK" sz="1600" b="1" kern="0" dirty="0"/>
          </a:p>
          <a:p>
            <a:pPr marL="0" lvl="1" eaLnBrk="1" hangingPunct="1">
              <a:lnSpc>
                <a:spcPct val="80000"/>
              </a:lnSpc>
              <a:defRPr/>
            </a:pPr>
            <a:r>
              <a:rPr lang="sk-SK" sz="1600" b="1" kern="0" dirty="0" err="1" smtClean="0">
                <a:hlinkClick r:id="rId5"/>
              </a:rPr>
              <a:t>andrej.sisila</a:t>
            </a:r>
            <a:r>
              <a:rPr lang="en-US" sz="1600" b="1" kern="0" dirty="0" smtClean="0">
                <a:hlinkClick r:id="rId5"/>
              </a:rPr>
              <a:t>@</a:t>
            </a:r>
            <a:r>
              <a:rPr lang="sk-SK" sz="1600" b="1" kern="0" dirty="0" smtClean="0">
                <a:hlinkClick r:id="rId3"/>
              </a:rPr>
              <a:t>fri.uniza.sk</a:t>
            </a:r>
            <a:endParaRPr lang="sk-SK" sz="1600" b="1" kern="0" dirty="0"/>
          </a:p>
          <a:p>
            <a:pPr marL="0" lvl="1" eaLnBrk="1" hangingPunct="1">
              <a:lnSpc>
                <a:spcPct val="80000"/>
              </a:lnSpc>
              <a:defRPr/>
            </a:pPr>
            <a:r>
              <a:rPr lang="sk-SK" sz="1600" b="1" kern="0" dirty="0"/>
              <a:t>FRI </a:t>
            </a:r>
            <a:r>
              <a:rPr lang="sk-SK" sz="1600" b="1" kern="0" dirty="0"/>
              <a:t>A316</a:t>
            </a:r>
          </a:p>
          <a:p>
            <a:pPr marL="0" lvl="1" eaLnBrk="1" hangingPunct="1">
              <a:lnSpc>
                <a:spcPct val="80000"/>
              </a:lnSpc>
              <a:defRPr/>
            </a:pPr>
            <a:r>
              <a:rPr lang="sk-SK" sz="1600" b="1" kern="0" dirty="0" smtClean="0"/>
              <a:t>Ján</a:t>
            </a:r>
            <a:r>
              <a:rPr lang="en-US" sz="1600" b="1" kern="0" dirty="0" smtClean="0"/>
              <a:t> </a:t>
            </a:r>
            <a:r>
              <a:rPr lang="sk-SK" sz="1600" b="1" kern="0" dirty="0" err="1"/>
              <a:t>Šipikal</a:t>
            </a:r>
            <a:endParaRPr lang="sk-SK" sz="1600" b="1" kern="0" dirty="0"/>
          </a:p>
          <a:p>
            <a:pPr marL="0" lvl="1" eaLnBrk="1" hangingPunct="1">
              <a:lnSpc>
                <a:spcPct val="80000"/>
              </a:lnSpc>
              <a:defRPr/>
            </a:pPr>
            <a:r>
              <a:rPr lang="en-US" sz="1600" b="1" kern="0" dirty="0">
                <a:hlinkClick r:id="rId5"/>
              </a:rPr>
              <a:t>peter</a:t>
            </a:r>
            <a:r>
              <a:rPr lang="sk-SK" sz="1600" b="1" kern="0" dirty="0">
                <a:hlinkClick r:id="rId5"/>
              </a:rPr>
              <a:t>.</a:t>
            </a:r>
            <a:r>
              <a:rPr lang="en-US" sz="1600" b="1" kern="0" dirty="0" err="1">
                <a:hlinkClick r:id="rId5"/>
              </a:rPr>
              <a:t>novotny</a:t>
            </a:r>
            <a:r>
              <a:rPr lang="en-US" sz="1600" b="1" kern="0" dirty="0">
                <a:hlinkClick r:id="rId5"/>
              </a:rPr>
              <a:t>@</a:t>
            </a:r>
            <a:r>
              <a:rPr lang="sk-SK" sz="1600" b="1" kern="0" dirty="0">
                <a:hlinkClick r:id="rId3"/>
              </a:rPr>
              <a:t>fri.uniza.sk</a:t>
            </a:r>
            <a:endParaRPr lang="sk-SK" sz="1600" b="1" kern="0" dirty="0"/>
          </a:p>
        </p:txBody>
      </p:sp>
      <p:sp>
        <p:nvSpPr>
          <p:cNvPr id="7" name="Obdĺžnik 6"/>
          <p:cNvSpPr/>
          <p:nvPr/>
        </p:nvSpPr>
        <p:spPr>
          <a:xfrm>
            <a:off x="2951820" y="1844824"/>
            <a:ext cx="32403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defRPr/>
            </a:pPr>
            <a:r>
              <a:rPr lang="sk-SK" sz="2000" kern="0" dirty="0">
                <a:solidFill>
                  <a:srgbClr val="0070C0"/>
                </a:solidFill>
              </a:rPr>
              <a:t>Prednášajúci (a aj cvičiaci</a:t>
            </a:r>
            <a:r>
              <a:rPr lang="sk-SK" sz="2000" kern="0" dirty="0" smtClean="0">
                <a:solidFill>
                  <a:srgbClr val="0070C0"/>
                </a:solidFill>
              </a:rPr>
              <a:t>)  </a:t>
            </a:r>
            <a:endParaRPr lang="sk-SK" sz="2000" kern="0" dirty="0">
              <a:solidFill>
                <a:srgbClr val="0070C0"/>
              </a:solidFill>
            </a:endParaRPr>
          </a:p>
        </p:txBody>
      </p:sp>
      <p:sp>
        <p:nvSpPr>
          <p:cNvPr id="8" name="Obdĺžnik 7"/>
          <p:cNvSpPr/>
          <p:nvPr/>
        </p:nvSpPr>
        <p:spPr>
          <a:xfrm>
            <a:off x="3932921" y="3284984"/>
            <a:ext cx="10711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eaLnBrk="1" hangingPunct="1">
              <a:lnSpc>
                <a:spcPct val="80000"/>
              </a:lnSpc>
              <a:defRPr/>
            </a:pPr>
            <a:r>
              <a:rPr lang="en-US" sz="2000" kern="0" dirty="0" smtClean="0">
                <a:solidFill>
                  <a:srgbClr val="0070C0"/>
                </a:solidFill>
              </a:rPr>
              <a:t>C</a:t>
            </a:r>
            <a:r>
              <a:rPr lang="sk-SK" sz="2000" kern="0" dirty="0" err="1" smtClean="0">
                <a:solidFill>
                  <a:srgbClr val="0070C0"/>
                </a:solidFill>
              </a:rPr>
              <a:t>vičiaci</a:t>
            </a:r>
            <a:endParaRPr lang="sk-SK" sz="2000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06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512" y="157774"/>
            <a:ext cx="8823811" cy="1011915"/>
          </a:xfrm>
        </p:spPr>
        <p:txBody>
          <a:bodyPr/>
          <a:lstStyle/>
          <a:p>
            <a:r>
              <a:rPr lang="sk-SK" dirty="0" smtClean="0"/>
              <a:t>Proces prekladu</a:t>
            </a:r>
            <a:endParaRPr lang="sk-SK" dirty="0"/>
          </a:p>
        </p:txBody>
      </p:sp>
      <p:graphicFrame>
        <p:nvGraphicFramePr>
          <p:cNvPr id="8" name="Zástupný symbol obsahu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5105455"/>
              </p:ext>
            </p:extLst>
          </p:nvPr>
        </p:nvGraphicFramePr>
        <p:xfrm>
          <a:off x="457200" y="1052736"/>
          <a:ext cx="6131024" cy="172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3" name="Diagram group"/>
          <p:cNvGrpSpPr/>
          <p:nvPr/>
        </p:nvGrpSpPr>
        <p:grpSpPr>
          <a:xfrm>
            <a:off x="7236296" y="2492896"/>
            <a:ext cx="1670464" cy="1506375"/>
            <a:chOff x="4457510" y="110908"/>
            <a:chExt cx="1670464" cy="1506375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24" name="Skupina 23"/>
            <p:cNvGrpSpPr/>
            <p:nvPr/>
          </p:nvGrpSpPr>
          <p:grpSpPr>
            <a:xfrm>
              <a:off x="4457510" y="110908"/>
              <a:ext cx="1386485" cy="561600"/>
              <a:chOff x="4457510" y="110908"/>
              <a:chExt cx="1386485" cy="561600"/>
            </a:xfrm>
          </p:grpSpPr>
          <p:sp>
            <p:nvSpPr>
              <p:cNvPr id="28" name="Zaoblený obdĺžnik 27"/>
              <p:cNvSpPr/>
              <p:nvPr/>
            </p:nvSpPr>
            <p:spPr>
              <a:xfrm>
                <a:off x="4457510" y="110908"/>
                <a:ext cx="1386485" cy="561600"/>
              </a:xfrm>
              <a:prstGeom prst="roundRect">
                <a:avLst>
                  <a:gd name="adj" fmla="val 10000"/>
                </a:avLst>
              </a:prstGeom>
              <a:sp3d prstMaterial="plastic"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Zaoblený obdĺžnik 4"/>
              <p:cNvSpPr/>
              <p:nvPr/>
            </p:nvSpPr>
            <p:spPr>
              <a:xfrm>
                <a:off x="4457510" y="110908"/>
                <a:ext cx="1386485" cy="374400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2456" tIns="92456" rIns="92456" bIns="49530" numCol="1" spcCol="1270" anchor="t" anchorCtr="0">
                <a:noAutofit/>
              </a:bodyPr>
              <a:lstStyle/>
              <a:p>
                <a:pPr lvl="0" algn="l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sk-SK" sz="1300" kern="1200" dirty="0" smtClean="0">
                    <a:solidFill>
                      <a:srgbClr val="0070C0"/>
                    </a:solidFill>
                  </a:rPr>
                  <a:t>Linkovanie</a:t>
                </a:r>
                <a:endParaRPr lang="sk-SK" sz="1300" kern="12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25" name="Skupina 24"/>
            <p:cNvGrpSpPr/>
            <p:nvPr/>
          </p:nvGrpSpPr>
          <p:grpSpPr>
            <a:xfrm>
              <a:off x="4741489" y="485308"/>
              <a:ext cx="1386485" cy="1131975"/>
              <a:chOff x="4741489" y="485308"/>
              <a:chExt cx="1386485" cy="1131975"/>
            </a:xfrm>
          </p:grpSpPr>
          <p:sp>
            <p:nvSpPr>
              <p:cNvPr id="26" name="Zaoblený obdĺžnik 25"/>
              <p:cNvSpPr/>
              <p:nvPr/>
            </p:nvSpPr>
            <p:spPr>
              <a:xfrm>
                <a:off x="4741489" y="485308"/>
                <a:ext cx="1386485" cy="1131975"/>
              </a:xfrm>
              <a:prstGeom prst="roundRect">
                <a:avLst>
                  <a:gd name="adj" fmla="val 10000"/>
                </a:avLst>
              </a:prstGeom>
              <a:sp3d z="50080" prstMaterial="plastic">
                <a:bevelT w="25400" h="25400"/>
                <a:bevelB w="25400" h="25400"/>
              </a:sp3d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7" name="Zaoblený obdĺžnik 6"/>
              <p:cNvSpPr/>
              <p:nvPr/>
            </p:nvSpPr>
            <p:spPr>
              <a:xfrm>
                <a:off x="4774643" y="518462"/>
                <a:ext cx="1320177" cy="1065667"/>
              </a:xfrm>
              <a:prstGeom prst="rect">
                <a:avLst/>
              </a:prstGeom>
              <a:sp3d z="5008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2456" tIns="92456" rIns="92456" bIns="92456" numCol="1" spcCol="1270" anchor="t" anchorCtr="0">
                <a:noAutofit/>
              </a:bodyPr>
              <a:lstStyle/>
              <a:p>
                <a:pPr marL="114300" lvl="1" indent="-114300" algn="l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sk-SK" sz="1300" kern="1200" dirty="0" smtClean="0">
                    <a:solidFill>
                      <a:srgbClr val="FF0000"/>
                    </a:solidFill>
                  </a:rPr>
                  <a:t>Program (.</a:t>
                </a:r>
                <a:r>
                  <a:rPr lang="sk-SK" sz="1300" kern="1200" dirty="0" err="1" smtClean="0">
                    <a:solidFill>
                      <a:srgbClr val="FF0000"/>
                    </a:solidFill>
                  </a:rPr>
                  <a:t>exe</a:t>
                </a:r>
                <a:r>
                  <a:rPr lang="sk-SK" sz="1300" kern="1200" dirty="0" smtClean="0">
                    <a:solidFill>
                      <a:srgbClr val="FF0000"/>
                    </a:solidFill>
                  </a:rPr>
                  <a:t>)</a:t>
                </a:r>
                <a:endParaRPr lang="sk-SK" sz="1300" kern="12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0" name="Diagram group"/>
          <p:cNvGrpSpPr/>
          <p:nvPr/>
        </p:nvGrpSpPr>
        <p:grpSpPr>
          <a:xfrm rot="2112153">
            <a:off x="6736989" y="1977553"/>
            <a:ext cx="445594" cy="345194"/>
            <a:chOff x="3826951" y="125511"/>
            <a:chExt cx="445594" cy="345194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31" name="Skupina 30"/>
            <p:cNvGrpSpPr/>
            <p:nvPr/>
          </p:nvGrpSpPr>
          <p:grpSpPr>
            <a:xfrm>
              <a:off x="3826951" y="125511"/>
              <a:ext cx="445594" cy="345194"/>
              <a:chOff x="3826951" y="125511"/>
              <a:chExt cx="445594" cy="345194"/>
            </a:xfrm>
          </p:grpSpPr>
          <p:sp>
            <p:nvSpPr>
              <p:cNvPr id="32" name="Šípka doprava 31"/>
              <p:cNvSpPr/>
              <p:nvPr/>
            </p:nvSpPr>
            <p:spPr>
              <a:xfrm>
                <a:off x="3826951" y="125511"/>
                <a:ext cx="445594" cy="345194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p3d z="-25400" prstMaterial="plastic">
                <a:bevelT w="25400" h="25400"/>
                <a:bevelB w="25400" h="25400"/>
              </a:sp3d>
            </p:spPr>
            <p:style>
              <a:ln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" name="Šípka doprava 4"/>
              <p:cNvSpPr/>
              <p:nvPr/>
            </p:nvSpPr>
            <p:spPr>
              <a:xfrm>
                <a:off x="3826951" y="194550"/>
                <a:ext cx="342036" cy="207116"/>
              </a:xfrm>
              <a:prstGeom prst="rect">
                <a:avLst/>
              </a:prstGeom>
              <a:sp3d z="-2540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sk-SK" sz="1000" kern="1200"/>
              </a:p>
            </p:txBody>
          </p:sp>
        </p:grpSp>
      </p:grpSp>
      <p:grpSp>
        <p:nvGrpSpPr>
          <p:cNvPr id="38" name="Diagram group"/>
          <p:cNvGrpSpPr/>
          <p:nvPr/>
        </p:nvGrpSpPr>
        <p:grpSpPr>
          <a:xfrm rot="19490295">
            <a:off x="6587943" y="3597820"/>
            <a:ext cx="445594" cy="345194"/>
            <a:chOff x="3826951" y="125511"/>
            <a:chExt cx="445594" cy="345194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39" name="Skupina 38"/>
            <p:cNvGrpSpPr/>
            <p:nvPr/>
          </p:nvGrpSpPr>
          <p:grpSpPr>
            <a:xfrm>
              <a:off x="3826951" y="125511"/>
              <a:ext cx="445594" cy="345194"/>
              <a:chOff x="3826951" y="125511"/>
              <a:chExt cx="445594" cy="345194"/>
            </a:xfrm>
          </p:grpSpPr>
          <p:sp>
            <p:nvSpPr>
              <p:cNvPr id="40" name="Šípka doprava 39"/>
              <p:cNvSpPr/>
              <p:nvPr/>
            </p:nvSpPr>
            <p:spPr>
              <a:xfrm>
                <a:off x="3826951" y="125511"/>
                <a:ext cx="445594" cy="345194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p3d z="-25400" prstMaterial="plastic">
                <a:bevelT w="25400" h="25400"/>
                <a:bevelB w="25400" h="25400"/>
              </a:sp3d>
            </p:spPr>
            <p:style>
              <a:ln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1" name="Šípka doprava 4"/>
              <p:cNvSpPr/>
              <p:nvPr/>
            </p:nvSpPr>
            <p:spPr>
              <a:xfrm>
                <a:off x="3826951" y="194550"/>
                <a:ext cx="342036" cy="207116"/>
              </a:xfrm>
              <a:prstGeom prst="rect">
                <a:avLst/>
              </a:prstGeom>
              <a:sp3d z="-2540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sk-SK" sz="1000" kern="1200"/>
              </a:p>
            </p:txBody>
          </p:sp>
        </p:grpSp>
      </p:grpSp>
      <p:graphicFrame>
        <p:nvGraphicFramePr>
          <p:cNvPr id="42" name="Zástupný symbol obsahu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3976175"/>
              </p:ext>
            </p:extLst>
          </p:nvPr>
        </p:nvGraphicFramePr>
        <p:xfrm>
          <a:off x="467544" y="3861048"/>
          <a:ext cx="6131024" cy="172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44" name="Diagram group"/>
          <p:cNvGrpSpPr/>
          <p:nvPr/>
        </p:nvGrpSpPr>
        <p:grpSpPr>
          <a:xfrm>
            <a:off x="7347677" y="4799682"/>
            <a:ext cx="1386485" cy="1186980"/>
            <a:chOff x="4741489" y="442896"/>
            <a:chExt cx="1386485" cy="121680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45" name="Skupina 44"/>
            <p:cNvGrpSpPr/>
            <p:nvPr/>
          </p:nvGrpSpPr>
          <p:grpSpPr>
            <a:xfrm>
              <a:off x="4741489" y="442896"/>
              <a:ext cx="1386485" cy="1216800"/>
              <a:chOff x="4741489" y="442896"/>
              <a:chExt cx="1386485" cy="1216800"/>
            </a:xfrm>
          </p:grpSpPr>
          <p:sp>
            <p:nvSpPr>
              <p:cNvPr id="46" name="Zaoblený obdĺžnik 45"/>
              <p:cNvSpPr/>
              <p:nvPr/>
            </p:nvSpPr>
            <p:spPr>
              <a:xfrm>
                <a:off x="4741489" y="442896"/>
                <a:ext cx="1386485" cy="1216800"/>
              </a:xfrm>
              <a:prstGeom prst="roundRect">
                <a:avLst>
                  <a:gd name="adj" fmla="val 10000"/>
                </a:avLst>
              </a:prstGeom>
              <a:sp3d z="50080" prstMaterial="plastic">
                <a:bevelT w="25400" h="25400"/>
                <a:bevelB w="25400" h="25400"/>
              </a:sp3d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7" name="Zaoblený obdĺžnik 4"/>
              <p:cNvSpPr/>
              <p:nvPr/>
            </p:nvSpPr>
            <p:spPr>
              <a:xfrm>
                <a:off x="4777128" y="478535"/>
                <a:ext cx="1315207" cy="1145522"/>
              </a:xfrm>
              <a:prstGeom prst="rect">
                <a:avLst/>
              </a:prstGeom>
              <a:sp3d z="5008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2456" tIns="92456" rIns="92456" bIns="92456" numCol="1" spcCol="1270" anchor="t" anchorCtr="0">
                <a:noAutofit/>
              </a:bodyPr>
              <a:lstStyle/>
              <a:p>
                <a:pPr marL="114300" lvl="1" indent="-114300" algn="l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sk-SK" sz="1300" kern="1200" dirty="0" smtClean="0"/>
                  <a:t>Knižnica</a:t>
                </a:r>
                <a:endParaRPr lang="sk-SK" sz="1300" kern="1200" dirty="0"/>
              </a:p>
            </p:txBody>
          </p:sp>
        </p:grpSp>
      </p:grpSp>
      <p:grpSp>
        <p:nvGrpSpPr>
          <p:cNvPr id="48" name="Diagram group"/>
          <p:cNvGrpSpPr/>
          <p:nvPr/>
        </p:nvGrpSpPr>
        <p:grpSpPr>
          <a:xfrm rot="16200000">
            <a:off x="7864723" y="4438840"/>
            <a:ext cx="445594" cy="345194"/>
            <a:chOff x="3826951" y="125511"/>
            <a:chExt cx="445594" cy="345194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49" name="Skupina 48"/>
            <p:cNvGrpSpPr/>
            <p:nvPr/>
          </p:nvGrpSpPr>
          <p:grpSpPr>
            <a:xfrm>
              <a:off x="3826951" y="125511"/>
              <a:ext cx="445594" cy="345194"/>
              <a:chOff x="3826951" y="125511"/>
              <a:chExt cx="445594" cy="345194"/>
            </a:xfrm>
          </p:grpSpPr>
          <p:sp>
            <p:nvSpPr>
              <p:cNvPr id="50" name="Šípka doprava 49"/>
              <p:cNvSpPr/>
              <p:nvPr/>
            </p:nvSpPr>
            <p:spPr>
              <a:xfrm>
                <a:off x="3826951" y="125511"/>
                <a:ext cx="445594" cy="345194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p3d z="-25400" prstMaterial="plastic">
                <a:bevelT w="25400" h="25400"/>
                <a:bevelB w="25400" h="25400"/>
              </a:sp3d>
            </p:spPr>
            <p:style>
              <a:ln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1" name="Šípka doprava 4"/>
              <p:cNvSpPr/>
              <p:nvPr/>
            </p:nvSpPr>
            <p:spPr>
              <a:xfrm>
                <a:off x="3826951" y="194550"/>
                <a:ext cx="342036" cy="207116"/>
              </a:xfrm>
              <a:prstGeom prst="rect">
                <a:avLst/>
              </a:prstGeom>
              <a:sp3d z="-2540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sk-SK" sz="1000" kern="1200"/>
              </a:p>
            </p:txBody>
          </p:sp>
        </p:grpSp>
      </p:grpSp>
      <p:grpSp>
        <p:nvGrpSpPr>
          <p:cNvPr id="52" name="Diagram group"/>
          <p:cNvGrpSpPr/>
          <p:nvPr/>
        </p:nvGrpSpPr>
        <p:grpSpPr>
          <a:xfrm>
            <a:off x="7500077" y="4952082"/>
            <a:ext cx="1386485" cy="1186980"/>
            <a:chOff x="4741489" y="442896"/>
            <a:chExt cx="1386485" cy="121680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53" name="Skupina 52"/>
            <p:cNvGrpSpPr/>
            <p:nvPr/>
          </p:nvGrpSpPr>
          <p:grpSpPr>
            <a:xfrm>
              <a:off x="4741489" y="442896"/>
              <a:ext cx="1386485" cy="1216800"/>
              <a:chOff x="4741489" y="442896"/>
              <a:chExt cx="1386485" cy="1216800"/>
            </a:xfrm>
          </p:grpSpPr>
          <p:sp>
            <p:nvSpPr>
              <p:cNvPr id="54" name="Zaoblený obdĺžnik 53"/>
              <p:cNvSpPr/>
              <p:nvPr/>
            </p:nvSpPr>
            <p:spPr>
              <a:xfrm>
                <a:off x="4741489" y="442896"/>
                <a:ext cx="1386485" cy="1216800"/>
              </a:xfrm>
              <a:prstGeom prst="roundRect">
                <a:avLst>
                  <a:gd name="adj" fmla="val 10000"/>
                </a:avLst>
              </a:prstGeom>
              <a:sp3d z="50080" prstMaterial="plastic">
                <a:bevelT w="25400" h="25400"/>
                <a:bevelB w="25400" h="25400"/>
              </a:sp3d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5" name="Zaoblený obdĺžnik 4"/>
              <p:cNvSpPr/>
              <p:nvPr/>
            </p:nvSpPr>
            <p:spPr>
              <a:xfrm>
                <a:off x="4777128" y="478535"/>
                <a:ext cx="1315207" cy="1145522"/>
              </a:xfrm>
              <a:prstGeom prst="rect">
                <a:avLst/>
              </a:prstGeom>
              <a:sp3d z="5008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2456" tIns="92456" rIns="92456" bIns="92456" numCol="1" spcCol="1270" anchor="t" anchorCtr="0">
                <a:noAutofit/>
              </a:bodyPr>
              <a:lstStyle/>
              <a:p>
                <a:pPr marL="114300" lvl="1" indent="-114300" algn="l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sk-SK" sz="1300" kern="1200" dirty="0" smtClean="0"/>
                  <a:t>Knižnica</a:t>
                </a:r>
                <a:endParaRPr lang="sk-SK" sz="1300" kern="1200" dirty="0"/>
              </a:p>
            </p:txBody>
          </p:sp>
        </p:grpSp>
      </p:grpSp>
      <p:grpSp>
        <p:nvGrpSpPr>
          <p:cNvPr id="56" name="Diagram group"/>
          <p:cNvGrpSpPr/>
          <p:nvPr/>
        </p:nvGrpSpPr>
        <p:grpSpPr>
          <a:xfrm>
            <a:off x="7652477" y="5104482"/>
            <a:ext cx="1386485" cy="1186980"/>
            <a:chOff x="4741489" y="442896"/>
            <a:chExt cx="1386485" cy="121680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57" name="Skupina 56"/>
            <p:cNvGrpSpPr/>
            <p:nvPr/>
          </p:nvGrpSpPr>
          <p:grpSpPr>
            <a:xfrm>
              <a:off x="4741489" y="442896"/>
              <a:ext cx="1386485" cy="1216800"/>
              <a:chOff x="4741489" y="442896"/>
              <a:chExt cx="1386485" cy="1216800"/>
            </a:xfrm>
          </p:grpSpPr>
          <p:sp>
            <p:nvSpPr>
              <p:cNvPr id="58" name="Zaoblený obdĺžnik 57"/>
              <p:cNvSpPr/>
              <p:nvPr/>
            </p:nvSpPr>
            <p:spPr>
              <a:xfrm>
                <a:off x="4741489" y="442896"/>
                <a:ext cx="1386485" cy="1216800"/>
              </a:xfrm>
              <a:prstGeom prst="roundRect">
                <a:avLst>
                  <a:gd name="adj" fmla="val 10000"/>
                </a:avLst>
              </a:prstGeom>
              <a:sp3d z="50080" prstMaterial="plastic">
                <a:bevelT w="25400" h="25400"/>
                <a:bevelB w="25400" h="25400"/>
              </a:sp3d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9" name="Zaoblený obdĺžnik 4"/>
              <p:cNvSpPr/>
              <p:nvPr/>
            </p:nvSpPr>
            <p:spPr>
              <a:xfrm>
                <a:off x="4777128" y="478535"/>
                <a:ext cx="1315207" cy="1145522"/>
              </a:xfrm>
              <a:prstGeom prst="rect">
                <a:avLst/>
              </a:prstGeom>
              <a:sp3d z="5008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2456" tIns="92456" rIns="92456" bIns="92456" numCol="1" spcCol="1270" anchor="t" anchorCtr="0">
                <a:noAutofit/>
              </a:bodyPr>
              <a:lstStyle/>
              <a:p>
                <a:pPr marL="114300" lvl="1" indent="-114300" algn="l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sk-SK" sz="1300" kern="1200" dirty="0" smtClean="0"/>
                  <a:t>Knižnica</a:t>
                </a:r>
                <a:endParaRPr lang="sk-SK" sz="1300" kern="1200" dirty="0"/>
              </a:p>
            </p:txBody>
          </p:sp>
        </p:grpSp>
      </p:grpSp>
      <p:grpSp>
        <p:nvGrpSpPr>
          <p:cNvPr id="72" name="Diagram group"/>
          <p:cNvGrpSpPr/>
          <p:nvPr/>
        </p:nvGrpSpPr>
        <p:grpSpPr>
          <a:xfrm>
            <a:off x="755576" y="2708920"/>
            <a:ext cx="1386485" cy="489210"/>
            <a:chOff x="4741489" y="442896"/>
            <a:chExt cx="1386485" cy="121680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73" name="Skupina 72"/>
            <p:cNvGrpSpPr/>
            <p:nvPr/>
          </p:nvGrpSpPr>
          <p:grpSpPr>
            <a:xfrm>
              <a:off x="4741489" y="442896"/>
              <a:ext cx="1386485" cy="1216800"/>
              <a:chOff x="4741489" y="442896"/>
              <a:chExt cx="1386485" cy="1216800"/>
            </a:xfrm>
          </p:grpSpPr>
          <p:sp>
            <p:nvSpPr>
              <p:cNvPr id="74" name="Zaoblený obdĺžnik 73"/>
              <p:cNvSpPr/>
              <p:nvPr/>
            </p:nvSpPr>
            <p:spPr>
              <a:xfrm>
                <a:off x="4741489" y="442896"/>
                <a:ext cx="1386485" cy="1216800"/>
              </a:xfrm>
              <a:prstGeom prst="roundRect">
                <a:avLst>
                  <a:gd name="adj" fmla="val 10000"/>
                </a:avLst>
              </a:prstGeom>
              <a:sp3d z="50080" prstMaterial="plastic">
                <a:bevelT w="25400" h="25400"/>
                <a:bevelB w="25400" h="25400"/>
              </a:sp3d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75" name="Zaoblený obdĺžnik 4"/>
              <p:cNvSpPr/>
              <p:nvPr/>
            </p:nvSpPr>
            <p:spPr>
              <a:xfrm>
                <a:off x="4777128" y="478535"/>
                <a:ext cx="1315207" cy="1145522"/>
              </a:xfrm>
              <a:prstGeom prst="rect">
                <a:avLst/>
              </a:prstGeom>
              <a:sp3d z="5008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2456" tIns="92456" rIns="92456" bIns="92456" numCol="1" spcCol="1270" anchor="t" anchorCtr="0">
                <a:noAutofit/>
              </a:bodyPr>
              <a:lstStyle/>
              <a:p>
                <a:pPr marL="114300" lvl="1" indent="-114300" defTabSz="5778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</a:pPr>
                <a:r>
                  <a:rPr lang="sk-SK" sz="1400" dirty="0" smtClean="0"/>
                  <a:t>subor1.h</a:t>
                </a:r>
              </a:p>
            </p:txBody>
          </p:sp>
        </p:grpSp>
      </p:grpSp>
      <p:grpSp>
        <p:nvGrpSpPr>
          <p:cNvPr id="76" name="Diagram group"/>
          <p:cNvGrpSpPr/>
          <p:nvPr/>
        </p:nvGrpSpPr>
        <p:grpSpPr>
          <a:xfrm rot="16200000">
            <a:off x="1379122" y="2436597"/>
            <a:ext cx="232593" cy="345194"/>
            <a:chOff x="3826951" y="125511"/>
            <a:chExt cx="445594" cy="345194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77" name="Skupina 76"/>
            <p:cNvGrpSpPr/>
            <p:nvPr/>
          </p:nvGrpSpPr>
          <p:grpSpPr>
            <a:xfrm>
              <a:off x="3826951" y="125511"/>
              <a:ext cx="445594" cy="345194"/>
              <a:chOff x="3826951" y="125511"/>
              <a:chExt cx="445594" cy="345194"/>
            </a:xfrm>
          </p:grpSpPr>
          <p:sp>
            <p:nvSpPr>
              <p:cNvPr id="78" name="Šípka doprava 77"/>
              <p:cNvSpPr/>
              <p:nvPr/>
            </p:nvSpPr>
            <p:spPr>
              <a:xfrm>
                <a:off x="3826951" y="125511"/>
                <a:ext cx="445594" cy="345194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p3d z="-25400" prstMaterial="plastic">
                <a:bevelT w="25400" h="25400"/>
                <a:bevelB w="25400" h="25400"/>
              </a:sp3d>
            </p:spPr>
            <p:style>
              <a:ln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9" name="Šípka doprava 4"/>
              <p:cNvSpPr/>
              <p:nvPr/>
            </p:nvSpPr>
            <p:spPr>
              <a:xfrm>
                <a:off x="3826951" y="194550"/>
                <a:ext cx="342036" cy="207116"/>
              </a:xfrm>
              <a:prstGeom prst="rect">
                <a:avLst/>
              </a:prstGeom>
              <a:sp3d z="-2540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sk-SK" sz="1000" kern="1200"/>
              </a:p>
            </p:txBody>
          </p:sp>
        </p:grpSp>
      </p:grpSp>
      <p:grpSp>
        <p:nvGrpSpPr>
          <p:cNvPr id="84" name="Diagram group"/>
          <p:cNvGrpSpPr/>
          <p:nvPr/>
        </p:nvGrpSpPr>
        <p:grpSpPr>
          <a:xfrm>
            <a:off x="899592" y="2982572"/>
            <a:ext cx="1386485" cy="489210"/>
            <a:chOff x="4741489" y="442896"/>
            <a:chExt cx="1386485" cy="121680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85" name="Skupina 84"/>
            <p:cNvGrpSpPr/>
            <p:nvPr/>
          </p:nvGrpSpPr>
          <p:grpSpPr>
            <a:xfrm>
              <a:off x="4741489" y="442896"/>
              <a:ext cx="1386485" cy="1216800"/>
              <a:chOff x="4741489" y="442896"/>
              <a:chExt cx="1386485" cy="1216800"/>
            </a:xfrm>
          </p:grpSpPr>
          <p:sp>
            <p:nvSpPr>
              <p:cNvPr id="86" name="Zaoblený obdĺžnik 85"/>
              <p:cNvSpPr/>
              <p:nvPr/>
            </p:nvSpPr>
            <p:spPr>
              <a:xfrm>
                <a:off x="4741489" y="442896"/>
                <a:ext cx="1386485" cy="1216800"/>
              </a:xfrm>
              <a:prstGeom prst="roundRect">
                <a:avLst>
                  <a:gd name="adj" fmla="val 10000"/>
                </a:avLst>
              </a:prstGeom>
              <a:sp3d z="50080" prstMaterial="plastic">
                <a:bevelT w="25400" h="25400"/>
                <a:bevelB w="25400" h="25400"/>
              </a:sp3d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7" name="Zaoblený obdĺžnik 4"/>
              <p:cNvSpPr/>
              <p:nvPr/>
            </p:nvSpPr>
            <p:spPr>
              <a:xfrm>
                <a:off x="4777128" y="478535"/>
                <a:ext cx="1315207" cy="1145522"/>
              </a:xfrm>
              <a:prstGeom prst="rect">
                <a:avLst/>
              </a:prstGeom>
              <a:sp3d z="5008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2456" tIns="92456" rIns="92456" bIns="92456" numCol="1" spcCol="1270" anchor="t" anchorCtr="0">
                <a:noAutofit/>
              </a:bodyPr>
              <a:lstStyle/>
              <a:p>
                <a:pPr marL="114300" lvl="1" indent="-114300" defTabSz="5778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</a:pPr>
                <a:r>
                  <a:rPr lang="sk-SK" sz="1400" dirty="0" smtClean="0"/>
                  <a:t>Vlastné </a:t>
                </a:r>
                <a:r>
                  <a:rPr lang="en-US" sz="1400" dirty="0" smtClean="0"/>
                  <a:t>*.h</a:t>
                </a:r>
                <a:endParaRPr lang="sk-SK" sz="1400" dirty="0" smtClean="0"/>
              </a:p>
            </p:txBody>
          </p:sp>
        </p:grpSp>
      </p:grpSp>
      <p:grpSp>
        <p:nvGrpSpPr>
          <p:cNvPr id="88" name="Diagram group"/>
          <p:cNvGrpSpPr/>
          <p:nvPr/>
        </p:nvGrpSpPr>
        <p:grpSpPr>
          <a:xfrm>
            <a:off x="1019670" y="3278111"/>
            <a:ext cx="1386485" cy="489210"/>
            <a:chOff x="4741489" y="442896"/>
            <a:chExt cx="1386485" cy="121680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89" name="Skupina 88"/>
            <p:cNvGrpSpPr/>
            <p:nvPr/>
          </p:nvGrpSpPr>
          <p:grpSpPr>
            <a:xfrm>
              <a:off x="4741489" y="442896"/>
              <a:ext cx="1386485" cy="1216800"/>
              <a:chOff x="4741489" y="442896"/>
              <a:chExt cx="1386485" cy="1216800"/>
            </a:xfrm>
          </p:grpSpPr>
          <p:sp>
            <p:nvSpPr>
              <p:cNvPr id="90" name="Zaoblený obdĺžnik 89"/>
              <p:cNvSpPr/>
              <p:nvPr/>
            </p:nvSpPr>
            <p:spPr>
              <a:xfrm>
                <a:off x="4741489" y="442896"/>
                <a:ext cx="1386485" cy="1216800"/>
              </a:xfrm>
              <a:prstGeom prst="roundRect">
                <a:avLst>
                  <a:gd name="adj" fmla="val 10000"/>
                </a:avLst>
              </a:prstGeom>
              <a:sp3d z="50080" prstMaterial="plastic">
                <a:bevelT w="25400" h="25400"/>
                <a:bevelB w="25400" h="25400"/>
              </a:sp3d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1" name="Zaoblený obdĺžnik 4"/>
              <p:cNvSpPr/>
              <p:nvPr/>
            </p:nvSpPr>
            <p:spPr>
              <a:xfrm>
                <a:off x="4777128" y="478535"/>
                <a:ext cx="1315207" cy="1145522"/>
              </a:xfrm>
              <a:prstGeom prst="rect">
                <a:avLst/>
              </a:prstGeom>
              <a:sp3d z="5008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2456" tIns="92456" rIns="92456" bIns="92456" numCol="1" spcCol="1270" anchor="t" anchorCtr="0">
                <a:noAutofit/>
              </a:bodyPr>
              <a:lstStyle/>
              <a:p>
                <a:pPr marL="114300" lvl="1" indent="-114300" defTabSz="5778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</a:pPr>
                <a:r>
                  <a:rPr lang="sk-SK" sz="1400" dirty="0" smtClean="0"/>
                  <a:t>Systém *.h</a:t>
                </a:r>
              </a:p>
              <a:p>
                <a:pPr marL="114300" lvl="1" indent="-114300" defTabSz="5778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</a:pPr>
                <a:endParaRPr lang="sk-SK" sz="1400" dirty="0" smtClean="0"/>
              </a:p>
            </p:txBody>
          </p:sp>
        </p:grpSp>
      </p:grpSp>
      <p:grpSp>
        <p:nvGrpSpPr>
          <p:cNvPr id="92" name="Diagram group"/>
          <p:cNvGrpSpPr/>
          <p:nvPr/>
        </p:nvGrpSpPr>
        <p:grpSpPr>
          <a:xfrm>
            <a:off x="755576" y="5466943"/>
            <a:ext cx="1386485" cy="489210"/>
            <a:chOff x="4741489" y="442896"/>
            <a:chExt cx="1386485" cy="121680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93" name="Skupina 92"/>
            <p:cNvGrpSpPr/>
            <p:nvPr/>
          </p:nvGrpSpPr>
          <p:grpSpPr>
            <a:xfrm>
              <a:off x="4741489" y="442896"/>
              <a:ext cx="1386485" cy="1216800"/>
              <a:chOff x="4741489" y="442896"/>
              <a:chExt cx="1386485" cy="1216800"/>
            </a:xfrm>
          </p:grpSpPr>
          <p:sp>
            <p:nvSpPr>
              <p:cNvPr id="94" name="Zaoblený obdĺžnik 93"/>
              <p:cNvSpPr/>
              <p:nvPr/>
            </p:nvSpPr>
            <p:spPr>
              <a:xfrm>
                <a:off x="4741489" y="442896"/>
                <a:ext cx="1386485" cy="1216800"/>
              </a:xfrm>
              <a:prstGeom prst="roundRect">
                <a:avLst>
                  <a:gd name="adj" fmla="val 10000"/>
                </a:avLst>
              </a:prstGeom>
              <a:sp3d z="50080" prstMaterial="plastic">
                <a:bevelT w="25400" h="25400"/>
                <a:bevelB w="25400" h="25400"/>
              </a:sp3d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5" name="Zaoblený obdĺžnik 4"/>
              <p:cNvSpPr/>
              <p:nvPr/>
            </p:nvSpPr>
            <p:spPr>
              <a:xfrm>
                <a:off x="4777128" y="478535"/>
                <a:ext cx="1315207" cy="1145522"/>
              </a:xfrm>
              <a:prstGeom prst="rect">
                <a:avLst/>
              </a:prstGeom>
              <a:sp3d z="5008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2456" tIns="92456" rIns="92456" bIns="92456" numCol="1" spcCol="1270" anchor="t" anchorCtr="0">
                <a:noAutofit/>
              </a:bodyPr>
              <a:lstStyle/>
              <a:p>
                <a:pPr marL="114300" lvl="1" indent="-114300" defTabSz="5778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</a:pPr>
                <a:r>
                  <a:rPr lang="sk-SK" sz="1400" dirty="0" smtClean="0"/>
                  <a:t>subor1.h</a:t>
                </a:r>
              </a:p>
            </p:txBody>
          </p:sp>
        </p:grpSp>
      </p:grpSp>
      <p:grpSp>
        <p:nvGrpSpPr>
          <p:cNvPr id="96" name="Diagram group"/>
          <p:cNvGrpSpPr/>
          <p:nvPr/>
        </p:nvGrpSpPr>
        <p:grpSpPr>
          <a:xfrm rot="16200000">
            <a:off x="1379122" y="5194620"/>
            <a:ext cx="232593" cy="345194"/>
            <a:chOff x="3826951" y="125511"/>
            <a:chExt cx="445594" cy="345194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97" name="Skupina 96"/>
            <p:cNvGrpSpPr/>
            <p:nvPr/>
          </p:nvGrpSpPr>
          <p:grpSpPr>
            <a:xfrm>
              <a:off x="3826951" y="125511"/>
              <a:ext cx="445594" cy="345194"/>
              <a:chOff x="3826951" y="125511"/>
              <a:chExt cx="445594" cy="345194"/>
            </a:xfrm>
          </p:grpSpPr>
          <p:sp>
            <p:nvSpPr>
              <p:cNvPr id="98" name="Šípka doprava 97"/>
              <p:cNvSpPr/>
              <p:nvPr/>
            </p:nvSpPr>
            <p:spPr>
              <a:xfrm>
                <a:off x="3826951" y="125511"/>
                <a:ext cx="445594" cy="345194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sp3d z="-25400" prstMaterial="plastic">
                <a:bevelT w="25400" h="25400"/>
                <a:bevelB w="25400" h="25400"/>
              </a:sp3d>
            </p:spPr>
            <p:style>
              <a:ln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9" name="Šípka doprava 4"/>
              <p:cNvSpPr/>
              <p:nvPr/>
            </p:nvSpPr>
            <p:spPr>
              <a:xfrm>
                <a:off x="3826951" y="194550"/>
                <a:ext cx="342036" cy="207116"/>
              </a:xfrm>
              <a:prstGeom prst="rect">
                <a:avLst/>
              </a:prstGeom>
              <a:sp3d z="-2540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4445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sk-SK" sz="1000" kern="1200"/>
              </a:p>
            </p:txBody>
          </p:sp>
        </p:grpSp>
      </p:grpSp>
      <p:grpSp>
        <p:nvGrpSpPr>
          <p:cNvPr id="100" name="Diagram group"/>
          <p:cNvGrpSpPr/>
          <p:nvPr/>
        </p:nvGrpSpPr>
        <p:grpSpPr>
          <a:xfrm>
            <a:off x="899592" y="5740595"/>
            <a:ext cx="1386485" cy="489210"/>
            <a:chOff x="4741489" y="442896"/>
            <a:chExt cx="1386485" cy="121680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101" name="Skupina 100"/>
            <p:cNvGrpSpPr/>
            <p:nvPr/>
          </p:nvGrpSpPr>
          <p:grpSpPr>
            <a:xfrm>
              <a:off x="4741489" y="442896"/>
              <a:ext cx="1386485" cy="1216800"/>
              <a:chOff x="4741489" y="442896"/>
              <a:chExt cx="1386485" cy="1216800"/>
            </a:xfrm>
          </p:grpSpPr>
          <p:sp>
            <p:nvSpPr>
              <p:cNvPr id="102" name="Zaoblený obdĺžnik 101"/>
              <p:cNvSpPr/>
              <p:nvPr/>
            </p:nvSpPr>
            <p:spPr>
              <a:xfrm>
                <a:off x="4741489" y="442896"/>
                <a:ext cx="1386485" cy="1216800"/>
              </a:xfrm>
              <a:prstGeom prst="roundRect">
                <a:avLst>
                  <a:gd name="adj" fmla="val 10000"/>
                </a:avLst>
              </a:prstGeom>
              <a:sp3d z="50080" prstMaterial="plastic">
                <a:bevelT w="25400" h="25400"/>
                <a:bevelB w="25400" h="25400"/>
              </a:sp3d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3" name="Zaoblený obdĺžnik 4"/>
              <p:cNvSpPr/>
              <p:nvPr/>
            </p:nvSpPr>
            <p:spPr>
              <a:xfrm>
                <a:off x="4777128" y="478535"/>
                <a:ext cx="1315207" cy="1145522"/>
              </a:xfrm>
              <a:prstGeom prst="rect">
                <a:avLst/>
              </a:prstGeom>
              <a:sp3d z="5008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2456" tIns="92456" rIns="92456" bIns="92456" numCol="1" spcCol="1270" anchor="t" anchorCtr="0">
                <a:noAutofit/>
              </a:bodyPr>
              <a:lstStyle/>
              <a:p>
                <a:pPr marL="114300" lvl="1" indent="-114300" defTabSz="5778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</a:pPr>
                <a:r>
                  <a:rPr lang="sk-SK" sz="1400" dirty="0" smtClean="0"/>
                  <a:t>Vlastné </a:t>
                </a:r>
                <a:r>
                  <a:rPr lang="en-US" sz="1400" dirty="0" smtClean="0"/>
                  <a:t>*.h</a:t>
                </a:r>
                <a:endParaRPr lang="sk-SK" sz="1400" dirty="0" smtClean="0"/>
              </a:p>
            </p:txBody>
          </p:sp>
        </p:grpSp>
      </p:grpSp>
      <p:grpSp>
        <p:nvGrpSpPr>
          <p:cNvPr id="104" name="Diagram group"/>
          <p:cNvGrpSpPr/>
          <p:nvPr/>
        </p:nvGrpSpPr>
        <p:grpSpPr>
          <a:xfrm>
            <a:off x="1019670" y="6036134"/>
            <a:ext cx="1386485" cy="489210"/>
            <a:chOff x="4741489" y="442896"/>
            <a:chExt cx="1386485" cy="1216800"/>
          </a:xfrm>
          <a:scene3d>
            <a:camera prst="perspectiveRelaxedModerately" zoom="92000"/>
            <a:lightRig rig="balanced" dir="t">
              <a:rot lat="0" lon="0" rev="12700000"/>
            </a:lightRig>
          </a:scene3d>
        </p:grpSpPr>
        <p:grpSp>
          <p:nvGrpSpPr>
            <p:cNvPr id="105" name="Skupina 104"/>
            <p:cNvGrpSpPr/>
            <p:nvPr/>
          </p:nvGrpSpPr>
          <p:grpSpPr>
            <a:xfrm>
              <a:off x="4741489" y="442896"/>
              <a:ext cx="1386485" cy="1216800"/>
              <a:chOff x="4741489" y="442896"/>
              <a:chExt cx="1386485" cy="1216800"/>
            </a:xfrm>
          </p:grpSpPr>
          <p:sp>
            <p:nvSpPr>
              <p:cNvPr id="106" name="Zaoblený obdĺžnik 105"/>
              <p:cNvSpPr/>
              <p:nvPr/>
            </p:nvSpPr>
            <p:spPr>
              <a:xfrm>
                <a:off x="4741489" y="442896"/>
                <a:ext cx="1386485" cy="1216800"/>
              </a:xfrm>
              <a:prstGeom prst="roundRect">
                <a:avLst>
                  <a:gd name="adj" fmla="val 10000"/>
                </a:avLst>
              </a:prstGeom>
              <a:sp3d z="50080" prstMaterial="plastic">
                <a:bevelT w="25400" h="25400"/>
                <a:bevelB w="25400" h="25400"/>
              </a:sp3d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7" name="Zaoblený obdĺžnik 4"/>
              <p:cNvSpPr/>
              <p:nvPr/>
            </p:nvSpPr>
            <p:spPr>
              <a:xfrm>
                <a:off x="4777128" y="478535"/>
                <a:ext cx="1315207" cy="1145522"/>
              </a:xfrm>
              <a:prstGeom prst="rect">
                <a:avLst/>
              </a:prstGeom>
              <a:sp3d z="50080"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92456" tIns="92456" rIns="92456" bIns="92456" numCol="1" spcCol="1270" anchor="t" anchorCtr="0">
                <a:noAutofit/>
              </a:bodyPr>
              <a:lstStyle/>
              <a:p>
                <a:pPr marL="114300" lvl="1" indent="-114300" defTabSz="5778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</a:pPr>
                <a:r>
                  <a:rPr lang="sk-SK" sz="1400" dirty="0" smtClean="0"/>
                  <a:t>Systém *.h</a:t>
                </a:r>
              </a:p>
              <a:p>
                <a:pPr marL="114300" lvl="1" indent="-114300" defTabSz="577850">
                  <a:lnSpc>
                    <a:spcPct val="90000"/>
                  </a:lnSpc>
                  <a:spcAft>
                    <a:spcPct val="15000"/>
                  </a:spcAft>
                  <a:buFontTx/>
                  <a:buChar char="••"/>
                </a:pPr>
                <a:endParaRPr lang="sk-SK" sz="1400" dirty="0" smtClean="0"/>
              </a:p>
            </p:txBody>
          </p:sp>
        </p:grpSp>
      </p:grp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73220" y="6525344"/>
            <a:ext cx="426683" cy="47625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/>
              <a:pPr>
                <a:defRPr/>
              </a:pPr>
              <a:t>10</a:t>
            </a:fld>
            <a:endParaRPr lang="sk-SK" b="1" i="1" dirty="0"/>
          </a:p>
        </p:txBody>
      </p:sp>
      <p:pic>
        <p:nvPicPr>
          <p:cNvPr id="69" name="Picture 4" descr="C:\Vyuka\2013\Programator\vykricnik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914" y="3000760"/>
            <a:ext cx="391692" cy="78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Obrázok 5" descr="logo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3062" y="6500813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055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Súbor - zdrojový kód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2702" y="1340768"/>
            <a:ext cx="8559102" cy="5184787"/>
          </a:xfrm>
        </p:spPr>
        <p:txBody>
          <a:bodyPr/>
          <a:lstStyle/>
          <a:p>
            <a:pPr marL="800100" lvl="3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2400" b="1" dirty="0" smtClean="0"/>
          </a:p>
          <a:p>
            <a:pPr marL="800100" lvl="3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2400" b="1" dirty="0" smtClean="0"/>
              <a:t>Ľubovoľný textový editor</a:t>
            </a:r>
          </a:p>
          <a:p>
            <a:pPr marL="800100" lvl="3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2400" b="1" dirty="0"/>
          </a:p>
          <a:p>
            <a:pPr marL="800100" lvl="3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2400" b="1" dirty="0" smtClean="0"/>
              <a:t>Sofistikované vývojové prostredie</a:t>
            </a:r>
          </a:p>
          <a:p>
            <a:pPr marL="800100" lvl="3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2400" b="1" dirty="0"/>
          </a:p>
          <a:p>
            <a:pPr marL="1257300" lvl="4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2400" b="1" i="1" dirty="0" err="1" smtClean="0">
                <a:solidFill>
                  <a:srgbClr val="FF0000"/>
                </a:solidFill>
              </a:rPr>
              <a:t>Visual</a:t>
            </a:r>
            <a:r>
              <a:rPr lang="sk-SK" sz="2400" b="1" i="1" dirty="0" smtClean="0">
                <a:solidFill>
                  <a:srgbClr val="FF0000"/>
                </a:solidFill>
              </a:rPr>
              <a:t> </a:t>
            </a:r>
            <a:r>
              <a:rPr lang="sk-SK" sz="2400" b="1" i="1" dirty="0" err="1" smtClean="0">
                <a:solidFill>
                  <a:srgbClr val="FF0000"/>
                </a:solidFill>
              </a:rPr>
              <a:t>Studio</a:t>
            </a:r>
            <a:r>
              <a:rPr lang="sk-SK" sz="2400" b="1" i="1" dirty="0" smtClean="0">
                <a:solidFill>
                  <a:srgbClr val="FF0000"/>
                </a:solidFill>
              </a:rPr>
              <a:t> 2019 </a:t>
            </a:r>
            <a:endParaRPr lang="sk-SK" sz="2400" b="1" i="1" dirty="0" smtClean="0">
              <a:solidFill>
                <a:srgbClr val="FF0000"/>
              </a:solidFill>
            </a:endParaRPr>
          </a:p>
          <a:p>
            <a:pPr marL="914400" lvl="4" indent="0" eaLnBrk="1" hangingPunct="1">
              <a:lnSpc>
                <a:spcPct val="80000"/>
              </a:lnSpc>
              <a:buNone/>
              <a:defRPr/>
            </a:pPr>
            <a:r>
              <a:rPr lang="sk-SK" sz="2400" b="1" i="1" dirty="0">
                <a:solidFill>
                  <a:srgbClr val="FF0000"/>
                </a:solidFill>
              </a:rPr>
              <a:t> </a:t>
            </a:r>
            <a:r>
              <a:rPr lang="sk-SK" sz="2400" b="1" i="1" dirty="0" smtClean="0">
                <a:solidFill>
                  <a:srgbClr val="FF0000"/>
                </a:solidFill>
              </a:rPr>
              <a:t>    </a:t>
            </a:r>
            <a:r>
              <a:rPr lang="sk-SK" b="1" i="1" dirty="0" smtClean="0">
                <a:solidFill>
                  <a:srgbClr val="0070C0"/>
                </a:solidFill>
              </a:rPr>
              <a:t>(</a:t>
            </a:r>
            <a:r>
              <a:rPr lang="sk-SK" b="1" i="1" dirty="0">
                <a:solidFill>
                  <a:srgbClr val="0070C0"/>
                </a:solidFill>
                <a:hlinkClick r:id="rId3"/>
              </a:rPr>
              <a:t>http://www.fri.uniza.sk/stranka/softver-a-internet</a:t>
            </a:r>
            <a:r>
              <a:rPr lang="sk-SK" b="1" i="1" dirty="0" smtClean="0">
                <a:solidFill>
                  <a:srgbClr val="0070C0"/>
                </a:solidFill>
              </a:rPr>
              <a:t>)</a:t>
            </a:r>
          </a:p>
          <a:p>
            <a:pPr marL="914400" lvl="4" indent="0" eaLnBrk="1" hangingPunct="1">
              <a:lnSpc>
                <a:spcPct val="80000"/>
              </a:lnSpc>
              <a:buNone/>
              <a:defRPr/>
            </a:pPr>
            <a:endParaRPr lang="sk-SK" dirty="0" smtClean="0"/>
          </a:p>
          <a:p>
            <a:pPr marL="1828800" lvl="6" indent="0">
              <a:lnSpc>
                <a:spcPct val="80000"/>
              </a:lnSpc>
              <a:buNone/>
              <a:defRPr/>
            </a:pPr>
            <a:r>
              <a:rPr lang="sk-SK" sz="1400" i="1" dirty="0" smtClean="0"/>
              <a:t>„...zaradenie </a:t>
            </a:r>
            <a:r>
              <a:rPr lang="sk-SK" sz="1400" i="1" dirty="0"/>
              <a:t>do licenčného programu Microsoft </a:t>
            </a:r>
            <a:r>
              <a:rPr lang="sk-SK" sz="1400" i="1" dirty="0" err="1"/>
              <a:t>DreamSpark</a:t>
            </a:r>
            <a:r>
              <a:rPr lang="sk-SK" sz="1400" i="1" dirty="0"/>
              <a:t> (predtým  MSDN AA), kde si študenti FRI bezplatne môžu sťahovať a inštalovať softvér Microsoft a to operačné systémy, vývojové prostredie a aplikácie   - podľa návodu </a:t>
            </a:r>
            <a:r>
              <a:rPr lang="sk-SK" sz="1400" i="1" dirty="0" err="1">
                <a:hlinkClick r:id="rId4"/>
              </a:rPr>
              <a:t>msdn</a:t>
            </a:r>
            <a:r>
              <a:rPr lang="sk-SK" sz="1400" i="1" dirty="0"/>
              <a:t> </a:t>
            </a:r>
            <a:endParaRPr lang="sk-SK" b="1" i="1" dirty="0">
              <a:solidFill>
                <a:srgbClr val="0070C0"/>
              </a:solidFill>
            </a:endParaRPr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3212976"/>
            <a:ext cx="432048" cy="86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11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Zaoblený obdĺžnik 1"/>
          <p:cNvSpPr/>
          <p:nvPr/>
        </p:nvSpPr>
        <p:spPr>
          <a:xfrm>
            <a:off x="7452320" y="4437112"/>
            <a:ext cx="648072" cy="43204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648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Prípona zdrojového súboru</a:t>
            </a:r>
            <a:endParaRPr lang="sk-SK" dirty="0" smtClean="0">
              <a:solidFill>
                <a:srgbClr val="FF0000"/>
              </a:solidFill>
            </a:endParaRPr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25144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12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Tabuľk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157559"/>
              </p:ext>
            </p:extLst>
          </p:nvPr>
        </p:nvGraphicFramePr>
        <p:xfrm>
          <a:off x="1115616" y="2492895"/>
          <a:ext cx="7200799" cy="22792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70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0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596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000" b="1" dirty="0">
                          <a:solidFill>
                            <a:schemeClr val="tx2"/>
                          </a:solidFill>
                          <a:effectLst/>
                        </a:rPr>
                        <a:t>C++ implementácia</a:t>
                      </a:r>
                      <a:endParaRPr lang="sk-SK" sz="2000" b="1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000" dirty="0">
                          <a:solidFill>
                            <a:schemeClr val="tx2"/>
                          </a:solidFill>
                          <a:effectLst/>
                        </a:rPr>
                        <a:t>Prípona zdrojového súboru</a:t>
                      </a:r>
                      <a:endParaRPr lang="sk-SK" sz="20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16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000" b="1" dirty="0">
                          <a:solidFill>
                            <a:schemeClr val="tx2"/>
                          </a:solidFill>
                          <a:effectLst/>
                        </a:rPr>
                        <a:t>Unix</a:t>
                      </a:r>
                      <a:endParaRPr lang="sk-SK" sz="2000" b="1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000" b="1" dirty="0">
                          <a:solidFill>
                            <a:srgbClr val="C00000"/>
                          </a:solidFill>
                          <a:effectLst/>
                        </a:rPr>
                        <a:t>C, cc, </a:t>
                      </a:r>
                      <a:r>
                        <a:rPr lang="sk-SK" sz="2000" b="1" dirty="0" smtClean="0">
                          <a:solidFill>
                            <a:srgbClr val="C00000"/>
                          </a:solidFill>
                          <a:effectLst/>
                        </a:rPr>
                        <a:t>cxx, </a:t>
                      </a:r>
                      <a:r>
                        <a:rPr lang="sk-SK" sz="2000" b="1" dirty="0" smtClean="0">
                          <a:solidFill>
                            <a:srgbClr val="0070C0"/>
                          </a:solidFill>
                          <a:effectLst/>
                        </a:rPr>
                        <a:t>c</a:t>
                      </a:r>
                      <a:endParaRPr lang="sk-SK" sz="2000" b="1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21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000" b="1" dirty="0">
                          <a:solidFill>
                            <a:schemeClr val="tx2"/>
                          </a:solidFill>
                          <a:effectLst/>
                        </a:rPr>
                        <a:t>GNU C++</a:t>
                      </a:r>
                      <a:endParaRPr lang="sk-SK" sz="2000" b="1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b="1" dirty="0">
                          <a:solidFill>
                            <a:srgbClr val="C00000"/>
                          </a:solidFill>
                          <a:effectLst/>
                        </a:rPr>
                        <a:t>C, cc, cxx, </a:t>
                      </a:r>
                      <a:r>
                        <a:rPr lang="sk-SK" sz="2000" b="1" dirty="0" err="1">
                          <a:solidFill>
                            <a:srgbClr val="C00000"/>
                          </a:solidFill>
                          <a:effectLst/>
                        </a:rPr>
                        <a:t>cpp</a:t>
                      </a:r>
                      <a:r>
                        <a:rPr lang="sk-SK" sz="2000" b="1" dirty="0">
                          <a:solidFill>
                            <a:srgbClr val="C00000"/>
                          </a:solidFill>
                          <a:effectLst/>
                        </a:rPr>
                        <a:t>, c</a:t>
                      </a:r>
                      <a:r>
                        <a:rPr lang="sk-SK" sz="2000" b="1" dirty="0" smtClean="0">
                          <a:solidFill>
                            <a:srgbClr val="C00000"/>
                          </a:solidFill>
                          <a:effectLst/>
                        </a:rPr>
                        <a:t>++,</a:t>
                      </a:r>
                      <a:r>
                        <a:rPr lang="sk-SK" sz="2000" b="1" dirty="0" smtClean="0">
                          <a:solidFill>
                            <a:srgbClr val="0070C0"/>
                          </a:solidFill>
                          <a:effectLst/>
                        </a:rPr>
                        <a:t> c</a:t>
                      </a:r>
                      <a:endParaRPr lang="sk-SK" sz="2000" b="1" dirty="0" smtClean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96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2000" b="1" dirty="0">
                          <a:solidFill>
                            <a:schemeClr val="tx2"/>
                          </a:solidFill>
                          <a:effectLst/>
                        </a:rPr>
                        <a:t>Microsoft </a:t>
                      </a:r>
                      <a:r>
                        <a:rPr lang="sk-SK" sz="2000" b="1" dirty="0" err="1">
                          <a:solidFill>
                            <a:schemeClr val="tx2"/>
                          </a:solidFill>
                          <a:effectLst/>
                        </a:rPr>
                        <a:t>Visual</a:t>
                      </a:r>
                      <a:r>
                        <a:rPr lang="sk-SK" sz="2000" b="1" dirty="0">
                          <a:solidFill>
                            <a:schemeClr val="tx2"/>
                          </a:solidFill>
                          <a:effectLst/>
                        </a:rPr>
                        <a:t> C++</a:t>
                      </a:r>
                      <a:endParaRPr lang="sk-SK" sz="2000" b="1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3600" b="1" dirty="0" err="1">
                          <a:solidFill>
                            <a:srgbClr val="C00000"/>
                          </a:solidFill>
                          <a:effectLst/>
                        </a:rPr>
                        <a:t>cpp</a:t>
                      </a:r>
                      <a:r>
                        <a:rPr lang="sk-SK" sz="2000" b="1" dirty="0">
                          <a:solidFill>
                            <a:srgbClr val="C00000"/>
                          </a:solidFill>
                          <a:effectLst/>
                        </a:rPr>
                        <a:t>, cxx, </a:t>
                      </a:r>
                      <a:r>
                        <a:rPr lang="sk-SK" sz="2000" b="1" dirty="0" smtClean="0">
                          <a:solidFill>
                            <a:srgbClr val="C00000"/>
                          </a:solidFill>
                          <a:effectLst/>
                        </a:rPr>
                        <a:t>cc, </a:t>
                      </a:r>
                      <a:r>
                        <a:rPr lang="sk-SK" sz="3600" b="1" dirty="0" smtClean="0">
                          <a:solidFill>
                            <a:srgbClr val="0070C0"/>
                          </a:solidFill>
                          <a:effectLst/>
                        </a:rPr>
                        <a:t>c</a:t>
                      </a:r>
                      <a:endParaRPr lang="sk-SK" sz="3600" b="1" dirty="0" smtClean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725144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78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sz="2800" dirty="0" smtClean="0"/>
              <a:t>C a C++ program</a:t>
            </a:r>
            <a:endParaRPr lang="sk-SK" sz="28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5698077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13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bdĺžnik 4"/>
          <p:cNvSpPr/>
          <p:nvPr/>
        </p:nvSpPr>
        <p:spPr>
          <a:xfrm>
            <a:off x="179512" y="1340768"/>
            <a:ext cx="4149542" cy="42334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lang="sk-SK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prvy.c</a:t>
            </a: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– zobrazí oznam</a:t>
            </a:r>
            <a:endParaRPr lang="sk-SK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sk-SK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</a:t>
            </a:r>
            <a:r>
              <a:rPr lang="sk-SK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</a:t>
            </a:r>
            <a:r>
              <a:rPr lang="sk-SK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stdio.h</a:t>
            </a: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sk-SK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sk-SK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sk-SK" b="1" dirty="0" smtClean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sk-SK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sk-SK" b="1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sk-SK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sk-SK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sk-SK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("Ahoj C++.");</a:t>
            </a:r>
            <a:endParaRPr lang="sk-SK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sk-SK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("\n");</a:t>
            </a:r>
            <a:endParaRPr lang="sk-SK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sk-SK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printf</a:t>
            </a: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</a:t>
            </a:r>
            <a:r>
              <a:rPr lang="sk-SK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Zaciname</a:t>
            </a: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!\n");</a:t>
            </a:r>
            <a:endParaRPr lang="sk-SK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sk-SK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0;</a:t>
            </a:r>
            <a:endParaRPr lang="sk-SK" b="1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sk-SK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2" name="Obdĺžnik 1"/>
          <p:cNvSpPr/>
          <p:nvPr/>
        </p:nvSpPr>
        <p:spPr>
          <a:xfrm>
            <a:off x="4401062" y="1340768"/>
            <a:ext cx="4609494" cy="423346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lang="sk-SK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prvy.cpp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– zobrazí oznam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</a:t>
            </a:r>
            <a:r>
              <a:rPr lang="sk-SK" b="1" dirty="0" err="1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</a:t>
            </a:r>
            <a:r>
              <a:rPr lang="sk-SK" b="1" dirty="0" err="1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iostream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sk-SK" b="1" dirty="0" smtClean="0">
              <a:solidFill>
                <a:srgbClr val="00206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 err="1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using</a:t>
            </a:r>
            <a:r>
              <a:rPr lang="sk-SK" b="1" dirty="0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namespace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sk-SK" b="1" dirty="0" smtClean="0">
              <a:solidFill>
                <a:srgbClr val="00206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 err="1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sk-SK" b="1" dirty="0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dirty="0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sk-SK" b="1" dirty="0" err="1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cout</a:t>
            </a:r>
            <a:r>
              <a:rPr lang="sk-SK" b="1" dirty="0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&lt;&lt; "Ahoj C++.";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sk-SK" b="1" dirty="0" err="1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cout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&lt;&lt; </a:t>
            </a:r>
            <a:r>
              <a:rPr lang="sk-SK" b="1" dirty="0" err="1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endl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sk-SK" b="1" dirty="0" err="1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cout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&lt;&lt; "</a:t>
            </a:r>
            <a:r>
              <a:rPr lang="sk-SK" b="1" dirty="0" err="1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Zaciname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!" &lt;&lt; </a:t>
            </a:r>
            <a:r>
              <a:rPr lang="sk-SK" b="1" dirty="0" err="1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endl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sk-SK" b="1" dirty="0" err="1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0;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sk-SK" b="1" dirty="0">
              <a:solidFill>
                <a:srgbClr val="00206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pic>
        <p:nvPicPr>
          <p:cNvPr id="8" name="Obrázok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698077"/>
            <a:ext cx="3096344" cy="9712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968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Funkcia </a:t>
            </a:r>
            <a:r>
              <a:rPr lang="sk-SK" dirty="0" err="1" smtClean="0"/>
              <a:t>main</a:t>
            </a:r>
            <a:endParaRPr lang="sk-SK" dirty="0" smtClean="0">
              <a:solidFill>
                <a:srgbClr val="FF0000"/>
              </a:solidFill>
            </a:endParaRPr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698" y="2801417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14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Skupina 27"/>
          <p:cNvGrpSpPr/>
          <p:nvPr/>
        </p:nvGrpSpPr>
        <p:grpSpPr>
          <a:xfrm>
            <a:off x="1467293" y="1456844"/>
            <a:ext cx="6137405" cy="4176463"/>
            <a:chOff x="26746" y="65257"/>
            <a:chExt cx="3311137" cy="1892448"/>
          </a:xfrm>
        </p:grpSpPr>
        <p:grpSp>
          <p:nvGrpSpPr>
            <p:cNvPr id="29" name="Skupina 28"/>
            <p:cNvGrpSpPr/>
            <p:nvPr/>
          </p:nvGrpSpPr>
          <p:grpSpPr>
            <a:xfrm>
              <a:off x="26746" y="65257"/>
              <a:ext cx="3311137" cy="1892448"/>
              <a:chOff x="26746" y="65257"/>
              <a:chExt cx="3311137" cy="1892448"/>
            </a:xfrm>
          </p:grpSpPr>
          <p:sp>
            <p:nvSpPr>
              <p:cNvPr id="37" name="Blok textu 72"/>
              <p:cNvSpPr txBox="1"/>
              <p:nvPr/>
            </p:nvSpPr>
            <p:spPr>
              <a:xfrm>
                <a:off x="1327159" y="1517120"/>
                <a:ext cx="1222375" cy="25590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sk-SK" dirty="0">
                    <a:solidFill>
                      <a:srgbClr val="0070C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ukončenie</a:t>
                </a:r>
                <a:r>
                  <a:rPr lang="sk-SK" sz="1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sk-SK" dirty="0">
                    <a:solidFill>
                      <a:srgbClr val="0070C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funkcie</a:t>
                </a:r>
              </a:p>
            </p:txBody>
          </p:sp>
          <p:sp>
            <p:nvSpPr>
              <p:cNvPr id="31" name="Blok textu 60"/>
              <p:cNvSpPr txBox="1"/>
              <p:nvPr/>
            </p:nvSpPr>
            <p:spPr>
              <a:xfrm>
                <a:off x="982345" y="65257"/>
                <a:ext cx="1567189" cy="25590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sk-SK" dirty="0">
                    <a:solidFill>
                      <a:srgbClr val="0070C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meno </a:t>
                </a:r>
                <a:r>
                  <a:rPr lang="sk-SK" dirty="0" smtClean="0">
                    <a:solidFill>
                      <a:srgbClr val="0070C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funkcie</a:t>
                </a:r>
                <a:endParaRPr lang="sk-SK" dirty="0">
                  <a:solidFill>
                    <a:srgbClr val="0070C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Blok textu 62"/>
              <p:cNvSpPr txBox="1"/>
              <p:nvPr/>
            </p:nvSpPr>
            <p:spPr>
              <a:xfrm>
                <a:off x="1181100" y="590550"/>
                <a:ext cx="742315" cy="25590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sk-SK" sz="2000" b="1" dirty="0" err="1"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  <a:cs typeface="Courier New" panose="02070309020205020404" pitchFamily="49" charset="0"/>
                  </a:rPr>
                  <a:t>int</a:t>
                </a:r>
                <a:r>
                  <a:rPr lang="sk-SK" sz="2000" b="1" dirty="0"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  <a:cs typeface="Courier New" panose="02070309020205020404" pitchFamily="49" charset="0"/>
                  </a:rPr>
                  <a:t> </a:t>
                </a:r>
                <a:r>
                  <a:rPr lang="sk-SK" sz="2000" b="1" dirty="0" err="1"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  <a:cs typeface="Courier New" panose="02070309020205020404" pitchFamily="49" charset="0"/>
                  </a:rPr>
                  <a:t>main</a:t>
                </a:r>
                <a:r>
                  <a:rPr lang="sk-SK" sz="2000" b="1" dirty="0"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sp>
            <p:nvSpPr>
              <p:cNvPr id="33" name="Blok textu 63"/>
              <p:cNvSpPr txBox="1"/>
              <p:nvPr/>
            </p:nvSpPr>
            <p:spPr>
              <a:xfrm>
                <a:off x="26746" y="1262380"/>
                <a:ext cx="1115695" cy="25590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sk-SK" dirty="0">
                    <a:solidFill>
                      <a:srgbClr val="0070C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definícia</a:t>
                </a:r>
                <a:r>
                  <a:rPr lang="sk-SK" sz="1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sk-SK" dirty="0">
                    <a:solidFill>
                      <a:srgbClr val="0070C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funkcie</a:t>
                </a:r>
              </a:p>
            </p:txBody>
          </p:sp>
          <p:sp>
            <p:nvSpPr>
              <p:cNvPr id="34" name="Blok textu 64"/>
              <p:cNvSpPr txBox="1"/>
              <p:nvPr/>
            </p:nvSpPr>
            <p:spPr>
              <a:xfrm>
                <a:off x="1181100" y="1701800"/>
                <a:ext cx="233680" cy="25590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000" b="1" dirty="0"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  <a:cs typeface="Courier New" panose="02070309020205020404" pitchFamily="49" charset="0"/>
                  </a:rPr>
                  <a:t>}</a:t>
                </a:r>
                <a:endParaRPr lang="sk-SK" sz="2000" b="1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Blok textu 66"/>
              <p:cNvSpPr txBox="1"/>
              <p:nvPr/>
            </p:nvSpPr>
            <p:spPr>
              <a:xfrm>
                <a:off x="1181100" y="781050"/>
                <a:ext cx="233680" cy="29273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000" b="1" dirty="0">
                    <a:effectLst/>
                    <a:latin typeface="Courier New" panose="02070309020205020404" pitchFamily="49" charset="0"/>
                    <a:ea typeface="Times New Roman" panose="02020603050405020304" pitchFamily="18" charset="0"/>
                    <a:cs typeface="Courier New" panose="02070309020205020404" pitchFamily="49" charset="0"/>
                  </a:rPr>
                  <a:t>{</a:t>
                </a:r>
                <a:endParaRPr lang="sk-SK" sz="2000" b="1" dirty="0"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Blok textu 70"/>
              <p:cNvSpPr txBox="1"/>
              <p:nvPr/>
            </p:nvSpPr>
            <p:spPr>
              <a:xfrm>
                <a:off x="2274668" y="1220776"/>
                <a:ext cx="856615" cy="25590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sk-SK" dirty="0">
                    <a:solidFill>
                      <a:srgbClr val="0070C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telo</a:t>
                </a:r>
                <a:r>
                  <a:rPr lang="sk-SK" sz="11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sk-SK" dirty="0">
                    <a:solidFill>
                      <a:srgbClr val="0070C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funkcie</a:t>
                </a:r>
              </a:p>
            </p:txBody>
          </p:sp>
          <p:cxnSp>
            <p:nvCxnSpPr>
              <p:cNvPr id="38" name="Rovná spojovacia šípka 37"/>
              <p:cNvCxnSpPr/>
              <p:nvPr/>
            </p:nvCxnSpPr>
            <p:spPr>
              <a:xfrm>
                <a:off x="1702015" y="229681"/>
                <a:ext cx="7315" cy="3732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Blok textu 74"/>
              <p:cNvSpPr txBox="1"/>
              <p:nvPr/>
            </p:nvSpPr>
            <p:spPr>
              <a:xfrm>
                <a:off x="2246318" y="619716"/>
                <a:ext cx="1091565" cy="42439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sk-SK" b="1" dirty="0">
                    <a:solidFill>
                      <a:srgbClr val="0070C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hlavička</a:t>
                </a:r>
                <a:r>
                  <a:rPr lang="sk-SK" sz="2000" b="1" dirty="0">
                    <a:solidFill>
                      <a:srgbClr val="0070C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sk-SK" b="1" dirty="0" smtClean="0">
                    <a:solidFill>
                      <a:srgbClr val="0070C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funkcie 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sk-SK" b="1" dirty="0" smtClean="0">
                    <a:solidFill>
                      <a:srgbClr val="0070C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 rozhranie</a:t>
                </a:r>
                <a:endParaRPr lang="sk-SK" b="1" dirty="0">
                  <a:solidFill>
                    <a:srgbClr val="0070C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Pravá zložená zátvorka 39"/>
              <p:cNvSpPr/>
              <p:nvPr/>
            </p:nvSpPr>
            <p:spPr>
              <a:xfrm>
                <a:off x="2190750" y="590550"/>
                <a:ext cx="45719" cy="255905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sk-SK"/>
              </a:p>
            </p:txBody>
          </p:sp>
          <p:sp>
            <p:nvSpPr>
              <p:cNvPr id="41" name="Ľavá zložená zátvorka 40"/>
              <p:cNvSpPr/>
              <p:nvPr/>
            </p:nvSpPr>
            <p:spPr>
              <a:xfrm>
                <a:off x="1098550" y="850900"/>
                <a:ext cx="87782" cy="101681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sk-SK"/>
              </a:p>
            </p:txBody>
          </p:sp>
          <p:grpSp>
            <p:nvGrpSpPr>
              <p:cNvPr id="42" name="Skupina 41"/>
              <p:cNvGrpSpPr/>
              <p:nvPr/>
            </p:nvGrpSpPr>
            <p:grpSpPr>
              <a:xfrm>
                <a:off x="1346200" y="1079500"/>
                <a:ext cx="915035" cy="452755"/>
                <a:chOff x="0" y="0"/>
                <a:chExt cx="915035" cy="452755"/>
              </a:xfrm>
            </p:grpSpPr>
            <p:sp>
              <p:nvSpPr>
                <p:cNvPr id="43" name="Blok textu 67"/>
                <p:cNvSpPr txBox="1"/>
                <p:nvPr/>
              </p:nvSpPr>
              <p:spPr>
                <a:xfrm>
                  <a:off x="6350" y="0"/>
                  <a:ext cx="592455" cy="25590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sk-SK" sz="2000" b="1" dirty="0">
                      <a:effectLst/>
                      <a:latin typeface="Courier New" panose="02070309020205020404" pitchFamily="49" charset="0"/>
                      <a:ea typeface="Times New Roman" panose="02020603050405020304" pitchFamily="18" charset="0"/>
                      <a:cs typeface="Courier New" panose="02070309020205020404" pitchFamily="49" charset="0"/>
                    </a:rPr>
                    <a:t>príkazy</a:t>
                  </a:r>
                </a:p>
              </p:txBody>
            </p:sp>
            <p:sp>
              <p:nvSpPr>
                <p:cNvPr id="44" name="Blok textu 68"/>
                <p:cNvSpPr txBox="1"/>
                <p:nvPr/>
              </p:nvSpPr>
              <p:spPr>
                <a:xfrm>
                  <a:off x="0" y="196850"/>
                  <a:ext cx="689610" cy="25590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sk-SK" sz="2000" b="1" dirty="0" err="1">
                      <a:effectLst/>
                      <a:latin typeface="Courier New" panose="02070309020205020404" pitchFamily="49" charset="0"/>
                      <a:ea typeface="Times New Roman" panose="02020603050405020304" pitchFamily="18" charset="0"/>
                      <a:cs typeface="Courier New" panose="02070309020205020404" pitchFamily="49" charset="0"/>
                    </a:rPr>
                    <a:t>return</a:t>
                  </a:r>
                  <a:r>
                    <a:rPr lang="sk-SK" sz="2000" b="1" dirty="0">
                      <a:effectLst/>
                      <a:latin typeface="Courier New" panose="02070309020205020404" pitchFamily="49" charset="0"/>
                      <a:ea typeface="Times New Roman" panose="02020603050405020304" pitchFamily="18" charset="0"/>
                      <a:cs typeface="Courier New" panose="02070309020205020404" pitchFamily="49" charset="0"/>
                    </a:rPr>
                    <a:t> 0;</a:t>
                  </a:r>
                </a:p>
              </p:txBody>
            </p:sp>
            <p:sp>
              <p:nvSpPr>
                <p:cNvPr id="45" name="Pravá zložená zátvorka 44"/>
                <p:cNvSpPr/>
                <p:nvPr/>
              </p:nvSpPr>
              <p:spPr>
                <a:xfrm>
                  <a:off x="869950" y="0"/>
                  <a:ext cx="45085" cy="445770"/>
                </a:xfrm>
                <a:prstGeom prst="righ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sk-SK"/>
                </a:p>
              </p:txBody>
            </p:sp>
          </p:grpSp>
        </p:grpSp>
        <p:sp>
          <p:nvSpPr>
            <p:cNvPr id="30" name="Pravá zložená zátvorka 29"/>
            <p:cNvSpPr/>
            <p:nvPr/>
          </p:nvSpPr>
          <p:spPr>
            <a:xfrm rot="5400000">
              <a:off x="1657350" y="1257300"/>
              <a:ext cx="45085" cy="52197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sk-SK"/>
            </a:p>
          </p:txBody>
        </p:sp>
      </p:grpSp>
      <p:sp>
        <p:nvSpPr>
          <p:cNvPr id="46" name="Pravá zložená zátvorka 45"/>
          <p:cNvSpPr/>
          <p:nvPr/>
        </p:nvSpPr>
        <p:spPr>
          <a:xfrm rot="5400000">
            <a:off x="4599502" y="3981585"/>
            <a:ext cx="91817" cy="123322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sk-SK"/>
          </a:p>
        </p:txBody>
      </p:sp>
      <p:sp>
        <p:nvSpPr>
          <p:cNvPr id="5" name="Obdĺžnik 4"/>
          <p:cNvSpPr/>
          <p:nvPr/>
        </p:nvSpPr>
        <p:spPr>
          <a:xfrm>
            <a:off x="2242754" y="6103818"/>
            <a:ext cx="4733988" cy="327782"/>
          </a:xfrm>
          <a:prstGeom prst="rect">
            <a:avLst/>
          </a:prstGeom>
          <a:solidFill>
            <a:schemeClr val="accent5">
              <a:lumMod val="9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marL="0" lvl="2" eaLnBrk="1" hangingPunct="1">
              <a:lnSpc>
                <a:spcPct val="80000"/>
              </a:lnSpc>
              <a:buFontTx/>
              <a:buNone/>
            </a:pP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[]) </a:t>
            </a: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Rovná spojnica 7"/>
          <p:cNvCxnSpPr/>
          <p:nvPr/>
        </p:nvCxnSpPr>
        <p:spPr>
          <a:xfrm>
            <a:off x="323528" y="5877272"/>
            <a:ext cx="842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89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Komentáre</a:t>
            </a:r>
            <a:endParaRPr lang="sk-SK" dirty="0" smtClean="0">
              <a:solidFill>
                <a:srgbClr val="FF0000"/>
              </a:solidFill>
            </a:endParaRPr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024" y="188640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15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bdĺžnik 8"/>
          <p:cNvSpPr/>
          <p:nvPr/>
        </p:nvSpPr>
        <p:spPr>
          <a:xfrm>
            <a:off x="1115616" y="2060848"/>
            <a:ext cx="63401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sk-S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k-SK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  /* </a:t>
            </a:r>
            <a:r>
              <a:rPr 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komentár </a:t>
            </a:r>
            <a:r>
              <a:rPr 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</p:txBody>
      </p:sp>
      <p:sp>
        <p:nvSpPr>
          <p:cNvPr id="16" name="Obdĺžnik 15"/>
          <p:cNvSpPr/>
          <p:nvPr/>
        </p:nvSpPr>
        <p:spPr>
          <a:xfrm>
            <a:off x="1115616" y="3227402"/>
            <a:ext cx="80105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sk-S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sk-S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a C++ komentár (od </a:t>
            </a:r>
            <a:r>
              <a:rPr lang="sk-SK" sz="2000" dirty="0" smtClean="0"/>
              <a:t>C99 i v C</a:t>
            </a:r>
            <a:r>
              <a:rPr 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sk-S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18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err="1" smtClean="0"/>
              <a:t>Preprocesor</a:t>
            </a:r>
            <a:endParaRPr lang="sk-SK" dirty="0" smtClean="0">
              <a:solidFill>
                <a:srgbClr val="FF0000"/>
              </a:solidFill>
            </a:endParaRPr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45" y="1778134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16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bdĺžnik 8"/>
          <p:cNvSpPr/>
          <p:nvPr/>
        </p:nvSpPr>
        <p:spPr>
          <a:xfrm>
            <a:off x="1115616" y="2060848"/>
            <a:ext cx="31085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4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sk-S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sk-S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sk-SK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sk-S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Obdĺžnik 1"/>
          <p:cNvSpPr/>
          <p:nvPr/>
        </p:nvSpPr>
        <p:spPr>
          <a:xfrm>
            <a:off x="251520" y="3105835"/>
            <a:ext cx="84969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sk-SK" sz="2400" b="1" dirty="0" smtClean="0">
                <a:latin typeface="+mn-lt"/>
              </a:rPr>
              <a:t>program</a:t>
            </a:r>
            <a:r>
              <a:rPr lang="sk-SK" sz="2400" b="1" dirty="0">
                <a:latin typeface="+mn-lt"/>
              </a:rPr>
              <a:t>, ktorý spracováva zdrojový súbor pred vykonaním samotnej </a:t>
            </a:r>
            <a:r>
              <a:rPr lang="sk-SK" sz="2400" b="1" dirty="0" smtClean="0">
                <a:latin typeface="+mn-lt"/>
              </a:rPr>
              <a:t>kompilácie</a:t>
            </a:r>
          </a:p>
          <a:p>
            <a:pPr marL="342900" indent="-342900">
              <a:buFontTx/>
              <a:buChar char="-"/>
            </a:pPr>
            <a:endParaRPr lang="sk-SK" sz="2400" b="1" dirty="0" smtClean="0"/>
          </a:p>
          <a:p>
            <a:pPr marL="342900" indent="-342900">
              <a:buFontTx/>
              <a:buChar char="-"/>
            </a:pPr>
            <a:r>
              <a:rPr lang="sk-SK" sz="2400" b="1" dirty="0" smtClean="0"/>
              <a:t>direktívy </a:t>
            </a:r>
            <a:r>
              <a:rPr lang="sk-SK" sz="2400" b="1" dirty="0" err="1"/>
              <a:t>preprocesora</a:t>
            </a:r>
            <a:r>
              <a:rPr lang="sk-SK" sz="2400" b="1" dirty="0"/>
              <a:t> začínajú znakom </a:t>
            </a:r>
            <a:r>
              <a:rPr lang="en-US" sz="2400" b="1" dirty="0"/>
              <a:t>#</a:t>
            </a:r>
            <a:endParaRPr lang="sk-SK" sz="2400" b="1" dirty="0"/>
          </a:p>
          <a:p>
            <a:pPr marL="342900" indent="-342900">
              <a:buFontTx/>
              <a:buChar char="-"/>
            </a:pPr>
            <a:endParaRPr lang="sk-SK" sz="2400" b="1" dirty="0" smtClean="0">
              <a:latin typeface="+mn-lt"/>
            </a:endParaRPr>
          </a:p>
          <a:p>
            <a:pPr marL="342900" indent="-342900">
              <a:buFontTx/>
              <a:buChar char="-"/>
            </a:pPr>
            <a:endParaRPr lang="sk-SK" sz="2400" b="1" dirty="0">
              <a:latin typeface="+mn-lt"/>
            </a:endParaRPr>
          </a:p>
          <a:p>
            <a:pPr marL="342900" indent="-342900">
              <a:buFontTx/>
              <a:buChar char="-"/>
            </a:pPr>
            <a:endParaRPr lang="sk-SK" sz="2400" b="1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810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89296" y="2316986"/>
            <a:ext cx="849694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sk-SK" sz="2400" b="1" dirty="0" smtClean="0">
                <a:latin typeface="+mn-lt"/>
              </a:rPr>
              <a:t>včleňujú sa na začiatku do iných súborov</a:t>
            </a:r>
            <a:r>
              <a:rPr lang="en-US" sz="2400" b="1" dirty="0" smtClean="0">
                <a:latin typeface="+mn-lt"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sk-SK" sz="2400" b="1" dirty="0" smtClean="0">
                <a:latin typeface="+mn-lt"/>
              </a:rPr>
              <a:t>p</a:t>
            </a:r>
            <a:r>
              <a:rPr lang="en-US" sz="2400" b="1" dirty="0" smtClean="0">
                <a:latin typeface="+mn-lt"/>
              </a:rPr>
              <a:t>r</a:t>
            </a:r>
            <a:r>
              <a:rPr lang="sk-SK" sz="2400" b="1" dirty="0" smtClean="0">
                <a:latin typeface="+mn-lt"/>
              </a:rPr>
              <a:t>í</a:t>
            </a:r>
            <a:r>
              <a:rPr lang="en-US" sz="2400" b="1" dirty="0" err="1" smtClean="0">
                <a:latin typeface="+mn-lt"/>
              </a:rPr>
              <a:t>kaz</a:t>
            </a:r>
            <a:r>
              <a:rPr lang="en-US" sz="2400" b="1" dirty="0" smtClean="0">
                <a:latin typeface="+mn-lt"/>
              </a:rPr>
              <a:t> </a:t>
            </a:r>
            <a:r>
              <a:rPr lang="sk-SK" sz="2400" b="1" dirty="0" err="1" smtClean="0">
                <a:latin typeface="+mn-lt"/>
              </a:rPr>
              <a:t>preprocesora</a:t>
            </a:r>
            <a:r>
              <a:rPr lang="sk-SK" sz="2400" b="1" dirty="0" smtClean="0">
                <a:latin typeface="+mn-lt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+mn-lt"/>
              </a:rPr>
              <a:t>#include</a:t>
            </a:r>
          </a:p>
          <a:p>
            <a:endParaRPr lang="en-US" sz="2400" b="1" dirty="0" smtClean="0">
              <a:latin typeface="+mn-lt"/>
            </a:endParaRPr>
          </a:p>
          <a:p>
            <a:pPr lvl="2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3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standardny</a:t>
            </a:r>
            <a:r>
              <a:rPr lang="en-US" sz="3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 algn="ctr"/>
            <a:endParaRPr lang="en-US" sz="2400" b="1" dirty="0" smtClean="0">
              <a:latin typeface="+mn-lt"/>
            </a:endParaRPr>
          </a:p>
          <a:p>
            <a:pPr lvl="2"/>
            <a:r>
              <a:rPr lang="en-US" sz="2400" b="1" dirty="0" smtClean="0">
                <a:latin typeface="+mn-lt"/>
              </a:rPr>
              <a:t>               </a:t>
            </a:r>
            <a:r>
              <a:rPr lang="en-US" sz="2400" b="1" dirty="0" err="1" smtClean="0">
                <a:latin typeface="+mn-lt"/>
              </a:rPr>
              <a:t>alebo</a:t>
            </a:r>
            <a:endParaRPr lang="en-US" sz="2400" b="1" dirty="0" smtClean="0">
              <a:latin typeface="+mn-lt"/>
            </a:endParaRPr>
          </a:p>
          <a:p>
            <a:pPr lvl="2" algn="ctr"/>
            <a:endParaRPr lang="en-US" sz="2400" b="1" dirty="0" smtClean="0">
              <a:latin typeface="+mn-lt"/>
            </a:endParaRPr>
          </a:p>
          <a:p>
            <a:pPr lvl="2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3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vlastny</a:t>
            </a:r>
            <a:r>
              <a:rPr lang="sk-SK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sz="3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sz="3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sk-SK" sz="2400" b="1" dirty="0" smtClean="0">
              <a:latin typeface="+mn-lt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>
                <a:solidFill>
                  <a:srgbClr val="C00000"/>
                </a:solidFill>
              </a:rPr>
              <a:t>Hlavičkové</a:t>
            </a:r>
            <a:r>
              <a:rPr lang="sk-SK" dirty="0" smtClean="0"/>
              <a:t> (včleňované) súbory</a:t>
            </a:r>
            <a:endParaRPr lang="sk-SK" dirty="0" smtClean="0">
              <a:solidFill>
                <a:srgbClr val="FF0000"/>
              </a:solidFill>
            </a:endParaRPr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219212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17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bdĺžnik 8"/>
          <p:cNvSpPr/>
          <p:nvPr/>
        </p:nvSpPr>
        <p:spPr>
          <a:xfrm>
            <a:off x="477391" y="1556792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endParaRPr lang="sk-S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126" y="4869160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7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Hlavičkové súbory</a:t>
            </a:r>
            <a:r>
              <a:rPr lang="en-US" dirty="0" smtClean="0"/>
              <a:t> </a:t>
            </a:r>
            <a:r>
              <a:rPr lang="sk-SK" dirty="0" smtClean="0"/>
              <a:t>-</a:t>
            </a:r>
            <a:r>
              <a:rPr lang="en-US" dirty="0" smtClean="0"/>
              <a:t> </a:t>
            </a:r>
            <a:r>
              <a:rPr lang="en-US" dirty="0" err="1" smtClean="0"/>
              <a:t>pr</a:t>
            </a:r>
            <a:r>
              <a:rPr lang="sk-SK" dirty="0" smtClean="0"/>
              <a:t>í</a:t>
            </a:r>
            <a:r>
              <a:rPr lang="en-US" dirty="0" smtClean="0"/>
              <a:t>pony</a:t>
            </a:r>
            <a:endParaRPr lang="sk-SK" dirty="0" smtClean="0">
              <a:solidFill>
                <a:srgbClr val="FF0000"/>
              </a:solidFill>
            </a:endParaRPr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45" y="1268760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18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bdĺžnik 8"/>
          <p:cNvSpPr/>
          <p:nvPr/>
        </p:nvSpPr>
        <p:spPr>
          <a:xfrm>
            <a:off x="1115616" y="1551474"/>
            <a:ext cx="28007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sk-SK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sk-SK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endParaRPr lang="sk-S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uľ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375431"/>
              </p:ext>
            </p:extLst>
          </p:nvPr>
        </p:nvGraphicFramePr>
        <p:xfrm>
          <a:off x="251520" y="2348880"/>
          <a:ext cx="8712968" cy="25731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3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1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8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06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solidFill>
                            <a:schemeClr val="tx1"/>
                          </a:solidFill>
                          <a:effectLst/>
                        </a:rPr>
                        <a:t>Druh hlavičky</a:t>
                      </a:r>
                      <a:endParaRPr lang="sk-SK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solidFill>
                            <a:schemeClr val="tx1"/>
                          </a:solidFill>
                          <a:effectLst/>
                        </a:rPr>
                        <a:t>Konvencia</a:t>
                      </a:r>
                      <a:endParaRPr lang="sk-SK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solidFill>
                            <a:schemeClr val="tx1"/>
                          </a:solidFill>
                          <a:effectLst/>
                        </a:rPr>
                        <a:t>Príklad</a:t>
                      </a:r>
                      <a:endParaRPr lang="sk-SK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 smtClean="0">
                          <a:solidFill>
                            <a:schemeClr val="tx1"/>
                          </a:solidFill>
                          <a:effectLst/>
                        </a:rPr>
                        <a:t>Použiteľné</a:t>
                      </a:r>
                      <a:r>
                        <a:rPr lang="sk-SK" sz="1800" baseline="0" dirty="0" smtClean="0">
                          <a:solidFill>
                            <a:schemeClr val="tx1"/>
                          </a:solidFill>
                          <a:effectLst/>
                        </a:rPr>
                        <a:t> v programoch</a:t>
                      </a:r>
                      <a:endParaRPr lang="sk-SK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9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solidFill>
                            <a:schemeClr val="tx1"/>
                          </a:solidFill>
                          <a:effectLst/>
                        </a:rPr>
                        <a:t>C++ starý štýl</a:t>
                      </a:r>
                      <a:endParaRPr lang="sk-SK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Končí príponou .h</a:t>
                      </a:r>
                      <a:endParaRPr lang="sk-SK" sz="1800" dirty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iostream.h</a:t>
                      </a:r>
                      <a:endParaRPr lang="sk-SK" sz="18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 smtClean="0">
                          <a:effectLst/>
                        </a:rPr>
                        <a:t>C++</a:t>
                      </a:r>
                      <a:endParaRPr lang="sk-SK" sz="1800" dirty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89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solidFill>
                            <a:schemeClr val="tx1"/>
                          </a:solidFill>
                          <a:effectLst/>
                        </a:rPr>
                        <a:t>C starý štýl</a:t>
                      </a:r>
                      <a:endParaRPr lang="sk-SK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Končí príponou .h</a:t>
                      </a:r>
                      <a:endParaRPr lang="sk-SK" sz="18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math.h</a:t>
                      </a:r>
                      <a:endParaRPr lang="sk-SK" sz="18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 smtClean="0">
                          <a:effectLst/>
                        </a:rPr>
                        <a:t>C </a:t>
                      </a:r>
                      <a:r>
                        <a:rPr lang="sk-SK" sz="1800" dirty="0">
                          <a:effectLst/>
                        </a:rPr>
                        <a:t>a C</a:t>
                      </a:r>
                      <a:r>
                        <a:rPr lang="sk-SK" sz="1800" dirty="0" smtClean="0">
                          <a:effectLst/>
                        </a:rPr>
                        <a:t>++</a:t>
                      </a:r>
                      <a:endParaRPr lang="sk-SK" sz="1800" dirty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89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solidFill>
                            <a:schemeClr val="tx1"/>
                          </a:solidFill>
                          <a:effectLst/>
                        </a:rPr>
                        <a:t>C++ nový štýl</a:t>
                      </a:r>
                      <a:endParaRPr lang="sk-SK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Bez prípony</a:t>
                      </a:r>
                      <a:endParaRPr lang="sk-SK" sz="18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>
                          <a:effectLst/>
                        </a:rPr>
                        <a:t>iostream</a:t>
                      </a:r>
                      <a:endParaRPr lang="sk-SK" sz="180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 smtClean="0">
                          <a:effectLst/>
                        </a:rPr>
                        <a:t>C++, </a:t>
                      </a:r>
                      <a:r>
                        <a:rPr lang="sk-SK" sz="1800" dirty="0">
                          <a:effectLst/>
                        </a:rPr>
                        <a:t>používa </a:t>
                      </a:r>
                      <a:r>
                        <a:rPr lang="sk-SK" sz="1800" dirty="0" err="1">
                          <a:effectLst/>
                        </a:rPr>
                        <a:t>namespace</a:t>
                      </a:r>
                      <a:r>
                        <a:rPr lang="sk-SK" sz="1800" dirty="0">
                          <a:effectLst/>
                        </a:rPr>
                        <a:t> </a:t>
                      </a:r>
                      <a:r>
                        <a:rPr lang="sk-SK" sz="1800" dirty="0" err="1">
                          <a:effectLst/>
                        </a:rPr>
                        <a:t>std</a:t>
                      </a:r>
                      <a:endParaRPr lang="sk-SK" sz="1800" dirty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9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solidFill>
                            <a:schemeClr val="tx1"/>
                          </a:solidFill>
                          <a:effectLst/>
                        </a:rPr>
                        <a:t>Konvertované C</a:t>
                      </a:r>
                      <a:endParaRPr lang="sk-SK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>
                          <a:effectLst/>
                        </a:rPr>
                        <a:t>C </a:t>
                      </a:r>
                      <a:r>
                        <a:rPr lang="sk-SK" sz="1800" dirty="0" smtClean="0">
                          <a:effectLst/>
                        </a:rPr>
                        <a:t>prefix, </a:t>
                      </a:r>
                      <a:r>
                        <a:rPr lang="sk-SK" sz="1800" dirty="0">
                          <a:effectLst/>
                        </a:rPr>
                        <a:t>bez prípony</a:t>
                      </a:r>
                      <a:endParaRPr lang="sk-SK" sz="1800" dirty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 err="1">
                          <a:effectLst/>
                        </a:rPr>
                        <a:t>cmath</a:t>
                      </a:r>
                      <a:endParaRPr lang="sk-SK" sz="1800" dirty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k-SK" sz="1800" dirty="0" smtClean="0">
                          <a:effectLst/>
                        </a:rPr>
                        <a:t>C++, </a:t>
                      </a:r>
                      <a:r>
                        <a:rPr lang="sk-SK" sz="1800" dirty="0">
                          <a:effectLst/>
                        </a:rPr>
                        <a:t>môžu používať </a:t>
                      </a:r>
                      <a:r>
                        <a:rPr lang="sk-SK" sz="1800" b="1" dirty="0" err="1">
                          <a:effectLst/>
                        </a:rPr>
                        <a:t>nie-C</a:t>
                      </a:r>
                      <a:r>
                        <a:rPr lang="sk-SK" sz="1800" dirty="0">
                          <a:effectLst/>
                        </a:rPr>
                        <a:t> vlastnosti</a:t>
                      </a:r>
                      <a:endParaRPr lang="sk-SK" sz="1800" dirty="0">
                        <a:solidFill>
                          <a:srgbClr val="365F91"/>
                        </a:solidFill>
                        <a:effectLst/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89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538" y="188913"/>
            <a:ext cx="8784976" cy="935831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en-US" dirty="0" smtClean="0"/>
              <a:t>Pam</a:t>
            </a:r>
            <a:r>
              <a:rPr lang="sk-SK" dirty="0" err="1" smtClean="0"/>
              <a:t>äť</a:t>
            </a:r>
            <a:endParaRPr lang="sk-SK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196752"/>
            <a:ext cx="8774682" cy="5400600"/>
          </a:xfrm>
        </p:spPr>
        <p:txBody>
          <a:bodyPr/>
          <a:lstStyle/>
          <a:p>
            <a:pPr marL="0" indent="0">
              <a:buNone/>
              <a:defRPr/>
            </a:pPr>
            <a:endParaRPr lang="sk-SK" sz="140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dirty="0" smtClean="0">
              <a:ea typeface="+mn-ea"/>
              <a:cs typeface="+mn-cs"/>
            </a:endParaRPr>
          </a:p>
        </p:txBody>
      </p:sp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32994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19</a:t>
            </a:fld>
            <a:endParaRPr lang="sk-SK" b="1" i="1" dirty="0"/>
          </a:p>
        </p:txBody>
      </p:sp>
      <p:pic>
        <p:nvPicPr>
          <p:cNvPr id="6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890" y="131096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843421" y="1340768"/>
            <a:ext cx="1872208" cy="216024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843421" y="1556792"/>
            <a:ext cx="1872208" cy="216024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843034" y="1773246"/>
            <a:ext cx="1872208" cy="216024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2843421" y="1989270"/>
            <a:ext cx="1872208" cy="216024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2843421" y="2205294"/>
            <a:ext cx="1872208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843034" y="2421748"/>
            <a:ext cx="1872208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2843034" y="2637772"/>
            <a:ext cx="1872208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2843034" y="2853796"/>
            <a:ext cx="1872208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2842647" y="3070250"/>
            <a:ext cx="1872208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2842647" y="3286274"/>
            <a:ext cx="1872208" cy="216024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2842647" y="3502298"/>
            <a:ext cx="1872208" cy="216024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2842260" y="3718752"/>
            <a:ext cx="1872208" cy="216024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2843808" y="3934776"/>
            <a:ext cx="1872208" cy="216024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2843808" y="4150800"/>
            <a:ext cx="1872208" cy="216024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2843421" y="4367254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2843421" y="4583278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2843421" y="4799302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2843034" y="5015756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2843808" y="5231780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2843808" y="5447804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2843421" y="5664258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 bwMode="auto">
          <a:xfrm>
            <a:off x="2842260" y="5880282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2842260" y="6096306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2843421" y="6312760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2051333" y="1268760"/>
            <a:ext cx="79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>
                <a:solidFill>
                  <a:srgbClr val="FF0000"/>
                </a:solidFill>
              </a:rPr>
              <a:t>0x2000</a:t>
            </a:r>
            <a:endParaRPr lang="sk-SK" sz="1400" dirty="0">
              <a:solidFill>
                <a:srgbClr val="FF0000"/>
              </a:solidFill>
            </a:endParaRPr>
          </a:p>
        </p:txBody>
      </p:sp>
      <p:sp>
        <p:nvSpPr>
          <p:cNvPr id="41" name="BlokTextu 40"/>
          <p:cNvSpPr txBox="1"/>
          <p:nvPr/>
        </p:nvSpPr>
        <p:spPr>
          <a:xfrm>
            <a:off x="2051333" y="1510915"/>
            <a:ext cx="79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>
                <a:solidFill>
                  <a:srgbClr val="FF0000"/>
                </a:solidFill>
              </a:rPr>
              <a:t>0x2001</a:t>
            </a:r>
            <a:endParaRPr lang="sk-SK" sz="1400" dirty="0">
              <a:solidFill>
                <a:srgbClr val="FF0000"/>
              </a:solidFill>
            </a:endParaRPr>
          </a:p>
        </p:txBody>
      </p:sp>
      <p:sp>
        <p:nvSpPr>
          <p:cNvPr id="42" name="BlokTextu 41"/>
          <p:cNvSpPr txBox="1"/>
          <p:nvPr/>
        </p:nvSpPr>
        <p:spPr>
          <a:xfrm>
            <a:off x="2051720" y="1753071"/>
            <a:ext cx="79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>
                <a:solidFill>
                  <a:srgbClr val="FF0000"/>
                </a:solidFill>
              </a:rPr>
              <a:t>0x2002</a:t>
            </a:r>
            <a:endParaRPr lang="sk-SK" sz="1400" dirty="0">
              <a:solidFill>
                <a:srgbClr val="FF0000"/>
              </a:solidFill>
            </a:endParaRPr>
          </a:p>
        </p:txBody>
      </p:sp>
      <p:sp>
        <p:nvSpPr>
          <p:cNvPr id="43" name="BlokTextu 42"/>
          <p:cNvSpPr txBox="1"/>
          <p:nvPr/>
        </p:nvSpPr>
        <p:spPr>
          <a:xfrm>
            <a:off x="2051720" y="1969095"/>
            <a:ext cx="79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/>
              <a:t>...</a:t>
            </a:r>
            <a:endParaRPr lang="sk-SK" sz="1400" dirty="0"/>
          </a:p>
        </p:txBody>
      </p:sp>
      <p:sp>
        <p:nvSpPr>
          <p:cNvPr id="8" name="BlokTextu 7"/>
          <p:cNvSpPr txBox="1"/>
          <p:nvPr/>
        </p:nvSpPr>
        <p:spPr>
          <a:xfrm>
            <a:off x="1009371" y="123798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Adresa</a:t>
            </a:r>
            <a:endParaRPr lang="sk-SK" dirty="0">
              <a:solidFill>
                <a:srgbClr val="FF0000"/>
              </a:solidFill>
            </a:endParaRPr>
          </a:p>
        </p:txBody>
      </p:sp>
      <p:cxnSp>
        <p:nvCxnSpPr>
          <p:cNvPr id="46" name="Rovná spojovacia šípka 45"/>
          <p:cNvCxnSpPr>
            <a:endCxn id="4" idx="1"/>
          </p:cNvCxnSpPr>
          <p:nvPr/>
        </p:nvCxnSpPr>
        <p:spPr>
          <a:xfrm flipV="1">
            <a:off x="1871506" y="1422649"/>
            <a:ext cx="179827" cy="61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ravá zložená zátvorka 55"/>
          <p:cNvSpPr/>
          <p:nvPr/>
        </p:nvSpPr>
        <p:spPr>
          <a:xfrm>
            <a:off x="4876195" y="1341198"/>
            <a:ext cx="72008" cy="86409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9" name="BlokTextu 58"/>
          <p:cNvSpPr txBox="1"/>
          <p:nvPr/>
        </p:nvSpPr>
        <p:spPr>
          <a:xfrm>
            <a:off x="4932040" y="161993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008000"/>
                </a:solidFill>
              </a:rPr>
              <a:t>Kódový segment</a:t>
            </a:r>
            <a:endParaRPr lang="sk-SK" dirty="0">
              <a:solidFill>
                <a:srgbClr val="008000"/>
              </a:solidFill>
            </a:endParaRPr>
          </a:p>
        </p:txBody>
      </p:sp>
      <p:sp>
        <p:nvSpPr>
          <p:cNvPr id="60" name="Pravá zložená zátvorka 59"/>
          <p:cNvSpPr/>
          <p:nvPr/>
        </p:nvSpPr>
        <p:spPr>
          <a:xfrm>
            <a:off x="7018015" y="2206154"/>
            <a:ext cx="45719" cy="43226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1" name="BlokTextu 60"/>
          <p:cNvSpPr txBox="1"/>
          <p:nvPr/>
        </p:nvSpPr>
        <p:spPr>
          <a:xfrm>
            <a:off x="7020272" y="418215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0070C0"/>
                </a:solidFill>
              </a:rPr>
              <a:t>Dátový segment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62" name="Pravá zložená zátvorka 61"/>
          <p:cNvSpPr/>
          <p:nvPr/>
        </p:nvSpPr>
        <p:spPr>
          <a:xfrm>
            <a:off x="4886321" y="2206154"/>
            <a:ext cx="61882" cy="108012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3" name="Pravá zložená zátvorka 62"/>
          <p:cNvSpPr/>
          <p:nvPr/>
        </p:nvSpPr>
        <p:spPr>
          <a:xfrm>
            <a:off x="4886321" y="3286274"/>
            <a:ext cx="61882" cy="108012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4" name="Pravá zložená zátvorka 63"/>
          <p:cNvSpPr/>
          <p:nvPr/>
        </p:nvSpPr>
        <p:spPr>
          <a:xfrm>
            <a:off x="4886091" y="4367683"/>
            <a:ext cx="62112" cy="215787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5" name="BlokTextu 64"/>
          <p:cNvSpPr txBox="1"/>
          <p:nvPr/>
        </p:nvSpPr>
        <p:spPr>
          <a:xfrm>
            <a:off x="4948203" y="2561548"/>
            <a:ext cx="200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accent5">
                    <a:lumMod val="50000"/>
                  </a:schemeClr>
                </a:solidFill>
              </a:rPr>
              <a:t>Statická pamäť</a:t>
            </a:r>
            <a:endParaRPr lang="sk-SK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6" name="BlokTextu 65"/>
          <p:cNvSpPr txBox="1"/>
          <p:nvPr/>
        </p:nvSpPr>
        <p:spPr>
          <a:xfrm>
            <a:off x="4932040" y="3645024"/>
            <a:ext cx="200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00B0F0"/>
                </a:solidFill>
              </a:rPr>
              <a:t>Zásobník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67" name="BlokTextu 66"/>
          <p:cNvSpPr txBox="1"/>
          <p:nvPr/>
        </p:nvSpPr>
        <p:spPr>
          <a:xfrm>
            <a:off x="4948203" y="5085184"/>
            <a:ext cx="2288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0070C0"/>
                </a:solidFill>
              </a:rPr>
              <a:t>Dynamická pamäť (halda)</a:t>
            </a:r>
            <a:endParaRPr lang="sk-SK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913"/>
            <a:ext cx="8415211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Pomôcky pri štúdiu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2702" y="1772816"/>
            <a:ext cx="8311896" cy="4896544"/>
          </a:xfrm>
        </p:spPr>
        <p:txBody>
          <a:bodyPr/>
          <a:lstStyle/>
          <a:p>
            <a:pPr marL="285750"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3200" b="1" dirty="0" smtClean="0">
                <a:solidFill>
                  <a:srgbClr val="FF0000"/>
                </a:solidFill>
              </a:rPr>
              <a:t>    </a:t>
            </a:r>
            <a:r>
              <a:rPr lang="sk-SK" sz="3200" b="1" dirty="0" err="1" smtClean="0">
                <a:solidFill>
                  <a:srgbClr val="FF0000"/>
                </a:solidFill>
              </a:rPr>
              <a:t>Moodle</a:t>
            </a:r>
            <a:endParaRPr lang="en-US" sz="3200" b="1" dirty="0">
              <a:solidFill>
                <a:srgbClr val="FF0000"/>
              </a:solidFill>
            </a:endParaRPr>
          </a:p>
          <a:p>
            <a:pPr marL="457200" lvl="1" indent="0" algn="ctr" eaLnBrk="1" hangingPunct="1">
              <a:lnSpc>
                <a:spcPct val="80000"/>
              </a:lnSpc>
              <a:buNone/>
              <a:defRPr/>
            </a:pPr>
            <a:endParaRPr lang="sk-SK" sz="1400" dirty="0" smtClean="0">
              <a:solidFill>
                <a:srgbClr val="FF0000"/>
              </a:solidFill>
              <a:ea typeface="+mn-ea"/>
              <a:cs typeface="+mn-cs"/>
            </a:endParaRPr>
          </a:p>
          <a:p>
            <a:pPr lvl="1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2400" dirty="0" smtClean="0">
                <a:solidFill>
                  <a:srgbClr val="FF0000"/>
                </a:solidFill>
              </a:rPr>
              <a:t>Prezentácie</a:t>
            </a:r>
          </a:p>
          <a:p>
            <a:pPr lvl="1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2400" dirty="0" smtClean="0">
                <a:solidFill>
                  <a:srgbClr val="FF0000"/>
                </a:solidFill>
              </a:rPr>
              <a:t>Texty prednášok</a:t>
            </a:r>
          </a:p>
          <a:p>
            <a:pPr lvl="1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2400" dirty="0" smtClean="0">
                <a:solidFill>
                  <a:srgbClr val="FF0000"/>
                </a:solidFill>
              </a:rPr>
              <a:t>Riešené príklady z cvičení</a:t>
            </a:r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endParaRPr lang="sk-SK" sz="2000" dirty="0" smtClean="0">
              <a:solidFill>
                <a:srgbClr val="FF0000"/>
              </a:solidFill>
            </a:endParaRPr>
          </a:p>
          <a:p>
            <a:pPr marL="0" lvl="1" indent="0" eaLnBrk="1" hangingPunct="1">
              <a:lnSpc>
                <a:spcPct val="80000"/>
              </a:lnSpc>
              <a:buNone/>
              <a:defRPr/>
            </a:pPr>
            <a:r>
              <a:rPr lang="sk-SK" sz="2000" b="1" dirty="0" smtClean="0"/>
              <a:t>Knihy</a:t>
            </a:r>
          </a:p>
          <a:p>
            <a:pPr marL="801688" lvl="1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2000" b="1" dirty="0" err="1" smtClean="0"/>
              <a:t>Thinking</a:t>
            </a:r>
            <a:r>
              <a:rPr lang="sk-SK" sz="2000" b="1" dirty="0" smtClean="0">
                <a:solidFill>
                  <a:schemeClr val="tx2"/>
                </a:solidFill>
              </a:rPr>
              <a:t> in C++</a:t>
            </a:r>
            <a:r>
              <a:rPr lang="sk-SK" sz="2000" dirty="0" smtClean="0">
                <a:solidFill>
                  <a:schemeClr val="tx2"/>
                </a:solidFill>
              </a:rPr>
              <a:t>,2nd </a:t>
            </a:r>
            <a:r>
              <a:rPr lang="sk-SK" sz="2000" dirty="0" err="1" smtClean="0">
                <a:solidFill>
                  <a:schemeClr val="tx2"/>
                </a:solidFill>
              </a:rPr>
              <a:t>Edition</a:t>
            </a:r>
            <a:r>
              <a:rPr lang="sk-SK" sz="2000" dirty="0" smtClean="0">
                <a:solidFill>
                  <a:schemeClr val="tx2"/>
                </a:solidFill>
              </a:rPr>
              <a:t>, </a:t>
            </a:r>
            <a:r>
              <a:rPr lang="sk-SK" sz="2000" dirty="0" err="1" smtClean="0">
                <a:solidFill>
                  <a:schemeClr val="tx2"/>
                </a:solidFill>
              </a:rPr>
              <a:t>Bruce</a:t>
            </a:r>
            <a:r>
              <a:rPr lang="sk-SK" sz="2000" dirty="0" smtClean="0">
                <a:solidFill>
                  <a:schemeClr val="tx2"/>
                </a:solidFill>
              </a:rPr>
              <a:t> </a:t>
            </a:r>
            <a:r>
              <a:rPr lang="sk-SK" sz="2000" dirty="0" err="1" smtClean="0">
                <a:solidFill>
                  <a:schemeClr val="tx2"/>
                </a:solidFill>
              </a:rPr>
              <a:t>Eckel</a:t>
            </a:r>
            <a:r>
              <a:rPr lang="sk-SK" sz="2000" dirty="0" smtClean="0">
                <a:solidFill>
                  <a:schemeClr val="tx2"/>
                </a:solidFill>
              </a:rPr>
              <a:t>,</a:t>
            </a:r>
          </a:p>
          <a:p>
            <a:pPr marL="0" lvl="1" indent="0" algn="r" eaLnBrk="1" hangingPunct="1">
              <a:lnSpc>
                <a:spcPct val="80000"/>
              </a:lnSpc>
              <a:buNone/>
              <a:defRPr/>
            </a:pPr>
            <a:r>
              <a:rPr lang="sk-SK" sz="2000" dirty="0" smtClean="0">
                <a:solidFill>
                  <a:schemeClr val="tx2"/>
                </a:solidFill>
                <a:hlinkClick r:id="rId3"/>
              </a:rPr>
              <a:t>http</a:t>
            </a:r>
            <a:r>
              <a:rPr lang="sk-SK" sz="2000" dirty="0">
                <a:solidFill>
                  <a:schemeClr val="tx2"/>
                </a:solidFill>
                <a:hlinkClick r:id="rId3"/>
              </a:rPr>
              <a:t>://www.msedv.at/books/eckel</a:t>
            </a:r>
            <a:r>
              <a:rPr lang="sk-SK" sz="2000" dirty="0" smtClean="0">
                <a:solidFill>
                  <a:schemeClr val="tx2"/>
                </a:solidFill>
                <a:hlinkClick r:id="rId3"/>
              </a:rPr>
              <a:t>/</a:t>
            </a:r>
            <a:endParaRPr lang="sk-SK" sz="2000" dirty="0" smtClean="0">
              <a:solidFill>
                <a:schemeClr val="tx2"/>
              </a:solidFill>
            </a:endParaRPr>
          </a:p>
          <a:p>
            <a:pPr marL="0" lvl="1" indent="0" algn="r" eaLnBrk="1" hangingPunct="1">
              <a:lnSpc>
                <a:spcPct val="80000"/>
              </a:lnSpc>
              <a:buNone/>
              <a:defRPr/>
            </a:pPr>
            <a:endParaRPr lang="sk-SK" sz="2000" dirty="0" smtClean="0">
              <a:solidFill>
                <a:schemeClr val="tx2"/>
              </a:solidFill>
            </a:endParaRPr>
          </a:p>
          <a:p>
            <a:pPr marL="803275" lvl="1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en-US" sz="2000" b="1" dirty="0" err="1" smtClean="0">
                <a:solidFill>
                  <a:schemeClr val="tx2"/>
                </a:solidFill>
              </a:rPr>
              <a:t>Programo</a:t>
            </a:r>
            <a:r>
              <a:rPr lang="sk-SK" sz="2000" b="1" dirty="0" err="1" smtClean="0">
                <a:solidFill>
                  <a:schemeClr val="tx2"/>
                </a:solidFill>
              </a:rPr>
              <a:t>vací</a:t>
            </a:r>
            <a:r>
              <a:rPr lang="sk-SK" sz="2000" b="1" dirty="0" smtClean="0">
                <a:solidFill>
                  <a:schemeClr val="tx2"/>
                </a:solidFill>
              </a:rPr>
              <a:t> jazyk C++ 1., 2., 3. diel</a:t>
            </a:r>
            <a:r>
              <a:rPr lang="sk-SK" sz="2000" dirty="0" smtClean="0">
                <a:solidFill>
                  <a:schemeClr val="tx2"/>
                </a:solidFill>
              </a:rPr>
              <a:t>, Miroslav </a:t>
            </a:r>
            <a:r>
              <a:rPr lang="sk-SK" sz="2000" dirty="0" err="1" smtClean="0">
                <a:solidFill>
                  <a:schemeClr val="tx2"/>
                </a:solidFill>
              </a:rPr>
              <a:t>Virius</a:t>
            </a:r>
            <a:r>
              <a:rPr lang="sk-SK" sz="2000" dirty="0" smtClean="0">
                <a:solidFill>
                  <a:schemeClr val="tx2"/>
                </a:solidFill>
              </a:rPr>
              <a:t>, Česká technika - ČVUT</a:t>
            </a:r>
            <a:endParaRPr lang="en-US" sz="2000" dirty="0">
              <a:solidFill>
                <a:schemeClr val="tx2"/>
              </a:solidFill>
            </a:endParaRPr>
          </a:p>
          <a:p>
            <a:pPr marL="515938" lvl="1" indent="0" eaLnBrk="1" hangingPunct="1">
              <a:lnSpc>
                <a:spcPct val="80000"/>
              </a:lnSpc>
              <a:buNone/>
              <a:defRPr/>
            </a:pPr>
            <a:endParaRPr lang="sk-SK" sz="2000" dirty="0"/>
          </a:p>
          <a:p>
            <a:pPr marL="0" lvl="1" indent="0" eaLnBrk="1" hangingPunct="1">
              <a:lnSpc>
                <a:spcPct val="80000"/>
              </a:lnSpc>
              <a:buNone/>
              <a:defRPr/>
            </a:pPr>
            <a:r>
              <a:rPr lang="sk-SK" sz="2000" b="1" dirty="0" err="1" smtClean="0"/>
              <a:t>Visual</a:t>
            </a:r>
            <a:r>
              <a:rPr lang="sk-SK" sz="2000" b="1" dirty="0" smtClean="0"/>
              <a:t> .net vývojové prostredie, </a:t>
            </a:r>
            <a:r>
              <a:rPr lang="sk-SK" sz="2000" b="1" dirty="0" err="1" smtClean="0"/>
              <a:t>help</a:t>
            </a:r>
            <a:endParaRPr lang="sk-SK" sz="2000" b="1" dirty="0"/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endParaRPr lang="sk-SK" sz="2000" dirty="0"/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10" y="1556792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841804" y="6525555"/>
            <a:ext cx="267682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2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356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447453" y="1412776"/>
            <a:ext cx="8229600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sk-SK" kern="0" dirty="0" smtClean="0">
                <a:solidFill>
                  <a:srgbClr val="FF0000"/>
                </a:solidFill>
              </a:rPr>
              <a:t>smerník je premenná, ktorá obsahuje adresu inej premennej</a:t>
            </a:r>
          </a:p>
          <a:p>
            <a:pPr eaLnBrk="1" hangingPunct="1">
              <a:lnSpc>
                <a:spcPct val="90000"/>
              </a:lnSpc>
            </a:pPr>
            <a:endParaRPr lang="sk-SK" kern="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sk-SK" kern="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sk-SK" kern="0" dirty="0" smtClean="0"/>
              <a:t>pomocou smerníka môžeme ku premenným pristupovať tzv. nepriamo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Smerníky – čo je to?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20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981" y="1245323"/>
            <a:ext cx="648072" cy="13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94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6253" y="189308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Smerníky - definícia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21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189" y="1550184"/>
            <a:ext cx="648072" cy="13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53458" y="2294488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/>
              <a:t>0x0</a:t>
            </a:r>
            <a:endParaRPr lang="sk-SK" dirty="0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4715520" y="2544712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723582" y="2184350"/>
            <a:ext cx="246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px </a:t>
            </a:r>
            <a:r>
              <a:rPr lang="sk-SK" b="1"/>
              <a:t>– smerník na </a:t>
            </a:r>
            <a:r>
              <a:rPr lang="en-US" b="1"/>
              <a:t>byte</a:t>
            </a:r>
            <a:endParaRPr lang="sk-SK" b="1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851920" y="4581204"/>
            <a:ext cx="1800225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652120" y="4638502"/>
            <a:ext cx="27622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 dirty="0"/>
              <a:t>z – premenná typu </a:t>
            </a:r>
            <a:r>
              <a:rPr lang="sk-SK" b="1" dirty="0" err="1" smtClean="0"/>
              <a:t>char</a:t>
            </a:r>
            <a:endParaRPr lang="sk-SK" b="1" dirty="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283720" y="1752550"/>
            <a:ext cx="898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/>
              <a:t>pamäť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2986384" y="2366878"/>
            <a:ext cx="9350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 dirty="0">
                <a:solidFill>
                  <a:srgbClr val="FF0000"/>
                </a:solidFill>
              </a:rPr>
              <a:t>0x100</a:t>
            </a:r>
          </a:p>
          <a:p>
            <a:pPr eaLnBrk="1" hangingPunct="1"/>
            <a:r>
              <a:rPr lang="sk-SK" b="1" dirty="0"/>
              <a:t>     .</a:t>
            </a:r>
          </a:p>
          <a:p>
            <a:pPr eaLnBrk="1" hangingPunct="1"/>
            <a:r>
              <a:rPr lang="sk-SK" b="1" dirty="0"/>
              <a:t>     .</a:t>
            </a:r>
          </a:p>
          <a:p>
            <a:pPr eaLnBrk="1" hangingPunct="1"/>
            <a:r>
              <a:rPr lang="sk-SK" b="1" dirty="0"/>
              <a:t>     </a:t>
            </a:r>
            <a:r>
              <a:rPr lang="sk-SK" b="1" dirty="0" smtClean="0"/>
              <a:t>.</a:t>
            </a:r>
          </a:p>
          <a:p>
            <a:pPr eaLnBrk="1" hangingPunct="1"/>
            <a:endParaRPr lang="sk-SK" b="1" dirty="0"/>
          </a:p>
          <a:p>
            <a:pPr eaLnBrk="1" hangingPunct="1"/>
            <a:endParaRPr lang="sk-SK" b="1" dirty="0" smtClean="0"/>
          </a:p>
          <a:p>
            <a:pPr eaLnBrk="1" hangingPunct="1"/>
            <a:endParaRPr lang="sk-SK" b="1" dirty="0"/>
          </a:p>
          <a:p>
            <a:pPr eaLnBrk="1" hangingPunct="1"/>
            <a:endParaRPr lang="sk-SK" b="1" dirty="0" smtClean="0"/>
          </a:p>
          <a:p>
            <a:pPr eaLnBrk="1" hangingPunct="1"/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k-SK" b="1" dirty="0">
                <a:solidFill>
                  <a:schemeClr val="accent2">
                    <a:lumMod val="75000"/>
                  </a:schemeClr>
                </a:solidFill>
              </a:rPr>
              <a:t>0x104</a:t>
            </a:r>
          </a:p>
          <a:p>
            <a:pPr eaLnBrk="1" hangingPunct="1"/>
            <a:endParaRPr lang="sk-SK" b="1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395932" y="2257375"/>
            <a:ext cx="2159566" cy="6463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b="1" dirty="0">
                <a:solidFill>
                  <a:srgbClr val="FF0000"/>
                </a:solidFill>
              </a:rPr>
              <a:t>char *</a:t>
            </a:r>
            <a:r>
              <a:rPr lang="en-US" sz="3600" b="1" dirty="0" err="1">
                <a:solidFill>
                  <a:srgbClr val="FF0000"/>
                </a:solidFill>
              </a:rPr>
              <a:t>px</a:t>
            </a:r>
            <a:r>
              <a:rPr lang="en-US" sz="3600" b="1" dirty="0" smtClean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593216" y="4578805"/>
            <a:ext cx="159543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char z;</a:t>
            </a:r>
          </a:p>
          <a:p>
            <a:pPr eaLnBrk="1" hangingPunct="1"/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eaLnBrk="1" hangingPunct="1"/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sizeof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(z) … 1</a:t>
            </a:r>
            <a:endParaRPr lang="sk-SK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3851895" y="2858223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/>
              <a:t>0</a:t>
            </a:r>
            <a:endParaRPr lang="sk-SK" dirty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3851894" y="3429160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/>
              <a:t>0</a:t>
            </a:r>
            <a:endParaRPr lang="sk-SK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3851895" y="4005262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/>
              <a:t>0</a:t>
            </a:r>
            <a:endParaRPr lang="sk-SK" dirty="0"/>
          </a:p>
        </p:txBody>
      </p:sp>
      <p:sp>
        <p:nvSpPr>
          <p:cNvPr id="2" name="Obdĺžnik 1"/>
          <p:cNvSpPr/>
          <p:nvPr/>
        </p:nvSpPr>
        <p:spPr>
          <a:xfrm>
            <a:off x="499829" y="3129938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b="1" dirty="0" err="1">
                <a:solidFill>
                  <a:srgbClr val="FF0000"/>
                </a:solidFill>
              </a:rPr>
              <a:t>sizeof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px</a:t>
            </a:r>
            <a:r>
              <a:rPr lang="en-US" b="1" dirty="0">
                <a:solidFill>
                  <a:srgbClr val="FF0000"/>
                </a:solidFill>
              </a:rPr>
              <a:t>) … 4</a:t>
            </a:r>
            <a:endParaRPr lang="sk-SK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47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6253" y="189308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Smerníky – práca so smerníkom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22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608" y="2536602"/>
            <a:ext cx="648072" cy="13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701157" y="1911852"/>
            <a:ext cx="1806972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/>
              <a:t>0x0</a:t>
            </a:r>
            <a:endParaRPr lang="sk-SK" dirty="0"/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4571504" y="2203921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5579566" y="1843559"/>
            <a:ext cx="246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px </a:t>
            </a:r>
            <a:r>
              <a:rPr lang="sk-SK" b="1"/>
              <a:t>– smerník na </a:t>
            </a:r>
            <a:r>
              <a:rPr lang="en-US" b="1"/>
              <a:t>byte</a:t>
            </a:r>
            <a:endParaRPr lang="sk-SK" b="1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3701158" y="4221496"/>
            <a:ext cx="1806972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 dirty="0"/>
              <a:t>4</a:t>
            </a:r>
            <a:endParaRPr lang="sk-SK" sz="3600" b="1" dirty="0"/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5601791" y="4283248"/>
            <a:ext cx="2749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 dirty="0"/>
              <a:t>z – premenná typu </a:t>
            </a:r>
            <a:r>
              <a:rPr lang="en-US" b="1" dirty="0"/>
              <a:t>byte</a:t>
            </a:r>
            <a:endParaRPr lang="sk-SK" b="1" dirty="0"/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57109" y="2873941"/>
            <a:ext cx="1482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z = 4;</a:t>
            </a:r>
            <a:endParaRPr lang="sk-SK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4139704" y="1484784"/>
            <a:ext cx="898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/>
              <a:t>pamäť</a:t>
            </a: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2801331" y="2057260"/>
            <a:ext cx="9350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 dirty="0"/>
              <a:t>0x100</a:t>
            </a:r>
          </a:p>
          <a:p>
            <a:pPr eaLnBrk="1" hangingPunct="1"/>
            <a:r>
              <a:rPr lang="sk-SK" b="1" dirty="0"/>
              <a:t>     .</a:t>
            </a:r>
          </a:p>
          <a:p>
            <a:pPr eaLnBrk="1" hangingPunct="1"/>
            <a:r>
              <a:rPr lang="sk-SK" b="1" dirty="0"/>
              <a:t>     .</a:t>
            </a:r>
          </a:p>
          <a:p>
            <a:pPr eaLnBrk="1" hangingPunct="1"/>
            <a:r>
              <a:rPr lang="sk-SK" b="1" dirty="0"/>
              <a:t>     .</a:t>
            </a:r>
          </a:p>
          <a:p>
            <a:pPr eaLnBrk="1" hangingPunct="1"/>
            <a:r>
              <a:rPr lang="sk-SK" b="1" dirty="0"/>
              <a:t> </a:t>
            </a:r>
            <a:endParaRPr lang="sk-SK" b="1" dirty="0" smtClean="0"/>
          </a:p>
          <a:p>
            <a:pPr eaLnBrk="1" hangingPunct="1"/>
            <a:endParaRPr lang="sk-SK" b="1" dirty="0"/>
          </a:p>
          <a:p>
            <a:pPr eaLnBrk="1" hangingPunct="1"/>
            <a:endParaRPr lang="sk-SK" b="1" dirty="0" smtClean="0"/>
          </a:p>
          <a:p>
            <a:pPr eaLnBrk="1" hangingPunct="1"/>
            <a:endParaRPr lang="sk-SK" b="1" dirty="0"/>
          </a:p>
          <a:p>
            <a:pPr eaLnBrk="1" hangingPunct="1"/>
            <a:r>
              <a:rPr lang="sk-SK" b="1" dirty="0" smtClean="0"/>
              <a:t>0x104</a:t>
            </a:r>
            <a:endParaRPr lang="sk-SK" b="1" dirty="0"/>
          </a:p>
          <a:p>
            <a:pPr eaLnBrk="1" hangingPunct="1"/>
            <a:endParaRPr lang="sk-SK" b="1" dirty="0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701157" y="2489931"/>
            <a:ext cx="1806973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/>
              <a:t>0</a:t>
            </a:r>
            <a:endParaRPr lang="sk-SK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3701157" y="3068564"/>
            <a:ext cx="1806011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/>
              <a:t>0</a:t>
            </a:r>
            <a:endParaRPr lang="sk-SK" dirty="0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3701157" y="3644826"/>
            <a:ext cx="1806973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/>
              <a:t>0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4610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6253" y="189308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Smerníky – priradenie adresy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23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637" y="2321944"/>
            <a:ext cx="648072" cy="13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701157" y="2489931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3706943" y="3068564"/>
            <a:ext cx="1794439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>
                <a:solidFill>
                  <a:srgbClr val="C00000"/>
                </a:solidFill>
              </a:rPr>
              <a:t>0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3710035" y="3644826"/>
            <a:ext cx="1791347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>
                <a:solidFill>
                  <a:srgbClr val="C00000"/>
                </a:solidFill>
              </a:rPr>
              <a:t>4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3701157" y="1916807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>
                <a:solidFill>
                  <a:srgbClr val="C00000"/>
                </a:solidFill>
              </a:rPr>
              <a:t>0x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 flipV="1">
            <a:off x="3275856" y="2924943"/>
            <a:ext cx="419515" cy="13943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5582150" y="1843782"/>
            <a:ext cx="246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 err="1"/>
              <a:t>px</a:t>
            </a:r>
            <a:r>
              <a:rPr lang="en-US" b="1" dirty="0"/>
              <a:t> </a:t>
            </a:r>
            <a:r>
              <a:rPr lang="sk-SK" b="1" dirty="0"/>
              <a:t>– smerník na </a:t>
            </a:r>
            <a:r>
              <a:rPr lang="en-US" b="1" dirty="0"/>
              <a:t>byte</a:t>
            </a:r>
            <a:endParaRPr lang="sk-SK" b="1" dirty="0"/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3710035" y="4216126"/>
            <a:ext cx="1791347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 dirty="0"/>
              <a:t>4</a:t>
            </a:r>
            <a:endParaRPr lang="sk-SK" sz="3600" b="1" dirty="0"/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5582150" y="4319313"/>
            <a:ext cx="2749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/>
              <a:t>z – premenná typu </a:t>
            </a:r>
            <a:r>
              <a:rPr lang="en-US" b="1"/>
              <a:t>byte</a:t>
            </a:r>
            <a:endParaRPr lang="sk-SK" b="1"/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374922" y="2754482"/>
            <a:ext cx="2165350" cy="708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4000" b="1" dirty="0" err="1">
                <a:solidFill>
                  <a:srgbClr val="FF0000"/>
                </a:solidFill>
              </a:rPr>
              <a:t>px</a:t>
            </a:r>
            <a:r>
              <a:rPr lang="sk-SK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>
                <a:solidFill>
                  <a:srgbClr val="FF0000"/>
                </a:solidFill>
              </a:rPr>
              <a:t>= &amp;z;</a:t>
            </a:r>
            <a:endParaRPr lang="sk-SK" sz="4000" b="1" dirty="0">
              <a:solidFill>
                <a:srgbClr val="FF0000"/>
              </a:solidFill>
            </a:endParaRP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4142288" y="1485007"/>
            <a:ext cx="898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/>
              <a:t>pamäť</a:t>
            </a:r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2775450" y="1892847"/>
            <a:ext cx="935038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 dirty="0"/>
              <a:t>0x100</a:t>
            </a:r>
          </a:p>
          <a:p>
            <a:pPr eaLnBrk="1" hangingPunct="1"/>
            <a:r>
              <a:rPr lang="sk-SK" b="1" dirty="0"/>
              <a:t>     .</a:t>
            </a:r>
          </a:p>
          <a:p>
            <a:pPr eaLnBrk="1" hangingPunct="1"/>
            <a:r>
              <a:rPr lang="sk-SK" b="1" dirty="0"/>
              <a:t>     .</a:t>
            </a:r>
          </a:p>
          <a:p>
            <a:pPr eaLnBrk="1" hangingPunct="1"/>
            <a:r>
              <a:rPr lang="sk-SK" b="1" dirty="0"/>
              <a:t>     </a:t>
            </a:r>
            <a:r>
              <a:rPr lang="sk-SK" b="1" dirty="0" smtClean="0"/>
              <a:t>.</a:t>
            </a:r>
          </a:p>
          <a:p>
            <a:pPr eaLnBrk="1" hangingPunct="1"/>
            <a:endParaRPr lang="sk-SK" b="1" dirty="0"/>
          </a:p>
          <a:p>
            <a:pPr eaLnBrk="1" hangingPunct="1"/>
            <a:endParaRPr lang="sk-SK" b="1" dirty="0" smtClean="0"/>
          </a:p>
          <a:p>
            <a:pPr eaLnBrk="1" hangingPunct="1"/>
            <a:endParaRPr lang="sk-SK" b="1" dirty="0"/>
          </a:p>
          <a:p>
            <a:pPr eaLnBrk="1" hangingPunct="1"/>
            <a:endParaRPr lang="sk-SK" b="1" dirty="0" smtClean="0"/>
          </a:p>
          <a:p>
            <a:pPr eaLnBrk="1" hangingPunct="1"/>
            <a:endParaRPr lang="sk-SK" b="1" dirty="0"/>
          </a:p>
          <a:p>
            <a:pPr eaLnBrk="1" hangingPunct="1"/>
            <a:r>
              <a:rPr lang="sk-SK" b="1" dirty="0"/>
              <a:t> </a:t>
            </a:r>
            <a:r>
              <a:rPr lang="sk-SK" b="1" dirty="0" smtClean="0">
                <a:solidFill>
                  <a:srgbClr val="C00000"/>
                </a:solidFill>
              </a:rPr>
              <a:t>0x104</a:t>
            </a:r>
            <a:endParaRPr lang="sk-SK" b="1" dirty="0">
              <a:solidFill>
                <a:srgbClr val="C00000"/>
              </a:solidFill>
            </a:endParaRPr>
          </a:p>
          <a:p>
            <a:pPr eaLnBrk="1" hangingPunct="1"/>
            <a:endParaRPr lang="sk-SK" b="1" dirty="0"/>
          </a:p>
        </p:txBody>
      </p:sp>
      <p:sp>
        <p:nvSpPr>
          <p:cNvPr id="2" name="Obdĺžnik 1"/>
          <p:cNvSpPr/>
          <p:nvPr/>
        </p:nvSpPr>
        <p:spPr>
          <a:xfrm>
            <a:off x="847278" y="5750470"/>
            <a:ext cx="7325121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sk-SK" sz="2800" kern="0" dirty="0">
                <a:solidFill>
                  <a:srgbClr val="002060"/>
                </a:solidFill>
              </a:rPr>
              <a:t>adresu premennej </a:t>
            </a:r>
            <a:r>
              <a:rPr lang="sk-SK" sz="2800" b="1" kern="0" dirty="0" smtClean="0">
                <a:solidFill>
                  <a:srgbClr val="002060"/>
                </a:solidFill>
              </a:rPr>
              <a:t>z</a:t>
            </a:r>
            <a:r>
              <a:rPr lang="sk-SK" sz="2800" kern="0" dirty="0" smtClean="0">
                <a:solidFill>
                  <a:srgbClr val="002060"/>
                </a:solidFill>
              </a:rPr>
              <a:t> </a:t>
            </a:r>
            <a:r>
              <a:rPr lang="sk-SK" sz="2800" kern="0" dirty="0">
                <a:solidFill>
                  <a:srgbClr val="002060"/>
                </a:solidFill>
              </a:rPr>
              <a:t>získame výrazom </a:t>
            </a:r>
            <a:r>
              <a:rPr lang="sk-SK" sz="4400" b="1" kern="0" dirty="0" smtClean="0">
                <a:solidFill>
                  <a:srgbClr val="002060"/>
                </a:solidFill>
              </a:rPr>
              <a:t>&amp;z</a:t>
            </a:r>
            <a:endParaRPr lang="sk-SK" sz="4400" b="1" kern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70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2775450" y="1892847"/>
            <a:ext cx="935038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 dirty="0"/>
              <a:t>0x100</a:t>
            </a:r>
          </a:p>
          <a:p>
            <a:pPr eaLnBrk="1" hangingPunct="1"/>
            <a:r>
              <a:rPr lang="sk-SK" b="1" dirty="0"/>
              <a:t>     .</a:t>
            </a:r>
          </a:p>
          <a:p>
            <a:pPr eaLnBrk="1" hangingPunct="1"/>
            <a:r>
              <a:rPr lang="sk-SK" b="1" dirty="0"/>
              <a:t>     .</a:t>
            </a:r>
          </a:p>
          <a:p>
            <a:pPr eaLnBrk="1" hangingPunct="1"/>
            <a:r>
              <a:rPr lang="sk-SK" b="1" dirty="0"/>
              <a:t>     </a:t>
            </a:r>
            <a:r>
              <a:rPr lang="sk-SK" b="1" dirty="0" smtClean="0"/>
              <a:t>.</a:t>
            </a:r>
          </a:p>
          <a:p>
            <a:pPr eaLnBrk="1" hangingPunct="1"/>
            <a:endParaRPr lang="sk-SK" b="1" dirty="0"/>
          </a:p>
          <a:p>
            <a:pPr eaLnBrk="1" hangingPunct="1"/>
            <a:endParaRPr lang="sk-SK" b="1" dirty="0" smtClean="0"/>
          </a:p>
          <a:p>
            <a:pPr eaLnBrk="1" hangingPunct="1"/>
            <a:endParaRPr lang="sk-SK" b="1" dirty="0"/>
          </a:p>
          <a:p>
            <a:pPr eaLnBrk="1" hangingPunct="1"/>
            <a:endParaRPr lang="sk-SK" b="1" dirty="0" smtClean="0"/>
          </a:p>
          <a:p>
            <a:pPr eaLnBrk="1" hangingPunct="1"/>
            <a:endParaRPr lang="sk-SK" b="1" dirty="0"/>
          </a:p>
          <a:p>
            <a:pPr eaLnBrk="1" hangingPunct="1"/>
            <a:r>
              <a:rPr lang="sk-SK" b="1" dirty="0"/>
              <a:t> </a:t>
            </a:r>
            <a:r>
              <a:rPr lang="sk-SK" b="1" dirty="0">
                <a:solidFill>
                  <a:srgbClr val="C00000"/>
                </a:solidFill>
              </a:rPr>
              <a:t>0x104</a:t>
            </a:r>
          </a:p>
          <a:p>
            <a:pPr eaLnBrk="1" hangingPunct="1"/>
            <a:endParaRPr lang="sk-SK" b="1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6253" y="189308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Smerníky – priradenie hodnoty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24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637" y="2321944"/>
            <a:ext cx="648072" cy="13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701157" y="2489931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3701157" y="3068564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>
                <a:solidFill>
                  <a:srgbClr val="C00000"/>
                </a:solidFill>
              </a:rPr>
              <a:t>0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3701157" y="3644826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>
                <a:solidFill>
                  <a:srgbClr val="C00000"/>
                </a:solidFill>
              </a:rPr>
              <a:t>4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3701157" y="1916807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>
                <a:solidFill>
                  <a:srgbClr val="C00000"/>
                </a:solidFill>
              </a:rPr>
              <a:t>0x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2694682" y="3284984"/>
            <a:ext cx="1006476" cy="11521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5582150" y="1843782"/>
            <a:ext cx="246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 err="1"/>
              <a:t>px</a:t>
            </a:r>
            <a:r>
              <a:rPr lang="en-US" b="1" dirty="0"/>
              <a:t> </a:t>
            </a:r>
            <a:r>
              <a:rPr lang="sk-SK" b="1" dirty="0"/>
              <a:t>– smerník na </a:t>
            </a:r>
            <a:r>
              <a:rPr lang="en-US" b="1" dirty="0"/>
              <a:t>byte</a:t>
            </a:r>
            <a:endParaRPr lang="sk-SK" b="1" dirty="0"/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3701157" y="4216126"/>
            <a:ext cx="1800225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sk-SK" sz="3600" b="1" dirty="0"/>
              <a:t>9</a:t>
            </a: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5582150" y="4319313"/>
            <a:ext cx="2749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/>
              <a:t>z – premenná typu </a:t>
            </a:r>
            <a:r>
              <a:rPr lang="en-US" b="1"/>
              <a:t>byte</a:t>
            </a:r>
            <a:endParaRPr lang="sk-SK" b="1"/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4142288" y="1485007"/>
            <a:ext cx="898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/>
              <a:t>pamäť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734683" y="2914102"/>
            <a:ext cx="2025650" cy="708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b="1" dirty="0">
                <a:solidFill>
                  <a:srgbClr val="FF0000"/>
                </a:solidFill>
              </a:rPr>
              <a:t>*</a:t>
            </a:r>
            <a:r>
              <a:rPr lang="en-US" sz="4000" b="1" dirty="0" err="1">
                <a:solidFill>
                  <a:srgbClr val="FF0000"/>
                </a:solidFill>
              </a:rPr>
              <a:t>px</a:t>
            </a:r>
            <a:r>
              <a:rPr lang="en-US" sz="4000" b="1" dirty="0">
                <a:solidFill>
                  <a:srgbClr val="FF0000"/>
                </a:solidFill>
              </a:rPr>
              <a:t> = 9;</a:t>
            </a:r>
            <a:endParaRPr lang="sk-SK" sz="4000" b="1" dirty="0">
              <a:solidFill>
                <a:srgbClr val="FF0000"/>
              </a:solidFill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301994" y="3838547"/>
            <a:ext cx="26340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 dirty="0" err="1" smtClean="0"/>
              <a:t>dereferenčný</a:t>
            </a:r>
            <a:r>
              <a:rPr lang="sk-SK" b="1" dirty="0" smtClean="0"/>
              <a:t> operátor</a:t>
            </a:r>
            <a:endParaRPr lang="sk-SK" b="1" dirty="0"/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 flipH="1" flipV="1">
            <a:off x="903265" y="3290872"/>
            <a:ext cx="0" cy="553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" name="Obdĺžnik 1"/>
          <p:cNvSpPr/>
          <p:nvPr/>
        </p:nvSpPr>
        <p:spPr>
          <a:xfrm>
            <a:off x="301994" y="5297374"/>
            <a:ext cx="8563361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sk-SK" sz="2800" kern="0" dirty="0">
                <a:solidFill>
                  <a:srgbClr val="002060"/>
                </a:solidFill>
              </a:rPr>
              <a:t>obsah premennej na ktorú ukazuje smerník </a:t>
            </a:r>
            <a:r>
              <a:rPr lang="sk-SK" sz="2800" b="1" kern="0" dirty="0" err="1">
                <a:solidFill>
                  <a:srgbClr val="002060"/>
                </a:solidFill>
              </a:rPr>
              <a:t>px</a:t>
            </a:r>
            <a:r>
              <a:rPr lang="sk-SK" sz="2800" kern="0" dirty="0">
                <a:solidFill>
                  <a:srgbClr val="002060"/>
                </a:solidFill>
              </a:rPr>
              <a:t> získame/nastavíme výrazom </a:t>
            </a:r>
            <a:r>
              <a:rPr lang="sk-SK" sz="4000" b="1" kern="0" dirty="0">
                <a:solidFill>
                  <a:srgbClr val="002060"/>
                </a:solidFill>
              </a:rPr>
              <a:t>*</a:t>
            </a:r>
            <a:r>
              <a:rPr lang="sk-SK" sz="4000" b="1" kern="0" dirty="0" err="1">
                <a:solidFill>
                  <a:srgbClr val="002060"/>
                </a:solidFill>
              </a:rPr>
              <a:t>px</a:t>
            </a:r>
            <a:endParaRPr lang="sk-SK" sz="4000" b="1" kern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75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447453" y="1412776"/>
            <a:ext cx="8229600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sk-SK" dirty="0"/>
              <a:t>Smerník môže ukazovať len na jeden konkrétny </a:t>
            </a:r>
            <a:r>
              <a:rPr lang="sk-SK" dirty="0" smtClean="0"/>
              <a:t>typ</a:t>
            </a:r>
            <a:endParaRPr lang="sk-SK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Smerníky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25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271401"/>
            <a:ext cx="648072" cy="13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2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251520" y="1412776"/>
            <a:ext cx="8712968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sk-SK" dirty="0" smtClean="0"/>
              <a:t>Písanie rozsiahlych programov, ktoré kombinujú existujúci kód od rôznych tvorcov</a:t>
            </a:r>
          </a:p>
          <a:p>
            <a:pPr marL="285750" indent="-285750">
              <a:buFontTx/>
              <a:buChar char="-"/>
            </a:pPr>
            <a:endParaRPr lang="sk-SK" dirty="0"/>
          </a:p>
          <a:p>
            <a:pPr marL="285750" indent="-285750">
              <a:buFontTx/>
              <a:buChar char="-"/>
            </a:pPr>
            <a:r>
              <a:rPr lang="sk-SK" dirty="0" smtClean="0"/>
              <a:t>Štandardné knižnice v meno priestore </a:t>
            </a:r>
            <a:r>
              <a:rPr lang="sk-SK" b="1" dirty="0" err="1" smtClean="0">
                <a:solidFill>
                  <a:srgbClr val="FF0000"/>
                </a:solidFill>
              </a:rPr>
              <a:t>std</a:t>
            </a:r>
            <a:endParaRPr lang="sk-SK" b="1" dirty="0" smtClean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endParaRPr lang="sk-SK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sk-SK" dirty="0" smtClean="0"/>
              <a:t>Direktíva </a:t>
            </a:r>
            <a:r>
              <a:rPr lang="sk-SK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sk-SK" dirty="0" smtClean="0"/>
              <a:t>  	</a:t>
            </a:r>
          </a:p>
          <a:p>
            <a:pPr marL="285750" indent="-285750">
              <a:buFontTx/>
              <a:buChar char="-"/>
            </a:pPr>
            <a:endParaRPr lang="sk-SK" dirty="0"/>
          </a:p>
          <a:p>
            <a:pPr marL="742950" lvl="1" indent="-285750">
              <a:buFontTx/>
              <a:buChar char="-"/>
            </a:pP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sk-SK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742950" lvl="1" indent="-285750">
              <a:buFontTx/>
              <a:buChar char="-"/>
            </a:pPr>
            <a:r>
              <a:rPr lang="sk-SK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std::cout</a:t>
            </a:r>
            <a:endParaRPr lang="sk-SK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681786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err="1" smtClean="0"/>
              <a:t>Namespace</a:t>
            </a:r>
            <a:r>
              <a:rPr lang="sk-SK" dirty="0" smtClean="0"/>
              <a:t> - </a:t>
            </a:r>
            <a:r>
              <a:rPr lang="sk-SK" dirty="0" err="1" smtClean="0"/>
              <a:t>menopriestor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26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bdĺžnik 9"/>
          <p:cNvSpPr/>
          <p:nvPr/>
        </p:nvSpPr>
        <p:spPr>
          <a:xfrm>
            <a:off x="3923928" y="2719653"/>
            <a:ext cx="5112567" cy="32778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lang="sk-SK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prvy.cpp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– zobrazí oznam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#</a:t>
            </a:r>
            <a:r>
              <a:rPr lang="sk-SK" b="1" dirty="0" err="1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include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</a:t>
            </a:r>
            <a:r>
              <a:rPr lang="sk-SK" b="1" dirty="0" err="1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iostream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</a:t>
            </a:r>
            <a:r>
              <a:rPr lang="sk-SK" b="1" i="1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using</a:t>
            </a:r>
            <a:r>
              <a:rPr lang="sk-SK" b="1" i="1" dirty="0" smtClean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i="1" dirty="0" err="1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namespace</a:t>
            </a:r>
            <a:r>
              <a:rPr lang="sk-SK" b="1" i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i="1" dirty="0" err="1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</a:t>
            </a:r>
            <a:r>
              <a:rPr lang="sk-SK" b="1" i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 err="1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sk-SK" b="1" dirty="0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dirty="0" err="1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dirty="0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sk-SK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std::</a:t>
            </a:r>
            <a:r>
              <a:rPr lang="sk-SK" b="1" dirty="0" err="1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cout</a:t>
            </a:r>
            <a:r>
              <a:rPr lang="sk-SK" b="1" dirty="0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&lt;&lt; "Ahoj C++.";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dirty="0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sk-SK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std::</a:t>
            </a:r>
            <a:r>
              <a:rPr lang="sk-SK" b="1" dirty="0" err="1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cout</a:t>
            </a:r>
            <a:r>
              <a:rPr lang="sk-SK" b="1" dirty="0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&lt;&lt; </a:t>
            </a:r>
            <a:r>
              <a:rPr lang="sk-SK" b="1" dirty="0" err="1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</a:t>
            </a:r>
            <a:r>
              <a:rPr lang="sk-SK" b="1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sk-SK" b="1" dirty="0" err="1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endl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dirty="0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sk-SK" b="1" dirty="0" err="1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sk-SK" b="1" dirty="0" smtClean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0;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sk-SK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sk-SK" b="1" dirty="0">
              <a:solidFill>
                <a:srgbClr val="00206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791781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54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913"/>
            <a:ext cx="8415211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Požiadavky na skúšku - </a:t>
            </a:r>
            <a:r>
              <a:rPr lang="sk-SK" dirty="0" err="1" smtClean="0">
                <a:solidFill>
                  <a:srgbClr val="FF0000"/>
                </a:solidFill>
              </a:rPr>
              <a:t>Moodle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5378" y="1772816"/>
            <a:ext cx="8311896" cy="4896544"/>
          </a:xfrm>
        </p:spPr>
        <p:txBody>
          <a:bodyPr/>
          <a:lstStyle/>
          <a:p>
            <a:pPr marL="0" lvl="1" indent="0" eaLnBrk="1" hangingPunct="1">
              <a:lnSpc>
                <a:spcPct val="80000"/>
              </a:lnSpc>
              <a:buNone/>
              <a:defRPr/>
            </a:pPr>
            <a:r>
              <a:rPr lang="sk-SK" sz="2400" dirty="0" smtClean="0"/>
              <a:t>Získanie </a:t>
            </a:r>
            <a:r>
              <a:rPr lang="sk-SK" sz="2400" dirty="0"/>
              <a:t>minimálne </a:t>
            </a:r>
            <a:r>
              <a:rPr lang="sk-SK" sz="2400" b="1" dirty="0" smtClean="0"/>
              <a:t>25</a:t>
            </a:r>
            <a:r>
              <a:rPr lang="sk-SK" sz="2400" dirty="0" smtClean="0"/>
              <a:t> </a:t>
            </a:r>
            <a:r>
              <a:rPr lang="sk-SK" sz="2400" dirty="0"/>
              <a:t>bodov počas semestra</a:t>
            </a:r>
            <a:r>
              <a:rPr lang="sk-SK" sz="2400" dirty="0" smtClean="0"/>
              <a:t>.</a:t>
            </a:r>
          </a:p>
          <a:p>
            <a:pPr marL="0" lvl="1" indent="0" eaLnBrk="1" hangingPunct="1">
              <a:lnSpc>
                <a:spcPct val="80000"/>
              </a:lnSpc>
              <a:buNone/>
              <a:defRPr/>
            </a:pPr>
            <a:endParaRPr lang="sk-SK" sz="2400" b="1" dirty="0">
              <a:solidFill>
                <a:srgbClr val="FF0000"/>
              </a:solidFill>
            </a:endParaRPr>
          </a:p>
          <a:p>
            <a:pPr marL="342900" lvl="1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2000" dirty="0" smtClean="0"/>
              <a:t>KT </a:t>
            </a:r>
            <a:r>
              <a:rPr lang="sk-SK" sz="2000" dirty="0" smtClean="0"/>
              <a:t>- kontrolné </a:t>
            </a:r>
            <a:r>
              <a:rPr lang="sk-SK" sz="2000" dirty="0" smtClean="0"/>
              <a:t>testy – riešenie zadaní na počítači</a:t>
            </a:r>
            <a:endParaRPr lang="sk-SK" sz="2000" dirty="0" smtClean="0"/>
          </a:p>
          <a:p>
            <a:pPr marL="342900" lvl="1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2000" dirty="0" smtClean="0"/>
              <a:t>AC - aktivita </a:t>
            </a:r>
            <a:r>
              <a:rPr lang="sk-SK" sz="2000" dirty="0"/>
              <a:t>na </a:t>
            </a:r>
            <a:r>
              <a:rPr lang="sk-SK" sz="2000" dirty="0" smtClean="0"/>
              <a:t>cvičeniach</a:t>
            </a:r>
            <a:endParaRPr lang="en-US" sz="2000" dirty="0" smtClean="0"/>
          </a:p>
          <a:p>
            <a:pPr marL="342900" lvl="1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2000" dirty="0"/>
          </a:p>
          <a:p>
            <a:pPr marL="0" lvl="1" indent="0" eaLnBrk="1" hangingPunct="1">
              <a:lnSpc>
                <a:spcPct val="80000"/>
              </a:lnSpc>
              <a:buNone/>
              <a:defRPr/>
            </a:pPr>
            <a:r>
              <a:rPr lang="sk-SK" sz="2400" dirty="0" smtClean="0"/>
              <a:t>Skúška – test + riešenie úlohy na počítači</a:t>
            </a:r>
          </a:p>
          <a:p>
            <a:pPr marL="0" lvl="1" indent="0" eaLnBrk="1" hangingPunct="1">
              <a:lnSpc>
                <a:spcPct val="80000"/>
              </a:lnSpc>
              <a:buNone/>
              <a:defRPr/>
            </a:pPr>
            <a:r>
              <a:rPr lang="sk-SK" sz="2400" dirty="0"/>
              <a:t>	</a:t>
            </a:r>
            <a:endParaRPr lang="sk-SK" sz="2400" dirty="0" smtClean="0"/>
          </a:p>
          <a:p>
            <a:pPr marL="0" lvl="1" indent="0" eaLnBrk="1" hangingPunct="1">
              <a:lnSpc>
                <a:spcPct val="80000"/>
              </a:lnSpc>
              <a:buNone/>
              <a:defRPr/>
            </a:pPr>
            <a:endParaRPr lang="sk-SK" sz="2400" dirty="0"/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344" y="1628800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841804" y="6525555"/>
            <a:ext cx="267682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3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573016"/>
            <a:ext cx="246881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93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graphicFrame>
        <p:nvGraphicFramePr>
          <p:cNvPr id="5" name="Zástupný objekt pre obsah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147603"/>
              </p:ext>
            </p:extLst>
          </p:nvPr>
        </p:nvGraphicFramePr>
        <p:xfrm>
          <a:off x="467544" y="1125538"/>
          <a:ext cx="8229600" cy="2502789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586408">
                  <a:extLst>
                    <a:ext uri="{9D8B030D-6E8A-4147-A177-3AD203B41FA5}">
                      <a16:colId xmlns:a16="http://schemas.microsoft.com/office/drawing/2014/main" val="665419184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1171383938"/>
                    </a:ext>
                  </a:extLst>
                </a:gridCol>
                <a:gridCol w="3734072">
                  <a:extLst>
                    <a:ext uri="{9D8B030D-6E8A-4147-A177-3AD203B41FA5}">
                      <a16:colId xmlns:a16="http://schemas.microsoft.com/office/drawing/2014/main" val="4122273942"/>
                    </a:ext>
                  </a:extLst>
                </a:gridCol>
                <a:gridCol w="1532856">
                  <a:extLst>
                    <a:ext uri="{9D8B030D-6E8A-4147-A177-3AD203B41FA5}">
                      <a16:colId xmlns:a16="http://schemas.microsoft.com/office/drawing/2014/main" val="176895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sk-SK" sz="20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000" dirty="0" err="1">
                          <a:effectLst/>
                        </a:rPr>
                        <a:t>Programming</a:t>
                      </a:r>
                      <a:r>
                        <a:rPr lang="sk-SK" sz="2000" dirty="0">
                          <a:effectLst/>
                        </a:rPr>
                        <a:t> </a:t>
                      </a:r>
                      <a:r>
                        <a:rPr lang="sk-SK" sz="2000" dirty="0" err="1">
                          <a:effectLst/>
                        </a:rPr>
                        <a:t>Language</a:t>
                      </a:r>
                      <a:endParaRPr lang="sk-SK" sz="20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000" dirty="0" err="1" smtClean="0">
                          <a:effectLst/>
                        </a:rPr>
                        <a:t>Ratings</a:t>
                      </a:r>
                      <a:r>
                        <a:rPr lang="sk-SK" sz="2000" dirty="0" smtClean="0">
                          <a:effectLst/>
                        </a:rPr>
                        <a:t> </a:t>
                      </a:r>
                      <a:r>
                        <a:rPr lang="sk-SK" sz="2000" dirty="0" smtClean="0">
                          <a:effectLst/>
                        </a:rPr>
                        <a:t>2019/9</a:t>
                      </a:r>
                      <a:endParaRPr lang="sk-SK" sz="2000" dirty="0" smtClean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sk-SK" sz="20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444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</a:rPr>
                        <a:t>1</a:t>
                      </a:r>
                      <a:endParaRPr lang="sk-SK" sz="20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000" dirty="0">
                          <a:effectLst/>
                        </a:rPr>
                        <a:t>Java</a:t>
                      </a:r>
                      <a:endParaRPr lang="sk-SK" sz="20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000" dirty="0" smtClean="0">
                          <a:effectLst/>
                        </a:rPr>
                        <a:t>16.661</a:t>
                      </a:r>
                      <a:r>
                        <a:rPr lang="sk-SK" sz="2000" dirty="0" smtClean="0">
                          <a:ln>
                            <a:solidFill>
                              <a:schemeClr val="bg1"/>
                            </a:solidFill>
                          </a:ln>
                          <a:effectLst/>
                        </a:rPr>
                        <a:t>%</a:t>
                      </a:r>
                      <a:endParaRPr lang="sk-SK" sz="200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sk-SK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9685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 smtClean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sk-SK" sz="4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4000" dirty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sk-SK" sz="4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4000" dirty="0" smtClean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sk-SK" sz="4000" dirty="0" smtClean="0">
                          <a:solidFill>
                            <a:srgbClr val="FF0000"/>
                          </a:solidFill>
                          <a:effectLst/>
                        </a:rPr>
                        <a:t>5.205</a:t>
                      </a:r>
                      <a:r>
                        <a:rPr lang="sk-SK" sz="4000" dirty="0" smtClean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rgbClr val="FF0000"/>
                          </a:solidFill>
                          <a:effectLst/>
                        </a:rPr>
                        <a:t>%</a:t>
                      </a:r>
                      <a:endParaRPr lang="sk-SK" sz="40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sk-SK" sz="4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6274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sk-SK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endParaRPr lang="sk-SK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9.874%</a:t>
                      </a:r>
                      <a:endParaRPr lang="sk-SK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sk-SK" sz="2000" b="1" kern="12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0254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800" kern="1200" dirty="0" smtClean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sk-SK" sz="2800" b="1" kern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800" kern="1200" dirty="0" smtClean="0">
                          <a:solidFill>
                            <a:srgbClr val="FF0000"/>
                          </a:solidFill>
                          <a:effectLst/>
                        </a:rPr>
                        <a:t>C++</a:t>
                      </a:r>
                      <a:endParaRPr lang="sk-SK" sz="2800" b="1" kern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sk-SK" sz="2800" kern="1200" dirty="0" smtClean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r>
                        <a:rPr lang="en-US" sz="2800" kern="1200" dirty="0" smtClean="0">
                          <a:solidFill>
                            <a:srgbClr val="FF0000"/>
                          </a:solidFill>
                          <a:effectLst/>
                        </a:rPr>
                        <a:t>.</a:t>
                      </a:r>
                      <a:r>
                        <a:rPr lang="sk-SK" sz="2800" kern="1200" dirty="0" smtClean="0">
                          <a:solidFill>
                            <a:srgbClr val="FF0000"/>
                          </a:solidFill>
                          <a:effectLst/>
                        </a:rPr>
                        <a:t>635%</a:t>
                      </a:r>
                      <a:endParaRPr lang="sk-SK" sz="2800" b="1" kern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sk-SK" sz="2800" b="1" kern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0886662"/>
                  </a:ext>
                </a:extLst>
              </a:tr>
            </a:tbl>
          </a:graphicData>
        </a:graphic>
      </p:graphicFrame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AFC1EE-EFD1-4045-8656-BC6E9F7D0319}" type="slidenum">
              <a:rPr lang="sk-SK" smtClean="0"/>
              <a:pPr>
                <a:defRPr/>
              </a:pPr>
              <a:t>4</a:t>
            </a:fld>
            <a:endParaRPr lang="sk-SK"/>
          </a:p>
        </p:txBody>
      </p:sp>
      <p:pic>
        <p:nvPicPr>
          <p:cNvPr id="6" name="Picture 4" descr="C:\Vyuka\2013\Programator\vykricni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2404210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12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913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C jazyk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2702" y="1412776"/>
            <a:ext cx="8249738" cy="5112779"/>
          </a:xfrm>
        </p:spPr>
        <p:txBody>
          <a:bodyPr/>
          <a:lstStyle/>
          <a:p>
            <a:pPr marL="342900" lvl="1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2000" b="1" dirty="0" smtClean="0"/>
              <a:t>„vedľajší produkt“ vývoja operačného systému Unix 1969-1973</a:t>
            </a:r>
          </a:p>
          <a:p>
            <a:pPr marL="342900" lvl="1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2000" b="1" dirty="0" smtClean="0"/>
          </a:p>
          <a:p>
            <a:pPr marL="342900" lvl="1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2000" b="1" dirty="0" smtClean="0"/>
              <a:t>1989 </a:t>
            </a:r>
            <a:r>
              <a:rPr lang="sk-SK" sz="2000" b="1" dirty="0"/>
              <a:t>prijatý štandard ANSI-C, 1990 prijatý aj organizáciou </a:t>
            </a:r>
            <a:r>
              <a:rPr lang="sk-SK" sz="2000" b="1" dirty="0" smtClean="0"/>
              <a:t>ISO</a:t>
            </a:r>
          </a:p>
          <a:p>
            <a:pPr marL="342900" lvl="1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2000" b="1" dirty="0" smtClean="0"/>
          </a:p>
          <a:p>
            <a:pPr marL="342900" lvl="1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2000" b="1" dirty="0" smtClean="0"/>
              <a:t>C99 </a:t>
            </a:r>
            <a:r>
              <a:rPr lang="sk-SK" sz="2000" b="1" dirty="0"/>
              <a:t>– prijatý ISO v 1999 a ANSI v marci </a:t>
            </a:r>
            <a:r>
              <a:rPr lang="sk-SK" sz="2000" b="1" dirty="0" smtClean="0"/>
              <a:t>2000</a:t>
            </a:r>
          </a:p>
          <a:p>
            <a:pPr marL="342900" lvl="1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2000" b="1" dirty="0"/>
          </a:p>
          <a:p>
            <a:pPr marL="342900" lvl="1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2000" b="1" dirty="0" smtClean="0"/>
              <a:t>C18 </a:t>
            </a:r>
            <a:r>
              <a:rPr lang="sk-SK" sz="2000" b="1" dirty="0" smtClean="0"/>
              <a:t>– </a:t>
            </a:r>
            <a:r>
              <a:rPr lang="sk-SK" sz="2000" b="1" dirty="0" smtClean="0"/>
              <a:t>jún 2018</a:t>
            </a:r>
            <a:endParaRPr lang="sk-SK" sz="2000" b="1" dirty="0"/>
          </a:p>
          <a:p>
            <a:pPr marL="0" lvl="1" indent="0" eaLnBrk="1" hangingPunct="1">
              <a:lnSpc>
                <a:spcPct val="80000"/>
              </a:lnSpc>
              <a:buNone/>
              <a:defRPr/>
            </a:pPr>
            <a:endParaRPr lang="sk-SK" sz="2000" b="1" dirty="0" smtClean="0"/>
          </a:p>
          <a:p>
            <a:pPr marL="742950" lvl="2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1600" b="1" dirty="0" smtClean="0"/>
              <a:t>Stručný	</a:t>
            </a:r>
          </a:p>
          <a:p>
            <a:pPr marL="742950" lvl="2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1600" dirty="0" smtClean="0"/>
          </a:p>
          <a:p>
            <a:pPr marL="742950" lvl="2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1600" dirty="0" smtClean="0"/>
              <a:t>Kompaktný výkonný cieľový kód</a:t>
            </a:r>
          </a:p>
          <a:p>
            <a:pPr marL="742950" lvl="2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1600" b="1" dirty="0" smtClean="0"/>
          </a:p>
          <a:p>
            <a:pPr marL="742950" lvl="2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1600" b="1" dirty="0" smtClean="0"/>
              <a:t>Možnosť ovládať hardvér</a:t>
            </a:r>
          </a:p>
          <a:p>
            <a:pPr marL="742950" lvl="2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1600" dirty="0" smtClean="0"/>
          </a:p>
          <a:p>
            <a:pPr marL="742950" lvl="2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1600" dirty="0" smtClean="0"/>
              <a:t>Strojovo-nezávislý jazyk</a:t>
            </a:r>
          </a:p>
          <a:p>
            <a:pPr marL="742950" lvl="2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1600" dirty="0" smtClean="0"/>
          </a:p>
          <a:p>
            <a:pPr marL="742950" lvl="2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1600" dirty="0" smtClean="0"/>
              <a:t>Prenositeľnosť na rôzne hardvérové konfigurácie</a:t>
            </a:r>
          </a:p>
          <a:p>
            <a:pPr marL="742950" lvl="2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1600" b="1" dirty="0"/>
          </a:p>
          <a:p>
            <a:pPr marL="742950" lvl="2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1600" dirty="0" smtClean="0"/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645024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841804" y="6525555"/>
            <a:ext cx="267682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5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Obrázok 7" descr="\\vt4\vt4-D\Vyuka\2014\Prednasky\dennis ritchie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119" y="2461269"/>
            <a:ext cx="2941320" cy="380746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095176" y="6389712"/>
            <a:ext cx="2941320" cy="49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algn="ctr" eaLnBrk="1" hangingPunct="1">
              <a:lnSpc>
                <a:spcPct val="80000"/>
              </a:lnSpc>
              <a:buFontTx/>
              <a:buNone/>
              <a:defRPr/>
            </a:pPr>
            <a:r>
              <a:rPr lang="sk-SK" sz="2000" b="1" i="1" kern="0" dirty="0" err="1" smtClean="0"/>
              <a:t>Dennis</a:t>
            </a:r>
            <a:r>
              <a:rPr lang="sk-SK" sz="2000" b="1" i="1" kern="0" dirty="0" smtClean="0"/>
              <a:t> </a:t>
            </a:r>
            <a:r>
              <a:rPr lang="sk-SK" sz="2000" b="1" i="1" kern="0" dirty="0" err="1" smtClean="0"/>
              <a:t>Ritchie</a:t>
            </a:r>
            <a:endParaRPr lang="sk-SK" sz="2000" b="1" i="1" kern="0" dirty="0"/>
          </a:p>
        </p:txBody>
      </p:sp>
    </p:spTree>
    <p:extLst>
      <p:ext uri="{BB962C8B-B14F-4D97-AF65-F5344CB8AC3E}">
        <p14:creationId xmlns:p14="http://schemas.microsoft.com/office/powerpoint/2010/main" val="69369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913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/>
              <a:t>Filozofia programovania v </a:t>
            </a:r>
            <a:r>
              <a:rPr lang="sk-SK" dirty="0" smtClean="0"/>
              <a:t>C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2702" y="1412776"/>
            <a:ext cx="6881586" cy="5112779"/>
          </a:xfrm>
        </p:spPr>
        <p:txBody>
          <a:bodyPr/>
          <a:lstStyle/>
          <a:p>
            <a:pPr marL="0" lvl="1" indent="0" eaLnBrk="1" hangingPunct="1">
              <a:lnSpc>
                <a:spcPct val="80000"/>
              </a:lnSpc>
              <a:buNone/>
              <a:defRPr/>
            </a:pPr>
            <a:r>
              <a:rPr lang="sk-SK" sz="2400" b="1" dirty="0" smtClean="0">
                <a:solidFill>
                  <a:srgbClr val="C00000"/>
                </a:solidFill>
              </a:rPr>
              <a:t>Program = Dáta + Algoritmy</a:t>
            </a:r>
          </a:p>
          <a:p>
            <a:pPr marL="0" lvl="1" indent="0" eaLnBrk="1" hangingPunct="1">
              <a:lnSpc>
                <a:spcPct val="80000"/>
              </a:lnSpc>
              <a:buNone/>
              <a:defRPr/>
            </a:pPr>
            <a:endParaRPr lang="sk-SK" sz="2400" b="1" dirty="0" smtClean="0">
              <a:solidFill>
                <a:srgbClr val="C00000"/>
              </a:solidFill>
            </a:endParaRPr>
          </a:p>
          <a:p>
            <a:pPr marL="400050" lvl="2" indent="0" eaLnBrk="1" hangingPunct="1">
              <a:lnSpc>
                <a:spcPct val="80000"/>
              </a:lnSpc>
              <a:buNone/>
              <a:defRPr/>
            </a:pPr>
            <a:r>
              <a:rPr lang="sk-SK" sz="1600" b="1" dirty="0" smtClean="0"/>
              <a:t>Dáta</a:t>
            </a:r>
            <a:r>
              <a:rPr lang="sk-SK" sz="1600" b="1" dirty="0" smtClean="0">
                <a:solidFill>
                  <a:schemeClr val="tx1"/>
                </a:solidFill>
              </a:rPr>
              <a:t> – informácia, spracovávaná programom</a:t>
            </a:r>
            <a:r>
              <a:rPr lang="sk-SK" sz="1600" b="1" dirty="0" smtClean="0"/>
              <a:t>	</a:t>
            </a:r>
          </a:p>
          <a:p>
            <a:pPr marL="742950" lvl="2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1600" dirty="0"/>
          </a:p>
          <a:p>
            <a:pPr marL="400050" lvl="2" indent="0" eaLnBrk="1" hangingPunct="1">
              <a:lnSpc>
                <a:spcPct val="80000"/>
              </a:lnSpc>
              <a:buNone/>
              <a:defRPr/>
            </a:pPr>
            <a:r>
              <a:rPr lang="sk-SK" sz="1600" b="1" dirty="0" smtClean="0"/>
              <a:t>Algoritmy </a:t>
            </a:r>
            <a:r>
              <a:rPr lang="sk-SK" sz="1600" b="1" dirty="0" smtClean="0">
                <a:solidFill>
                  <a:schemeClr val="tx1"/>
                </a:solidFill>
              </a:rPr>
              <a:t>– metódy programu na spracovanie dát</a:t>
            </a:r>
          </a:p>
          <a:p>
            <a:pPr marL="400050" lvl="2" indent="0" eaLnBrk="1" hangingPunct="1">
              <a:lnSpc>
                <a:spcPct val="80000"/>
              </a:lnSpc>
              <a:buNone/>
              <a:defRPr/>
            </a:pPr>
            <a:endParaRPr lang="sk-SK" sz="1600" dirty="0"/>
          </a:p>
          <a:p>
            <a:pPr marL="400050" lvl="2" indent="0" eaLnBrk="1" hangingPunct="1">
              <a:lnSpc>
                <a:spcPct val="80000"/>
              </a:lnSpc>
              <a:buNone/>
              <a:defRPr/>
            </a:pPr>
            <a:endParaRPr lang="sk-SK" sz="1600" dirty="0" smtClean="0"/>
          </a:p>
          <a:p>
            <a:pPr marL="0" lvl="2" indent="0" eaLnBrk="1" hangingPunct="1">
              <a:lnSpc>
                <a:spcPct val="80000"/>
              </a:lnSpc>
              <a:buNone/>
              <a:defRPr/>
            </a:pPr>
            <a:r>
              <a:rPr lang="sk-SK" dirty="0">
                <a:solidFill>
                  <a:srgbClr val="C00000"/>
                </a:solidFill>
              </a:rPr>
              <a:t>Procedurálny </a:t>
            </a:r>
            <a:r>
              <a:rPr lang="sk-SK" dirty="0" smtClean="0">
                <a:solidFill>
                  <a:srgbClr val="C00000"/>
                </a:solidFill>
              </a:rPr>
              <a:t>jazyk</a:t>
            </a:r>
          </a:p>
          <a:p>
            <a:pPr marL="0" lvl="2" indent="0" eaLnBrk="1" hangingPunct="1">
              <a:lnSpc>
                <a:spcPct val="80000"/>
              </a:lnSpc>
              <a:buNone/>
              <a:defRPr/>
            </a:pPr>
            <a:endParaRPr lang="sk-SK" dirty="0" smtClean="0">
              <a:solidFill>
                <a:srgbClr val="C00000"/>
              </a:solidFill>
            </a:endParaRPr>
          </a:p>
          <a:p>
            <a:pPr marL="342900" lvl="2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1600" dirty="0">
                <a:solidFill>
                  <a:schemeClr val="tx1"/>
                </a:solidFill>
              </a:rPr>
              <a:t>Dôraz na algoritmickú stránku </a:t>
            </a:r>
            <a:r>
              <a:rPr lang="sk-SK" sz="1600" dirty="0" smtClean="0">
                <a:solidFill>
                  <a:schemeClr val="tx1"/>
                </a:solidFill>
              </a:rPr>
              <a:t>programovania</a:t>
            </a:r>
          </a:p>
          <a:p>
            <a:pPr marL="342900" lvl="2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1600" dirty="0" smtClean="0">
              <a:solidFill>
                <a:schemeClr val="tx1"/>
              </a:solidFill>
            </a:endParaRPr>
          </a:p>
          <a:p>
            <a:pPr marL="342900" lvl="2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1600" dirty="0" smtClean="0">
                <a:solidFill>
                  <a:schemeClr val="tx1"/>
                </a:solidFill>
              </a:rPr>
              <a:t>Zhora nadol</a:t>
            </a:r>
          </a:p>
          <a:p>
            <a:pPr marL="342900" lvl="2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1600" dirty="0">
              <a:solidFill>
                <a:schemeClr val="tx1"/>
              </a:solidFill>
            </a:endParaRPr>
          </a:p>
          <a:p>
            <a:pPr marL="342900" lvl="2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sz="1600" dirty="0" smtClean="0">
                <a:solidFill>
                  <a:schemeClr val="tx1"/>
                </a:solidFill>
              </a:rPr>
              <a:t>Funkcie (procedúry)</a:t>
            </a:r>
            <a:endParaRPr lang="sk-SK" sz="1600" dirty="0">
              <a:solidFill>
                <a:schemeClr val="tx1"/>
              </a:solidFill>
            </a:endParaRPr>
          </a:p>
          <a:p>
            <a:pPr marL="342900" lvl="2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1600" dirty="0">
              <a:solidFill>
                <a:schemeClr val="tx1"/>
              </a:solidFill>
            </a:endParaRPr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996952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841804" y="6525555"/>
            <a:ext cx="267682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6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825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913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sz="2800" dirty="0" smtClean="0"/>
              <a:t>C++</a:t>
            </a:r>
            <a:endParaRPr lang="sk-SK" sz="2800" dirty="0" smtClean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2702" y="1412776"/>
            <a:ext cx="8033714" cy="5112779"/>
          </a:xfrm>
        </p:spPr>
        <p:txBody>
          <a:bodyPr/>
          <a:lstStyle/>
          <a:p>
            <a:pPr marL="342900" lvl="2" indent="-342900" eaLnBrk="1" hangingPunct="1">
              <a:lnSpc>
                <a:spcPct val="80000"/>
              </a:lnSpc>
              <a:buFontTx/>
              <a:buChar char="-"/>
              <a:defRPr/>
            </a:pPr>
            <a:r>
              <a:rPr lang="sk-SK" dirty="0">
                <a:solidFill>
                  <a:schemeClr val="tx1"/>
                </a:solidFill>
              </a:rPr>
              <a:t>uľahčiť </a:t>
            </a:r>
            <a:r>
              <a:rPr lang="sk-SK" dirty="0" smtClean="0">
                <a:solidFill>
                  <a:schemeClr val="tx1"/>
                </a:solidFill>
              </a:rPr>
              <a:t>písanie </a:t>
            </a:r>
            <a:r>
              <a:rPr lang="sk-SK" dirty="0">
                <a:solidFill>
                  <a:schemeClr val="tx1"/>
                </a:solidFill>
              </a:rPr>
              <a:t>dobrých </a:t>
            </a:r>
            <a:r>
              <a:rPr lang="sk-SK" dirty="0" smtClean="0">
                <a:solidFill>
                  <a:schemeClr val="tx1"/>
                </a:solidFill>
              </a:rPr>
              <a:t>programov</a:t>
            </a:r>
          </a:p>
          <a:p>
            <a:pPr marL="342900" lvl="2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1800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b="1" dirty="0">
                <a:solidFill>
                  <a:srgbClr val="C00000"/>
                </a:solidFill>
              </a:rPr>
              <a:t>1983 –</a:t>
            </a:r>
            <a:r>
              <a:rPr lang="sk-SK" sz="2400" b="1" dirty="0">
                <a:solidFill>
                  <a:srgbClr val="C00000"/>
                </a:solidFill>
              </a:rPr>
              <a:t> C++ </a:t>
            </a:r>
            <a:endParaRPr lang="sk-SK" sz="2400" b="1" dirty="0" smtClean="0">
              <a:solidFill>
                <a:srgbClr val="C00000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sk-SK" sz="2400" b="1" dirty="0">
              <a:solidFill>
                <a:srgbClr val="C00000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sk-SK" sz="2400" b="1" dirty="0" smtClean="0"/>
              <a:t>1998 štandard </a:t>
            </a:r>
            <a:r>
              <a:rPr lang="sk-SK" sz="2400" b="1" dirty="0"/>
              <a:t>ISO/IEC - ANSI C</a:t>
            </a:r>
            <a:r>
              <a:rPr lang="sk-SK" sz="2400" b="1" dirty="0" smtClean="0"/>
              <a:t>++ alebo C++98</a:t>
            </a:r>
            <a:endParaRPr lang="sk-SK" sz="2400" b="1" dirty="0"/>
          </a:p>
          <a:p>
            <a:pPr lvl="1" eaLnBrk="1" hangingPunct="1">
              <a:lnSpc>
                <a:spcPct val="80000"/>
              </a:lnSpc>
              <a:defRPr/>
            </a:pPr>
            <a:endParaRPr lang="sk-SK" sz="2400" b="1" dirty="0" smtClean="0"/>
          </a:p>
          <a:p>
            <a:pPr lvl="1" eaLnBrk="1" hangingPunct="1">
              <a:lnSpc>
                <a:spcPct val="80000"/>
              </a:lnSpc>
              <a:defRPr/>
            </a:pPr>
            <a:r>
              <a:rPr lang="sk-SK" sz="2400" b="1" dirty="0" smtClean="0"/>
              <a:t>2003 </a:t>
            </a:r>
            <a:r>
              <a:rPr lang="sk-SK" sz="2400" b="1" dirty="0"/>
              <a:t>– aktuálna verzia C++</a:t>
            </a:r>
            <a:r>
              <a:rPr lang="sk-SK" sz="2400" b="1" dirty="0" smtClean="0"/>
              <a:t>03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sk-SK" sz="2400" b="1" dirty="0" smtClean="0">
              <a:solidFill>
                <a:srgbClr val="C00000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sk-SK" sz="2400" b="1" dirty="0" smtClean="0">
                <a:solidFill>
                  <a:srgbClr val="C00000"/>
                </a:solidFill>
              </a:rPr>
              <a:t>2017 – december C</a:t>
            </a:r>
            <a:r>
              <a:rPr lang="sk-SK" sz="2400" b="1" dirty="0">
                <a:solidFill>
                  <a:srgbClr val="C00000"/>
                </a:solidFill>
              </a:rPr>
              <a:t>++</a:t>
            </a:r>
            <a:r>
              <a:rPr lang="en-US" sz="2400" b="1" dirty="0" smtClean="0">
                <a:solidFill>
                  <a:srgbClr val="C00000"/>
                </a:solidFill>
              </a:rPr>
              <a:t>1</a:t>
            </a:r>
            <a:r>
              <a:rPr lang="sk-SK" sz="2400" b="1" dirty="0" smtClean="0">
                <a:solidFill>
                  <a:srgbClr val="C00000"/>
                </a:solidFill>
              </a:rPr>
              <a:t>7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sk-SK" sz="2400" b="1" dirty="0">
                <a:solidFill>
                  <a:srgbClr val="C00000"/>
                </a:solidFill>
              </a:rPr>
              <a:t>ISO štandard </a:t>
            </a:r>
          </a:p>
          <a:p>
            <a:pPr marL="342900" lvl="2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2800" dirty="0">
              <a:solidFill>
                <a:schemeClr val="tx1"/>
              </a:solidFill>
            </a:endParaRPr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675" y="1340768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841804" y="6525555"/>
            <a:ext cx="267682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7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Obrázok 7" descr="\\vt4\vt4-D\Vyuka\2014\Prednasky\str1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728" y="4020997"/>
            <a:ext cx="2026920" cy="22453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bdĺžnik 1"/>
          <p:cNvSpPr/>
          <p:nvPr/>
        </p:nvSpPr>
        <p:spPr>
          <a:xfrm>
            <a:off x="7023056" y="6300028"/>
            <a:ext cx="2027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k-SK" b="1" i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Bjarne</a:t>
            </a:r>
            <a:r>
              <a:rPr lang="sk-SK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b="1" i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Stroustrup</a:t>
            </a:r>
            <a:endParaRPr lang="sk-SK" b="1" i="1" dirty="0"/>
          </a:p>
        </p:txBody>
      </p:sp>
    </p:spTree>
    <p:extLst>
      <p:ext uri="{BB962C8B-B14F-4D97-AF65-F5344CB8AC3E}">
        <p14:creationId xmlns:p14="http://schemas.microsoft.com/office/powerpoint/2010/main" val="41289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913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sz="2800" dirty="0" smtClean="0"/>
              <a:t>Filozofia programovania v C++</a:t>
            </a:r>
            <a:endParaRPr lang="sk-SK" sz="2800" dirty="0" smtClean="0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2702" y="1412776"/>
            <a:ext cx="8559102" cy="5112779"/>
          </a:xfrm>
        </p:spPr>
        <p:txBody>
          <a:bodyPr/>
          <a:lstStyle/>
          <a:p>
            <a:pPr marL="457200" lvl="3" indent="0" eaLnBrk="1" hangingPunct="1">
              <a:lnSpc>
                <a:spcPct val="80000"/>
              </a:lnSpc>
              <a:buNone/>
              <a:defRPr/>
            </a:pPr>
            <a:endParaRPr lang="sk-SK" dirty="0" smtClean="0"/>
          </a:p>
          <a:p>
            <a:pPr marL="354013" lvl="3" indent="-342900" eaLnBrk="1" hangingPunct="1">
              <a:lnSpc>
                <a:spcPct val="80000"/>
              </a:lnSpc>
              <a:buFontTx/>
              <a:buChar char="-"/>
              <a:tabLst>
                <a:tab pos="354013" algn="l"/>
              </a:tabLst>
              <a:defRPr/>
            </a:pPr>
            <a:r>
              <a:rPr lang="sk-SK" sz="2400" b="1" dirty="0" smtClean="0"/>
              <a:t>Programovanie </a:t>
            </a:r>
            <a:r>
              <a:rPr lang="sk-SK" sz="2400" b="1" dirty="0"/>
              <a:t>zdola nahor 	</a:t>
            </a:r>
            <a:endParaRPr lang="sk-SK" sz="2400" b="1" dirty="0" smtClean="0"/>
          </a:p>
          <a:p>
            <a:pPr marL="354013" lvl="3" indent="-342900" eaLnBrk="1" hangingPunct="1">
              <a:lnSpc>
                <a:spcPct val="80000"/>
              </a:lnSpc>
              <a:buFontTx/>
              <a:buChar char="-"/>
              <a:tabLst>
                <a:tab pos="354013" algn="l"/>
              </a:tabLst>
              <a:defRPr/>
            </a:pPr>
            <a:endParaRPr lang="sk-SK" sz="2400" b="1" dirty="0"/>
          </a:p>
          <a:p>
            <a:pPr marL="354013" lvl="3" indent="-342900" eaLnBrk="1" hangingPunct="1">
              <a:lnSpc>
                <a:spcPct val="80000"/>
              </a:lnSpc>
              <a:buFontTx/>
              <a:buChar char="-"/>
              <a:tabLst>
                <a:tab pos="354013" algn="l"/>
              </a:tabLst>
              <a:defRPr/>
            </a:pPr>
            <a:r>
              <a:rPr lang="sk-SK" sz="2400" b="1" dirty="0" smtClean="0"/>
              <a:t>Generické programovanie - šablóny</a:t>
            </a:r>
          </a:p>
          <a:p>
            <a:pPr marL="800100" lvl="3" indent="-342900" eaLnBrk="1" hangingPunct="1">
              <a:lnSpc>
                <a:spcPct val="80000"/>
              </a:lnSpc>
              <a:buFontTx/>
              <a:buChar char="-"/>
              <a:defRPr/>
            </a:pPr>
            <a:endParaRPr lang="sk-SK" sz="2400" b="1" dirty="0"/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628800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841804" y="6525555"/>
            <a:ext cx="267682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8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127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sz="2800" dirty="0" smtClean="0"/>
              <a:t>Mechanizmus tvorby programu v C a C++</a:t>
            </a:r>
            <a:endParaRPr lang="sk-SK" sz="28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582" y="2191865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9</a:t>
            </a:fld>
            <a:endParaRPr lang="sk-SK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" name="Skupina 22"/>
          <p:cNvGrpSpPr/>
          <p:nvPr/>
        </p:nvGrpSpPr>
        <p:grpSpPr>
          <a:xfrm>
            <a:off x="1475656" y="1412776"/>
            <a:ext cx="6192688" cy="4680520"/>
            <a:chOff x="0" y="0"/>
            <a:chExt cx="3253740" cy="2783205"/>
          </a:xfrm>
        </p:grpSpPr>
        <p:sp>
          <p:nvSpPr>
            <p:cNvPr id="24" name="Textové pole 7"/>
            <p:cNvSpPr txBox="1"/>
            <p:nvPr/>
          </p:nvSpPr>
          <p:spPr>
            <a:xfrm>
              <a:off x="1885950" y="0"/>
              <a:ext cx="1367790" cy="28765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sk-SK" sz="1600" b="1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Zdrojový kód</a:t>
              </a:r>
              <a:endParaRPr lang="sk-SK" sz="1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ové pole 8"/>
            <p:cNvSpPr txBox="1"/>
            <p:nvPr/>
          </p:nvSpPr>
          <p:spPr>
            <a:xfrm>
              <a:off x="1885950" y="628650"/>
              <a:ext cx="1367790" cy="28765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sk-SK" sz="1600" b="1" dirty="0">
                  <a:solidFill>
                    <a:srgbClr val="FF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KOMPILÁTOR</a:t>
              </a:r>
              <a:endParaRPr lang="sk-SK" sz="1600" dirty="0"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ové pole 9"/>
            <p:cNvSpPr txBox="1"/>
            <p:nvPr/>
          </p:nvSpPr>
          <p:spPr>
            <a:xfrm>
              <a:off x="1885950" y="1228725"/>
              <a:ext cx="1367790" cy="28765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sk-SK" sz="1600" b="1" dirty="0">
                  <a:ea typeface="Times New Roman" panose="02020603050405020304" pitchFamily="18" charset="0"/>
                  <a:cs typeface="Times New Roman" panose="02020603050405020304" pitchFamily="18" charset="0"/>
                </a:rPr>
                <a:t>Cieľový kód</a:t>
              </a:r>
            </a:p>
          </p:txBody>
        </p:sp>
        <p:sp>
          <p:nvSpPr>
            <p:cNvPr id="27" name="Textové pole 10"/>
            <p:cNvSpPr txBox="1"/>
            <p:nvPr/>
          </p:nvSpPr>
          <p:spPr>
            <a:xfrm>
              <a:off x="1885950" y="1857375"/>
              <a:ext cx="1367790" cy="28765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sk-SK" sz="1600" b="1" dirty="0">
                  <a:solidFill>
                    <a:srgbClr val="FF0000"/>
                  </a:solidFill>
                  <a:ea typeface="Times New Roman" panose="02020603050405020304" pitchFamily="18" charset="0"/>
                  <a:cs typeface="Times New Roman" panose="02020603050405020304" pitchFamily="18" charset="0"/>
                </a:rPr>
                <a:t>LINKER</a:t>
              </a:r>
            </a:p>
          </p:txBody>
        </p:sp>
        <p:sp>
          <p:nvSpPr>
            <p:cNvPr id="28" name="Textové pole 11"/>
            <p:cNvSpPr txBox="1"/>
            <p:nvPr/>
          </p:nvSpPr>
          <p:spPr>
            <a:xfrm>
              <a:off x="1885950" y="2495550"/>
              <a:ext cx="1367790" cy="28765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sk-SK" sz="1600" b="1" dirty="0">
                  <a:ea typeface="Times New Roman" panose="02020603050405020304" pitchFamily="18" charset="0"/>
                  <a:cs typeface="Times New Roman" panose="02020603050405020304" pitchFamily="18" charset="0"/>
                </a:rPr>
                <a:t>Vykonateľný</a:t>
              </a:r>
              <a:r>
                <a:rPr lang="sk-SK" sz="1100" b="1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sk-SK" sz="1600" b="1" dirty="0">
                  <a:ea typeface="Times New Roman" panose="02020603050405020304" pitchFamily="18" charset="0"/>
                  <a:cs typeface="Times New Roman" panose="02020603050405020304" pitchFamily="18" charset="0"/>
                </a:rPr>
                <a:t>kód</a:t>
              </a:r>
            </a:p>
          </p:txBody>
        </p:sp>
        <p:sp>
          <p:nvSpPr>
            <p:cNvPr id="29" name="Textové pole 12"/>
            <p:cNvSpPr txBox="1"/>
            <p:nvPr/>
          </p:nvSpPr>
          <p:spPr>
            <a:xfrm>
              <a:off x="0" y="1524000"/>
              <a:ext cx="1367790" cy="28765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sk-SK" sz="1600" b="1" dirty="0">
                  <a:ea typeface="Times New Roman" panose="02020603050405020304" pitchFamily="18" charset="0"/>
                  <a:cs typeface="Times New Roman" panose="02020603050405020304" pitchFamily="18" charset="0"/>
                </a:rPr>
                <a:t>Štartovací</a:t>
              </a:r>
              <a:r>
                <a:rPr lang="sk-SK" sz="1100" b="1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sk-SK" sz="1600" b="1" dirty="0">
                  <a:ea typeface="Times New Roman" panose="02020603050405020304" pitchFamily="18" charset="0"/>
                  <a:cs typeface="Times New Roman" panose="02020603050405020304" pitchFamily="18" charset="0"/>
                </a:rPr>
                <a:t>kód</a:t>
              </a:r>
            </a:p>
          </p:txBody>
        </p:sp>
        <p:sp>
          <p:nvSpPr>
            <p:cNvPr id="30" name="Textové pole 13"/>
            <p:cNvSpPr txBox="1"/>
            <p:nvPr/>
          </p:nvSpPr>
          <p:spPr>
            <a:xfrm>
              <a:off x="0" y="2190750"/>
              <a:ext cx="1367790" cy="28765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1000"/>
                </a:spcAft>
              </a:pPr>
              <a:r>
                <a:rPr lang="sk-SK" sz="1600" b="1" dirty="0">
                  <a:ea typeface="Times New Roman" panose="02020603050405020304" pitchFamily="18" charset="0"/>
                  <a:cs typeface="Times New Roman" panose="02020603050405020304" pitchFamily="18" charset="0"/>
                </a:rPr>
                <a:t>Knižničný</a:t>
              </a:r>
              <a:r>
                <a:rPr lang="sk-SK" sz="1100" b="1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sk-SK" sz="1600" b="1" dirty="0">
                  <a:ea typeface="Times New Roman" panose="02020603050405020304" pitchFamily="18" charset="0"/>
                  <a:cs typeface="Times New Roman" panose="02020603050405020304" pitchFamily="18" charset="0"/>
                </a:rPr>
                <a:t>kód</a:t>
              </a:r>
            </a:p>
          </p:txBody>
        </p:sp>
        <p:cxnSp>
          <p:nvCxnSpPr>
            <p:cNvPr id="31" name="Rovná spojovacia šípka 30"/>
            <p:cNvCxnSpPr/>
            <p:nvPr/>
          </p:nvCxnSpPr>
          <p:spPr>
            <a:xfrm>
              <a:off x="2590800" y="1524000"/>
              <a:ext cx="0" cy="34099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Rovná spojovacia šípka 31"/>
            <p:cNvCxnSpPr/>
            <p:nvPr/>
          </p:nvCxnSpPr>
          <p:spPr>
            <a:xfrm>
              <a:off x="2590800" y="285750"/>
              <a:ext cx="0" cy="34099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Rovná spojovacia šípka 32"/>
            <p:cNvCxnSpPr/>
            <p:nvPr/>
          </p:nvCxnSpPr>
          <p:spPr>
            <a:xfrm>
              <a:off x="2590800" y="914400"/>
              <a:ext cx="0" cy="34099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Rovná spojovacia šípka 33"/>
            <p:cNvCxnSpPr/>
            <p:nvPr/>
          </p:nvCxnSpPr>
          <p:spPr>
            <a:xfrm>
              <a:off x="2590800" y="2143125"/>
              <a:ext cx="0" cy="34099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Rovná spojovacia šípka 34"/>
            <p:cNvCxnSpPr/>
            <p:nvPr/>
          </p:nvCxnSpPr>
          <p:spPr>
            <a:xfrm>
              <a:off x="1362075" y="1685925"/>
              <a:ext cx="518160" cy="26543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Rovná spojovacia šípka 35"/>
            <p:cNvCxnSpPr/>
            <p:nvPr/>
          </p:nvCxnSpPr>
          <p:spPr>
            <a:xfrm flipV="1">
              <a:off x="1371600" y="2047875"/>
              <a:ext cx="514824" cy="279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Rovná spojovacia šípka 36"/>
          <p:cNvCxnSpPr>
            <a:stCxn id="30" idx="3"/>
            <a:endCxn id="27" idx="1"/>
          </p:cNvCxnSpPr>
          <p:nvPr/>
        </p:nvCxnSpPr>
        <p:spPr>
          <a:xfrm flipV="1">
            <a:off x="4078905" y="4778201"/>
            <a:ext cx="986190" cy="56063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911" y="4221088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21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ýchozí návrh">
  <a:themeElements>
    <a:clrScheme name="Výchoz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ýchoz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4330</TotalTime>
  <Words>1009</Words>
  <Application>Microsoft Office PowerPoint</Application>
  <PresentationFormat>Prezentácia na obrazovke (4:3)</PresentationFormat>
  <Paragraphs>470</Paragraphs>
  <Slides>26</Slides>
  <Notes>24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Times New Roman</vt:lpstr>
      <vt:lpstr>Výchozí návrh</vt:lpstr>
      <vt:lpstr>Informatika 3</vt:lpstr>
      <vt:lpstr>Pomôcky pri štúdiu</vt:lpstr>
      <vt:lpstr>Požiadavky na skúšku - Moodle</vt:lpstr>
      <vt:lpstr>Prezentácia programu PowerPoint</vt:lpstr>
      <vt:lpstr>C jazyk</vt:lpstr>
      <vt:lpstr>Filozofia programovania v C</vt:lpstr>
      <vt:lpstr>C++</vt:lpstr>
      <vt:lpstr>Filozofia programovania v C++</vt:lpstr>
      <vt:lpstr>Mechanizmus tvorby programu v C a C++</vt:lpstr>
      <vt:lpstr>Proces prekladu</vt:lpstr>
      <vt:lpstr>Súbor - zdrojový kód</vt:lpstr>
      <vt:lpstr>Prípona zdrojového súboru</vt:lpstr>
      <vt:lpstr>C a C++ program</vt:lpstr>
      <vt:lpstr>Funkcia main</vt:lpstr>
      <vt:lpstr>Komentáre</vt:lpstr>
      <vt:lpstr>Preprocesor</vt:lpstr>
      <vt:lpstr>Hlavičkové (včleňované) súbory</vt:lpstr>
      <vt:lpstr>Hlavičkové súbory - prípony</vt:lpstr>
      <vt:lpstr>Pamäť</vt:lpstr>
      <vt:lpstr>Smerníky – čo je to?</vt:lpstr>
      <vt:lpstr>Smerníky - definícia</vt:lpstr>
      <vt:lpstr>Smerníky – práca so smerníkom</vt:lpstr>
      <vt:lpstr>Smerníky – priradenie adresy</vt:lpstr>
      <vt:lpstr>Smerníky – priradenie hodnoty</vt:lpstr>
      <vt:lpstr>Smerníky</vt:lpstr>
      <vt:lpstr>Namespace - menopriestor</vt:lpstr>
    </vt:vector>
  </TitlesOfParts>
  <Company>KST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Funkcie</dc:title>
  <dc:creator>Emil Kršák</dc:creator>
  <cp:lastModifiedBy>Viliam Tavač</cp:lastModifiedBy>
  <cp:revision>801</cp:revision>
  <dcterms:created xsi:type="dcterms:W3CDTF">2005-10-09T17:16:28Z</dcterms:created>
  <dcterms:modified xsi:type="dcterms:W3CDTF">2019-09-23T08:57:15Z</dcterms:modified>
</cp:coreProperties>
</file>