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5" r:id="rId2"/>
    <p:sldId id="284" r:id="rId3"/>
    <p:sldId id="286" r:id="rId4"/>
    <p:sldId id="313" r:id="rId5"/>
    <p:sldId id="310" r:id="rId6"/>
    <p:sldId id="288" r:id="rId7"/>
    <p:sldId id="289" r:id="rId8"/>
    <p:sldId id="290" r:id="rId9"/>
    <p:sldId id="291" r:id="rId10"/>
    <p:sldId id="292" r:id="rId11"/>
    <p:sldId id="280" r:id="rId12"/>
    <p:sldId id="293" r:id="rId13"/>
    <p:sldId id="294" r:id="rId14"/>
    <p:sldId id="296" r:id="rId15"/>
    <p:sldId id="311" r:id="rId16"/>
    <p:sldId id="312" r:id="rId17"/>
    <p:sldId id="297" r:id="rId18"/>
    <p:sldId id="299" r:id="rId19"/>
    <p:sldId id="300" r:id="rId20"/>
    <p:sldId id="302" r:id="rId21"/>
    <p:sldId id="301" r:id="rId22"/>
    <p:sldId id="278" r:id="rId23"/>
    <p:sldId id="304" r:id="rId24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CCCC"/>
    <a:srgbClr val="008000"/>
    <a:srgbClr val="CC9900"/>
    <a:srgbClr val="E8ECDA"/>
    <a:srgbClr val="FFFF00"/>
    <a:srgbClr val="CCFF66"/>
    <a:srgbClr val="66FF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Štýl s motívom 1 - zvýrazneni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125" d="100"/>
          <a:sy n="125" d="100"/>
        </p:scale>
        <p:origin x="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77DAA-50A6-4E94-87C4-D24740495401}" type="doc">
      <dgm:prSet loTypeId="urn:microsoft.com/office/officeart/2005/8/layout/process3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5B8FAD34-DF9C-4E43-B6AF-3E2C6B4FF0FA}">
      <dgm:prSet phldrT="[Text]"/>
      <dgm:spPr/>
      <dgm:t>
        <a:bodyPr/>
        <a:lstStyle/>
        <a:p>
          <a:r>
            <a:rPr lang="sk-SK" dirty="0" smtClean="0">
              <a:solidFill>
                <a:srgbClr val="0070C0"/>
              </a:solidFill>
            </a:rPr>
            <a:t>Zdrojové súbory</a:t>
          </a:r>
          <a:endParaRPr lang="sk-SK" dirty="0">
            <a:solidFill>
              <a:srgbClr val="0070C0"/>
            </a:solidFill>
          </a:endParaRPr>
        </a:p>
      </dgm:t>
    </dgm:pt>
    <dgm:pt modelId="{67875C6A-45DC-4506-907A-4E038601D9E2}" type="parTrans" cxnId="{E10E6775-06B2-4007-A2BF-165B1BE0F196}">
      <dgm:prSet/>
      <dgm:spPr/>
      <dgm:t>
        <a:bodyPr/>
        <a:lstStyle/>
        <a:p>
          <a:endParaRPr lang="sk-SK"/>
        </a:p>
      </dgm:t>
    </dgm:pt>
    <dgm:pt modelId="{82282100-75DF-44DB-99A8-EBF7DAD690EF}" type="sibTrans" cxnId="{E10E6775-06B2-4007-A2BF-165B1BE0F196}">
      <dgm:prSet/>
      <dgm:spPr/>
      <dgm:t>
        <a:bodyPr/>
        <a:lstStyle/>
        <a:p>
          <a:endParaRPr lang="sk-SK"/>
        </a:p>
      </dgm:t>
    </dgm:pt>
    <dgm:pt modelId="{A546168E-9225-4D64-9231-B195541BFEB2}">
      <dgm:prSet phldrT="[Text]"/>
      <dgm:spPr/>
      <dgm:t>
        <a:bodyPr/>
        <a:lstStyle/>
        <a:p>
          <a:r>
            <a:rPr lang="sk-SK" dirty="0" smtClean="0"/>
            <a:t>subor1.cpp</a:t>
          </a:r>
          <a:endParaRPr lang="sk-SK" dirty="0"/>
        </a:p>
      </dgm:t>
    </dgm:pt>
    <dgm:pt modelId="{0479BB99-A863-455A-B128-B7B56CC7A7E1}" type="parTrans" cxnId="{6FFF5C34-D1E6-415D-A745-885BDC15786A}">
      <dgm:prSet/>
      <dgm:spPr/>
      <dgm:t>
        <a:bodyPr/>
        <a:lstStyle/>
        <a:p>
          <a:endParaRPr lang="sk-SK"/>
        </a:p>
      </dgm:t>
    </dgm:pt>
    <dgm:pt modelId="{CAE64731-4384-4F5A-A388-F3A1C6281317}" type="sibTrans" cxnId="{6FFF5C34-D1E6-415D-A745-885BDC15786A}">
      <dgm:prSet/>
      <dgm:spPr/>
      <dgm:t>
        <a:bodyPr/>
        <a:lstStyle/>
        <a:p>
          <a:endParaRPr lang="sk-SK"/>
        </a:p>
      </dgm:t>
    </dgm:pt>
    <dgm:pt modelId="{8625FEC7-35F0-45CA-B94F-091F730EAE17}">
      <dgm:prSet phldrT="[Text]"/>
      <dgm:spPr/>
      <dgm:t>
        <a:bodyPr/>
        <a:lstStyle/>
        <a:p>
          <a:r>
            <a:rPr lang="sk-SK" dirty="0" err="1" smtClean="0">
              <a:solidFill>
                <a:srgbClr val="0070C0"/>
              </a:solidFill>
            </a:rPr>
            <a:t>Preprocesor</a:t>
          </a:r>
          <a:endParaRPr lang="sk-SK" dirty="0">
            <a:solidFill>
              <a:srgbClr val="0070C0"/>
            </a:solidFill>
          </a:endParaRPr>
        </a:p>
      </dgm:t>
    </dgm:pt>
    <dgm:pt modelId="{8B393B6C-AE68-43F4-846C-6D58ACA19972}" type="parTrans" cxnId="{863CCDB3-68DA-48A2-B44C-03FAED944BEE}">
      <dgm:prSet/>
      <dgm:spPr/>
      <dgm:t>
        <a:bodyPr/>
        <a:lstStyle/>
        <a:p>
          <a:endParaRPr lang="sk-SK"/>
        </a:p>
      </dgm:t>
    </dgm:pt>
    <dgm:pt modelId="{4B3F0AED-438E-49B2-9D86-3F07CE528801}" type="sibTrans" cxnId="{863CCDB3-68DA-48A2-B44C-03FAED944BEE}">
      <dgm:prSet/>
      <dgm:spPr/>
      <dgm:t>
        <a:bodyPr/>
        <a:lstStyle/>
        <a:p>
          <a:endParaRPr lang="sk-SK"/>
        </a:p>
      </dgm:t>
    </dgm:pt>
    <dgm:pt modelId="{5BB1F7E4-E90D-463B-9A54-66E16C5C2CCE}">
      <dgm:prSet phldrT="[Text]"/>
      <dgm:spPr/>
      <dgm:t>
        <a:bodyPr/>
        <a:lstStyle/>
        <a:p>
          <a:r>
            <a:rPr lang="sk-SK" dirty="0" smtClean="0"/>
            <a:t>Jeden zdrojový súbor</a:t>
          </a:r>
          <a:endParaRPr lang="sk-SK" dirty="0"/>
        </a:p>
      </dgm:t>
    </dgm:pt>
    <dgm:pt modelId="{1608D41B-B0FD-4FC7-9D84-70B2EFC3C8DD}" type="parTrans" cxnId="{AE2412FF-20BF-4CC2-BF0B-05E55B840029}">
      <dgm:prSet/>
      <dgm:spPr/>
      <dgm:t>
        <a:bodyPr/>
        <a:lstStyle/>
        <a:p>
          <a:endParaRPr lang="sk-SK"/>
        </a:p>
      </dgm:t>
    </dgm:pt>
    <dgm:pt modelId="{9D73DE80-B304-4BFB-AC7F-1BC6B57A7DD2}" type="sibTrans" cxnId="{AE2412FF-20BF-4CC2-BF0B-05E55B840029}">
      <dgm:prSet/>
      <dgm:spPr/>
      <dgm:t>
        <a:bodyPr/>
        <a:lstStyle/>
        <a:p>
          <a:endParaRPr lang="sk-SK"/>
        </a:p>
      </dgm:t>
    </dgm:pt>
    <dgm:pt modelId="{0442438F-4783-49EF-8BA0-C6F4335B0F73}">
      <dgm:prSet phldrT="[Text]"/>
      <dgm:spPr/>
      <dgm:t>
        <a:bodyPr/>
        <a:lstStyle/>
        <a:p>
          <a:r>
            <a:rPr lang="sk-SK" dirty="0" smtClean="0">
              <a:solidFill>
                <a:srgbClr val="0070C0"/>
              </a:solidFill>
            </a:rPr>
            <a:t>Preklad</a:t>
          </a:r>
          <a:endParaRPr lang="sk-SK" dirty="0">
            <a:solidFill>
              <a:srgbClr val="0070C0"/>
            </a:solidFill>
          </a:endParaRPr>
        </a:p>
      </dgm:t>
    </dgm:pt>
    <dgm:pt modelId="{D4B72E53-F053-4604-AC02-5CF9A0BC0369}" type="parTrans" cxnId="{386DE836-2F49-4A7F-8E05-27DB34395912}">
      <dgm:prSet/>
      <dgm:spPr/>
      <dgm:t>
        <a:bodyPr/>
        <a:lstStyle/>
        <a:p>
          <a:endParaRPr lang="sk-SK"/>
        </a:p>
      </dgm:t>
    </dgm:pt>
    <dgm:pt modelId="{58B738C0-BA7E-44EF-9B1E-3EAAD0EE79E7}" type="sibTrans" cxnId="{386DE836-2F49-4A7F-8E05-27DB34395912}">
      <dgm:prSet/>
      <dgm:spPr/>
      <dgm:t>
        <a:bodyPr/>
        <a:lstStyle/>
        <a:p>
          <a:endParaRPr lang="sk-SK"/>
        </a:p>
      </dgm:t>
    </dgm:pt>
    <dgm:pt modelId="{84E0BB0E-98FE-4647-8757-C27AEB17E2A7}">
      <dgm:prSet phldrT="[Text]"/>
      <dgm:spPr/>
      <dgm:t>
        <a:bodyPr/>
        <a:lstStyle/>
        <a:p>
          <a:r>
            <a:rPr lang="en-US" dirty="0" err="1" smtClean="0"/>
            <a:t>Cie</a:t>
          </a:r>
          <a:r>
            <a:rPr lang="sk-SK" dirty="0" smtClean="0"/>
            <a:t>ľ</a:t>
          </a:r>
          <a:r>
            <a:rPr lang="en-US" dirty="0" err="1" smtClean="0"/>
            <a:t>ov</a:t>
          </a:r>
          <a:r>
            <a:rPr lang="sk-SK" dirty="0" smtClean="0"/>
            <a:t>ý</a:t>
          </a:r>
          <a:r>
            <a:rPr lang="en-US" dirty="0" smtClean="0"/>
            <a:t> </a:t>
          </a:r>
          <a:r>
            <a:rPr lang="en-US" dirty="0" err="1" smtClean="0"/>
            <a:t>modul</a:t>
          </a:r>
          <a:r>
            <a:rPr lang="sk-SK" dirty="0" smtClean="0"/>
            <a:t> (</a:t>
          </a:r>
          <a:r>
            <a:rPr lang="en-US" dirty="0" smtClean="0"/>
            <a:t>.o,.obj</a:t>
          </a:r>
          <a:r>
            <a:rPr lang="sk-SK" dirty="0" smtClean="0"/>
            <a:t>)</a:t>
          </a:r>
          <a:endParaRPr lang="sk-SK" dirty="0"/>
        </a:p>
      </dgm:t>
    </dgm:pt>
    <dgm:pt modelId="{39DF65D2-2C57-44DD-AA52-4B1BBFD799FC}" type="parTrans" cxnId="{B2392CDB-D586-45AF-BAF9-55E97ECBDDB8}">
      <dgm:prSet/>
      <dgm:spPr/>
      <dgm:t>
        <a:bodyPr/>
        <a:lstStyle/>
        <a:p>
          <a:endParaRPr lang="sk-SK"/>
        </a:p>
      </dgm:t>
    </dgm:pt>
    <dgm:pt modelId="{156DB618-5A70-4581-9FE5-36D90FCE49ED}" type="sibTrans" cxnId="{B2392CDB-D586-45AF-BAF9-55E97ECBDDB8}">
      <dgm:prSet/>
      <dgm:spPr/>
      <dgm:t>
        <a:bodyPr/>
        <a:lstStyle/>
        <a:p>
          <a:endParaRPr lang="sk-SK"/>
        </a:p>
      </dgm:t>
    </dgm:pt>
    <dgm:pt modelId="{11394258-1DDE-4D2F-80D6-D4726845ACED}" type="pres">
      <dgm:prSet presAssocID="{62477DAA-50A6-4E94-87C4-D2474049540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20A19BC0-64A0-47C1-90EB-1B1BD37336DB}" type="pres">
      <dgm:prSet presAssocID="{5B8FAD34-DF9C-4E43-B6AF-3E2C6B4FF0FA}" presName="composite" presStyleCnt="0"/>
      <dgm:spPr/>
    </dgm:pt>
    <dgm:pt modelId="{7C23E01E-F9E8-4A44-91BE-0ADFBD8D3281}" type="pres">
      <dgm:prSet presAssocID="{5B8FAD34-DF9C-4E43-B6AF-3E2C6B4FF0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270CF3E-0812-4D15-BFFF-77AA82C00205}" type="pres">
      <dgm:prSet presAssocID="{5B8FAD34-DF9C-4E43-B6AF-3E2C6B4FF0FA}" presName="parSh" presStyleLbl="node1" presStyleIdx="0" presStyleCnt="3"/>
      <dgm:spPr/>
      <dgm:t>
        <a:bodyPr/>
        <a:lstStyle/>
        <a:p>
          <a:endParaRPr lang="sk-SK"/>
        </a:p>
      </dgm:t>
    </dgm:pt>
    <dgm:pt modelId="{06E3E54C-DA0D-4AF2-96A1-41FAAEBE1712}" type="pres">
      <dgm:prSet presAssocID="{5B8FAD34-DF9C-4E43-B6AF-3E2C6B4FF0F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DABF69E-E7CF-4D22-9236-ED5545F5979B}" type="pres">
      <dgm:prSet presAssocID="{82282100-75DF-44DB-99A8-EBF7DAD690EF}" presName="sibTrans" presStyleLbl="sibTrans2D1" presStyleIdx="0" presStyleCnt="2"/>
      <dgm:spPr/>
      <dgm:t>
        <a:bodyPr/>
        <a:lstStyle/>
        <a:p>
          <a:endParaRPr lang="sk-SK"/>
        </a:p>
      </dgm:t>
    </dgm:pt>
    <dgm:pt modelId="{F7DE35A0-750F-46A9-86F8-B3439EF9D67C}" type="pres">
      <dgm:prSet presAssocID="{82282100-75DF-44DB-99A8-EBF7DAD690EF}" presName="connTx" presStyleLbl="sibTrans2D1" presStyleIdx="0" presStyleCnt="2"/>
      <dgm:spPr/>
      <dgm:t>
        <a:bodyPr/>
        <a:lstStyle/>
        <a:p>
          <a:endParaRPr lang="sk-SK"/>
        </a:p>
      </dgm:t>
    </dgm:pt>
    <dgm:pt modelId="{51BBBE2D-FBC0-4CD8-890E-91B2E6740E0B}" type="pres">
      <dgm:prSet presAssocID="{8625FEC7-35F0-45CA-B94F-091F730EAE17}" presName="composite" presStyleCnt="0"/>
      <dgm:spPr/>
    </dgm:pt>
    <dgm:pt modelId="{26496184-5B68-4850-9ED6-D2EC16E8EA8F}" type="pres">
      <dgm:prSet presAssocID="{8625FEC7-35F0-45CA-B94F-091F730EAE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52C8F75-3DD4-40A3-ABDA-4D2A314FE92B}" type="pres">
      <dgm:prSet presAssocID="{8625FEC7-35F0-45CA-B94F-091F730EAE17}" presName="parSh" presStyleLbl="node1" presStyleIdx="1" presStyleCnt="3"/>
      <dgm:spPr/>
      <dgm:t>
        <a:bodyPr/>
        <a:lstStyle/>
        <a:p>
          <a:endParaRPr lang="sk-SK"/>
        </a:p>
      </dgm:t>
    </dgm:pt>
    <dgm:pt modelId="{2F19C060-09AA-4349-ADFC-E2C6026B055B}" type="pres">
      <dgm:prSet presAssocID="{8625FEC7-35F0-45CA-B94F-091F730EAE17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06C8565-B808-4C82-BACE-E648072A2CDC}" type="pres">
      <dgm:prSet presAssocID="{4B3F0AED-438E-49B2-9D86-3F07CE528801}" presName="sibTrans" presStyleLbl="sibTrans2D1" presStyleIdx="1" presStyleCnt="2"/>
      <dgm:spPr/>
      <dgm:t>
        <a:bodyPr/>
        <a:lstStyle/>
        <a:p>
          <a:endParaRPr lang="sk-SK"/>
        </a:p>
      </dgm:t>
    </dgm:pt>
    <dgm:pt modelId="{F0C511DB-D1A2-434E-80F5-D1066966AD78}" type="pres">
      <dgm:prSet presAssocID="{4B3F0AED-438E-49B2-9D86-3F07CE528801}" presName="connTx" presStyleLbl="sibTrans2D1" presStyleIdx="1" presStyleCnt="2"/>
      <dgm:spPr/>
      <dgm:t>
        <a:bodyPr/>
        <a:lstStyle/>
        <a:p>
          <a:endParaRPr lang="sk-SK"/>
        </a:p>
      </dgm:t>
    </dgm:pt>
    <dgm:pt modelId="{527ED95A-A839-4349-9823-A8DEA42CFEE3}" type="pres">
      <dgm:prSet presAssocID="{0442438F-4783-49EF-8BA0-C6F4335B0F73}" presName="composite" presStyleCnt="0"/>
      <dgm:spPr/>
    </dgm:pt>
    <dgm:pt modelId="{3BC85CB2-C845-44BD-AE4C-3B8D3A919BCB}" type="pres">
      <dgm:prSet presAssocID="{0442438F-4783-49EF-8BA0-C6F4335B0F7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1F90B43-1544-4845-9AEF-D29D114B29B5}" type="pres">
      <dgm:prSet presAssocID="{0442438F-4783-49EF-8BA0-C6F4335B0F73}" presName="parSh" presStyleLbl="node1" presStyleIdx="2" presStyleCnt="3"/>
      <dgm:spPr/>
      <dgm:t>
        <a:bodyPr/>
        <a:lstStyle/>
        <a:p>
          <a:endParaRPr lang="sk-SK"/>
        </a:p>
      </dgm:t>
    </dgm:pt>
    <dgm:pt modelId="{795CA5C5-EE88-47D0-8041-5BCEAB98BBFF}" type="pres">
      <dgm:prSet presAssocID="{0442438F-4783-49EF-8BA0-C6F4335B0F7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FFF5C34-D1E6-415D-A745-885BDC15786A}" srcId="{5B8FAD34-DF9C-4E43-B6AF-3E2C6B4FF0FA}" destId="{A546168E-9225-4D64-9231-B195541BFEB2}" srcOrd="0" destOrd="0" parTransId="{0479BB99-A863-455A-B128-B7B56CC7A7E1}" sibTransId="{CAE64731-4384-4F5A-A388-F3A1C6281317}"/>
    <dgm:cxn modelId="{AE2412FF-20BF-4CC2-BF0B-05E55B840029}" srcId="{8625FEC7-35F0-45CA-B94F-091F730EAE17}" destId="{5BB1F7E4-E90D-463B-9A54-66E16C5C2CCE}" srcOrd="0" destOrd="0" parTransId="{1608D41B-B0FD-4FC7-9D84-70B2EFC3C8DD}" sibTransId="{9D73DE80-B304-4BFB-AC7F-1BC6B57A7DD2}"/>
    <dgm:cxn modelId="{60C361B9-30F0-4C47-BA07-D07BFC032351}" type="presOf" srcId="{82282100-75DF-44DB-99A8-EBF7DAD690EF}" destId="{F7DE35A0-750F-46A9-86F8-B3439EF9D67C}" srcOrd="1" destOrd="0" presId="urn:microsoft.com/office/officeart/2005/8/layout/process3"/>
    <dgm:cxn modelId="{9D87D298-69B3-47C1-8266-BB7F2B38CE79}" type="presOf" srcId="{84E0BB0E-98FE-4647-8757-C27AEB17E2A7}" destId="{795CA5C5-EE88-47D0-8041-5BCEAB98BBFF}" srcOrd="0" destOrd="0" presId="urn:microsoft.com/office/officeart/2005/8/layout/process3"/>
    <dgm:cxn modelId="{3655E784-E2B2-4564-A5BC-BBAF57F4B228}" type="presOf" srcId="{0442438F-4783-49EF-8BA0-C6F4335B0F73}" destId="{91F90B43-1544-4845-9AEF-D29D114B29B5}" srcOrd="1" destOrd="0" presId="urn:microsoft.com/office/officeart/2005/8/layout/process3"/>
    <dgm:cxn modelId="{386DE836-2F49-4A7F-8E05-27DB34395912}" srcId="{62477DAA-50A6-4E94-87C4-D24740495401}" destId="{0442438F-4783-49EF-8BA0-C6F4335B0F73}" srcOrd="2" destOrd="0" parTransId="{D4B72E53-F053-4604-AC02-5CF9A0BC0369}" sibTransId="{58B738C0-BA7E-44EF-9B1E-3EAAD0EE79E7}"/>
    <dgm:cxn modelId="{B2392CDB-D586-45AF-BAF9-55E97ECBDDB8}" srcId="{0442438F-4783-49EF-8BA0-C6F4335B0F73}" destId="{84E0BB0E-98FE-4647-8757-C27AEB17E2A7}" srcOrd="0" destOrd="0" parTransId="{39DF65D2-2C57-44DD-AA52-4B1BBFD799FC}" sibTransId="{156DB618-5A70-4581-9FE5-36D90FCE49ED}"/>
    <dgm:cxn modelId="{863CCDB3-68DA-48A2-B44C-03FAED944BEE}" srcId="{62477DAA-50A6-4E94-87C4-D24740495401}" destId="{8625FEC7-35F0-45CA-B94F-091F730EAE17}" srcOrd="1" destOrd="0" parTransId="{8B393B6C-AE68-43F4-846C-6D58ACA19972}" sibTransId="{4B3F0AED-438E-49B2-9D86-3F07CE528801}"/>
    <dgm:cxn modelId="{1C85A9AC-6C26-4E53-A19F-95EF17A48B70}" type="presOf" srcId="{5BB1F7E4-E90D-463B-9A54-66E16C5C2CCE}" destId="{2F19C060-09AA-4349-ADFC-E2C6026B055B}" srcOrd="0" destOrd="0" presId="urn:microsoft.com/office/officeart/2005/8/layout/process3"/>
    <dgm:cxn modelId="{E10E6775-06B2-4007-A2BF-165B1BE0F196}" srcId="{62477DAA-50A6-4E94-87C4-D24740495401}" destId="{5B8FAD34-DF9C-4E43-B6AF-3E2C6B4FF0FA}" srcOrd="0" destOrd="0" parTransId="{67875C6A-45DC-4506-907A-4E038601D9E2}" sibTransId="{82282100-75DF-44DB-99A8-EBF7DAD690EF}"/>
    <dgm:cxn modelId="{526F0FD8-8BA1-4E95-BDB8-750288A0AEE1}" type="presOf" srcId="{A546168E-9225-4D64-9231-B195541BFEB2}" destId="{06E3E54C-DA0D-4AF2-96A1-41FAAEBE1712}" srcOrd="0" destOrd="0" presId="urn:microsoft.com/office/officeart/2005/8/layout/process3"/>
    <dgm:cxn modelId="{F3712C5E-23BF-4AB8-9B7E-DE0286609830}" type="presOf" srcId="{5B8FAD34-DF9C-4E43-B6AF-3E2C6B4FF0FA}" destId="{7C23E01E-F9E8-4A44-91BE-0ADFBD8D3281}" srcOrd="0" destOrd="0" presId="urn:microsoft.com/office/officeart/2005/8/layout/process3"/>
    <dgm:cxn modelId="{0A1E707A-8A74-44E5-89AB-81BB9602388E}" type="presOf" srcId="{4B3F0AED-438E-49B2-9D86-3F07CE528801}" destId="{F0C511DB-D1A2-434E-80F5-D1066966AD78}" srcOrd="1" destOrd="0" presId="urn:microsoft.com/office/officeart/2005/8/layout/process3"/>
    <dgm:cxn modelId="{956AB3CE-54B4-4471-BF01-29C48118C69D}" type="presOf" srcId="{82282100-75DF-44DB-99A8-EBF7DAD690EF}" destId="{8DABF69E-E7CF-4D22-9236-ED5545F5979B}" srcOrd="0" destOrd="0" presId="urn:microsoft.com/office/officeart/2005/8/layout/process3"/>
    <dgm:cxn modelId="{E77896EE-CA8A-4F23-8AAC-E3323F81FB26}" type="presOf" srcId="{0442438F-4783-49EF-8BA0-C6F4335B0F73}" destId="{3BC85CB2-C845-44BD-AE4C-3B8D3A919BCB}" srcOrd="0" destOrd="0" presId="urn:microsoft.com/office/officeart/2005/8/layout/process3"/>
    <dgm:cxn modelId="{1611CAF5-C7D2-453F-BC96-E92D499E9AD9}" type="presOf" srcId="{5B8FAD34-DF9C-4E43-B6AF-3E2C6B4FF0FA}" destId="{8270CF3E-0812-4D15-BFFF-77AA82C00205}" srcOrd="1" destOrd="0" presId="urn:microsoft.com/office/officeart/2005/8/layout/process3"/>
    <dgm:cxn modelId="{F5E45D41-229A-4A31-85BB-F4438145CAF5}" type="presOf" srcId="{8625FEC7-35F0-45CA-B94F-091F730EAE17}" destId="{852C8F75-3DD4-40A3-ABDA-4D2A314FE92B}" srcOrd="1" destOrd="0" presId="urn:microsoft.com/office/officeart/2005/8/layout/process3"/>
    <dgm:cxn modelId="{6591522F-7FB4-4EF2-AEC0-C6D7C08028B5}" type="presOf" srcId="{8625FEC7-35F0-45CA-B94F-091F730EAE17}" destId="{26496184-5B68-4850-9ED6-D2EC16E8EA8F}" srcOrd="0" destOrd="0" presId="urn:microsoft.com/office/officeart/2005/8/layout/process3"/>
    <dgm:cxn modelId="{3AE949EC-1807-4A43-92C5-D6A32DB87A67}" type="presOf" srcId="{4B3F0AED-438E-49B2-9D86-3F07CE528801}" destId="{406C8565-B808-4C82-BACE-E648072A2CDC}" srcOrd="0" destOrd="0" presId="urn:microsoft.com/office/officeart/2005/8/layout/process3"/>
    <dgm:cxn modelId="{F216DC08-35D4-4D66-A9F1-6D5D6A6D6EC8}" type="presOf" srcId="{62477DAA-50A6-4E94-87C4-D24740495401}" destId="{11394258-1DDE-4D2F-80D6-D4726845ACED}" srcOrd="0" destOrd="0" presId="urn:microsoft.com/office/officeart/2005/8/layout/process3"/>
    <dgm:cxn modelId="{302F879C-1969-4ED3-8A2A-6ABD98B62C7F}" type="presParOf" srcId="{11394258-1DDE-4D2F-80D6-D4726845ACED}" destId="{20A19BC0-64A0-47C1-90EB-1B1BD37336DB}" srcOrd="0" destOrd="0" presId="urn:microsoft.com/office/officeart/2005/8/layout/process3"/>
    <dgm:cxn modelId="{BB25E347-EC66-4B6F-AA9B-F71914A02880}" type="presParOf" srcId="{20A19BC0-64A0-47C1-90EB-1B1BD37336DB}" destId="{7C23E01E-F9E8-4A44-91BE-0ADFBD8D3281}" srcOrd="0" destOrd="0" presId="urn:microsoft.com/office/officeart/2005/8/layout/process3"/>
    <dgm:cxn modelId="{87201920-0106-475B-B7EF-70EFB98C37F3}" type="presParOf" srcId="{20A19BC0-64A0-47C1-90EB-1B1BD37336DB}" destId="{8270CF3E-0812-4D15-BFFF-77AA82C00205}" srcOrd="1" destOrd="0" presId="urn:microsoft.com/office/officeart/2005/8/layout/process3"/>
    <dgm:cxn modelId="{A90C3113-8492-4925-90C2-8B803C0F6B83}" type="presParOf" srcId="{20A19BC0-64A0-47C1-90EB-1B1BD37336DB}" destId="{06E3E54C-DA0D-4AF2-96A1-41FAAEBE1712}" srcOrd="2" destOrd="0" presId="urn:microsoft.com/office/officeart/2005/8/layout/process3"/>
    <dgm:cxn modelId="{69004124-67FF-4A7F-B22F-C8268D446AEF}" type="presParOf" srcId="{11394258-1DDE-4D2F-80D6-D4726845ACED}" destId="{8DABF69E-E7CF-4D22-9236-ED5545F5979B}" srcOrd="1" destOrd="0" presId="urn:microsoft.com/office/officeart/2005/8/layout/process3"/>
    <dgm:cxn modelId="{0580D482-4DDC-4432-8C63-7F41DB37FFA4}" type="presParOf" srcId="{8DABF69E-E7CF-4D22-9236-ED5545F5979B}" destId="{F7DE35A0-750F-46A9-86F8-B3439EF9D67C}" srcOrd="0" destOrd="0" presId="urn:microsoft.com/office/officeart/2005/8/layout/process3"/>
    <dgm:cxn modelId="{10385169-A21E-433D-AB1E-24811EF33E54}" type="presParOf" srcId="{11394258-1DDE-4D2F-80D6-D4726845ACED}" destId="{51BBBE2D-FBC0-4CD8-890E-91B2E6740E0B}" srcOrd="2" destOrd="0" presId="urn:microsoft.com/office/officeart/2005/8/layout/process3"/>
    <dgm:cxn modelId="{AB7EB9D2-EDFA-4AD1-8476-4F22C7ECC19B}" type="presParOf" srcId="{51BBBE2D-FBC0-4CD8-890E-91B2E6740E0B}" destId="{26496184-5B68-4850-9ED6-D2EC16E8EA8F}" srcOrd="0" destOrd="0" presId="urn:microsoft.com/office/officeart/2005/8/layout/process3"/>
    <dgm:cxn modelId="{F5135DBB-B233-42C4-853C-4C74B1D75DB9}" type="presParOf" srcId="{51BBBE2D-FBC0-4CD8-890E-91B2E6740E0B}" destId="{852C8F75-3DD4-40A3-ABDA-4D2A314FE92B}" srcOrd="1" destOrd="0" presId="urn:microsoft.com/office/officeart/2005/8/layout/process3"/>
    <dgm:cxn modelId="{890ABA6A-DE57-4C3F-A53E-5E4B9DA48130}" type="presParOf" srcId="{51BBBE2D-FBC0-4CD8-890E-91B2E6740E0B}" destId="{2F19C060-09AA-4349-ADFC-E2C6026B055B}" srcOrd="2" destOrd="0" presId="urn:microsoft.com/office/officeart/2005/8/layout/process3"/>
    <dgm:cxn modelId="{083D0A87-8AD5-4E76-BF89-25447394C1C9}" type="presParOf" srcId="{11394258-1DDE-4D2F-80D6-D4726845ACED}" destId="{406C8565-B808-4C82-BACE-E648072A2CDC}" srcOrd="3" destOrd="0" presId="urn:microsoft.com/office/officeart/2005/8/layout/process3"/>
    <dgm:cxn modelId="{9200908C-29D3-4B5B-964F-10EFBF077477}" type="presParOf" srcId="{406C8565-B808-4C82-BACE-E648072A2CDC}" destId="{F0C511DB-D1A2-434E-80F5-D1066966AD78}" srcOrd="0" destOrd="0" presId="urn:microsoft.com/office/officeart/2005/8/layout/process3"/>
    <dgm:cxn modelId="{B9B66EB9-8185-4F7C-AF3D-209D2AA87B5A}" type="presParOf" srcId="{11394258-1DDE-4D2F-80D6-D4726845ACED}" destId="{527ED95A-A839-4349-9823-A8DEA42CFEE3}" srcOrd="4" destOrd="0" presId="urn:microsoft.com/office/officeart/2005/8/layout/process3"/>
    <dgm:cxn modelId="{04F837D3-EE4F-4F74-BD0D-DBEA167E6E8E}" type="presParOf" srcId="{527ED95A-A839-4349-9823-A8DEA42CFEE3}" destId="{3BC85CB2-C845-44BD-AE4C-3B8D3A919BCB}" srcOrd="0" destOrd="0" presId="urn:microsoft.com/office/officeart/2005/8/layout/process3"/>
    <dgm:cxn modelId="{7DFFBDC0-D260-4BBC-88F3-9C374DAD8758}" type="presParOf" srcId="{527ED95A-A839-4349-9823-A8DEA42CFEE3}" destId="{91F90B43-1544-4845-9AEF-D29D114B29B5}" srcOrd="1" destOrd="0" presId="urn:microsoft.com/office/officeart/2005/8/layout/process3"/>
    <dgm:cxn modelId="{C93AD6F3-F410-4DC7-913E-A72DB9F83F50}" type="presParOf" srcId="{527ED95A-A839-4349-9823-A8DEA42CFEE3}" destId="{795CA5C5-EE88-47D0-8041-5BCEAB98BBF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477DAA-50A6-4E94-87C4-D24740495401}" type="doc">
      <dgm:prSet loTypeId="urn:microsoft.com/office/officeart/2005/8/layout/process3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5B8FAD34-DF9C-4E43-B6AF-3E2C6B4FF0FA}">
      <dgm:prSet phldrT="[Text]"/>
      <dgm:spPr/>
      <dgm:t>
        <a:bodyPr/>
        <a:lstStyle/>
        <a:p>
          <a:r>
            <a:rPr lang="sk-SK" dirty="0" smtClean="0">
              <a:solidFill>
                <a:srgbClr val="0070C0"/>
              </a:solidFill>
            </a:rPr>
            <a:t>Zdrojové súbory</a:t>
          </a:r>
          <a:endParaRPr lang="sk-SK" dirty="0">
            <a:solidFill>
              <a:srgbClr val="0070C0"/>
            </a:solidFill>
          </a:endParaRPr>
        </a:p>
      </dgm:t>
    </dgm:pt>
    <dgm:pt modelId="{67875C6A-45DC-4506-907A-4E038601D9E2}" type="parTrans" cxnId="{E10E6775-06B2-4007-A2BF-165B1BE0F196}">
      <dgm:prSet/>
      <dgm:spPr/>
      <dgm:t>
        <a:bodyPr/>
        <a:lstStyle/>
        <a:p>
          <a:endParaRPr lang="sk-SK"/>
        </a:p>
      </dgm:t>
    </dgm:pt>
    <dgm:pt modelId="{82282100-75DF-44DB-99A8-EBF7DAD690EF}" type="sibTrans" cxnId="{E10E6775-06B2-4007-A2BF-165B1BE0F196}">
      <dgm:prSet/>
      <dgm:spPr/>
      <dgm:t>
        <a:bodyPr/>
        <a:lstStyle/>
        <a:p>
          <a:endParaRPr lang="sk-SK"/>
        </a:p>
      </dgm:t>
    </dgm:pt>
    <dgm:pt modelId="{A546168E-9225-4D64-9231-B195541BFEB2}">
      <dgm:prSet phldrT="[Text]"/>
      <dgm:spPr/>
      <dgm:t>
        <a:bodyPr/>
        <a:lstStyle/>
        <a:p>
          <a:r>
            <a:rPr lang="sk-SK" dirty="0" smtClean="0"/>
            <a:t>subor2.cpp</a:t>
          </a:r>
          <a:endParaRPr lang="sk-SK" dirty="0"/>
        </a:p>
      </dgm:t>
    </dgm:pt>
    <dgm:pt modelId="{0479BB99-A863-455A-B128-B7B56CC7A7E1}" type="parTrans" cxnId="{6FFF5C34-D1E6-415D-A745-885BDC15786A}">
      <dgm:prSet/>
      <dgm:spPr/>
      <dgm:t>
        <a:bodyPr/>
        <a:lstStyle/>
        <a:p>
          <a:endParaRPr lang="sk-SK"/>
        </a:p>
      </dgm:t>
    </dgm:pt>
    <dgm:pt modelId="{CAE64731-4384-4F5A-A388-F3A1C6281317}" type="sibTrans" cxnId="{6FFF5C34-D1E6-415D-A745-885BDC15786A}">
      <dgm:prSet/>
      <dgm:spPr/>
      <dgm:t>
        <a:bodyPr/>
        <a:lstStyle/>
        <a:p>
          <a:endParaRPr lang="sk-SK"/>
        </a:p>
      </dgm:t>
    </dgm:pt>
    <dgm:pt modelId="{8625FEC7-35F0-45CA-B94F-091F730EAE17}">
      <dgm:prSet phldrT="[Text]"/>
      <dgm:spPr/>
      <dgm:t>
        <a:bodyPr/>
        <a:lstStyle/>
        <a:p>
          <a:r>
            <a:rPr lang="sk-SK" dirty="0" err="1" smtClean="0">
              <a:solidFill>
                <a:srgbClr val="0070C0"/>
              </a:solidFill>
            </a:rPr>
            <a:t>Preprocesor</a:t>
          </a:r>
          <a:endParaRPr lang="sk-SK" dirty="0">
            <a:solidFill>
              <a:srgbClr val="0070C0"/>
            </a:solidFill>
          </a:endParaRPr>
        </a:p>
      </dgm:t>
    </dgm:pt>
    <dgm:pt modelId="{8B393B6C-AE68-43F4-846C-6D58ACA19972}" type="parTrans" cxnId="{863CCDB3-68DA-48A2-B44C-03FAED944BEE}">
      <dgm:prSet/>
      <dgm:spPr/>
      <dgm:t>
        <a:bodyPr/>
        <a:lstStyle/>
        <a:p>
          <a:endParaRPr lang="sk-SK"/>
        </a:p>
      </dgm:t>
    </dgm:pt>
    <dgm:pt modelId="{4B3F0AED-438E-49B2-9D86-3F07CE528801}" type="sibTrans" cxnId="{863CCDB3-68DA-48A2-B44C-03FAED944BEE}">
      <dgm:prSet/>
      <dgm:spPr/>
      <dgm:t>
        <a:bodyPr/>
        <a:lstStyle/>
        <a:p>
          <a:endParaRPr lang="sk-SK"/>
        </a:p>
      </dgm:t>
    </dgm:pt>
    <dgm:pt modelId="{5BB1F7E4-E90D-463B-9A54-66E16C5C2CCE}">
      <dgm:prSet phldrT="[Text]"/>
      <dgm:spPr/>
      <dgm:t>
        <a:bodyPr/>
        <a:lstStyle/>
        <a:p>
          <a:r>
            <a:rPr lang="sk-SK" dirty="0" smtClean="0"/>
            <a:t>Jeden zdrojový</a:t>
          </a:r>
          <a:endParaRPr lang="sk-SK" dirty="0"/>
        </a:p>
      </dgm:t>
    </dgm:pt>
    <dgm:pt modelId="{1608D41B-B0FD-4FC7-9D84-70B2EFC3C8DD}" type="parTrans" cxnId="{AE2412FF-20BF-4CC2-BF0B-05E55B840029}">
      <dgm:prSet/>
      <dgm:spPr/>
      <dgm:t>
        <a:bodyPr/>
        <a:lstStyle/>
        <a:p>
          <a:endParaRPr lang="sk-SK"/>
        </a:p>
      </dgm:t>
    </dgm:pt>
    <dgm:pt modelId="{9D73DE80-B304-4BFB-AC7F-1BC6B57A7DD2}" type="sibTrans" cxnId="{AE2412FF-20BF-4CC2-BF0B-05E55B840029}">
      <dgm:prSet/>
      <dgm:spPr/>
      <dgm:t>
        <a:bodyPr/>
        <a:lstStyle/>
        <a:p>
          <a:endParaRPr lang="sk-SK"/>
        </a:p>
      </dgm:t>
    </dgm:pt>
    <dgm:pt modelId="{0442438F-4783-49EF-8BA0-C6F4335B0F73}">
      <dgm:prSet phldrT="[Text]"/>
      <dgm:spPr/>
      <dgm:t>
        <a:bodyPr/>
        <a:lstStyle/>
        <a:p>
          <a:r>
            <a:rPr lang="sk-SK" dirty="0" smtClean="0">
              <a:solidFill>
                <a:srgbClr val="0070C0"/>
              </a:solidFill>
            </a:rPr>
            <a:t>Preklad</a:t>
          </a:r>
          <a:endParaRPr lang="sk-SK" dirty="0">
            <a:solidFill>
              <a:srgbClr val="0070C0"/>
            </a:solidFill>
          </a:endParaRPr>
        </a:p>
      </dgm:t>
    </dgm:pt>
    <dgm:pt modelId="{D4B72E53-F053-4604-AC02-5CF9A0BC0369}" type="parTrans" cxnId="{386DE836-2F49-4A7F-8E05-27DB34395912}">
      <dgm:prSet/>
      <dgm:spPr/>
      <dgm:t>
        <a:bodyPr/>
        <a:lstStyle/>
        <a:p>
          <a:endParaRPr lang="sk-SK"/>
        </a:p>
      </dgm:t>
    </dgm:pt>
    <dgm:pt modelId="{58B738C0-BA7E-44EF-9B1E-3EAAD0EE79E7}" type="sibTrans" cxnId="{386DE836-2F49-4A7F-8E05-27DB34395912}">
      <dgm:prSet/>
      <dgm:spPr/>
      <dgm:t>
        <a:bodyPr/>
        <a:lstStyle/>
        <a:p>
          <a:endParaRPr lang="sk-SK"/>
        </a:p>
      </dgm:t>
    </dgm:pt>
    <dgm:pt modelId="{84E0BB0E-98FE-4647-8757-C27AEB17E2A7}">
      <dgm:prSet phldrT="[Text]"/>
      <dgm:spPr/>
      <dgm:t>
        <a:bodyPr/>
        <a:lstStyle/>
        <a:p>
          <a:r>
            <a:rPr lang="en-US" dirty="0" err="1" smtClean="0"/>
            <a:t>Cie</a:t>
          </a:r>
          <a:r>
            <a:rPr lang="sk-SK" dirty="0" smtClean="0"/>
            <a:t>ľ</a:t>
          </a:r>
          <a:r>
            <a:rPr lang="en-US" dirty="0" err="1" smtClean="0"/>
            <a:t>ov</a:t>
          </a:r>
          <a:r>
            <a:rPr lang="sk-SK" dirty="0" smtClean="0"/>
            <a:t>ý</a:t>
          </a:r>
          <a:r>
            <a:rPr lang="en-US" dirty="0" smtClean="0"/>
            <a:t> </a:t>
          </a:r>
          <a:r>
            <a:rPr lang="en-US" dirty="0" err="1" smtClean="0"/>
            <a:t>modul</a:t>
          </a:r>
          <a:r>
            <a:rPr lang="sk-SK" dirty="0" smtClean="0"/>
            <a:t> (</a:t>
          </a:r>
          <a:r>
            <a:rPr lang="en-US" dirty="0" smtClean="0"/>
            <a:t>.o,.obj</a:t>
          </a:r>
          <a:r>
            <a:rPr lang="sk-SK" dirty="0" smtClean="0"/>
            <a:t>)</a:t>
          </a:r>
          <a:endParaRPr lang="sk-SK" dirty="0"/>
        </a:p>
      </dgm:t>
    </dgm:pt>
    <dgm:pt modelId="{39DF65D2-2C57-44DD-AA52-4B1BBFD799FC}" type="parTrans" cxnId="{B2392CDB-D586-45AF-BAF9-55E97ECBDDB8}">
      <dgm:prSet/>
      <dgm:spPr/>
      <dgm:t>
        <a:bodyPr/>
        <a:lstStyle/>
        <a:p>
          <a:endParaRPr lang="sk-SK"/>
        </a:p>
      </dgm:t>
    </dgm:pt>
    <dgm:pt modelId="{156DB618-5A70-4581-9FE5-36D90FCE49ED}" type="sibTrans" cxnId="{B2392CDB-D586-45AF-BAF9-55E97ECBDDB8}">
      <dgm:prSet/>
      <dgm:spPr/>
      <dgm:t>
        <a:bodyPr/>
        <a:lstStyle/>
        <a:p>
          <a:endParaRPr lang="sk-SK"/>
        </a:p>
      </dgm:t>
    </dgm:pt>
    <dgm:pt modelId="{06480240-EA3E-4A79-BCFE-7FB6B01517A1}">
      <dgm:prSet phldrT="[Text]"/>
      <dgm:spPr/>
      <dgm:t>
        <a:bodyPr/>
        <a:lstStyle/>
        <a:p>
          <a:r>
            <a:rPr lang="sk-SK" smtClean="0"/>
            <a:t> </a:t>
          </a:r>
          <a:r>
            <a:rPr lang="sk-SK" dirty="0" smtClean="0"/>
            <a:t>súbor</a:t>
          </a:r>
          <a:endParaRPr lang="sk-SK" dirty="0"/>
        </a:p>
      </dgm:t>
    </dgm:pt>
    <dgm:pt modelId="{B624F166-BDBC-4CC5-AECB-2AD4F83EF0C2}" type="parTrans" cxnId="{EE96E6D4-62D7-434A-A2B7-4EA35460F2C6}">
      <dgm:prSet/>
      <dgm:spPr/>
      <dgm:t>
        <a:bodyPr/>
        <a:lstStyle/>
        <a:p>
          <a:endParaRPr lang="sk-SK"/>
        </a:p>
      </dgm:t>
    </dgm:pt>
    <dgm:pt modelId="{974082A4-BE80-4455-A87A-83203323116E}" type="sibTrans" cxnId="{EE96E6D4-62D7-434A-A2B7-4EA35460F2C6}">
      <dgm:prSet/>
      <dgm:spPr/>
      <dgm:t>
        <a:bodyPr/>
        <a:lstStyle/>
        <a:p>
          <a:endParaRPr lang="sk-SK"/>
        </a:p>
      </dgm:t>
    </dgm:pt>
    <dgm:pt modelId="{11394258-1DDE-4D2F-80D6-D4726845ACED}" type="pres">
      <dgm:prSet presAssocID="{62477DAA-50A6-4E94-87C4-D2474049540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20A19BC0-64A0-47C1-90EB-1B1BD37336DB}" type="pres">
      <dgm:prSet presAssocID="{5B8FAD34-DF9C-4E43-B6AF-3E2C6B4FF0FA}" presName="composite" presStyleCnt="0"/>
      <dgm:spPr/>
    </dgm:pt>
    <dgm:pt modelId="{7C23E01E-F9E8-4A44-91BE-0ADFBD8D3281}" type="pres">
      <dgm:prSet presAssocID="{5B8FAD34-DF9C-4E43-B6AF-3E2C6B4FF0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270CF3E-0812-4D15-BFFF-77AA82C00205}" type="pres">
      <dgm:prSet presAssocID="{5B8FAD34-DF9C-4E43-B6AF-3E2C6B4FF0FA}" presName="parSh" presStyleLbl="node1" presStyleIdx="0" presStyleCnt="3"/>
      <dgm:spPr/>
      <dgm:t>
        <a:bodyPr/>
        <a:lstStyle/>
        <a:p>
          <a:endParaRPr lang="sk-SK"/>
        </a:p>
      </dgm:t>
    </dgm:pt>
    <dgm:pt modelId="{06E3E54C-DA0D-4AF2-96A1-41FAAEBE1712}" type="pres">
      <dgm:prSet presAssocID="{5B8FAD34-DF9C-4E43-B6AF-3E2C6B4FF0F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DABF69E-E7CF-4D22-9236-ED5545F5979B}" type="pres">
      <dgm:prSet presAssocID="{82282100-75DF-44DB-99A8-EBF7DAD690EF}" presName="sibTrans" presStyleLbl="sibTrans2D1" presStyleIdx="0" presStyleCnt="2"/>
      <dgm:spPr/>
      <dgm:t>
        <a:bodyPr/>
        <a:lstStyle/>
        <a:p>
          <a:endParaRPr lang="sk-SK"/>
        </a:p>
      </dgm:t>
    </dgm:pt>
    <dgm:pt modelId="{F7DE35A0-750F-46A9-86F8-B3439EF9D67C}" type="pres">
      <dgm:prSet presAssocID="{82282100-75DF-44DB-99A8-EBF7DAD690EF}" presName="connTx" presStyleLbl="sibTrans2D1" presStyleIdx="0" presStyleCnt="2"/>
      <dgm:spPr/>
      <dgm:t>
        <a:bodyPr/>
        <a:lstStyle/>
        <a:p>
          <a:endParaRPr lang="sk-SK"/>
        </a:p>
      </dgm:t>
    </dgm:pt>
    <dgm:pt modelId="{51BBBE2D-FBC0-4CD8-890E-91B2E6740E0B}" type="pres">
      <dgm:prSet presAssocID="{8625FEC7-35F0-45CA-B94F-091F730EAE17}" presName="composite" presStyleCnt="0"/>
      <dgm:spPr/>
    </dgm:pt>
    <dgm:pt modelId="{26496184-5B68-4850-9ED6-D2EC16E8EA8F}" type="pres">
      <dgm:prSet presAssocID="{8625FEC7-35F0-45CA-B94F-091F730EAE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52C8F75-3DD4-40A3-ABDA-4D2A314FE92B}" type="pres">
      <dgm:prSet presAssocID="{8625FEC7-35F0-45CA-B94F-091F730EAE17}" presName="parSh" presStyleLbl="node1" presStyleIdx="1" presStyleCnt="3"/>
      <dgm:spPr/>
      <dgm:t>
        <a:bodyPr/>
        <a:lstStyle/>
        <a:p>
          <a:endParaRPr lang="sk-SK"/>
        </a:p>
      </dgm:t>
    </dgm:pt>
    <dgm:pt modelId="{2F19C060-09AA-4349-ADFC-E2C6026B055B}" type="pres">
      <dgm:prSet presAssocID="{8625FEC7-35F0-45CA-B94F-091F730EAE17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06C8565-B808-4C82-BACE-E648072A2CDC}" type="pres">
      <dgm:prSet presAssocID="{4B3F0AED-438E-49B2-9D86-3F07CE528801}" presName="sibTrans" presStyleLbl="sibTrans2D1" presStyleIdx="1" presStyleCnt="2"/>
      <dgm:spPr/>
      <dgm:t>
        <a:bodyPr/>
        <a:lstStyle/>
        <a:p>
          <a:endParaRPr lang="sk-SK"/>
        </a:p>
      </dgm:t>
    </dgm:pt>
    <dgm:pt modelId="{F0C511DB-D1A2-434E-80F5-D1066966AD78}" type="pres">
      <dgm:prSet presAssocID="{4B3F0AED-438E-49B2-9D86-3F07CE528801}" presName="connTx" presStyleLbl="sibTrans2D1" presStyleIdx="1" presStyleCnt="2"/>
      <dgm:spPr/>
      <dgm:t>
        <a:bodyPr/>
        <a:lstStyle/>
        <a:p>
          <a:endParaRPr lang="sk-SK"/>
        </a:p>
      </dgm:t>
    </dgm:pt>
    <dgm:pt modelId="{527ED95A-A839-4349-9823-A8DEA42CFEE3}" type="pres">
      <dgm:prSet presAssocID="{0442438F-4783-49EF-8BA0-C6F4335B0F73}" presName="composite" presStyleCnt="0"/>
      <dgm:spPr/>
    </dgm:pt>
    <dgm:pt modelId="{3BC85CB2-C845-44BD-AE4C-3B8D3A919BCB}" type="pres">
      <dgm:prSet presAssocID="{0442438F-4783-49EF-8BA0-C6F4335B0F7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1F90B43-1544-4845-9AEF-D29D114B29B5}" type="pres">
      <dgm:prSet presAssocID="{0442438F-4783-49EF-8BA0-C6F4335B0F73}" presName="parSh" presStyleLbl="node1" presStyleIdx="2" presStyleCnt="3"/>
      <dgm:spPr/>
      <dgm:t>
        <a:bodyPr/>
        <a:lstStyle/>
        <a:p>
          <a:endParaRPr lang="sk-SK"/>
        </a:p>
      </dgm:t>
    </dgm:pt>
    <dgm:pt modelId="{795CA5C5-EE88-47D0-8041-5BCEAB98BBFF}" type="pres">
      <dgm:prSet presAssocID="{0442438F-4783-49EF-8BA0-C6F4335B0F7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FFF5C34-D1E6-415D-A745-885BDC15786A}" srcId="{5B8FAD34-DF9C-4E43-B6AF-3E2C6B4FF0FA}" destId="{A546168E-9225-4D64-9231-B195541BFEB2}" srcOrd="0" destOrd="0" parTransId="{0479BB99-A863-455A-B128-B7B56CC7A7E1}" sibTransId="{CAE64731-4384-4F5A-A388-F3A1C6281317}"/>
    <dgm:cxn modelId="{75C75A40-96A3-40E5-B970-3585846E976C}" type="presOf" srcId="{4B3F0AED-438E-49B2-9D86-3F07CE528801}" destId="{F0C511DB-D1A2-434E-80F5-D1066966AD78}" srcOrd="1" destOrd="0" presId="urn:microsoft.com/office/officeart/2005/8/layout/process3"/>
    <dgm:cxn modelId="{7FC02B79-86FE-4177-A700-D48E9CA96D0A}" type="presOf" srcId="{82282100-75DF-44DB-99A8-EBF7DAD690EF}" destId="{F7DE35A0-750F-46A9-86F8-B3439EF9D67C}" srcOrd="1" destOrd="0" presId="urn:microsoft.com/office/officeart/2005/8/layout/process3"/>
    <dgm:cxn modelId="{AE2412FF-20BF-4CC2-BF0B-05E55B840029}" srcId="{8625FEC7-35F0-45CA-B94F-091F730EAE17}" destId="{5BB1F7E4-E90D-463B-9A54-66E16C5C2CCE}" srcOrd="0" destOrd="0" parTransId="{1608D41B-B0FD-4FC7-9D84-70B2EFC3C8DD}" sibTransId="{9D73DE80-B304-4BFB-AC7F-1BC6B57A7DD2}"/>
    <dgm:cxn modelId="{19624FBB-DCF5-4312-A230-67D261E4A486}" type="presOf" srcId="{62477DAA-50A6-4E94-87C4-D24740495401}" destId="{11394258-1DDE-4D2F-80D6-D4726845ACED}" srcOrd="0" destOrd="0" presId="urn:microsoft.com/office/officeart/2005/8/layout/process3"/>
    <dgm:cxn modelId="{386DE836-2F49-4A7F-8E05-27DB34395912}" srcId="{62477DAA-50A6-4E94-87C4-D24740495401}" destId="{0442438F-4783-49EF-8BA0-C6F4335B0F73}" srcOrd="2" destOrd="0" parTransId="{D4B72E53-F053-4604-AC02-5CF9A0BC0369}" sibTransId="{58B738C0-BA7E-44EF-9B1E-3EAAD0EE79E7}"/>
    <dgm:cxn modelId="{B2392CDB-D586-45AF-BAF9-55E97ECBDDB8}" srcId="{0442438F-4783-49EF-8BA0-C6F4335B0F73}" destId="{84E0BB0E-98FE-4647-8757-C27AEB17E2A7}" srcOrd="0" destOrd="0" parTransId="{39DF65D2-2C57-44DD-AA52-4B1BBFD799FC}" sibTransId="{156DB618-5A70-4581-9FE5-36D90FCE49ED}"/>
    <dgm:cxn modelId="{C3A159C9-B2C4-44E8-844D-0C7C955D0C26}" type="presOf" srcId="{84E0BB0E-98FE-4647-8757-C27AEB17E2A7}" destId="{795CA5C5-EE88-47D0-8041-5BCEAB98BBFF}" srcOrd="0" destOrd="0" presId="urn:microsoft.com/office/officeart/2005/8/layout/process3"/>
    <dgm:cxn modelId="{BFE269F4-B112-4058-9A1C-FC1E364F0B2B}" type="presOf" srcId="{0442438F-4783-49EF-8BA0-C6F4335B0F73}" destId="{3BC85CB2-C845-44BD-AE4C-3B8D3A919BCB}" srcOrd="0" destOrd="0" presId="urn:microsoft.com/office/officeart/2005/8/layout/process3"/>
    <dgm:cxn modelId="{863CCDB3-68DA-48A2-B44C-03FAED944BEE}" srcId="{62477DAA-50A6-4E94-87C4-D24740495401}" destId="{8625FEC7-35F0-45CA-B94F-091F730EAE17}" srcOrd="1" destOrd="0" parTransId="{8B393B6C-AE68-43F4-846C-6D58ACA19972}" sibTransId="{4B3F0AED-438E-49B2-9D86-3F07CE528801}"/>
    <dgm:cxn modelId="{94E78921-5A29-4069-A38D-E469FB91E3A1}" type="presOf" srcId="{8625FEC7-35F0-45CA-B94F-091F730EAE17}" destId="{852C8F75-3DD4-40A3-ABDA-4D2A314FE92B}" srcOrd="1" destOrd="0" presId="urn:microsoft.com/office/officeart/2005/8/layout/process3"/>
    <dgm:cxn modelId="{E10E6775-06B2-4007-A2BF-165B1BE0F196}" srcId="{62477DAA-50A6-4E94-87C4-D24740495401}" destId="{5B8FAD34-DF9C-4E43-B6AF-3E2C6B4FF0FA}" srcOrd="0" destOrd="0" parTransId="{67875C6A-45DC-4506-907A-4E038601D9E2}" sibTransId="{82282100-75DF-44DB-99A8-EBF7DAD690EF}"/>
    <dgm:cxn modelId="{F62C9B66-76ED-4111-BDD3-B1721F5DBC58}" type="presOf" srcId="{06480240-EA3E-4A79-BCFE-7FB6B01517A1}" destId="{2F19C060-09AA-4349-ADFC-E2C6026B055B}" srcOrd="0" destOrd="1" presId="urn:microsoft.com/office/officeart/2005/8/layout/process3"/>
    <dgm:cxn modelId="{3138CED9-883D-4447-B065-01BC00C202C0}" type="presOf" srcId="{A546168E-9225-4D64-9231-B195541BFEB2}" destId="{06E3E54C-DA0D-4AF2-96A1-41FAAEBE1712}" srcOrd="0" destOrd="0" presId="urn:microsoft.com/office/officeart/2005/8/layout/process3"/>
    <dgm:cxn modelId="{1AA46F0D-2AE5-4732-9DA8-AD55142A6104}" type="presOf" srcId="{82282100-75DF-44DB-99A8-EBF7DAD690EF}" destId="{8DABF69E-E7CF-4D22-9236-ED5545F5979B}" srcOrd="0" destOrd="0" presId="urn:microsoft.com/office/officeart/2005/8/layout/process3"/>
    <dgm:cxn modelId="{4855DD91-14F4-4879-AC41-9EFBBDB4CAC2}" type="presOf" srcId="{5B8FAD34-DF9C-4E43-B6AF-3E2C6B4FF0FA}" destId="{8270CF3E-0812-4D15-BFFF-77AA82C00205}" srcOrd="1" destOrd="0" presId="urn:microsoft.com/office/officeart/2005/8/layout/process3"/>
    <dgm:cxn modelId="{DB609F52-7CD2-4D08-8EDC-A20A4E4B4448}" type="presOf" srcId="{8625FEC7-35F0-45CA-B94F-091F730EAE17}" destId="{26496184-5B68-4850-9ED6-D2EC16E8EA8F}" srcOrd="0" destOrd="0" presId="urn:microsoft.com/office/officeart/2005/8/layout/process3"/>
    <dgm:cxn modelId="{976D78B8-266F-43CC-82C8-32E540C6C194}" type="presOf" srcId="{5B8FAD34-DF9C-4E43-B6AF-3E2C6B4FF0FA}" destId="{7C23E01E-F9E8-4A44-91BE-0ADFBD8D3281}" srcOrd="0" destOrd="0" presId="urn:microsoft.com/office/officeart/2005/8/layout/process3"/>
    <dgm:cxn modelId="{AA40DAEF-8913-483B-82DF-0ADFDC1B63C1}" type="presOf" srcId="{0442438F-4783-49EF-8BA0-C6F4335B0F73}" destId="{91F90B43-1544-4845-9AEF-D29D114B29B5}" srcOrd="1" destOrd="0" presId="urn:microsoft.com/office/officeart/2005/8/layout/process3"/>
    <dgm:cxn modelId="{5AFA5F74-CA25-48D0-BC38-05A59258F3E9}" type="presOf" srcId="{5BB1F7E4-E90D-463B-9A54-66E16C5C2CCE}" destId="{2F19C060-09AA-4349-ADFC-E2C6026B055B}" srcOrd="0" destOrd="0" presId="urn:microsoft.com/office/officeart/2005/8/layout/process3"/>
    <dgm:cxn modelId="{35267296-D131-4640-B406-8499B9C3F4CB}" type="presOf" srcId="{4B3F0AED-438E-49B2-9D86-3F07CE528801}" destId="{406C8565-B808-4C82-BACE-E648072A2CDC}" srcOrd="0" destOrd="0" presId="urn:microsoft.com/office/officeart/2005/8/layout/process3"/>
    <dgm:cxn modelId="{EE96E6D4-62D7-434A-A2B7-4EA35460F2C6}" srcId="{8625FEC7-35F0-45CA-B94F-091F730EAE17}" destId="{06480240-EA3E-4A79-BCFE-7FB6B01517A1}" srcOrd="1" destOrd="0" parTransId="{B624F166-BDBC-4CC5-AECB-2AD4F83EF0C2}" sibTransId="{974082A4-BE80-4455-A87A-83203323116E}"/>
    <dgm:cxn modelId="{3876719E-5200-4AC1-9761-409B3600BB30}" type="presParOf" srcId="{11394258-1DDE-4D2F-80D6-D4726845ACED}" destId="{20A19BC0-64A0-47C1-90EB-1B1BD37336DB}" srcOrd="0" destOrd="0" presId="urn:microsoft.com/office/officeart/2005/8/layout/process3"/>
    <dgm:cxn modelId="{46A79FA7-8D6C-4D7C-9053-D582D156C916}" type="presParOf" srcId="{20A19BC0-64A0-47C1-90EB-1B1BD37336DB}" destId="{7C23E01E-F9E8-4A44-91BE-0ADFBD8D3281}" srcOrd="0" destOrd="0" presId="urn:microsoft.com/office/officeart/2005/8/layout/process3"/>
    <dgm:cxn modelId="{04410D6F-A644-4A05-A3AA-A7C7884B8838}" type="presParOf" srcId="{20A19BC0-64A0-47C1-90EB-1B1BD37336DB}" destId="{8270CF3E-0812-4D15-BFFF-77AA82C00205}" srcOrd="1" destOrd="0" presId="urn:microsoft.com/office/officeart/2005/8/layout/process3"/>
    <dgm:cxn modelId="{5DA1399C-6570-4391-B29B-8CB83110101B}" type="presParOf" srcId="{20A19BC0-64A0-47C1-90EB-1B1BD37336DB}" destId="{06E3E54C-DA0D-4AF2-96A1-41FAAEBE1712}" srcOrd="2" destOrd="0" presId="urn:microsoft.com/office/officeart/2005/8/layout/process3"/>
    <dgm:cxn modelId="{6128E9D4-751D-47EC-A552-BB4ABEA66CC3}" type="presParOf" srcId="{11394258-1DDE-4D2F-80D6-D4726845ACED}" destId="{8DABF69E-E7CF-4D22-9236-ED5545F5979B}" srcOrd="1" destOrd="0" presId="urn:microsoft.com/office/officeart/2005/8/layout/process3"/>
    <dgm:cxn modelId="{28BCC123-D7C5-4F86-B96D-9DBD2577FBD7}" type="presParOf" srcId="{8DABF69E-E7CF-4D22-9236-ED5545F5979B}" destId="{F7DE35A0-750F-46A9-86F8-B3439EF9D67C}" srcOrd="0" destOrd="0" presId="urn:microsoft.com/office/officeart/2005/8/layout/process3"/>
    <dgm:cxn modelId="{79E1E2F1-6CAF-436D-80EF-FCB026317DA5}" type="presParOf" srcId="{11394258-1DDE-4D2F-80D6-D4726845ACED}" destId="{51BBBE2D-FBC0-4CD8-890E-91B2E6740E0B}" srcOrd="2" destOrd="0" presId="urn:microsoft.com/office/officeart/2005/8/layout/process3"/>
    <dgm:cxn modelId="{D0372893-2D9B-4653-8EC1-C883489F016E}" type="presParOf" srcId="{51BBBE2D-FBC0-4CD8-890E-91B2E6740E0B}" destId="{26496184-5B68-4850-9ED6-D2EC16E8EA8F}" srcOrd="0" destOrd="0" presId="urn:microsoft.com/office/officeart/2005/8/layout/process3"/>
    <dgm:cxn modelId="{0E4AFC17-A080-4769-9156-1045E4462ACC}" type="presParOf" srcId="{51BBBE2D-FBC0-4CD8-890E-91B2E6740E0B}" destId="{852C8F75-3DD4-40A3-ABDA-4D2A314FE92B}" srcOrd="1" destOrd="0" presId="urn:microsoft.com/office/officeart/2005/8/layout/process3"/>
    <dgm:cxn modelId="{67DE2D62-73B9-494B-B421-77866B7C7E23}" type="presParOf" srcId="{51BBBE2D-FBC0-4CD8-890E-91B2E6740E0B}" destId="{2F19C060-09AA-4349-ADFC-E2C6026B055B}" srcOrd="2" destOrd="0" presId="urn:microsoft.com/office/officeart/2005/8/layout/process3"/>
    <dgm:cxn modelId="{6023A61D-CDCC-4691-A960-43757D46EA67}" type="presParOf" srcId="{11394258-1DDE-4D2F-80D6-D4726845ACED}" destId="{406C8565-B808-4C82-BACE-E648072A2CDC}" srcOrd="3" destOrd="0" presId="urn:microsoft.com/office/officeart/2005/8/layout/process3"/>
    <dgm:cxn modelId="{1997A2C5-3D1A-4A0A-B2AB-0C733CB8865B}" type="presParOf" srcId="{406C8565-B808-4C82-BACE-E648072A2CDC}" destId="{F0C511DB-D1A2-434E-80F5-D1066966AD78}" srcOrd="0" destOrd="0" presId="urn:microsoft.com/office/officeart/2005/8/layout/process3"/>
    <dgm:cxn modelId="{E9101844-45AE-4DA4-B1E8-EEF16E47110D}" type="presParOf" srcId="{11394258-1DDE-4D2F-80D6-D4726845ACED}" destId="{527ED95A-A839-4349-9823-A8DEA42CFEE3}" srcOrd="4" destOrd="0" presId="urn:microsoft.com/office/officeart/2005/8/layout/process3"/>
    <dgm:cxn modelId="{F6AD0512-7EE6-48AC-BDAD-6EEABB783E40}" type="presParOf" srcId="{527ED95A-A839-4349-9823-A8DEA42CFEE3}" destId="{3BC85CB2-C845-44BD-AE4C-3B8D3A919BCB}" srcOrd="0" destOrd="0" presId="urn:microsoft.com/office/officeart/2005/8/layout/process3"/>
    <dgm:cxn modelId="{9584050E-08E8-433D-AF01-2E9FCC5CC6EB}" type="presParOf" srcId="{527ED95A-A839-4349-9823-A8DEA42CFEE3}" destId="{91F90B43-1544-4845-9AEF-D29D114B29B5}" srcOrd="1" destOrd="0" presId="urn:microsoft.com/office/officeart/2005/8/layout/process3"/>
    <dgm:cxn modelId="{5889DBE2-261E-47AA-8689-BF8A4EDBB0CE}" type="presParOf" srcId="{527ED95A-A839-4349-9823-A8DEA42CFEE3}" destId="{795CA5C5-EE88-47D0-8041-5BCEAB98BBF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0CF3E-0812-4D15-BFFF-77AA82C00205}">
      <dsp:nvSpPr>
        <dsp:cNvPr id="0" name=""/>
        <dsp:cNvSpPr/>
      </dsp:nvSpPr>
      <dsp:spPr>
        <a:xfrm>
          <a:off x="3049" y="2001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>
              <a:solidFill>
                <a:srgbClr val="0070C0"/>
              </a:solidFill>
            </a:rPr>
            <a:t>Zdrojové súbory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3049" y="200157"/>
        <a:ext cx="1386485" cy="521476"/>
      </dsp:txXfrm>
    </dsp:sp>
    <dsp:sp modelId="{06E3E54C-DA0D-4AF2-96A1-41FAAEBE1712}">
      <dsp:nvSpPr>
        <dsp:cNvPr id="0" name=""/>
        <dsp:cNvSpPr/>
      </dsp:nvSpPr>
      <dsp:spPr>
        <a:xfrm>
          <a:off x="287028" y="721634"/>
          <a:ext cx="1386485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dirty="0" smtClean="0"/>
            <a:t>subor1.cpp</a:t>
          </a:r>
          <a:endParaRPr lang="sk-SK" sz="1400" kern="1200" dirty="0"/>
        </a:p>
      </dsp:txBody>
      <dsp:txXfrm>
        <a:off x="310647" y="745253"/>
        <a:ext cx="1339247" cy="759162"/>
      </dsp:txXfrm>
    </dsp:sp>
    <dsp:sp modelId="{8DABF69E-E7CF-4D22-9236-ED5545F5979B}">
      <dsp:nvSpPr>
        <dsp:cNvPr id="0" name=""/>
        <dsp:cNvSpPr/>
      </dsp:nvSpPr>
      <dsp:spPr>
        <a:xfrm>
          <a:off x="1599721" y="288298"/>
          <a:ext cx="445594" cy="34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/>
        </a:p>
      </dsp:txBody>
      <dsp:txXfrm>
        <a:off x="1599721" y="357337"/>
        <a:ext cx="342036" cy="207116"/>
      </dsp:txXfrm>
    </dsp:sp>
    <dsp:sp modelId="{852C8F75-3DD4-40A3-ABDA-4D2A314FE92B}">
      <dsp:nvSpPr>
        <dsp:cNvPr id="0" name=""/>
        <dsp:cNvSpPr/>
      </dsp:nvSpPr>
      <dsp:spPr>
        <a:xfrm>
          <a:off x="2230279" y="2001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err="1" smtClean="0">
              <a:solidFill>
                <a:srgbClr val="0070C0"/>
              </a:solidFill>
            </a:rPr>
            <a:t>Preprocesor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2230279" y="200157"/>
        <a:ext cx="1386485" cy="521476"/>
      </dsp:txXfrm>
    </dsp:sp>
    <dsp:sp modelId="{2F19C060-09AA-4349-ADFC-E2C6026B055B}">
      <dsp:nvSpPr>
        <dsp:cNvPr id="0" name=""/>
        <dsp:cNvSpPr/>
      </dsp:nvSpPr>
      <dsp:spPr>
        <a:xfrm>
          <a:off x="2514258" y="721634"/>
          <a:ext cx="1386485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dirty="0" smtClean="0"/>
            <a:t>Jeden zdrojový súbor</a:t>
          </a:r>
          <a:endParaRPr lang="sk-SK" sz="1400" kern="1200" dirty="0"/>
        </a:p>
      </dsp:txBody>
      <dsp:txXfrm>
        <a:off x="2537877" y="745253"/>
        <a:ext cx="1339247" cy="759162"/>
      </dsp:txXfrm>
    </dsp:sp>
    <dsp:sp modelId="{406C8565-B808-4C82-BACE-E648072A2CDC}">
      <dsp:nvSpPr>
        <dsp:cNvPr id="0" name=""/>
        <dsp:cNvSpPr/>
      </dsp:nvSpPr>
      <dsp:spPr>
        <a:xfrm>
          <a:off x="3826951" y="288298"/>
          <a:ext cx="445594" cy="34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/>
        </a:p>
      </dsp:txBody>
      <dsp:txXfrm>
        <a:off x="3826951" y="357337"/>
        <a:ext cx="342036" cy="207116"/>
      </dsp:txXfrm>
    </dsp:sp>
    <dsp:sp modelId="{91F90B43-1544-4845-9AEF-D29D114B29B5}">
      <dsp:nvSpPr>
        <dsp:cNvPr id="0" name=""/>
        <dsp:cNvSpPr/>
      </dsp:nvSpPr>
      <dsp:spPr>
        <a:xfrm>
          <a:off x="4457510" y="2001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>
              <a:solidFill>
                <a:srgbClr val="0070C0"/>
              </a:solidFill>
            </a:rPr>
            <a:t>Preklad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4457510" y="200157"/>
        <a:ext cx="1386485" cy="521476"/>
      </dsp:txXfrm>
    </dsp:sp>
    <dsp:sp modelId="{795CA5C5-EE88-47D0-8041-5BCEAB98BBFF}">
      <dsp:nvSpPr>
        <dsp:cNvPr id="0" name=""/>
        <dsp:cNvSpPr/>
      </dsp:nvSpPr>
      <dsp:spPr>
        <a:xfrm>
          <a:off x="4741489" y="721634"/>
          <a:ext cx="1386485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Cie</a:t>
          </a:r>
          <a:r>
            <a:rPr lang="sk-SK" sz="1400" kern="1200" dirty="0" smtClean="0"/>
            <a:t>ľ</a:t>
          </a:r>
          <a:r>
            <a:rPr lang="en-US" sz="1400" kern="1200" dirty="0" err="1" smtClean="0"/>
            <a:t>ov</a:t>
          </a:r>
          <a:r>
            <a:rPr lang="sk-SK" sz="1400" kern="1200" dirty="0" smtClean="0"/>
            <a:t>ý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modul</a:t>
          </a:r>
          <a:r>
            <a:rPr lang="sk-SK" sz="1400" kern="1200" dirty="0" smtClean="0"/>
            <a:t> (</a:t>
          </a:r>
          <a:r>
            <a:rPr lang="en-US" sz="1400" kern="1200" dirty="0" smtClean="0"/>
            <a:t>.o,.obj</a:t>
          </a:r>
          <a:r>
            <a:rPr lang="sk-SK" sz="1400" kern="1200" dirty="0" smtClean="0"/>
            <a:t>)</a:t>
          </a:r>
          <a:endParaRPr lang="sk-SK" sz="1400" kern="1200" dirty="0"/>
        </a:p>
      </dsp:txBody>
      <dsp:txXfrm>
        <a:off x="4765108" y="745253"/>
        <a:ext cx="1339247" cy="759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0CF3E-0812-4D15-BFFF-77AA82C00205}">
      <dsp:nvSpPr>
        <dsp:cNvPr id="0" name=""/>
        <dsp:cNvSpPr/>
      </dsp:nvSpPr>
      <dsp:spPr>
        <a:xfrm>
          <a:off x="3049" y="1875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>
              <a:solidFill>
                <a:srgbClr val="0070C0"/>
              </a:solidFill>
            </a:rPr>
            <a:t>Zdrojové súbory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3049" y="187557"/>
        <a:ext cx="1386485" cy="521476"/>
      </dsp:txXfrm>
    </dsp:sp>
    <dsp:sp modelId="{06E3E54C-DA0D-4AF2-96A1-41FAAEBE1712}">
      <dsp:nvSpPr>
        <dsp:cNvPr id="0" name=""/>
        <dsp:cNvSpPr/>
      </dsp:nvSpPr>
      <dsp:spPr>
        <a:xfrm>
          <a:off x="287028" y="709034"/>
          <a:ext cx="138648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dirty="0" smtClean="0"/>
            <a:t>subor2.cpp</a:t>
          </a:r>
          <a:endParaRPr lang="sk-SK" sz="1400" kern="1200" dirty="0"/>
        </a:p>
      </dsp:txBody>
      <dsp:txXfrm>
        <a:off x="311385" y="733391"/>
        <a:ext cx="1337771" cy="782886"/>
      </dsp:txXfrm>
    </dsp:sp>
    <dsp:sp modelId="{8DABF69E-E7CF-4D22-9236-ED5545F5979B}">
      <dsp:nvSpPr>
        <dsp:cNvPr id="0" name=""/>
        <dsp:cNvSpPr/>
      </dsp:nvSpPr>
      <dsp:spPr>
        <a:xfrm>
          <a:off x="1599721" y="275698"/>
          <a:ext cx="445594" cy="34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/>
        </a:p>
      </dsp:txBody>
      <dsp:txXfrm>
        <a:off x="1599721" y="344737"/>
        <a:ext cx="342036" cy="207116"/>
      </dsp:txXfrm>
    </dsp:sp>
    <dsp:sp modelId="{852C8F75-3DD4-40A3-ABDA-4D2A314FE92B}">
      <dsp:nvSpPr>
        <dsp:cNvPr id="0" name=""/>
        <dsp:cNvSpPr/>
      </dsp:nvSpPr>
      <dsp:spPr>
        <a:xfrm>
          <a:off x="2230279" y="1875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err="1" smtClean="0">
              <a:solidFill>
                <a:srgbClr val="0070C0"/>
              </a:solidFill>
            </a:rPr>
            <a:t>Preprocesor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2230279" y="187557"/>
        <a:ext cx="1386485" cy="521476"/>
      </dsp:txXfrm>
    </dsp:sp>
    <dsp:sp modelId="{2F19C060-09AA-4349-ADFC-E2C6026B055B}">
      <dsp:nvSpPr>
        <dsp:cNvPr id="0" name=""/>
        <dsp:cNvSpPr/>
      </dsp:nvSpPr>
      <dsp:spPr>
        <a:xfrm>
          <a:off x="2514258" y="709034"/>
          <a:ext cx="138648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dirty="0" smtClean="0"/>
            <a:t>Jeden zdrojový</a:t>
          </a:r>
          <a:endParaRPr lang="sk-SK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smtClean="0"/>
            <a:t> </a:t>
          </a:r>
          <a:r>
            <a:rPr lang="sk-SK" sz="1400" kern="1200" dirty="0" smtClean="0"/>
            <a:t>súbor</a:t>
          </a:r>
          <a:endParaRPr lang="sk-SK" sz="1400" kern="1200" dirty="0"/>
        </a:p>
      </dsp:txBody>
      <dsp:txXfrm>
        <a:off x="2538615" y="733391"/>
        <a:ext cx="1337771" cy="782886"/>
      </dsp:txXfrm>
    </dsp:sp>
    <dsp:sp modelId="{406C8565-B808-4C82-BACE-E648072A2CDC}">
      <dsp:nvSpPr>
        <dsp:cNvPr id="0" name=""/>
        <dsp:cNvSpPr/>
      </dsp:nvSpPr>
      <dsp:spPr>
        <a:xfrm>
          <a:off x="3826951" y="275698"/>
          <a:ext cx="445594" cy="34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/>
        </a:p>
      </dsp:txBody>
      <dsp:txXfrm>
        <a:off x="3826951" y="344737"/>
        <a:ext cx="342036" cy="207116"/>
      </dsp:txXfrm>
    </dsp:sp>
    <dsp:sp modelId="{91F90B43-1544-4845-9AEF-D29D114B29B5}">
      <dsp:nvSpPr>
        <dsp:cNvPr id="0" name=""/>
        <dsp:cNvSpPr/>
      </dsp:nvSpPr>
      <dsp:spPr>
        <a:xfrm>
          <a:off x="4457510" y="1875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>
              <a:solidFill>
                <a:srgbClr val="0070C0"/>
              </a:solidFill>
            </a:rPr>
            <a:t>Preklad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4457510" y="187557"/>
        <a:ext cx="1386485" cy="521476"/>
      </dsp:txXfrm>
    </dsp:sp>
    <dsp:sp modelId="{795CA5C5-EE88-47D0-8041-5BCEAB98BBFF}">
      <dsp:nvSpPr>
        <dsp:cNvPr id="0" name=""/>
        <dsp:cNvSpPr/>
      </dsp:nvSpPr>
      <dsp:spPr>
        <a:xfrm>
          <a:off x="4741489" y="709034"/>
          <a:ext cx="138648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Cie</a:t>
          </a:r>
          <a:r>
            <a:rPr lang="sk-SK" sz="1400" kern="1200" dirty="0" smtClean="0"/>
            <a:t>ľ</a:t>
          </a:r>
          <a:r>
            <a:rPr lang="en-US" sz="1400" kern="1200" dirty="0" err="1" smtClean="0"/>
            <a:t>ov</a:t>
          </a:r>
          <a:r>
            <a:rPr lang="sk-SK" sz="1400" kern="1200" dirty="0" smtClean="0"/>
            <a:t>ý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modul</a:t>
          </a:r>
          <a:r>
            <a:rPr lang="sk-SK" sz="1400" kern="1200" dirty="0" smtClean="0"/>
            <a:t> (</a:t>
          </a:r>
          <a:r>
            <a:rPr lang="en-US" sz="1400" kern="1200" dirty="0" smtClean="0"/>
            <a:t>.o,.obj</a:t>
          </a:r>
          <a:r>
            <a:rPr lang="sk-SK" sz="1400" kern="1200" dirty="0" smtClean="0"/>
            <a:t>)</a:t>
          </a:r>
          <a:endParaRPr lang="sk-SK" sz="1400" kern="1200" dirty="0"/>
        </a:p>
      </dsp:txBody>
      <dsp:txXfrm>
        <a:off x="4765846" y="733391"/>
        <a:ext cx="1337771" cy="782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AE95F8-F09F-4DAA-AF6F-0B7DEB00B836}" type="datetimeFigureOut">
              <a:rPr lang="en-US"/>
              <a:pPr>
                <a:defRPr/>
              </a:pPr>
              <a:t>10/2/2020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 smtClean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FF3B8E-BCB8-413B-984F-945C0A4F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Pomocou textového editora napíšeme program a uložíme ho do súboru. Tento súbor predstavuje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 programu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 preložíme (skompilujeme). Znamená to, že spustíme program, ktorý preloží zdrojový kód do interného jazyka, nazývaného strojový kód, používaného hostiteľským počítačom. Súbor, obsahujúci preložený program predstavuje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cieľový kód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programu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KOMPILÁTOR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LINKER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Vykonateľný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Štartovací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Knižničný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dirty="0" smtClean="0">
                <a:effectLst/>
              </a:rPr>
              <a:t/>
            </a:r>
            <a:br>
              <a:rPr lang="sk-SK" dirty="0" smtClean="0">
                <a:effectLst/>
              </a:rPr>
            </a:br>
            <a:r>
              <a:rPr lang="sk-SK" dirty="0" smtClean="0">
                <a:effectLst/>
              </a:rPr>
              <a:t>Cieľový kód spojíme s ďalším kódom. Napríklad C++ programy </a:t>
            </a:r>
            <a:r>
              <a:rPr lang="sk-SK" dirty="0" err="1" smtClean="0">
                <a:effectLst/>
              </a:rPr>
              <a:t>bežnepoužívajú</a:t>
            </a:r>
            <a:r>
              <a:rPr lang="sk-SK" dirty="0" smtClean="0">
                <a:effectLst/>
              </a:rPr>
              <a:t> knižnice. C++ knižnica obsahuje cieľový kód množiny počítačových rutín, nazývaných funkcie. Spájanie (linkovanie) spája cieľový kód s cieľovým kódom týchto funkcii a s nejakým štandardným štartovacím kódom, aby sa vytvorila spustiteľná verzia programu. Súbor, obsahujúci tento finálny produkt sa nazýva </a:t>
            </a:r>
            <a:r>
              <a:rPr lang="sk-SK" b="1" dirty="0" smtClean="0">
                <a:effectLst/>
              </a:rPr>
              <a:t>vykonateľný kód</a:t>
            </a:r>
            <a:r>
              <a:rPr lang="sk-SK" dirty="0" smtClean="0">
                <a:effectLst/>
              </a:rPr>
              <a:t>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1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0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52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2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15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553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Pomocou textového editora napíšeme program a uložíme ho do súboru. Tento súbor predstavuje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 programu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 preložíme (skompilujeme). Znamená to, že spustíme program, ktorý preloží zdrojový kód do interného jazyka, nazývaného strojový kód, používaného hostiteľským počítačom. Súbor, obsahujúci preložený program predstavuje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cieľový kód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programu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KOMPILÁTOR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LINKER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Vykonateľný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Štartovací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Knižničný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dirty="0" smtClean="0">
                <a:effectLst/>
              </a:rPr>
              <a:t/>
            </a:r>
            <a:br>
              <a:rPr lang="sk-SK" dirty="0" smtClean="0">
                <a:effectLst/>
              </a:rPr>
            </a:br>
            <a:r>
              <a:rPr lang="sk-SK" dirty="0" smtClean="0">
                <a:effectLst/>
              </a:rPr>
              <a:t>Cieľový kód spojíme s ďalším kódom. Napríklad C++ programy </a:t>
            </a:r>
            <a:r>
              <a:rPr lang="sk-SK" dirty="0" err="1" smtClean="0">
                <a:effectLst/>
              </a:rPr>
              <a:t>bežnepoužívajú</a:t>
            </a:r>
            <a:r>
              <a:rPr lang="sk-SK" dirty="0" smtClean="0">
                <a:effectLst/>
              </a:rPr>
              <a:t> knižnice. C++ knižnica obsahuje cieľový kód množiny počítačových rutín, nazývaných funkcie. Spájanie (linkovanie) spája cieľový kód s cieľovým kódom týchto funkcii a s nejakým štandardným štartovacím kódom, aby sa vytvorila spustiteľná verzia programu. Súbor, obsahujúci tento finálny produkt sa nazýva </a:t>
            </a:r>
            <a:r>
              <a:rPr lang="sk-SK" b="1" dirty="0" smtClean="0">
                <a:effectLst/>
              </a:rPr>
              <a:t>vykonateľný kód</a:t>
            </a:r>
            <a:r>
              <a:rPr lang="sk-SK" dirty="0" smtClean="0">
                <a:effectLst/>
              </a:rPr>
              <a:t>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None/>
              <a:defRPr/>
            </a:pPr>
            <a:r>
              <a:rPr lang="sk-SK" sz="2000" b="0" dirty="0" smtClean="0">
                <a:solidFill>
                  <a:srgbClr val="FF0000"/>
                </a:solidFill>
              </a:rPr>
              <a:t>Zdrojový súbor </a:t>
            </a:r>
            <a:r>
              <a:rPr lang="en-US" sz="2000" b="0" dirty="0" smtClean="0">
                <a:solidFill>
                  <a:srgbClr val="FF0000"/>
                </a:solidFill>
              </a:rPr>
              <a:t>-&gt;</a:t>
            </a:r>
            <a:r>
              <a:rPr lang="sk-SK" sz="2000" b="0" dirty="0" smtClean="0">
                <a:solidFill>
                  <a:srgbClr val="FF0000"/>
                </a:solidFill>
              </a:rPr>
              <a:t> </a:t>
            </a:r>
            <a:r>
              <a:rPr lang="sk-SK" sz="2000" b="0" dirty="0" err="1" smtClean="0">
                <a:solidFill>
                  <a:srgbClr val="FF0000"/>
                </a:solidFill>
              </a:rPr>
              <a:t>preprocesor</a:t>
            </a:r>
            <a:r>
              <a:rPr lang="en-US" sz="2000" b="0" dirty="0" smtClean="0">
                <a:solidFill>
                  <a:srgbClr val="FF0000"/>
                </a:solidFill>
              </a:rPr>
              <a:t> -&gt;</a:t>
            </a:r>
            <a:r>
              <a:rPr lang="sk-SK" sz="2000" b="0" dirty="0" smtClean="0">
                <a:solidFill>
                  <a:srgbClr val="FF0000"/>
                </a:solidFill>
              </a:rPr>
              <a:t> preklad</a:t>
            </a:r>
            <a:r>
              <a:rPr lang="en-US" sz="2000" b="0" dirty="0" smtClean="0">
                <a:solidFill>
                  <a:srgbClr val="FF0000"/>
                </a:solidFill>
              </a:rPr>
              <a:t> -&gt;</a:t>
            </a:r>
            <a:r>
              <a:rPr lang="sk-SK" sz="2000" b="0" dirty="0" smtClean="0">
                <a:solidFill>
                  <a:srgbClr val="FF0000"/>
                </a:solidFill>
              </a:rPr>
              <a:t> linkovanie </a:t>
            </a:r>
            <a:r>
              <a:rPr lang="en-US" sz="2000" b="0" dirty="0" smtClean="0">
                <a:solidFill>
                  <a:srgbClr val="FF0000"/>
                </a:solidFill>
              </a:rPr>
              <a:t>-&gt;</a:t>
            </a:r>
            <a:r>
              <a:rPr lang="sk-SK" sz="2000" b="0" dirty="0" smtClean="0">
                <a:solidFill>
                  <a:srgbClr val="FF0000"/>
                </a:solidFill>
              </a:rPr>
              <a:t> program</a:t>
            </a:r>
          </a:p>
          <a:p>
            <a:pPr>
              <a:defRPr/>
            </a:pPr>
            <a:endParaRPr lang="sk-SK" sz="1800" b="0" dirty="0" smtClean="0"/>
          </a:p>
          <a:p>
            <a:pPr>
              <a:defRPr/>
            </a:pPr>
            <a:r>
              <a:rPr lang="sk-SK" sz="1800" b="0" dirty="0" err="1" smtClean="0"/>
              <a:t>Preprocesor</a:t>
            </a:r>
            <a:endParaRPr lang="sk-SK" sz="1800" b="0" dirty="0" smtClean="0"/>
          </a:p>
          <a:p>
            <a:pPr lvl="1">
              <a:defRPr/>
            </a:pPr>
            <a:r>
              <a:rPr lang="sk-SK" sz="1400" b="0" dirty="0" smtClean="0"/>
              <a:t>Analýza -</a:t>
            </a:r>
            <a:r>
              <a:rPr lang="en-US" sz="1400" b="0" dirty="0" smtClean="0"/>
              <a:t>&gt;</a:t>
            </a:r>
            <a:r>
              <a:rPr lang="sk-SK" sz="1400" b="0" dirty="0" smtClean="0"/>
              <a:t> strom, statická kontrola typov</a:t>
            </a:r>
          </a:p>
          <a:p>
            <a:pPr lvl="1">
              <a:defRPr/>
            </a:pPr>
            <a:r>
              <a:rPr lang="sk-SK" sz="1400" b="0" dirty="0" smtClean="0"/>
              <a:t>Generátor kódu</a:t>
            </a:r>
            <a:r>
              <a:rPr lang="en-US" sz="1400" b="0" dirty="0" smtClean="0"/>
              <a:t> -&gt; </a:t>
            </a:r>
            <a:r>
              <a:rPr lang="en-US" sz="1400" b="0" dirty="0" err="1" smtClean="0"/>
              <a:t>cie</a:t>
            </a:r>
            <a:r>
              <a:rPr lang="sk-SK" sz="1400" b="0" dirty="0" smtClean="0"/>
              <a:t>ľ</a:t>
            </a:r>
            <a:r>
              <a:rPr lang="en-US" sz="1400" b="0" dirty="0" err="1" smtClean="0"/>
              <a:t>ov</a:t>
            </a:r>
            <a:r>
              <a:rPr lang="sk-SK" sz="1400" b="0" dirty="0" smtClean="0"/>
              <a:t>ý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modul</a:t>
            </a:r>
            <a:r>
              <a:rPr lang="sk-SK" sz="1400" b="0" dirty="0" smtClean="0"/>
              <a:t> (.</a:t>
            </a:r>
            <a:r>
              <a:rPr lang="sk-SK" sz="1400" b="0" dirty="0" err="1" smtClean="0"/>
              <a:t>obj</a:t>
            </a:r>
            <a:r>
              <a:rPr lang="sk-SK" sz="1400" b="0" dirty="0" smtClean="0"/>
              <a:t>, .o)</a:t>
            </a:r>
          </a:p>
          <a:p>
            <a:pPr>
              <a:defRPr/>
            </a:pPr>
            <a:r>
              <a:rPr lang="sk-SK" sz="1800" b="0" dirty="0" smtClean="0"/>
              <a:t>Preklad</a:t>
            </a:r>
          </a:p>
          <a:p>
            <a:pPr lvl="1">
              <a:defRPr/>
            </a:pPr>
            <a:r>
              <a:rPr lang="sk-SK" sz="1400" b="0" dirty="0" smtClean="0"/>
              <a:t>Interpreter - +prenositeľnosť, -rýchlosť, -tvorba rozsiahlejších projektov</a:t>
            </a:r>
          </a:p>
          <a:p>
            <a:pPr lvl="1">
              <a:defRPr/>
            </a:pPr>
            <a:r>
              <a:rPr lang="sk-SK" sz="1400" b="0" dirty="0" smtClean="0"/>
              <a:t>Kompilátor - +rýchlosť, +optimalizácia kódu, -prenositeľnosť cieľového modulu</a:t>
            </a:r>
          </a:p>
          <a:p>
            <a:pPr lvl="1">
              <a:defRPr/>
            </a:pPr>
            <a:r>
              <a:rPr lang="sk-SK" sz="1400" b="0" dirty="0" smtClean="0"/>
              <a:t>Interpreter i kompilátor</a:t>
            </a:r>
          </a:p>
          <a:p>
            <a:pPr>
              <a:defRPr/>
            </a:pPr>
            <a:r>
              <a:rPr lang="sk-SK" sz="1800" b="0" dirty="0" smtClean="0"/>
              <a:t>Linkovanie</a:t>
            </a:r>
          </a:p>
          <a:p>
            <a:pPr lvl="1">
              <a:defRPr/>
            </a:pPr>
            <a:r>
              <a:rPr lang="sk-SK" sz="1400" b="0" dirty="0" smtClean="0"/>
              <a:t>Spájanie modulov - Linkovanie </a:t>
            </a:r>
            <a:r>
              <a:rPr lang="en-US" sz="1400" b="0" dirty="0" smtClean="0"/>
              <a:t>-&gt; .exe – </a:t>
            </a:r>
            <a:r>
              <a:rPr lang="sk-SK" sz="1400" b="0" dirty="0" smtClean="0"/>
              <a:t>vykonateľný program</a:t>
            </a:r>
          </a:p>
          <a:p>
            <a:pPr lvl="1">
              <a:defRPr/>
            </a:pPr>
            <a:endParaRPr lang="sk-SK" sz="1400" b="0" dirty="0" smtClean="0"/>
          </a:p>
          <a:p>
            <a:pPr>
              <a:defRPr/>
            </a:pPr>
            <a:r>
              <a:rPr lang="sk-SK" sz="1800" b="0" dirty="0" smtClean="0"/>
              <a:t>Oddelená kompilácia</a:t>
            </a:r>
          </a:p>
          <a:p>
            <a:pPr lvl="1">
              <a:defRPr/>
            </a:pPr>
            <a:r>
              <a:rPr lang="sk-SK" sz="1400" b="0" dirty="0" smtClean="0"/>
              <a:t>vytváranie malých zrozumiteľných zdrojových modulov</a:t>
            </a:r>
            <a:endParaRPr lang="en-US" sz="1400" b="0" dirty="0" smtClean="0"/>
          </a:p>
          <a:p>
            <a:pPr lvl="1">
              <a:defRPr/>
            </a:pPr>
            <a:endParaRPr lang="en-US" sz="1400" b="0" dirty="0" smtClean="0"/>
          </a:p>
          <a:p>
            <a:pPr marL="285750" lvl="1">
              <a:buFont typeface="Arial" pitchFamily="34" charset="0"/>
              <a:buChar char="•"/>
              <a:defRPr/>
            </a:pPr>
            <a:r>
              <a:rPr lang="sk-SK" sz="1800" b="0" dirty="0" smtClean="0">
                <a:solidFill>
                  <a:schemeClr val="accent2"/>
                </a:solidFill>
              </a:rPr>
              <a:t>Vývojové prostredie alebo </a:t>
            </a:r>
            <a:r>
              <a:rPr lang="sk-SK" sz="1800" b="0" dirty="0" err="1" smtClean="0">
                <a:solidFill>
                  <a:schemeClr val="accent2"/>
                </a:solidFill>
              </a:rPr>
              <a:t>Makefile</a:t>
            </a:r>
            <a:endParaRPr lang="sk-SK" sz="1800" b="0" dirty="0" smtClean="0">
              <a:solidFill>
                <a:schemeClr val="accent2"/>
              </a:solidFill>
            </a:endParaRPr>
          </a:p>
          <a:p>
            <a:endParaRPr lang="sk-SK" b="0" dirty="0" smtClean="0"/>
          </a:p>
          <a:p>
            <a:r>
              <a:rPr lang="sk-SK" b="0" dirty="0" smtClean="0"/>
              <a:t>Strom závislostí –</a:t>
            </a:r>
            <a:r>
              <a:rPr lang="sk-SK" b="0" baseline="0" dirty="0" smtClean="0"/>
              <a:t> preklad len nevyhnutných modulov a záverečné linkovanie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5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61B5C-9EE7-45E0-BB37-6D410ECD43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00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4468A-1B49-4DF2-8FC9-3786061B321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92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14EC-FB35-41FF-8E97-A1E080FAC89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2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C1EE-EFD1-4045-8656-BC6E9F7D03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83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328F-30A7-4500-B0D5-25BE6B25C1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28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C1275-10A3-45CC-82C9-7E5BBEE7B2F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5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51ED-C8FD-4B58-BD40-B6B1AAC05E3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21824-E408-45F6-80E9-6F0C611B22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3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9A6B-40B0-4736-8518-603DFC6C413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496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451CE-E0EF-4A91-84E1-60F68E0B4FC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55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2F049-B7D9-4FD0-8E67-E7BD70BF176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F8878E-16DA-4483-90EA-ED87A713B3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roslav.gabor@fri.uniza.sk" TargetMode="External"/><Relationship Id="rId2" Type="http://schemas.openxmlformats.org/officeDocument/2006/relationships/hyperlink" Target="mailto:viliam.tavac@fri.uniza.s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i.uniza.sk/stranka/softver-a-intern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fri.uniza.sk/uploads/files/Software%20MSDN_AA%20pre%20studentov.do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276872"/>
            <a:ext cx="8784976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FF0000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smtClean="0"/>
              <a:t>Viliam TAVAČ, Žilina  </a:t>
            </a:r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err="1" smtClean="0">
                <a:solidFill>
                  <a:schemeClr val="bg1"/>
                </a:solidFill>
                <a:hlinkClick r:id="rId2"/>
              </a:rPr>
              <a:t>viliam.tavac</a:t>
            </a:r>
            <a:r>
              <a:rPr lang="en-US" sz="2000" b="1" kern="0" dirty="0" smtClean="0">
                <a:solidFill>
                  <a:schemeClr val="bg1"/>
                </a:solidFill>
                <a:hlinkClick r:id="rId2"/>
              </a:rPr>
              <a:t>@</a:t>
            </a:r>
            <a:r>
              <a:rPr lang="sk-SK" sz="2000" b="1" kern="0" dirty="0" err="1" smtClean="0">
                <a:solidFill>
                  <a:schemeClr val="bg1"/>
                </a:solidFill>
                <a:hlinkClick r:id="rId2"/>
              </a:rPr>
              <a:t>fri.uniza.sk</a:t>
            </a:r>
            <a:r>
              <a:rPr lang="sk-SK" sz="2000" b="1" kern="0" dirty="0" smtClean="0"/>
              <a:t>  </a:t>
            </a:r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smtClean="0"/>
              <a:t>FRI A120</a:t>
            </a:r>
            <a:endParaRPr lang="en-US" sz="2000" b="1" kern="0" dirty="0" smtClean="0"/>
          </a:p>
          <a:p>
            <a:pPr marL="285750" lvl="1" eaLnBrk="1" hangingPunct="1">
              <a:lnSpc>
                <a:spcPct val="80000"/>
              </a:lnSpc>
              <a:defRPr/>
            </a:pPr>
            <a:endParaRPr lang="en-US" sz="2000" b="1" kern="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sk-SK" sz="2000" kern="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864096"/>
          </a:xfrm>
        </p:spPr>
        <p:txBody>
          <a:bodyPr/>
          <a:lstStyle/>
          <a:p>
            <a:pPr algn="ctr"/>
            <a:r>
              <a:rPr lang="sk-SK" dirty="0" smtClean="0"/>
              <a:t>Informatika 3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79512" y="1124744"/>
            <a:ext cx="8784976" cy="57653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sz="2800" kern="0" dirty="0" smtClean="0">
                <a:solidFill>
                  <a:schemeClr val="accent1">
                    <a:lumMod val="75000"/>
                  </a:schemeClr>
                </a:solidFill>
              </a:rPr>
              <a:t>Kto je kto</a:t>
            </a:r>
            <a:endParaRPr lang="sk-SK" sz="2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4883" y="3638460"/>
            <a:ext cx="8784975" cy="303089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FF0000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eaLnBrk="1" hangingPunct="1">
              <a:lnSpc>
                <a:spcPct val="80000"/>
              </a:lnSpc>
              <a:defRPr/>
            </a:pPr>
            <a:r>
              <a:rPr lang="en-US" sz="1600" b="1" kern="0" dirty="0"/>
              <a:t>Miroslav </a:t>
            </a:r>
            <a:r>
              <a:rPr lang="sk-SK" sz="1600" b="1" kern="0" dirty="0" err="1" smtClean="0"/>
              <a:t>Gábor</a:t>
            </a:r>
            <a:endParaRPr lang="sk-SK" sz="1600" b="1" kern="0" dirty="0" smtClean="0"/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en-US" sz="1600" b="1" kern="0" dirty="0" err="1" smtClean="0">
                <a:hlinkClick r:id="rId3"/>
              </a:rPr>
              <a:t>miroslav.gabor</a:t>
            </a:r>
            <a:r>
              <a:rPr lang="en-US" sz="1600" b="1" kern="0" dirty="0" smtClean="0">
                <a:hlinkClick r:id="rId3"/>
              </a:rPr>
              <a:t>@</a:t>
            </a:r>
            <a:r>
              <a:rPr lang="sk-SK" sz="1600" b="1" kern="0" dirty="0" smtClean="0">
                <a:hlinkClick r:id="rId3"/>
              </a:rPr>
              <a:t>fri.uniza.sk</a:t>
            </a:r>
            <a:endParaRPr lang="sk-SK" sz="1600" b="1" kern="0" dirty="0" smtClean="0"/>
          </a:p>
        </p:txBody>
      </p:sp>
      <p:sp>
        <p:nvSpPr>
          <p:cNvPr id="7" name="Obdĺžnik 6"/>
          <p:cNvSpPr/>
          <p:nvPr/>
        </p:nvSpPr>
        <p:spPr>
          <a:xfrm>
            <a:off x="2951820" y="1844824"/>
            <a:ext cx="3240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defRPr/>
            </a:pPr>
            <a:r>
              <a:rPr lang="sk-SK" sz="2000" kern="0" dirty="0">
                <a:solidFill>
                  <a:srgbClr val="0070C0"/>
                </a:solidFill>
              </a:rPr>
              <a:t>Prednášajúci (a aj cvičiaci</a:t>
            </a:r>
            <a:r>
              <a:rPr lang="sk-SK" sz="2000" kern="0" dirty="0" smtClean="0">
                <a:solidFill>
                  <a:srgbClr val="0070C0"/>
                </a:solidFill>
              </a:rPr>
              <a:t>)  </a:t>
            </a:r>
            <a:endParaRPr lang="sk-SK" sz="2000" kern="0" dirty="0">
              <a:solidFill>
                <a:srgbClr val="0070C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932921" y="3284984"/>
            <a:ext cx="1071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eaLnBrk="1" hangingPunct="1">
              <a:lnSpc>
                <a:spcPct val="80000"/>
              </a:lnSpc>
              <a:defRPr/>
            </a:pPr>
            <a:r>
              <a:rPr lang="en-US" sz="2000" kern="0" dirty="0" smtClean="0">
                <a:solidFill>
                  <a:srgbClr val="0070C0"/>
                </a:solidFill>
              </a:rPr>
              <a:t>C</a:t>
            </a:r>
            <a:r>
              <a:rPr lang="sk-SK" sz="2000" kern="0" dirty="0" err="1" smtClean="0">
                <a:solidFill>
                  <a:srgbClr val="0070C0"/>
                </a:solidFill>
              </a:rPr>
              <a:t>vičiaci</a:t>
            </a:r>
            <a:endParaRPr lang="sk-SK" sz="20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Mechanizmus tvorby programu v C a C++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582" y="2191865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10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Skupina 22"/>
          <p:cNvGrpSpPr/>
          <p:nvPr/>
        </p:nvGrpSpPr>
        <p:grpSpPr>
          <a:xfrm>
            <a:off x="1475656" y="1412776"/>
            <a:ext cx="6192688" cy="4680520"/>
            <a:chOff x="0" y="0"/>
            <a:chExt cx="3253740" cy="2783205"/>
          </a:xfrm>
        </p:grpSpPr>
        <p:sp>
          <p:nvSpPr>
            <p:cNvPr id="24" name="Textové pole 7"/>
            <p:cNvSpPr txBox="1"/>
            <p:nvPr/>
          </p:nvSpPr>
          <p:spPr>
            <a:xfrm>
              <a:off x="1885950" y="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Zdrojový kód</a:t>
              </a:r>
              <a:endParaRPr lang="sk-SK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ové pole 8"/>
            <p:cNvSpPr txBox="1"/>
            <p:nvPr/>
          </p:nvSpPr>
          <p:spPr>
            <a:xfrm>
              <a:off x="1885950" y="62865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solidFill>
                    <a:srgbClr val="FF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KOMPILÁTOR</a:t>
              </a:r>
              <a:endParaRPr lang="sk-SK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ové pole 9"/>
            <p:cNvSpPr txBox="1"/>
            <p:nvPr/>
          </p:nvSpPr>
          <p:spPr>
            <a:xfrm>
              <a:off x="1885950" y="1228725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Cieľový kód</a:t>
              </a:r>
            </a:p>
          </p:txBody>
        </p:sp>
        <p:sp>
          <p:nvSpPr>
            <p:cNvPr id="27" name="Textové pole 10"/>
            <p:cNvSpPr txBox="1"/>
            <p:nvPr/>
          </p:nvSpPr>
          <p:spPr>
            <a:xfrm>
              <a:off x="1885950" y="1857375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solidFill>
                    <a:srgbClr val="FF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LINKER</a:t>
              </a:r>
            </a:p>
          </p:txBody>
        </p:sp>
        <p:sp>
          <p:nvSpPr>
            <p:cNvPr id="28" name="Textové pole 11"/>
            <p:cNvSpPr txBox="1"/>
            <p:nvPr/>
          </p:nvSpPr>
          <p:spPr>
            <a:xfrm>
              <a:off x="1885950" y="249555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Vykonateľný</a:t>
              </a:r>
              <a:r>
                <a:rPr lang="sk-SK" sz="11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kód</a:t>
              </a:r>
            </a:p>
          </p:txBody>
        </p:sp>
        <p:sp>
          <p:nvSpPr>
            <p:cNvPr id="29" name="Textové pole 12"/>
            <p:cNvSpPr txBox="1"/>
            <p:nvPr/>
          </p:nvSpPr>
          <p:spPr>
            <a:xfrm>
              <a:off x="0" y="152400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Štartovací</a:t>
              </a:r>
              <a:r>
                <a:rPr lang="sk-SK" sz="11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kód</a:t>
              </a:r>
            </a:p>
          </p:txBody>
        </p:sp>
        <p:sp>
          <p:nvSpPr>
            <p:cNvPr id="30" name="Textové pole 13"/>
            <p:cNvSpPr txBox="1"/>
            <p:nvPr/>
          </p:nvSpPr>
          <p:spPr>
            <a:xfrm>
              <a:off x="0" y="219075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Knižničný</a:t>
              </a:r>
              <a:r>
                <a:rPr lang="sk-SK" sz="11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kód</a:t>
              </a:r>
            </a:p>
          </p:txBody>
        </p:sp>
        <p:cxnSp>
          <p:nvCxnSpPr>
            <p:cNvPr id="31" name="Rovná spojovacia šípka 30"/>
            <p:cNvCxnSpPr/>
            <p:nvPr/>
          </p:nvCxnSpPr>
          <p:spPr>
            <a:xfrm>
              <a:off x="2590800" y="1524000"/>
              <a:ext cx="0" cy="3409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ovná spojovacia šípka 31"/>
            <p:cNvCxnSpPr/>
            <p:nvPr/>
          </p:nvCxnSpPr>
          <p:spPr>
            <a:xfrm>
              <a:off x="2590800" y="285750"/>
              <a:ext cx="0" cy="3409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ovná spojovacia šípka 32"/>
            <p:cNvCxnSpPr/>
            <p:nvPr/>
          </p:nvCxnSpPr>
          <p:spPr>
            <a:xfrm>
              <a:off x="2590800" y="914400"/>
              <a:ext cx="0" cy="3409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ovná spojovacia šípka 33"/>
            <p:cNvCxnSpPr/>
            <p:nvPr/>
          </p:nvCxnSpPr>
          <p:spPr>
            <a:xfrm>
              <a:off x="2590800" y="2143125"/>
              <a:ext cx="0" cy="3409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ovná spojovacia šípka 34"/>
            <p:cNvCxnSpPr/>
            <p:nvPr/>
          </p:nvCxnSpPr>
          <p:spPr>
            <a:xfrm>
              <a:off x="1362075" y="1685925"/>
              <a:ext cx="518160" cy="2654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ovná spojovacia šípka 35"/>
            <p:cNvCxnSpPr/>
            <p:nvPr/>
          </p:nvCxnSpPr>
          <p:spPr>
            <a:xfrm flipV="1">
              <a:off x="1371600" y="2047875"/>
              <a:ext cx="514824" cy="279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Rovná spojovacia šípka 36"/>
          <p:cNvCxnSpPr>
            <a:stCxn id="30" idx="3"/>
            <a:endCxn id="27" idx="1"/>
          </p:cNvCxnSpPr>
          <p:nvPr/>
        </p:nvCxnSpPr>
        <p:spPr>
          <a:xfrm flipV="1">
            <a:off x="4078905" y="4778201"/>
            <a:ext cx="986190" cy="56063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11" y="4221088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2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57774"/>
            <a:ext cx="8823811" cy="1011915"/>
          </a:xfrm>
        </p:spPr>
        <p:txBody>
          <a:bodyPr/>
          <a:lstStyle/>
          <a:p>
            <a:r>
              <a:rPr lang="sk-SK" dirty="0" smtClean="0"/>
              <a:t>Proces prekladu</a:t>
            </a:r>
            <a:endParaRPr lang="sk-SK" dirty="0"/>
          </a:p>
        </p:txBody>
      </p:sp>
      <p:graphicFrame>
        <p:nvGraphicFramePr>
          <p:cNvPr id="8" name="Zástupný symbol obsah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105455"/>
              </p:ext>
            </p:extLst>
          </p:nvPr>
        </p:nvGraphicFramePr>
        <p:xfrm>
          <a:off x="457200" y="1052736"/>
          <a:ext cx="6131024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236296" y="2492896"/>
            <a:ext cx="1670464" cy="1506375"/>
            <a:chOff x="4457510" y="110908"/>
            <a:chExt cx="1670464" cy="1506375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Skupina 23"/>
            <p:cNvGrpSpPr/>
            <p:nvPr/>
          </p:nvGrpSpPr>
          <p:grpSpPr>
            <a:xfrm>
              <a:off x="4457510" y="110908"/>
              <a:ext cx="1386485" cy="561600"/>
              <a:chOff x="4457510" y="110908"/>
              <a:chExt cx="1386485" cy="561600"/>
            </a:xfrm>
          </p:grpSpPr>
          <p:sp>
            <p:nvSpPr>
              <p:cNvPr id="28" name="Zaoblený obdĺžnik 27"/>
              <p:cNvSpPr/>
              <p:nvPr/>
            </p:nvSpPr>
            <p:spPr>
              <a:xfrm>
                <a:off x="4457510" y="110908"/>
                <a:ext cx="1386485" cy="561600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Zaoblený obdĺžnik 4"/>
              <p:cNvSpPr/>
              <p:nvPr/>
            </p:nvSpPr>
            <p:spPr>
              <a:xfrm>
                <a:off x="4457510" y="110908"/>
                <a:ext cx="1386485" cy="3744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2456" tIns="92456" rIns="92456" bIns="49530" numCol="1" spcCol="1270" anchor="t" anchorCtr="0">
                <a:noAutofit/>
              </a:bodyPr>
              <a:lstStyle/>
              <a:p>
                <a:pPr lvl="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sk-SK" sz="1300" kern="1200" dirty="0" smtClean="0">
                    <a:solidFill>
                      <a:srgbClr val="0070C0"/>
                    </a:solidFill>
                  </a:rPr>
                  <a:t>Linkovanie</a:t>
                </a:r>
                <a:endParaRPr lang="sk-SK" sz="1300" kern="1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5" name="Skupina 24"/>
            <p:cNvGrpSpPr/>
            <p:nvPr/>
          </p:nvGrpSpPr>
          <p:grpSpPr>
            <a:xfrm>
              <a:off x="4741489" y="485308"/>
              <a:ext cx="1386485" cy="1131975"/>
              <a:chOff x="4741489" y="485308"/>
              <a:chExt cx="1386485" cy="1131975"/>
            </a:xfrm>
          </p:grpSpPr>
          <p:sp>
            <p:nvSpPr>
              <p:cNvPr id="26" name="Zaoblený obdĺžnik 25"/>
              <p:cNvSpPr/>
              <p:nvPr/>
            </p:nvSpPr>
            <p:spPr>
              <a:xfrm>
                <a:off x="4741489" y="485308"/>
                <a:ext cx="1386485" cy="1131975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Zaoblený obdĺžnik 6"/>
              <p:cNvSpPr/>
              <p:nvPr/>
            </p:nvSpPr>
            <p:spPr>
              <a:xfrm>
                <a:off x="4774643" y="518462"/>
                <a:ext cx="1320177" cy="1065667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sk-SK" sz="1300" kern="1200" dirty="0" smtClean="0">
                    <a:solidFill>
                      <a:srgbClr val="FF0000"/>
                    </a:solidFill>
                  </a:rPr>
                  <a:t>Program (.</a:t>
                </a:r>
                <a:r>
                  <a:rPr lang="sk-SK" sz="1300" kern="1200" dirty="0" err="1" smtClean="0">
                    <a:solidFill>
                      <a:srgbClr val="FF0000"/>
                    </a:solidFill>
                  </a:rPr>
                  <a:t>exe</a:t>
                </a:r>
                <a:r>
                  <a:rPr lang="sk-SK" sz="1300" kern="1200" dirty="0" smtClean="0">
                    <a:solidFill>
                      <a:srgbClr val="FF0000"/>
                    </a:solidFill>
                  </a:rPr>
                  <a:t>)</a:t>
                </a:r>
                <a:endParaRPr lang="sk-SK" sz="1300" kern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0" name="Diagram group"/>
          <p:cNvGrpSpPr/>
          <p:nvPr/>
        </p:nvGrpSpPr>
        <p:grpSpPr>
          <a:xfrm rot="2112153">
            <a:off x="6736989" y="1977553"/>
            <a:ext cx="445594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31" name="Skupina 30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32" name="Šípka doprava 31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pSp>
        <p:nvGrpSpPr>
          <p:cNvPr id="38" name="Diagram group"/>
          <p:cNvGrpSpPr/>
          <p:nvPr/>
        </p:nvGrpSpPr>
        <p:grpSpPr>
          <a:xfrm rot="19490295">
            <a:off x="6587943" y="3597820"/>
            <a:ext cx="445594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39" name="Skupina 38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40" name="Šípka doprava 39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aphicFrame>
        <p:nvGraphicFramePr>
          <p:cNvPr id="42" name="Zástupný symbol obsahu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976175"/>
              </p:ext>
            </p:extLst>
          </p:nvPr>
        </p:nvGraphicFramePr>
        <p:xfrm>
          <a:off x="467544" y="3861048"/>
          <a:ext cx="6131024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44" name="Diagram group"/>
          <p:cNvGrpSpPr/>
          <p:nvPr/>
        </p:nvGrpSpPr>
        <p:grpSpPr>
          <a:xfrm>
            <a:off x="7347677" y="4799682"/>
            <a:ext cx="1386485" cy="118698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5" name="Skupina 44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46" name="Zaoblený obdĺžnik 45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sk-SK" sz="1300" kern="1200" dirty="0" smtClean="0"/>
                  <a:t>Knižnica</a:t>
                </a:r>
                <a:endParaRPr lang="sk-SK" sz="1300" kern="1200" dirty="0"/>
              </a:p>
            </p:txBody>
          </p:sp>
        </p:grpSp>
      </p:grpSp>
      <p:grpSp>
        <p:nvGrpSpPr>
          <p:cNvPr id="48" name="Diagram group"/>
          <p:cNvGrpSpPr/>
          <p:nvPr/>
        </p:nvGrpSpPr>
        <p:grpSpPr>
          <a:xfrm rot="16200000">
            <a:off x="7864723" y="4438840"/>
            <a:ext cx="445594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9" name="Skupina 48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50" name="Šípka doprava 49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pSp>
        <p:nvGrpSpPr>
          <p:cNvPr id="52" name="Diagram group"/>
          <p:cNvGrpSpPr/>
          <p:nvPr/>
        </p:nvGrpSpPr>
        <p:grpSpPr>
          <a:xfrm>
            <a:off x="7500077" y="4952082"/>
            <a:ext cx="1386485" cy="118698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3" name="Skupina 52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54" name="Zaoblený obdĺžnik 53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5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sk-SK" sz="1300" kern="1200" dirty="0" smtClean="0"/>
                  <a:t>Knižnica</a:t>
                </a:r>
                <a:endParaRPr lang="sk-SK" sz="1300" kern="1200" dirty="0"/>
              </a:p>
            </p:txBody>
          </p:sp>
        </p:grpSp>
      </p:grpSp>
      <p:grpSp>
        <p:nvGrpSpPr>
          <p:cNvPr id="56" name="Diagram group"/>
          <p:cNvGrpSpPr/>
          <p:nvPr/>
        </p:nvGrpSpPr>
        <p:grpSpPr>
          <a:xfrm>
            <a:off x="7652477" y="5104482"/>
            <a:ext cx="1386485" cy="118698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7" name="Skupina 56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58" name="Zaoblený obdĺžnik 57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sk-SK" sz="1300" kern="1200" dirty="0" smtClean="0"/>
                  <a:t>Knižnica</a:t>
                </a:r>
                <a:endParaRPr lang="sk-SK" sz="1300" kern="1200" dirty="0"/>
              </a:p>
            </p:txBody>
          </p:sp>
        </p:grpSp>
      </p:grpSp>
      <p:grpSp>
        <p:nvGrpSpPr>
          <p:cNvPr id="72" name="Diagram group"/>
          <p:cNvGrpSpPr/>
          <p:nvPr/>
        </p:nvGrpSpPr>
        <p:grpSpPr>
          <a:xfrm>
            <a:off x="755576" y="2708920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73" name="Skupina 72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74" name="Zaoblený obdĺžnik 73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5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subor1.h</a:t>
                </a:r>
              </a:p>
            </p:txBody>
          </p:sp>
        </p:grpSp>
      </p:grpSp>
      <p:grpSp>
        <p:nvGrpSpPr>
          <p:cNvPr id="76" name="Diagram group"/>
          <p:cNvGrpSpPr/>
          <p:nvPr/>
        </p:nvGrpSpPr>
        <p:grpSpPr>
          <a:xfrm rot="16200000">
            <a:off x="1379122" y="2436597"/>
            <a:ext cx="232593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77" name="Skupina 76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78" name="Šípka doprava 77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pSp>
        <p:nvGrpSpPr>
          <p:cNvPr id="84" name="Diagram group"/>
          <p:cNvGrpSpPr/>
          <p:nvPr/>
        </p:nvGrpSpPr>
        <p:grpSpPr>
          <a:xfrm>
            <a:off x="899592" y="2982572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5" name="Skupina 84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86" name="Zaoblený obdĺžnik 85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7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Vlastné </a:t>
                </a:r>
                <a:r>
                  <a:rPr lang="en-US" sz="1400" dirty="0" smtClean="0"/>
                  <a:t>*.h</a:t>
                </a:r>
                <a:endParaRPr lang="sk-SK" sz="1400" dirty="0" smtClean="0"/>
              </a:p>
            </p:txBody>
          </p:sp>
        </p:grpSp>
      </p:grpSp>
      <p:grpSp>
        <p:nvGrpSpPr>
          <p:cNvPr id="88" name="Diagram group"/>
          <p:cNvGrpSpPr/>
          <p:nvPr/>
        </p:nvGrpSpPr>
        <p:grpSpPr>
          <a:xfrm>
            <a:off x="1019670" y="3278111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9" name="Skupina 88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90" name="Zaoblený obdĺžnik 89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1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Systém *.h</a:t>
                </a:r>
              </a:p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endParaRPr lang="sk-SK" sz="1400" dirty="0" smtClean="0"/>
              </a:p>
            </p:txBody>
          </p:sp>
        </p:grpSp>
      </p:grpSp>
      <p:grpSp>
        <p:nvGrpSpPr>
          <p:cNvPr id="92" name="Diagram group"/>
          <p:cNvGrpSpPr/>
          <p:nvPr/>
        </p:nvGrpSpPr>
        <p:grpSpPr>
          <a:xfrm>
            <a:off x="755576" y="5466943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93" name="Skupina 92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94" name="Zaoblený obdĺžnik 93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5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subor1.h</a:t>
                </a:r>
              </a:p>
            </p:txBody>
          </p:sp>
        </p:grpSp>
      </p:grpSp>
      <p:grpSp>
        <p:nvGrpSpPr>
          <p:cNvPr id="96" name="Diagram group"/>
          <p:cNvGrpSpPr/>
          <p:nvPr/>
        </p:nvGrpSpPr>
        <p:grpSpPr>
          <a:xfrm rot="16200000">
            <a:off x="1379122" y="5194620"/>
            <a:ext cx="232593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97" name="Skupina 96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98" name="Šípka doprava 97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9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pSp>
        <p:nvGrpSpPr>
          <p:cNvPr id="100" name="Diagram group"/>
          <p:cNvGrpSpPr/>
          <p:nvPr/>
        </p:nvGrpSpPr>
        <p:grpSpPr>
          <a:xfrm>
            <a:off x="899592" y="5740595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01" name="Skupina 100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102" name="Zaoblený obdĺžnik 101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3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Vlastné </a:t>
                </a:r>
                <a:r>
                  <a:rPr lang="en-US" sz="1400" dirty="0" smtClean="0"/>
                  <a:t>*.h</a:t>
                </a:r>
                <a:endParaRPr lang="sk-SK" sz="1400" dirty="0" smtClean="0"/>
              </a:p>
            </p:txBody>
          </p:sp>
        </p:grpSp>
      </p:grpSp>
      <p:grpSp>
        <p:nvGrpSpPr>
          <p:cNvPr id="104" name="Diagram group"/>
          <p:cNvGrpSpPr/>
          <p:nvPr/>
        </p:nvGrpSpPr>
        <p:grpSpPr>
          <a:xfrm>
            <a:off x="1019670" y="6036134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05" name="Skupina 104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106" name="Zaoblený obdĺžnik 105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7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Systém *.h</a:t>
                </a:r>
              </a:p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endParaRPr lang="sk-SK" sz="1400" dirty="0" smtClean="0"/>
              </a:p>
            </p:txBody>
          </p:sp>
        </p:grpSp>
      </p:grp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73220" y="6525344"/>
            <a:ext cx="426683" cy="47625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/>
              <a:pPr>
                <a:defRPr/>
              </a:pPr>
              <a:t>11</a:t>
            </a:fld>
            <a:endParaRPr lang="sk-SK" b="1" i="1" dirty="0"/>
          </a:p>
        </p:txBody>
      </p:sp>
      <p:pic>
        <p:nvPicPr>
          <p:cNvPr id="69" name="Picture 4" descr="C:\Vyuka\2013\Programator\vykricnik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914" y="3000760"/>
            <a:ext cx="391692" cy="7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Obrázok 5" descr="logo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062" y="6500813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05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Súbor - zdrojový kód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340768"/>
            <a:ext cx="8559102" cy="5184787"/>
          </a:xfrm>
        </p:spPr>
        <p:txBody>
          <a:bodyPr/>
          <a:lstStyle/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400" b="1" dirty="0" smtClean="0"/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b="1" dirty="0" smtClean="0"/>
              <a:t>Ľubovoľný textový editor</a:t>
            </a:r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400" b="1" dirty="0"/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b="1" dirty="0" smtClean="0"/>
              <a:t>Sofistikované vývojové prostredie</a:t>
            </a:r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400" b="1" dirty="0"/>
          </a:p>
          <a:p>
            <a:pPr marL="1257300" lvl="4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b="1" i="1" dirty="0" err="1" smtClean="0">
                <a:solidFill>
                  <a:srgbClr val="FF0000"/>
                </a:solidFill>
              </a:rPr>
              <a:t>Visual</a:t>
            </a:r>
            <a:r>
              <a:rPr lang="sk-SK" sz="2400" b="1" i="1" dirty="0" smtClean="0">
                <a:solidFill>
                  <a:srgbClr val="FF0000"/>
                </a:solidFill>
              </a:rPr>
              <a:t> </a:t>
            </a:r>
            <a:r>
              <a:rPr lang="sk-SK" sz="2400" b="1" i="1" dirty="0" err="1" smtClean="0">
                <a:solidFill>
                  <a:srgbClr val="FF0000"/>
                </a:solidFill>
              </a:rPr>
              <a:t>Studio</a:t>
            </a:r>
            <a:r>
              <a:rPr lang="sk-SK" sz="2400" b="1" i="1" dirty="0" smtClean="0">
                <a:solidFill>
                  <a:srgbClr val="FF0000"/>
                </a:solidFill>
              </a:rPr>
              <a:t> 2019 </a:t>
            </a:r>
          </a:p>
          <a:p>
            <a:pPr marL="914400" lvl="4" indent="0" eaLnBrk="1" hangingPunct="1">
              <a:lnSpc>
                <a:spcPct val="80000"/>
              </a:lnSpc>
              <a:buNone/>
              <a:defRPr/>
            </a:pPr>
            <a:r>
              <a:rPr lang="sk-SK" sz="2400" b="1" i="1" dirty="0">
                <a:solidFill>
                  <a:srgbClr val="FF0000"/>
                </a:solidFill>
              </a:rPr>
              <a:t> </a:t>
            </a:r>
            <a:r>
              <a:rPr lang="sk-SK" sz="2400" b="1" i="1" dirty="0" smtClean="0">
                <a:solidFill>
                  <a:srgbClr val="FF0000"/>
                </a:solidFill>
              </a:rPr>
              <a:t>    </a:t>
            </a:r>
            <a:r>
              <a:rPr lang="sk-SK" b="1" i="1" dirty="0" smtClean="0">
                <a:solidFill>
                  <a:srgbClr val="0070C0"/>
                </a:solidFill>
              </a:rPr>
              <a:t>(</a:t>
            </a:r>
            <a:r>
              <a:rPr lang="sk-SK" b="1" i="1" dirty="0">
                <a:solidFill>
                  <a:srgbClr val="0070C0"/>
                </a:solidFill>
                <a:hlinkClick r:id="rId3"/>
              </a:rPr>
              <a:t>http://www.fri.uniza.sk/stranka/softver-a-internet</a:t>
            </a:r>
            <a:r>
              <a:rPr lang="sk-SK" b="1" i="1" dirty="0" smtClean="0">
                <a:solidFill>
                  <a:srgbClr val="0070C0"/>
                </a:solidFill>
              </a:rPr>
              <a:t>)</a:t>
            </a:r>
          </a:p>
          <a:p>
            <a:pPr marL="914400" lvl="4" indent="0" eaLnBrk="1" hangingPunct="1">
              <a:lnSpc>
                <a:spcPct val="80000"/>
              </a:lnSpc>
              <a:buNone/>
              <a:defRPr/>
            </a:pPr>
            <a:endParaRPr lang="sk-SK" dirty="0" smtClean="0"/>
          </a:p>
          <a:p>
            <a:pPr marL="1828800" lvl="6" indent="0">
              <a:lnSpc>
                <a:spcPct val="80000"/>
              </a:lnSpc>
              <a:buNone/>
              <a:defRPr/>
            </a:pPr>
            <a:r>
              <a:rPr lang="sk-SK" sz="1400" i="1" dirty="0" smtClean="0"/>
              <a:t>„...zaradenie </a:t>
            </a:r>
            <a:r>
              <a:rPr lang="sk-SK" sz="1400" i="1" dirty="0"/>
              <a:t>do licenčného programu Microsoft </a:t>
            </a:r>
            <a:r>
              <a:rPr lang="sk-SK" sz="1400" i="1" dirty="0" err="1"/>
              <a:t>DreamSpark</a:t>
            </a:r>
            <a:r>
              <a:rPr lang="sk-SK" sz="1400" i="1" dirty="0"/>
              <a:t> (predtým  MSDN AA), kde si študenti FRI bezplatne môžu sťahovať a inštalovať softvér Microsoft a to operačné systémy, vývojové prostredie a aplikácie   - podľa návodu </a:t>
            </a:r>
            <a:r>
              <a:rPr lang="sk-SK" sz="1400" i="1" dirty="0" err="1">
                <a:hlinkClick r:id="rId4"/>
              </a:rPr>
              <a:t>msdn</a:t>
            </a:r>
            <a:r>
              <a:rPr lang="sk-SK" sz="1400" i="1" dirty="0"/>
              <a:t> </a:t>
            </a:r>
            <a:endParaRPr lang="sk-SK" b="1" i="1" dirty="0">
              <a:solidFill>
                <a:srgbClr val="0070C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212976"/>
            <a:ext cx="432048" cy="8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12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aoblený obdĺžnik 1"/>
          <p:cNvSpPr/>
          <p:nvPr/>
        </p:nvSpPr>
        <p:spPr>
          <a:xfrm>
            <a:off x="7452320" y="4437112"/>
            <a:ext cx="648072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64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Prípona zdrojového súboru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514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13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57559"/>
              </p:ext>
            </p:extLst>
          </p:nvPr>
        </p:nvGraphicFramePr>
        <p:xfrm>
          <a:off x="1115616" y="2492895"/>
          <a:ext cx="7200799" cy="2279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9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C++ implementácia</a:t>
                      </a:r>
                      <a:endParaRPr lang="sk-SK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solidFill>
                            <a:schemeClr val="tx2"/>
                          </a:solidFill>
                          <a:effectLst/>
                        </a:rPr>
                        <a:t>Prípona zdrojového súboru</a:t>
                      </a:r>
                      <a:endParaRPr lang="sk-SK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Unix</a:t>
                      </a:r>
                      <a:endParaRPr lang="sk-SK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rgbClr val="C00000"/>
                          </a:solidFill>
                          <a:effectLst/>
                        </a:rPr>
                        <a:t>C, cc, </a:t>
                      </a:r>
                      <a:r>
                        <a:rPr lang="sk-SK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cxx, </a:t>
                      </a:r>
                      <a:r>
                        <a:rPr lang="sk-SK" sz="2000" b="1" dirty="0" smtClean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sk-SK" sz="20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2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GNU C++</a:t>
                      </a:r>
                      <a:endParaRPr lang="sk-SK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>
                          <a:solidFill>
                            <a:srgbClr val="C00000"/>
                          </a:solidFill>
                          <a:effectLst/>
                        </a:rPr>
                        <a:t>C, cc, cxx, </a:t>
                      </a:r>
                      <a:r>
                        <a:rPr lang="sk-SK" sz="2000" b="1" dirty="0" err="1">
                          <a:solidFill>
                            <a:srgbClr val="C00000"/>
                          </a:solidFill>
                          <a:effectLst/>
                        </a:rPr>
                        <a:t>cpp</a:t>
                      </a:r>
                      <a:r>
                        <a:rPr lang="sk-SK" sz="2000" b="1" dirty="0">
                          <a:solidFill>
                            <a:srgbClr val="C00000"/>
                          </a:solidFill>
                          <a:effectLst/>
                        </a:rPr>
                        <a:t>, c</a:t>
                      </a:r>
                      <a:r>
                        <a:rPr lang="sk-SK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++,</a:t>
                      </a:r>
                      <a:r>
                        <a:rPr lang="sk-SK" sz="2000" b="1" dirty="0" smtClean="0">
                          <a:solidFill>
                            <a:srgbClr val="0070C0"/>
                          </a:solidFill>
                          <a:effectLst/>
                        </a:rPr>
                        <a:t> c</a:t>
                      </a:r>
                      <a:endParaRPr lang="sk-SK" sz="2000" b="1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Microsoft </a:t>
                      </a:r>
                      <a:r>
                        <a:rPr lang="sk-SK" sz="2000" b="1" dirty="0" err="1">
                          <a:solidFill>
                            <a:schemeClr val="tx2"/>
                          </a:solidFill>
                          <a:effectLst/>
                        </a:rPr>
                        <a:t>Visual</a:t>
                      </a: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 C++</a:t>
                      </a:r>
                      <a:endParaRPr lang="sk-SK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600" b="1" dirty="0" err="1">
                          <a:solidFill>
                            <a:srgbClr val="C00000"/>
                          </a:solidFill>
                          <a:effectLst/>
                        </a:rPr>
                        <a:t>cpp</a:t>
                      </a:r>
                      <a:r>
                        <a:rPr lang="sk-SK" sz="2000" b="1" dirty="0">
                          <a:solidFill>
                            <a:srgbClr val="C00000"/>
                          </a:solidFill>
                          <a:effectLst/>
                        </a:rPr>
                        <a:t>, cxx, </a:t>
                      </a:r>
                      <a:r>
                        <a:rPr lang="sk-SK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cc, </a:t>
                      </a:r>
                      <a:r>
                        <a:rPr lang="sk-SK" sz="3600" b="1" dirty="0" smtClean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sk-SK" sz="3600" b="1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2514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C a C++ program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698077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14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179512" y="1340768"/>
            <a:ext cx="4149542" cy="42334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sk-SK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prvy.c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zobrazí oznam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("Ahoj C++.");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("\n");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Zaciname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!\n");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sk-SK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4401062" y="1340768"/>
            <a:ext cx="4609494" cy="423346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prvy.cpp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zobrazí oznam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iostream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 smtClean="0">
              <a:solidFill>
                <a:srgbClr val="00206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namespace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 smtClean="0">
              <a:solidFill>
                <a:srgbClr val="00206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&lt;&lt; "Ahoj C++.";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"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Zaciname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!" &lt;&lt;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sk-SK" b="1" dirty="0">
              <a:solidFill>
                <a:srgbClr val="00206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8" name="Obrázok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698077"/>
            <a:ext cx="3096344" cy="971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6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sz="2800" dirty="0" err="1" smtClean="0"/>
              <a:t>Deklar</a:t>
            </a:r>
            <a:r>
              <a:rPr lang="sk-SK" sz="2800" dirty="0" err="1" smtClean="0"/>
              <a:t>ácie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698077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15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282702" y="2248795"/>
            <a:ext cx="8559102" cy="32778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pragma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once</a:t>
            </a:r>
            <a:endParaRPr lang="sk-SK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PripravZreby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unsigned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pocetZrebov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Zreb</a:t>
            </a:r>
            <a:endParaRPr lang="sk-SK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MUINT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cislo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kod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extern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Zreb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zreby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sk-SK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82702" y="1522504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accent5">
                    <a:lumMod val="25000"/>
                  </a:schemeClr>
                </a:solidFill>
              </a:rPr>
              <a:t>Súbor </a:t>
            </a:r>
            <a:r>
              <a:rPr lang="sk-SK" sz="2800" b="1" dirty="0" err="1" smtClean="0">
                <a:solidFill>
                  <a:schemeClr val="accent5">
                    <a:lumMod val="25000"/>
                  </a:schemeClr>
                </a:solidFill>
              </a:rPr>
              <a:t>Data.h</a:t>
            </a:r>
            <a:endParaRPr lang="sk-SK" sz="28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Definície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698077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16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282701" y="2276872"/>
            <a:ext cx="8559103" cy="35963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"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Data.h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Zreb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zreby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PripravZreby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(MUINT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pocetZrebov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(MUINT i = 0; i &lt;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pocetZrebov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i++)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sk-SK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zreby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[i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].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cislo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i + 1;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zreby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[i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].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kod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'A' + (i % 26);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sk-SK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12009" y="1538053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accent5">
                    <a:lumMod val="25000"/>
                  </a:schemeClr>
                </a:solidFill>
              </a:rPr>
              <a:t>Súbor </a:t>
            </a:r>
            <a:r>
              <a:rPr lang="sk-SK" sz="2800" b="1" dirty="0" err="1" smtClean="0">
                <a:solidFill>
                  <a:schemeClr val="accent5">
                    <a:lumMod val="25000"/>
                  </a:schemeClr>
                </a:solidFill>
              </a:rPr>
              <a:t>Data.c</a:t>
            </a:r>
            <a:endParaRPr lang="sk-SK" sz="28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Funkcia </a:t>
            </a:r>
            <a:r>
              <a:rPr lang="sk-SK" dirty="0" err="1" smtClean="0"/>
              <a:t>main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698" y="2801417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17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Skupina 27"/>
          <p:cNvGrpSpPr/>
          <p:nvPr/>
        </p:nvGrpSpPr>
        <p:grpSpPr>
          <a:xfrm>
            <a:off x="1467293" y="1456844"/>
            <a:ext cx="6137405" cy="4176463"/>
            <a:chOff x="26746" y="65257"/>
            <a:chExt cx="3311137" cy="1892448"/>
          </a:xfrm>
        </p:grpSpPr>
        <p:grpSp>
          <p:nvGrpSpPr>
            <p:cNvPr id="29" name="Skupina 28"/>
            <p:cNvGrpSpPr/>
            <p:nvPr/>
          </p:nvGrpSpPr>
          <p:grpSpPr>
            <a:xfrm>
              <a:off x="26746" y="65257"/>
              <a:ext cx="3311137" cy="1892448"/>
              <a:chOff x="26746" y="65257"/>
              <a:chExt cx="3311137" cy="1892448"/>
            </a:xfrm>
          </p:grpSpPr>
          <p:sp>
            <p:nvSpPr>
              <p:cNvPr id="37" name="Blok textu 72"/>
              <p:cNvSpPr txBox="1"/>
              <p:nvPr/>
            </p:nvSpPr>
            <p:spPr>
              <a:xfrm>
                <a:off x="1327159" y="1517120"/>
                <a:ext cx="1222375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ukončenie</a:t>
                </a:r>
                <a:r>
                  <a:rPr lang="sk-SK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</a:t>
                </a:r>
              </a:p>
            </p:txBody>
          </p:sp>
          <p:sp>
            <p:nvSpPr>
              <p:cNvPr id="31" name="Blok textu 60"/>
              <p:cNvSpPr txBox="1"/>
              <p:nvPr/>
            </p:nvSpPr>
            <p:spPr>
              <a:xfrm>
                <a:off x="982345" y="65257"/>
                <a:ext cx="1567189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meno </a:t>
                </a:r>
                <a:r>
                  <a:rPr lang="sk-SK" dirty="0" smtClean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</a:t>
                </a:r>
                <a:endParaRPr lang="sk-SK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Blok textu 62"/>
              <p:cNvSpPr txBox="1"/>
              <p:nvPr/>
            </p:nvSpPr>
            <p:spPr>
              <a:xfrm>
                <a:off x="1181100" y="590550"/>
                <a:ext cx="742315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sz="2000" b="1" dirty="0" err="1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int</a:t>
                </a:r>
                <a:r>
                  <a:rPr lang="sk-SK" sz="20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 </a:t>
                </a:r>
                <a:r>
                  <a:rPr lang="sk-SK" sz="2000" b="1" dirty="0" err="1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main</a:t>
                </a:r>
                <a:r>
                  <a:rPr lang="sk-SK" sz="20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sp>
            <p:nvSpPr>
              <p:cNvPr id="33" name="Blok textu 63"/>
              <p:cNvSpPr txBox="1"/>
              <p:nvPr/>
            </p:nvSpPr>
            <p:spPr>
              <a:xfrm>
                <a:off x="26746" y="1262380"/>
                <a:ext cx="1115695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definícia</a:t>
                </a:r>
                <a:r>
                  <a:rPr lang="sk-SK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</a:t>
                </a:r>
              </a:p>
            </p:txBody>
          </p:sp>
          <p:sp>
            <p:nvSpPr>
              <p:cNvPr id="34" name="Blok textu 64"/>
              <p:cNvSpPr txBox="1"/>
              <p:nvPr/>
            </p:nvSpPr>
            <p:spPr>
              <a:xfrm>
                <a:off x="1181100" y="1701800"/>
                <a:ext cx="233680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}</a:t>
                </a:r>
                <a:endParaRPr lang="sk-SK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Blok textu 66"/>
              <p:cNvSpPr txBox="1"/>
              <p:nvPr/>
            </p:nvSpPr>
            <p:spPr>
              <a:xfrm>
                <a:off x="1181100" y="781050"/>
                <a:ext cx="233680" cy="292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{</a:t>
                </a:r>
                <a:endParaRPr lang="sk-SK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Blok textu 70"/>
              <p:cNvSpPr txBox="1"/>
              <p:nvPr/>
            </p:nvSpPr>
            <p:spPr>
              <a:xfrm>
                <a:off x="2274668" y="1220776"/>
                <a:ext cx="856615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telo</a:t>
                </a:r>
                <a:r>
                  <a:rPr lang="sk-SK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</a:t>
                </a:r>
              </a:p>
            </p:txBody>
          </p:sp>
          <p:cxnSp>
            <p:nvCxnSpPr>
              <p:cNvPr id="38" name="Rovná spojovacia šípka 37"/>
              <p:cNvCxnSpPr/>
              <p:nvPr/>
            </p:nvCxnSpPr>
            <p:spPr>
              <a:xfrm>
                <a:off x="1702015" y="229681"/>
                <a:ext cx="7315" cy="373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lok textu 74"/>
              <p:cNvSpPr txBox="1"/>
              <p:nvPr/>
            </p:nvSpPr>
            <p:spPr>
              <a:xfrm>
                <a:off x="2246318" y="619716"/>
                <a:ext cx="1091565" cy="42439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b="1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hlavička</a:t>
                </a:r>
                <a:r>
                  <a:rPr lang="sk-SK" sz="2000" b="1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b="1" dirty="0" smtClean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b="1" dirty="0" smtClean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rozhranie</a:t>
                </a:r>
                <a:endParaRPr lang="sk-SK" b="1" dirty="0">
                  <a:solidFill>
                    <a:srgbClr val="0070C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Pravá zložená zátvorka 39"/>
              <p:cNvSpPr/>
              <p:nvPr/>
            </p:nvSpPr>
            <p:spPr>
              <a:xfrm>
                <a:off x="2190750" y="590550"/>
                <a:ext cx="45719" cy="255905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41" name="Ľavá zložená zátvorka 40"/>
              <p:cNvSpPr/>
              <p:nvPr/>
            </p:nvSpPr>
            <p:spPr>
              <a:xfrm>
                <a:off x="1098550" y="850900"/>
                <a:ext cx="87782" cy="101681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grpSp>
            <p:nvGrpSpPr>
              <p:cNvPr id="42" name="Skupina 41"/>
              <p:cNvGrpSpPr/>
              <p:nvPr/>
            </p:nvGrpSpPr>
            <p:grpSpPr>
              <a:xfrm>
                <a:off x="1346200" y="1079500"/>
                <a:ext cx="915035" cy="452755"/>
                <a:chOff x="0" y="0"/>
                <a:chExt cx="915035" cy="452755"/>
              </a:xfrm>
            </p:grpSpPr>
            <p:sp>
              <p:nvSpPr>
                <p:cNvPr id="43" name="Blok textu 67"/>
                <p:cNvSpPr txBox="1"/>
                <p:nvPr/>
              </p:nvSpPr>
              <p:spPr>
                <a:xfrm>
                  <a:off x="6350" y="0"/>
                  <a:ext cx="592455" cy="25590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sk-SK" sz="2000" b="1" dirty="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  <a:cs typeface="Courier New" panose="02070309020205020404" pitchFamily="49" charset="0"/>
                    </a:rPr>
                    <a:t>príkazy</a:t>
                  </a:r>
                </a:p>
              </p:txBody>
            </p:sp>
            <p:sp>
              <p:nvSpPr>
                <p:cNvPr id="44" name="Blok textu 68"/>
                <p:cNvSpPr txBox="1"/>
                <p:nvPr/>
              </p:nvSpPr>
              <p:spPr>
                <a:xfrm>
                  <a:off x="0" y="196850"/>
                  <a:ext cx="689610" cy="25590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sk-SK" sz="2000" b="1" dirty="0" err="1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  <a:cs typeface="Courier New" panose="02070309020205020404" pitchFamily="49" charset="0"/>
                    </a:rPr>
                    <a:t>return</a:t>
                  </a:r>
                  <a:r>
                    <a:rPr lang="sk-SK" sz="2000" b="1" dirty="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  <a:cs typeface="Courier New" panose="02070309020205020404" pitchFamily="49" charset="0"/>
                    </a:rPr>
                    <a:t> 0;</a:t>
                  </a:r>
                </a:p>
              </p:txBody>
            </p:sp>
            <p:sp>
              <p:nvSpPr>
                <p:cNvPr id="45" name="Pravá zložená zátvorka 44"/>
                <p:cNvSpPr/>
                <p:nvPr/>
              </p:nvSpPr>
              <p:spPr>
                <a:xfrm>
                  <a:off x="869950" y="0"/>
                  <a:ext cx="45085" cy="445770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sk-SK"/>
                </a:p>
              </p:txBody>
            </p:sp>
          </p:grpSp>
        </p:grpSp>
        <p:sp>
          <p:nvSpPr>
            <p:cNvPr id="30" name="Pravá zložená zátvorka 29"/>
            <p:cNvSpPr/>
            <p:nvPr/>
          </p:nvSpPr>
          <p:spPr>
            <a:xfrm rot="5400000">
              <a:off x="1657350" y="1257300"/>
              <a:ext cx="45085" cy="52197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</p:grpSp>
      <p:sp>
        <p:nvSpPr>
          <p:cNvPr id="46" name="Pravá zložená zátvorka 45"/>
          <p:cNvSpPr/>
          <p:nvPr/>
        </p:nvSpPr>
        <p:spPr>
          <a:xfrm rot="5400000">
            <a:off x="4599502" y="3981585"/>
            <a:ext cx="91817" cy="12332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2242754" y="6103818"/>
            <a:ext cx="4733988" cy="327782"/>
          </a:xfrm>
          <a:prstGeom prst="rect">
            <a:avLst/>
          </a:prstGeom>
          <a:solidFill>
            <a:schemeClr val="accent5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lvl="2" eaLnBrk="1" hangingPunct="1">
              <a:lnSpc>
                <a:spcPct val="80000"/>
              </a:lnSpc>
              <a:buFontTx/>
              <a:buNone/>
            </a:pP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Rovná spojnica 7"/>
          <p:cNvCxnSpPr/>
          <p:nvPr/>
        </p:nvCxnSpPr>
        <p:spPr>
          <a:xfrm>
            <a:off x="323528" y="5877272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Komentáre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024" y="18864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18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1115616" y="206084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/* 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komentár 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1115616" y="3227402"/>
            <a:ext cx="801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 C++ komentár (od </a:t>
            </a:r>
            <a:r>
              <a:rPr lang="sk-SK" sz="2000" dirty="0" smtClean="0"/>
              <a:t>C99 i v C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err="1" smtClean="0"/>
              <a:t>Preprocesor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5" y="177813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19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1115616" y="2060848"/>
            <a:ext cx="31085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251520" y="3105835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400" b="1" dirty="0" smtClean="0">
                <a:latin typeface="+mn-lt"/>
              </a:rPr>
              <a:t>program</a:t>
            </a:r>
            <a:r>
              <a:rPr lang="sk-SK" sz="2400" b="1" dirty="0">
                <a:latin typeface="+mn-lt"/>
              </a:rPr>
              <a:t>, ktorý spracováva zdrojový súbor pred vykonaním samotnej </a:t>
            </a:r>
            <a:r>
              <a:rPr lang="sk-SK" sz="2400" b="1" dirty="0" smtClean="0">
                <a:latin typeface="+mn-lt"/>
              </a:rPr>
              <a:t>kompilácie</a:t>
            </a:r>
          </a:p>
          <a:p>
            <a:pPr marL="342900" indent="-342900">
              <a:buFontTx/>
              <a:buChar char="-"/>
            </a:pPr>
            <a:endParaRPr lang="sk-SK" sz="2400" b="1" dirty="0" smtClean="0"/>
          </a:p>
          <a:p>
            <a:pPr marL="342900" indent="-342900">
              <a:buFontTx/>
              <a:buChar char="-"/>
            </a:pPr>
            <a:r>
              <a:rPr lang="sk-SK" sz="2400" b="1" dirty="0" smtClean="0"/>
              <a:t>direktívy </a:t>
            </a:r>
            <a:r>
              <a:rPr lang="sk-SK" sz="2400" b="1" dirty="0" err="1"/>
              <a:t>preprocesora</a:t>
            </a:r>
            <a:r>
              <a:rPr lang="sk-SK" sz="2400" b="1" dirty="0"/>
              <a:t> začínajú znakom </a:t>
            </a:r>
            <a:r>
              <a:rPr lang="en-US" sz="2400" b="1" dirty="0"/>
              <a:t>#</a:t>
            </a:r>
            <a:endParaRPr lang="sk-SK" sz="2400" b="1" dirty="0"/>
          </a:p>
          <a:p>
            <a:pPr marL="342900" indent="-342900">
              <a:buFontTx/>
              <a:buChar char="-"/>
            </a:pPr>
            <a:endParaRPr lang="sk-SK" sz="2400" b="1" dirty="0" smtClean="0">
              <a:latin typeface="+mn-lt"/>
            </a:endParaRPr>
          </a:p>
          <a:p>
            <a:pPr marL="342900" indent="-342900">
              <a:buFontTx/>
              <a:buChar char="-"/>
            </a:pPr>
            <a:endParaRPr lang="sk-SK" sz="2400" b="1" dirty="0">
              <a:latin typeface="+mn-lt"/>
            </a:endParaRPr>
          </a:p>
          <a:p>
            <a:pPr marL="342900" indent="-342900">
              <a:buFontTx/>
              <a:buChar char="-"/>
            </a:pPr>
            <a:endParaRPr lang="sk-SK" sz="24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81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415211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Pomôcky pri štúdiu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8311896" cy="5256584"/>
          </a:xfrm>
        </p:spPr>
        <p:txBody>
          <a:bodyPr/>
          <a:lstStyle/>
          <a:p>
            <a:pPr marL="285750"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    </a:t>
            </a:r>
            <a:r>
              <a:rPr lang="sk-SK" sz="3200" b="1" dirty="0" err="1" smtClean="0">
                <a:solidFill>
                  <a:srgbClr val="FF0000"/>
                </a:solidFill>
              </a:rPr>
              <a:t>Moodle</a:t>
            </a:r>
            <a:endParaRPr lang="en-US" sz="3200" b="1" dirty="0">
              <a:solidFill>
                <a:srgbClr val="FF0000"/>
              </a:solidFill>
            </a:endParaRPr>
          </a:p>
          <a:p>
            <a:pPr marL="457200" lvl="1" indent="0" algn="ctr" eaLnBrk="1" hangingPunct="1">
              <a:lnSpc>
                <a:spcPct val="80000"/>
              </a:lnSpc>
              <a:buNone/>
              <a:defRPr/>
            </a:pPr>
            <a:endParaRPr lang="sk-SK" sz="1400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dirty="0" smtClean="0">
                <a:solidFill>
                  <a:srgbClr val="FF0000"/>
                </a:solidFill>
              </a:rPr>
              <a:t>Prezentácie</a:t>
            </a:r>
          </a:p>
          <a:p>
            <a:pPr lvl="1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dirty="0" smtClean="0">
                <a:solidFill>
                  <a:srgbClr val="FF0000"/>
                </a:solidFill>
              </a:rPr>
              <a:t>Texty prednášok</a:t>
            </a:r>
          </a:p>
          <a:p>
            <a:pPr lvl="1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dirty="0" smtClean="0">
                <a:solidFill>
                  <a:srgbClr val="FF0000"/>
                </a:solidFill>
              </a:rPr>
              <a:t>Riešené príklady z cvičení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sk-SK" sz="2400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Teams </a:t>
            </a:r>
            <a:r>
              <a:rPr lang="en-US" sz="2400" dirty="0" smtClean="0">
                <a:solidFill>
                  <a:srgbClr val="FF0000"/>
                </a:solidFill>
              </a:rPr>
              <a:t>– </a:t>
            </a:r>
            <a:r>
              <a:rPr lang="en-US" sz="2400" dirty="0" err="1" smtClean="0">
                <a:solidFill>
                  <a:srgbClr val="FF0000"/>
                </a:solidFill>
              </a:rPr>
              <a:t>oznamy</a:t>
            </a:r>
            <a:r>
              <a:rPr lang="en-US" sz="2400" dirty="0" smtClean="0">
                <a:solidFill>
                  <a:srgbClr val="FF0000"/>
                </a:solidFill>
              </a:rPr>
              <a:t>, on-line v</a:t>
            </a:r>
            <a:r>
              <a:rPr lang="sk-SK" sz="2400" dirty="0" smtClean="0">
                <a:solidFill>
                  <a:srgbClr val="FF0000"/>
                </a:solidFill>
              </a:rPr>
              <a:t>ý</a:t>
            </a:r>
            <a:r>
              <a:rPr lang="en-US" sz="2400" dirty="0" smtClean="0">
                <a:solidFill>
                  <a:srgbClr val="FF0000"/>
                </a:solidFill>
              </a:rPr>
              <a:t>u</a:t>
            </a:r>
            <a:r>
              <a:rPr lang="sk-SK" sz="2400" dirty="0" smtClean="0">
                <a:solidFill>
                  <a:srgbClr val="FF0000"/>
                </a:solidFill>
              </a:rPr>
              <a:t>č</a:t>
            </a:r>
            <a:r>
              <a:rPr lang="en-US" sz="2400" dirty="0" err="1" smtClean="0">
                <a:solidFill>
                  <a:srgbClr val="FF0000"/>
                </a:solidFill>
              </a:rPr>
              <a:t>ba</a:t>
            </a:r>
            <a:endParaRPr lang="sk-SK" sz="2400" dirty="0">
              <a:solidFill>
                <a:srgbClr val="FF0000"/>
              </a:solidFill>
            </a:endParaRP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000" b="1" dirty="0" smtClean="0"/>
              <a:t>Knihy</a:t>
            </a:r>
          </a:p>
          <a:p>
            <a:pPr marL="801688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err="1" smtClean="0"/>
              <a:t>Thinking</a:t>
            </a:r>
            <a:r>
              <a:rPr lang="sk-SK" sz="2000" b="1" dirty="0" smtClean="0">
                <a:solidFill>
                  <a:schemeClr val="tx2"/>
                </a:solidFill>
              </a:rPr>
              <a:t> in C++</a:t>
            </a:r>
            <a:r>
              <a:rPr lang="sk-SK" sz="2000" dirty="0" smtClean="0">
                <a:solidFill>
                  <a:schemeClr val="tx2"/>
                </a:solidFill>
              </a:rPr>
              <a:t>,2nd </a:t>
            </a:r>
            <a:r>
              <a:rPr lang="sk-SK" sz="2000" dirty="0" err="1" smtClean="0">
                <a:solidFill>
                  <a:schemeClr val="tx2"/>
                </a:solidFill>
              </a:rPr>
              <a:t>Edition</a:t>
            </a:r>
            <a:r>
              <a:rPr lang="sk-SK" sz="2000" dirty="0" smtClean="0">
                <a:solidFill>
                  <a:schemeClr val="tx2"/>
                </a:solidFill>
              </a:rPr>
              <a:t>, </a:t>
            </a:r>
            <a:r>
              <a:rPr lang="sk-SK" sz="2000" dirty="0" err="1" smtClean="0">
                <a:solidFill>
                  <a:schemeClr val="tx2"/>
                </a:solidFill>
              </a:rPr>
              <a:t>Bruce</a:t>
            </a:r>
            <a:r>
              <a:rPr lang="sk-SK" sz="2000" dirty="0" smtClean="0">
                <a:solidFill>
                  <a:schemeClr val="tx2"/>
                </a:solidFill>
              </a:rPr>
              <a:t> </a:t>
            </a:r>
            <a:r>
              <a:rPr lang="sk-SK" sz="2000" dirty="0" err="1" smtClean="0">
                <a:solidFill>
                  <a:schemeClr val="tx2"/>
                </a:solidFill>
              </a:rPr>
              <a:t>Eckel</a:t>
            </a:r>
            <a:r>
              <a:rPr lang="sk-SK" sz="2000" dirty="0" smtClean="0">
                <a:solidFill>
                  <a:schemeClr val="tx2"/>
                </a:solidFill>
              </a:rPr>
              <a:t>,</a:t>
            </a:r>
          </a:p>
          <a:p>
            <a:pPr marL="0" lvl="1" indent="0" algn="r" eaLnBrk="1" hangingPunct="1">
              <a:lnSpc>
                <a:spcPct val="80000"/>
              </a:lnSpc>
              <a:buNone/>
              <a:defRPr/>
            </a:pPr>
            <a:endParaRPr lang="sk-SK" sz="2000" dirty="0" smtClean="0">
              <a:solidFill>
                <a:schemeClr val="tx2"/>
              </a:solidFill>
            </a:endParaRPr>
          </a:p>
          <a:p>
            <a:pPr marL="803275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en-US" sz="2000" b="1" dirty="0" err="1" smtClean="0">
                <a:solidFill>
                  <a:schemeClr val="tx2"/>
                </a:solidFill>
              </a:rPr>
              <a:t>Programo</a:t>
            </a:r>
            <a:r>
              <a:rPr lang="sk-SK" sz="2000" b="1" dirty="0" err="1" smtClean="0">
                <a:solidFill>
                  <a:schemeClr val="tx2"/>
                </a:solidFill>
              </a:rPr>
              <a:t>vací</a:t>
            </a:r>
            <a:r>
              <a:rPr lang="sk-SK" sz="2000" b="1" dirty="0" smtClean="0">
                <a:solidFill>
                  <a:schemeClr val="tx2"/>
                </a:solidFill>
              </a:rPr>
              <a:t> jazyk C++ 1., 2., 3. diel</a:t>
            </a:r>
            <a:r>
              <a:rPr lang="sk-SK" sz="2000" dirty="0" smtClean="0">
                <a:solidFill>
                  <a:schemeClr val="tx2"/>
                </a:solidFill>
              </a:rPr>
              <a:t>, Miroslav </a:t>
            </a:r>
            <a:r>
              <a:rPr lang="sk-SK" sz="2000" dirty="0" err="1" smtClean="0">
                <a:solidFill>
                  <a:schemeClr val="tx2"/>
                </a:solidFill>
              </a:rPr>
              <a:t>Virius</a:t>
            </a:r>
            <a:r>
              <a:rPr lang="sk-SK" sz="2000" dirty="0" smtClean="0">
                <a:solidFill>
                  <a:schemeClr val="tx2"/>
                </a:solidFill>
              </a:rPr>
              <a:t>, Česká technika – ČVUT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803275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en-US" sz="2000" b="1" dirty="0">
                <a:solidFill>
                  <a:schemeClr val="tx2"/>
                </a:solidFill>
              </a:rPr>
              <a:t>C++ </a:t>
            </a:r>
            <a:r>
              <a:rPr lang="en-US" sz="2000" b="1" dirty="0" smtClean="0">
                <a:solidFill>
                  <a:schemeClr val="tx2"/>
                </a:solidFill>
              </a:rPr>
              <a:t>17 in </a:t>
            </a:r>
            <a:r>
              <a:rPr lang="en-US" sz="2000" b="1" dirty="0">
                <a:solidFill>
                  <a:schemeClr val="tx2"/>
                </a:solidFill>
              </a:rPr>
              <a:t>Detail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</a:rPr>
              <a:t>Bartlomiej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Filipek</a:t>
            </a:r>
            <a:endParaRPr lang="en-US" sz="2000" dirty="0">
              <a:solidFill>
                <a:schemeClr val="tx2"/>
              </a:solidFill>
            </a:endParaRP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en-US" sz="2000" b="1" dirty="0" smtClean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000" b="1" dirty="0" err="1" smtClean="0"/>
              <a:t>Visual</a:t>
            </a:r>
            <a:r>
              <a:rPr lang="sk-SK" sz="2000" b="1" dirty="0" smtClean="0"/>
              <a:t> .net vývojové prostredie, </a:t>
            </a:r>
            <a:r>
              <a:rPr lang="sk-SK" sz="2000" b="1" dirty="0" err="1" smtClean="0"/>
              <a:t>help</a:t>
            </a:r>
            <a:endParaRPr lang="sk-SK" sz="2000" b="1" dirty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sk-SK" sz="2000" dirty="0"/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0" y="155679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35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89296" y="2316986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400" b="1" dirty="0" smtClean="0">
                <a:latin typeface="+mn-lt"/>
              </a:rPr>
              <a:t>včleňujú sa na začiatku do iných súborov</a:t>
            </a:r>
            <a:r>
              <a:rPr lang="en-US" sz="2400" b="1" dirty="0" smtClean="0">
                <a:latin typeface="+mn-lt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sk-SK" sz="2400" b="1" dirty="0" smtClean="0">
                <a:latin typeface="+mn-lt"/>
              </a:rPr>
              <a:t>p</a:t>
            </a:r>
            <a:r>
              <a:rPr lang="en-US" sz="2400" b="1" dirty="0" smtClean="0">
                <a:latin typeface="+mn-lt"/>
              </a:rPr>
              <a:t>r</a:t>
            </a:r>
            <a:r>
              <a:rPr lang="sk-SK" sz="2400" b="1" dirty="0" smtClean="0">
                <a:latin typeface="+mn-lt"/>
              </a:rPr>
              <a:t>í</a:t>
            </a:r>
            <a:r>
              <a:rPr lang="en-US" sz="2400" b="1" dirty="0" err="1" smtClean="0">
                <a:latin typeface="+mn-lt"/>
              </a:rPr>
              <a:t>kaz</a:t>
            </a:r>
            <a:r>
              <a:rPr lang="en-US" sz="2400" b="1" dirty="0" smtClean="0">
                <a:latin typeface="+mn-lt"/>
              </a:rPr>
              <a:t> </a:t>
            </a:r>
            <a:r>
              <a:rPr lang="sk-SK" sz="2400" b="1" dirty="0" err="1" smtClean="0">
                <a:latin typeface="+mn-lt"/>
              </a:rPr>
              <a:t>preprocesora</a:t>
            </a:r>
            <a:r>
              <a:rPr lang="sk-SK" sz="2400" b="1" dirty="0" smtClean="0">
                <a:latin typeface="+mn-lt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#include</a:t>
            </a:r>
          </a:p>
          <a:p>
            <a:endParaRPr lang="en-US" sz="2400" b="1" dirty="0" smtClean="0">
              <a:latin typeface="+mn-lt"/>
            </a:endParaRPr>
          </a:p>
          <a:p>
            <a:pPr lvl="2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standardny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 algn="ctr"/>
            <a:endParaRPr lang="en-US" sz="2400" b="1" dirty="0" smtClean="0">
              <a:latin typeface="+mn-lt"/>
            </a:endParaRPr>
          </a:p>
          <a:p>
            <a:pPr lvl="2"/>
            <a:r>
              <a:rPr lang="en-US" sz="2400" b="1" dirty="0" smtClean="0">
                <a:latin typeface="+mn-lt"/>
              </a:rPr>
              <a:t>               </a:t>
            </a:r>
            <a:r>
              <a:rPr lang="en-US" sz="2400" b="1" dirty="0" err="1" smtClean="0">
                <a:latin typeface="+mn-lt"/>
              </a:rPr>
              <a:t>alebo</a:t>
            </a:r>
            <a:endParaRPr lang="en-US" sz="2400" b="1" dirty="0" smtClean="0">
              <a:latin typeface="+mn-lt"/>
            </a:endParaRPr>
          </a:p>
          <a:p>
            <a:pPr lvl="2" algn="ctr"/>
            <a:endParaRPr lang="en-US" sz="2400" b="1" dirty="0" smtClean="0">
              <a:latin typeface="+mn-lt"/>
            </a:endParaRPr>
          </a:p>
          <a:p>
            <a:pPr lvl="2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vlastny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3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sk-SK" sz="2400" b="1" dirty="0" smtClean="0">
              <a:latin typeface="+mn-lt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>
                <a:solidFill>
                  <a:srgbClr val="C00000"/>
                </a:solidFill>
              </a:rPr>
              <a:t>Hlavičkové</a:t>
            </a:r>
            <a:r>
              <a:rPr lang="sk-SK" dirty="0" smtClean="0"/>
              <a:t> (včleňované) súbory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1921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20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477391" y="1556792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endParaRPr 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26" y="486916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Hlavičkové súbory</a:t>
            </a:r>
            <a:r>
              <a:rPr lang="en-US" dirty="0" smtClean="0"/>
              <a:t> </a:t>
            </a:r>
            <a:r>
              <a:rPr lang="sk-SK" dirty="0" smtClean="0"/>
              <a:t>-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sk-SK" dirty="0" smtClean="0"/>
              <a:t>í</a:t>
            </a:r>
            <a:r>
              <a:rPr lang="en-US" dirty="0" smtClean="0"/>
              <a:t>pony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5" y="126876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21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1115616" y="1551474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endParaRPr 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75431"/>
              </p:ext>
            </p:extLst>
          </p:nvPr>
        </p:nvGraphicFramePr>
        <p:xfrm>
          <a:off x="251520" y="2348880"/>
          <a:ext cx="8712968" cy="2573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8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6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Druh hlavičky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Konvencia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Príklad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solidFill>
                            <a:schemeClr val="tx1"/>
                          </a:solidFill>
                          <a:effectLst/>
                        </a:rPr>
                        <a:t>Použiteľné</a:t>
                      </a:r>
                      <a:r>
                        <a:rPr lang="sk-SK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v programoch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C++ starý štýl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Končí príponou .h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iostream.h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effectLst/>
                        </a:rPr>
                        <a:t>C++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C starý štýl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Končí príponou .h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math.h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effectLst/>
                        </a:rPr>
                        <a:t>C </a:t>
                      </a:r>
                      <a:r>
                        <a:rPr lang="sk-SK" sz="1800" dirty="0">
                          <a:effectLst/>
                        </a:rPr>
                        <a:t>a C</a:t>
                      </a:r>
                      <a:r>
                        <a:rPr lang="sk-SK" sz="1800" dirty="0" smtClean="0">
                          <a:effectLst/>
                        </a:rPr>
                        <a:t>++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C++ nový štýl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Bez prípony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iostream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effectLst/>
                        </a:rPr>
                        <a:t>C++, </a:t>
                      </a:r>
                      <a:r>
                        <a:rPr lang="sk-SK" sz="1800" dirty="0">
                          <a:effectLst/>
                        </a:rPr>
                        <a:t>používa </a:t>
                      </a:r>
                      <a:r>
                        <a:rPr lang="sk-SK" sz="1800" dirty="0" err="1">
                          <a:effectLst/>
                        </a:rPr>
                        <a:t>namespace</a:t>
                      </a:r>
                      <a:r>
                        <a:rPr lang="sk-SK" sz="1800" dirty="0">
                          <a:effectLst/>
                        </a:rPr>
                        <a:t> </a:t>
                      </a:r>
                      <a:r>
                        <a:rPr lang="sk-SK" sz="1800" dirty="0" err="1">
                          <a:effectLst/>
                        </a:rPr>
                        <a:t>std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Konvertované C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C </a:t>
                      </a:r>
                      <a:r>
                        <a:rPr lang="sk-SK" sz="1800" dirty="0" smtClean="0">
                          <a:effectLst/>
                        </a:rPr>
                        <a:t>prefix, </a:t>
                      </a:r>
                      <a:r>
                        <a:rPr lang="sk-SK" sz="1800" dirty="0">
                          <a:effectLst/>
                        </a:rPr>
                        <a:t>bez prípony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cmath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effectLst/>
                        </a:rPr>
                        <a:t>C++, </a:t>
                      </a:r>
                      <a:r>
                        <a:rPr lang="sk-SK" sz="1800" dirty="0">
                          <a:effectLst/>
                        </a:rPr>
                        <a:t>môžu používať </a:t>
                      </a:r>
                      <a:r>
                        <a:rPr lang="sk-SK" sz="1800" b="1" dirty="0" err="1">
                          <a:effectLst/>
                        </a:rPr>
                        <a:t>nie-C</a:t>
                      </a:r>
                      <a:r>
                        <a:rPr lang="sk-SK" sz="1800" dirty="0">
                          <a:effectLst/>
                        </a:rPr>
                        <a:t> vlastnosti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538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smtClean="0"/>
              <a:t>Pam</a:t>
            </a:r>
            <a:r>
              <a:rPr lang="sk-SK" dirty="0" err="1" smtClean="0"/>
              <a:t>äť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0" indent="0">
              <a:buNone/>
              <a:defRPr/>
            </a:pPr>
            <a:endParaRPr lang="sk-SK" sz="14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32994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22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90" y="13109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43421" y="1340768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43421" y="1556792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843034" y="1773246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843421" y="1989270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843421" y="2205294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43034" y="2421748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843034" y="2637772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843034" y="2853796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842647" y="3070250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842647" y="3286274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842647" y="3502298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42260" y="3718752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43808" y="3934776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843808" y="4150800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843421" y="436725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843421" y="458327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843421" y="479930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843034" y="501575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843808" y="523178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2843808" y="544780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843421" y="566425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2842260" y="588028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842260" y="609630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2843421" y="631276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051333" y="1268760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0x2000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1" name="BlokTextu 40"/>
          <p:cNvSpPr txBox="1"/>
          <p:nvPr/>
        </p:nvSpPr>
        <p:spPr>
          <a:xfrm>
            <a:off x="2051333" y="151091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0x2001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2" name="BlokTextu 41"/>
          <p:cNvSpPr txBox="1"/>
          <p:nvPr/>
        </p:nvSpPr>
        <p:spPr>
          <a:xfrm>
            <a:off x="2051720" y="1753071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0x2002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3" name="BlokTextu 42"/>
          <p:cNvSpPr txBox="1"/>
          <p:nvPr/>
        </p:nvSpPr>
        <p:spPr>
          <a:xfrm>
            <a:off x="2051720" y="196909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...</a:t>
            </a:r>
            <a:endParaRPr lang="sk-SK" sz="1400" dirty="0"/>
          </a:p>
        </p:txBody>
      </p:sp>
      <p:sp>
        <p:nvSpPr>
          <p:cNvPr id="8" name="BlokTextu 7"/>
          <p:cNvSpPr txBox="1"/>
          <p:nvPr/>
        </p:nvSpPr>
        <p:spPr>
          <a:xfrm>
            <a:off x="1009371" y="1237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Adresa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46" name="Rovná spojovacia šípka 45"/>
          <p:cNvCxnSpPr>
            <a:endCxn id="4" idx="1"/>
          </p:cNvCxnSpPr>
          <p:nvPr/>
        </p:nvCxnSpPr>
        <p:spPr>
          <a:xfrm flipV="1">
            <a:off x="1871506" y="1422649"/>
            <a:ext cx="179827" cy="6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ravá zložená zátvorka 55"/>
          <p:cNvSpPr/>
          <p:nvPr/>
        </p:nvSpPr>
        <p:spPr>
          <a:xfrm>
            <a:off x="4876195" y="1341198"/>
            <a:ext cx="72008" cy="8640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BlokTextu 58"/>
          <p:cNvSpPr txBox="1"/>
          <p:nvPr/>
        </p:nvSpPr>
        <p:spPr>
          <a:xfrm>
            <a:off x="4932040" y="161993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8000"/>
                </a:solidFill>
              </a:rPr>
              <a:t>Kódový segment</a:t>
            </a:r>
            <a:endParaRPr lang="sk-SK" dirty="0">
              <a:solidFill>
                <a:srgbClr val="008000"/>
              </a:solidFill>
            </a:endParaRPr>
          </a:p>
        </p:txBody>
      </p:sp>
      <p:sp>
        <p:nvSpPr>
          <p:cNvPr id="60" name="Pravá zložená zátvorka 59"/>
          <p:cNvSpPr/>
          <p:nvPr/>
        </p:nvSpPr>
        <p:spPr>
          <a:xfrm>
            <a:off x="7018015" y="2206154"/>
            <a:ext cx="45719" cy="4322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BlokTextu 60"/>
          <p:cNvSpPr txBox="1"/>
          <p:nvPr/>
        </p:nvSpPr>
        <p:spPr>
          <a:xfrm>
            <a:off x="7020272" y="418215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Dátový segment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62" name="Pravá zložená zátvorka 61"/>
          <p:cNvSpPr/>
          <p:nvPr/>
        </p:nvSpPr>
        <p:spPr>
          <a:xfrm>
            <a:off x="4886321" y="220615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3" name="Pravá zložená zátvorka 62"/>
          <p:cNvSpPr/>
          <p:nvPr/>
        </p:nvSpPr>
        <p:spPr>
          <a:xfrm>
            <a:off x="4886321" y="328627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4" name="Pravá zložená zátvorka 63"/>
          <p:cNvSpPr/>
          <p:nvPr/>
        </p:nvSpPr>
        <p:spPr>
          <a:xfrm>
            <a:off x="4886091" y="4367683"/>
            <a:ext cx="62112" cy="21578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5" name="BlokTextu 64"/>
          <p:cNvSpPr txBox="1"/>
          <p:nvPr/>
        </p:nvSpPr>
        <p:spPr>
          <a:xfrm>
            <a:off x="4948203" y="2561548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</a:rPr>
              <a:t>Statická pamäť</a:t>
            </a: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BlokTextu 65"/>
          <p:cNvSpPr txBox="1"/>
          <p:nvPr/>
        </p:nvSpPr>
        <p:spPr>
          <a:xfrm>
            <a:off x="4932040" y="3645024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F0"/>
                </a:solidFill>
              </a:rPr>
              <a:t>Zásobník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67" name="BlokTextu 66"/>
          <p:cNvSpPr txBox="1"/>
          <p:nvPr/>
        </p:nvSpPr>
        <p:spPr>
          <a:xfrm>
            <a:off x="4948203" y="5085184"/>
            <a:ext cx="22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Dynamická pamäť (halda)</a:t>
            </a:r>
            <a:endParaRPr lang="sk-SK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447453" y="1412776"/>
            <a:ext cx="82296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sk-SK" kern="0" dirty="0" smtClean="0">
                <a:solidFill>
                  <a:srgbClr val="FF0000"/>
                </a:solidFill>
              </a:rPr>
              <a:t>smerník je premenná, ktorá obsahuje adresu inej premennej</a:t>
            </a:r>
          </a:p>
          <a:p>
            <a:pPr eaLnBrk="1" hangingPunct="1">
              <a:lnSpc>
                <a:spcPct val="90000"/>
              </a:lnSpc>
            </a:pPr>
            <a:endParaRPr lang="sk-SK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sk-SK" kern="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k-SK" kern="0" dirty="0" smtClean="0"/>
              <a:t>pomocou smerníka môžeme ku premenným pristupovať tzv. nepriamo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čo je to?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23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81" y="1245323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415211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Požiadavky na skúšku </a:t>
            </a:r>
            <a:r>
              <a:rPr lang="sk-SK" smtClean="0"/>
              <a:t>- </a:t>
            </a:r>
            <a:r>
              <a:rPr lang="sk-SK" smtClean="0">
                <a:solidFill>
                  <a:srgbClr val="FF0000"/>
                </a:solidFill>
              </a:rPr>
              <a:t>Semester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378" y="1412776"/>
            <a:ext cx="8311896" cy="4968552"/>
          </a:xfrm>
        </p:spPr>
        <p:txBody>
          <a:bodyPr/>
          <a:lstStyle/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dirty="0" smtClean="0"/>
              <a:t>Získanie </a:t>
            </a:r>
            <a:r>
              <a:rPr lang="sk-SK" sz="2400" dirty="0"/>
              <a:t>minimálne </a:t>
            </a:r>
            <a:r>
              <a:rPr lang="sk-SK" sz="2400" b="1" dirty="0" smtClean="0"/>
              <a:t>2</a:t>
            </a:r>
            <a:r>
              <a:rPr lang="sk-SK" sz="2400" b="1" dirty="0" smtClean="0">
                <a:solidFill>
                  <a:srgbClr val="FF0000"/>
                </a:solidFill>
              </a:rPr>
              <a:t>5</a:t>
            </a:r>
            <a:r>
              <a:rPr lang="sk-SK" sz="2400" dirty="0" smtClean="0"/>
              <a:t> </a:t>
            </a:r>
            <a:r>
              <a:rPr lang="sk-SK" sz="2400" dirty="0"/>
              <a:t>bodov počas semestra</a:t>
            </a:r>
            <a:r>
              <a:rPr lang="sk-SK" sz="2400" dirty="0" smtClean="0"/>
              <a:t>.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r>
              <a:rPr lang="sk-SK" sz="2400" b="1" dirty="0"/>
              <a:t>Skúška</a:t>
            </a:r>
            <a:r>
              <a:rPr lang="sk-SK" sz="2400" dirty="0"/>
              <a:t> z predmetu pozostáva z nasledujúcich súčastí:</a:t>
            </a:r>
            <a:br>
              <a:rPr lang="sk-SK" sz="2400" dirty="0"/>
            </a:br>
            <a:endParaRPr lang="sk-SK" sz="2400" dirty="0" smtClean="0"/>
          </a:p>
          <a:p>
            <a:pPr marL="0" indent="0">
              <a:buNone/>
            </a:pPr>
            <a:r>
              <a:rPr lang="sk-SK" sz="1600" dirty="0" smtClean="0"/>
              <a:t>1</a:t>
            </a:r>
            <a:r>
              <a:rPr lang="sk-SK" sz="1600" dirty="0"/>
              <a:t>. </a:t>
            </a:r>
            <a:r>
              <a:rPr lang="sk-SK" sz="1600" dirty="0">
                <a:solidFill>
                  <a:srgbClr val="FF0000"/>
                </a:solidFill>
              </a:rPr>
              <a:t>Získanie minimálne </a:t>
            </a:r>
            <a:r>
              <a:rPr lang="sk-SK" sz="1600" b="1" dirty="0">
                <a:solidFill>
                  <a:srgbClr val="FF0000"/>
                </a:solidFill>
              </a:rPr>
              <a:t>25</a:t>
            </a:r>
            <a:r>
              <a:rPr lang="sk-SK" sz="1600" dirty="0">
                <a:solidFill>
                  <a:srgbClr val="FF0000"/>
                </a:solidFill>
              </a:rPr>
              <a:t> bodov počas semestra</a:t>
            </a:r>
            <a:r>
              <a:rPr lang="sk-SK" sz="1600" dirty="0" smtClean="0"/>
              <a:t>. Tieto </a:t>
            </a:r>
            <a:r>
              <a:rPr lang="sk-SK" sz="1600" dirty="0"/>
              <a:t>body sa dajú </a:t>
            </a:r>
            <a:r>
              <a:rPr lang="sk-SK" sz="1600" dirty="0" smtClean="0"/>
              <a:t>získať </a:t>
            </a:r>
            <a:r>
              <a:rPr lang="sk-SK" sz="1600" dirty="0"/>
              <a:t>z kontrolných praktických testov počas semestra na cvičeniach na počítači </a:t>
            </a:r>
            <a:r>
              <a:rPr lang="sk-SK" sz="1600" dirty="0" smtClean="0"/>
              <a:t>riešením zadania:</a:t>
            </a:r>
          </a:p>
          <a:p>
            <a:pPr marL="0" indent="0">
              <a:buNone/>
            </a:pP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>	</a:t>
            </a:r>
            <a:r>
              <a:rPr lang="en-US" sz="1600" dirty="0" smtClean="0"/>
              <a:t> </a:t>
            </a:r>
            <a:r>
              <a:rPr lang="sk-SK" sz="1600" dirty="0" smtClean="0"/>
              <a:t>1.test </a:t>
            </a:r>
            <a:r>
              <a:rPr lang="sk-SK" sz="1600" dirty="0"/>
              <a:t>(</a:t>
            </a:r>
            <a:r>
              <a:rPr lang="sk-SK" sz="1600" b="1" dirty="0"/>
              <a:t>10 bodov</a:t>
            </a:r>
            <a:r>
              <a:rPr lang="sk-SK" sz="1600" dirty="0"/>
              <a:t>): 4.cvičenie -  v týždni  14. - 18. október </a:t>
            </a:r>
            <a:endParaRPr lang="en-US" sz="1600" dirty="0" smtClean="0"/>
          </a:p>
          <a:p>
            <a:pPr marL="0" indent="0">
              <a:buNone/>
            </a:pPr>
            <a:r>
              <a:rPr lang="sk-SK" sz="1600" dirty="0" smtClean="0"/>
              <a:t>	</a:t>
            </a:r>
            <a:r>
              <a:rPr lang="en-US" sz="1600" dirty="0" smtClean="0"/>
              <a:t>     </a:t>
            </a:r>
            <a:r>
              <a:rPr lang="sk-SK" sz="1600" dirty="0" smtClean="0">
                <a:solidFill>
                  <a:srgbClr val="FF0000"/>
                </a:solidFill>
              </a:rPr>
              <a:t>(</a:t>
            </a:r>
            <a:r>
              <a:rPr lang="sk-SK" sz="1600" dirty="0">
                <a:solidFill>
                  <a:srgbClr val="FF0000"/>
                </a:solidFill>
              </a:rPr>
              <a:t>v prípade on-line cvičení </a:t>
            </a:r>
            <a:r>
              <a:rPr lang="sk-SK" sz="1600" b="1" dirty="0">
                <a:solidFill>
                  <a:srgbClr val="FF0000"/>
                </a:solidFill>
              </a:rPr>
              <a:t>5.cvičenie - 15 bodov</a:t>
            </a:r>
            <a:r>
              <a:rPr lang="sk-SK" sz="1600" dirty="0">
                <a:solidFill>
                  <a:srgbClr val="FF0000"/>
                </a:solidFill>
              </a:rPr>
              <a:t>)</a:t>
            </a:r>
            <a:br>
              <a:rPr lang="sk-SK" sz="1600" dirty="0">
                <a:solidFill>
                  <a:srgbClr val="FF0000"/>
                </a:solidFill>
              </a:rPr>
            </a:br>
            <a:r>
              <a:rPr lang="sk-SK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smtClean="0"/>
              <a:t> </a:t>
            </a:r>
            <a:r>
              <a:rPr lang="sk-SK" sz="1600" dirty="0" smtClean="0"/>
              <a:t>2.test </a:t>
            </a:r>
            <a:r>
              <a:rPr lang="sk-SK" sz="1600" dirty="0"/>
              <a:t>(</a:t>
            </a:r>
            <a:r>
              <a:rPr lang="sk-SK" sz="1600" b="1" dirty="0"/>
              <a:t>15 bodov</a:t>
            </a:r>
            <a:r>
              <a:rPr lang="sk-SK" sz="1600" dirty="0"/>
              <a:t>): 8.cvičenie -  v týždni  11. - 15. november </a:t>
            </a:r>
            <a:endParaRPr lang="en-US" sz="1600" dirty="0" smtClean="0"/>
          </a:p>
          <a:p>
            <a:pPr marL="0" indent="0">
              <a:buNone/>
            </a:pPr>
            <a:r>
              <a:rPr lang="sk-SK" sz="1600" dirty="0" smtClean="0"/>
              <a:t>	</a:t>
            </a:r>
            <a:r>
              <a:rPr lang="en-US" sz="1600" dirty="0" smtClean="0"/>
              <a:t>     </a:t>
            </a:r>
            <a:r>
              <a:rPr lang="sk-SK" sz="1600" dirty="0" smtClean="0">
                <a:solidFill>
                  <a:srgbClr val="FF0000"/>
                </a:solidFill>
              </a:rPr>
              <a:t>(</a:t>
            </a:r>
            <a:r>
              <a:rPr lang="sk-SK" sz="1600" dirty="0">
                <a:solidFill>
                  <a:srgbClr val="FF0000"/>
                </a:solidFill>
              </a:rPr>
              <a:t>v prípade on-line cvičení </a:t>
            </a:r>
            <a:r>
              <a:rPr lang="sk-SK" sz="1600" b="1" dirty="0">
                <a:solidFill>
                  <a:srgbClr val="FF0000"/>
                </a:solidFill>
              </a:rPr>
              <a:t>sa tento test vynecháva</a:t>
            </a:r>
            <a:r>
              <a:rPr lang="sk-SK" sz="1600" dirty="0" smtClean="0">
                <a:solidFill>
                  <a:srgbClr val="FF0000"/>
                </a:solidFill>
              </a:rPr>
              <a:t>)</a:t>
            </a:r>
            <a:endParaRPr lang="en-US" sz="1600" dirty="0" smtClean="0"/>
          </a:p>
          <a:p>
            <a:pPr marL="0" indent="0">
              <a:buNone/>
            </a:pPr>
            <a:r>
              <a:rPr lang="sk-SK" sz="1600" dirty="0" smtClean="0"/>
              <a:t>	</a:t>
            </a:r>
            <a:r>
              <a:rPr lang="sk-SK" sz="1600" dirty="0"/>
              <a:t> </a:t>
            </a:r>
            <a:r>
              <a:rPr lang="sk-SK" sz="1600" dirty="0" smtClean="0"/>
              <a:t>3.test </a:t>
            </a:r>
            <a:r>
              <a:rPr lang="sk-SK" sz="1600" dirty="0"/>
              <a:t>(</a:t>
            </a:r>
            <a:r>
              <a:rPr lang="sk-SK" sz="1600" b="1" dirty="0"/>
              <a:t>20 bodov</a:t>
            </a:r>
            <a:r>
              <a:rPr lang="sk-SK" sz="1600" dirty="0"/>
              <a:t>): 12.cvičenie -  v týždni  9. - 13. december </a:t>
            </a:r>
            <a:endParaRPr lang="en-US" sz="1600" dirty="0" smtClean="0"/>
          </a:p>
          <a:p>
            <a:pPr marL="0" indent="0">
              <a:buNone/>
            </a:pPr>
            <a:r>
              <a:rPr lang="sk-SK" sz="1600" dirty="0" smtClean="0"/>
              <a:t>	</a:t>
            </a:r>
            <a:r>
              <a:rPr lang="en-US" sz="1600" dirty="0" smtClean="0"/>
              <a:t>     </a:t>
            </a:r>
            <a:r>
              <a:rPr lang="sk-SK" sz="1600" dirty="0" smtClean="0">
                <a:solidFill>
                  <a:srgbClr val="FF0000"/>
                </a:solidFill>
              </a:rPr>
              <a:t>(</a:t>
            </a:r>
            <a:r>
              <a:rPr lang="sk-SK" sz="1600" dirty="0">
                <a:solidFill>
                  <a:srgbClr val="FF0000"/>
                </a:solidFill>
              </a:rPr>
              <a:t>v prípade on-line cvičení </a:t>
            </a:r>
            <a:r>
              <a:rPr lang="sk-SK" sz="1600" b="1" dirty="0">
                <a:solidFill>
                  <a:srgbClr val="FF0000"/>
                </a:solidFill>
              </a:rPr>
              <a:t>11.cvičenie - 25 bodov</a:t>
            </a:r>
            <a:r>
              <a:rPr lang="sk-SK" sz="16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sk-SK" sz="1600" dirty="0" smtClean="0"/>
              <a:t>Všetky </a:t>
            </a:r>
            <a:r>
              <a:rPr lang="sk-SK" sz="1600" dirty="0"/>
              <a:t>body, získané počas semestra sa pripočítavajú k bodom, získaným zo skúškového testu, samozrejme až po získaní požadovaných 13 bodov zo skúškového testu.</a:t>
            </a: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44" y="162880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3016"/>
            <a:ext cx="246881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415211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Požiadavky na skúšku </a:t>
            </a:r>
            <a:r>
              <a:rPr lang="sk-SK" dirty="0" smtClean="0"/>
              <a:t>– </a:t>
            </a:r>
            <a:r>
              <a:rPr lang="en-US" dirty="0" err="1" smtClean="0">
                <a:solidFill>
                  <a:srgbClr val="FF0000"/>
                </a:solidFill>
              </a:rPr>
              <a:t>Sk</a:t>
            </a:r>
            <a:r>
              <a:rPr lang="sk-SK" dirty="0" err="1" smtClean="0">
                <a:solidFill>
                  <a:srgbClr val="FF0000"/>
                </a:solidFill>
              </a:rPr>
              <a:t>úšk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378" y="1772816"/>
            <a:ext cx="8311896" cy="4536504"/>
          </a:xfrm>
        </p:spPr>
        <p:txBody>
          <a:bodyPr/>
          <a:lstStyle/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dirty="0"/>
              <a:t>Skúška </a:t>
            </a:r>
            <a:r>
              <a:rPr lang="sk-SK" sz="2400" dirty="0" smtClean="0"/>
              <a:t>- </a:t>
            </a:r>
            <a:r>
              <a:rPr lang="sk-SK" sz="2400" dirty="0"/>
              <a:t>riešenie úlohy na počítači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400" dirty="0" smtClean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1600" dirty="0" smtClean="0"/>
              <a:t>2</a:t>
            </a:r>
            <a:r>
              <a:rPr lang="sk-SK" sz="1600" dirty="0"/>
              <a:t>. </a:t>
            </a:r>
            <a:r>
              <a:rPr lang="sk-SK" sz="1600" dirty="0">
                <a:solidFill>
                  <a:srgbClr val="FF0000"/>
                </a:solidFill>
              </a:rPr>
              <a:t>Skúškový test</a:t>
            </a:r>
            <a:r>
              <a:rPr lang="sk-SK" sz="1600" dirty="0"/>
              <a:t>. Zo skúškového testu je potrebné získať minimálne </a:t>
            </a:r>
            <a:r>
              <a:rPr lang="sk-SK" sz="1600" b="1" dirty="0">
                <a:solidFill>
                  <a:srgbClr val="FF0000"/>
                </a:solidFill>
              </a:rPr>
              <a:t>13</a:t>
            </a:r>
            <a:r>
              <a:rPr lang="sk-SK" sz="1600" dirty="0">
                <a:solidFill>
                  <a:srgbClr val="FF0000"/>
                </a:solidFill>
              </a:rPr>
              <a:t> bodov</a:t>
            </a:r>
            <a:r>
              <a:rPr lang="sk-SK" sz="1600" dirty="0"/>
              <a:t> z celkového počtu </a:t>
            </a:r>
            <a:r>
              <a:rPr lang="sk-SK" sz="1600" b="1" dirty="0"/>
              <a:t>25</a:t>
            </a:r>
            <a:r>
              <a:rPr lang="sk-SK" sz="1600" dirty="0"/>
              <a:t>. </a:t>
            </a:r>
            <a:endParaRPr lang="sk-SK" sz="1600" dirty="0" smtClean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/>
              <a:t>    Skúška prebieha na počítači riešením zadania (program v C, C++).</a:t>
            </a:r>
            <a:br>
              <a:rPr lang="sk-SK" sz="1600" dirty="0"/>
            </a:br>
            <a:endParaRPr lang="sk-SK" sz="1600" dirty="0"/>
          </a:p>
          <a:p>
            <a:pPr marL="0" indent="0">
              <a:buNone/>
            </a:pPr>
            <a:r>
              <a:rPr lang="sk-SK" sz="1600" dirty="0" smtClean="0">
                <a:solidFill>
                  <a:schemeClr val="tx1"/>
                </a:solidFill>
              </a:rPr>
              <a:t>3</a:t>
            </a:r>
            <a:r>
              <a:rPr lang="sk-SK" sz="1600" dirty="0">
                <a:solidFill>
                  <a:schemeClr val="tx1"/>
                </a:solidFill>
              </a:rPr>
              <a:t>. Študenti, ktorí získajú </a:t>
            </a:r>
            <a:r>
              <a:rPr lang="sk-SK" sz="1600" dirty="0">
                <a:solidFill>
                  <a:srgbClr val="FF0000"/>
                </a:solidFill>
              </a:rPr>
              <a:t>20-24 bodov </a:t>
            </a:r>
            <a:r>
              <a:rPr lang="sk-SK" sz="1600" dirty="0">
                <a:solidFill>
                  <a:schemeClr val="tx1"/>
                </a:solidFill>
              </a:rPr>
              <a:t>môžu absolvovať skúšku s tým, že zo skúškového testu musia minimálne získať </a:t>
            </a:r>
            <a:r>
              <a:rPr lang="sk-SK" sz="1600" b="1" dirty="0">
                <a:solidFill>
                  <a:schemeClr val="tx1"/>
                </a:solidFill>
              </a:rPr>
              <a:t>13 + chýbajúci počet bodov zo semestra</a:t>
            </a:r>
            <a:r>
              <a:rPr lang="sk-SK" sz="1600" dirty="0">
                <a:solidFill>
                  <a:schemeClr val="tx1"/>
                </a:solidFill>
              </a:rPr>
              <a:t>,  napr. ak počas semestra získa 21 bodov, na skúške musí získať 13+(25-21)=17 bodov.</a:t>
            </a:r>
          </a:p>
          <a:p>
            <a:pPr marL="0" indent="0">
              <a:buNone/>
            </a:pPr>
            <a:r>
              <a:rPr lang="sk-SK" sz="1600" dirty="0"/>
              <a:t>Stupnica: </a:t>
            </a:r>
          </a:p>
          <a:p>
            <a:pPr marL="0" indent="0">
              <a:buNone/>
            </a:pPr>
            <a:r>
              <a:rPr lang="sk-SK" sz="1600" dirty="0" smtClean="0"/>
              <a:t>	A </a:t>
            </a:r>
            <a:r>
              <a:rPr lang="sk-SK" sz="1600" dirty="0"/>
              <a:t>... 70-65 bodov</a:t>
            </a:r>
            <a:br>
              <a:rPr lang="sk-SK" sz="1600" dirty="0"/>
            </a:br>
            <a:r>
              <a:rPr lang="sk-SK" sz="1600" dirty="0" smtClean="0"/>
              <a:t>	B </a:t>
            </a:r>
            <a:r>
              <a:rPr lang="sk-SK" sz="1600" dirty="0"/>
              <a:t>... 64-59</a:t>
            </a:r>
            <a:br>
              <a:rPr lang="sk-SK" sz="1600" dirty="0"/>
            </a:br>
            <a:r>
              <a:rPr lang="sk-SK" sz="1600" dirty="0" smtClean="0"/>
              <a:t>	C </a:t>
            </a:r>
            <a:r>
              <a:rPr lang="sk-SK" sz="1600" dirty="0"/>
              <a:t>... 58-52</a:t>
            </a:r>
            <a:br>
              <a:rPr lang="sk-SK" sz="1600" dirty="0"/>
            </a:br>
            <a:r>
              <a:rPr lang="sk-SK" sz="1600" dirty="0" smtClean="0"/>
              <a:t>	D </a:t>
            </a:r>
            <a:r>
              <a:rPr lang="sk-SK" sz="1600" dirty="0"/>
              <a:t>... 51-45</a:t>
            </a:r>
            <a:br>
              <a:rPr lang="sk-SK" sz="1600" dirty="0"/>
            </a:br>
            <a:r>
              <a:rPr lang="sk-SK" sz="1600" dirty="0" smtClean="0"/>
              <a:t>	E </a:t>
            </a:r>
            <a:r>
              <a:rPr lang="sk-SK" sz="1600" dirty="0"/>
              <a:t>... 44-38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000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dirty="0" smtClean="0"/>
              <a:t>Skúška + riešenie úlohy na počítači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dirty="0"/>
              <a:t>	</a:t>
            </a:r>
            <a:endParaRPr lang="sk-SK" sz="2400" dirty="0" smtClean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400" dirty="0"/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042" y="328498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4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371750"/>
            <a:ext cx="246881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0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THIOBE index</a:t>
            </a:r>
            <a:endParaRPr lang="sk-SK" dirty="0"/>
          </a:p>
        </p:txBody>
      </p:sp>
      <p:graphicFrame>
        <p:nvGraphicFramePr>
          <p:cNvPr id="5" name="Zástupný objekt pre obsah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275285"/>
              </p:ext>
            </p:extLst>
          </p:nvPr>
        </p:nvGraphicFramePr>
        <p:xfrm>
          <a:off x="467544" y="1125538"/>
          <a:ext cx="8229600" cy="345652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86408">
                  <a:extLst>
                    <a:ext uri="{9D8B030D-6E8A-4147-A177-3AD203B41FA5}">
                      <a16:colId xmlns:a16="http://schemas.microsoft.com/office/drawing/2014/main" val="66541918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71383938"/>
                    </a:ext>
                  </a:extLst>
                </a:gridCol>
                <a:gridCol w="3734072">
                  <a:extLst>
                    <a:ext uri="{9D8B030D-6E8A-4147-A177-3AD203B41FA5}">
                      <a16:colId xmlns:a16="http://schemas.microsoft.com/office/drawing/2014/main" val="4122273942"/>
                    </a:ext>
                  </a:extLst>
                </a:gridCol>
                <a:gridCol w="1532856">
                  <a:extLst>
                    <a:ext uri="{9D8B030D-6E8A-4147-A177-3AD203B41FA5}">
                      <a16:colId xmlns:a16="http://schemas.microsoft.com/office/drawing/2014/main" val="176895315"/>
                    </a:ext>
                  </a:extLst>
                </a:gridCol>
              </a:tblGrid>
              <a:tr h="5320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 err="1">
                          <a:effectLst/>
                        </a:rPr>
                        <a:t>Programming</a:t>
                      </a:r>
                      <a:r>
                        <a:rPr lang="sk-SK" sz="2000" dirty="0">
                          <a:effectLst/>
                        </a:rPr>
                        <a:t> </a:t>
                      </a:r>
                      <a:r>
                        <a:rPr lang="sk-SK" sz="2000" dirty="0" err="1">
                          <a:effectLst/>
                        </a:rPr>
                        <a:t>Language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err="1" smtClean="0">
                          <a:effectLst/>
                        </a:rPr>
                        <a:t>Ratings</a:t>
                      </a:r>
                      <a:r>
                        <a:rPr lang="sk-SK" sz="2000" dirty="0" smtClean="0">
                          <a:effectLst/>
                        </a:rPr>
                        <a:t> 2020/9</a:t>
                      </a:r>
                      <a:endParaRPr lang="sk-SK" sz="2000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44216"/>
                  </a:ext>
                </a:extLst>
              </a:tr>
              <a:tr h="506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sk-SK" sz="4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4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sk-SK" sz="4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4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15.95%</a:t>
                      </a:r>
                      <a:endParaRPr lang="sk-SK" sz="4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9685801"/>
                  </a:ext>
                </a:extLst>
              </a:tr>
              <a:tr h="630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sk-SK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sk-SK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sk-SK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3.48%</a:t>
                      </a:r>
                      <a:endParaRPr lang="sk-SK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4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6274340"/>
                  </a:ext>
                </a:extLst>
              </a:tr>
              <a:tr h="54432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sk-SK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sk-SK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10.47%</a:t>
                      </a:r>
                      <a:endParaRPr lang="sk-SK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2000" b="1" kern="12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254590"/>
                  </a:ext>
                </a:extLst>
              </a:tr>
              <a:tr h="9769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sk-SK" sz="4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4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sk-SK" sz="4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4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7.11%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2800" b="1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886662"/>
                  </a:ext>
                </a:extLst>
              </a:tr>
            </a:tbl>
          </a:graphicData>
        </a:graphic>
      </p:graphicFrame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5</a:t>
            </a:fld>
            <a:endParaRPr lang="sk-SK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40421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C jazyk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8249738" cy="5112779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smtClean="0"/>
              <a:t>„vedľajší produkt“ vývoja operačného systému Unix 1969-1973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000" b="1" dirty="0" smtClean="0"/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smtClean="0"/>
              <a:t>1989 </a:t>
            </a:r>
            <a:r>
              <a:rPr lang="sk-SK" sz="2000" b="1" dirty="0"/>
              <a:t>prijatý štandard ANSI-C, 1990 prijatý aj organizáciou </a:t>
            </a:r>
            <a:r>
              <a:rPr lang="sk-SK" sz="2000" b="1" dirty="0" smtClean="0"/>
              <a:t>ISO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000" b="1" dirty="0" smtClean="0"/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smtClean="0"/>
              <a:t>C99 </a:t>
            </a:r>
            <a:r>
              <a:rPr lang="sk-SK" sz="2000" b="1" dirty="0"/>
              <a:t>– prijatý ISO v 1999 a ANSI v marci </a:t>
            </a:r>
            <a:r>
              <a:rPr lang="sk-SK" sz="2000" b="1" dirty="0" smtClean="0"/>
              <a:t>2000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000" b="1" dirty="0"/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smtClean="0"/>
              <a:t>C18 – jún 2018</a:t>
            </a:r>
            <a:endParaRPr lang="sk-SK" sz="2000" b="1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000" b="1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b="1" dirty="0" smtClean="0"/>
              <a:t>Stručný	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/>
              <a:t>Kompaktný výkonný cieľový kód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b="1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b="1" dirty="0" smtClean="0"/>
              <a:t>Možnosť ovládať hardvér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/>
              <a:t>Strojovo-nezávislý jazyk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/>
              <a:t>Prenositeľnosť na rôzne hardvérové konfigurácie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b="1" dirty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/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6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 descr="\\vt4\vt4-D\Vyuka\2014\Prednasky\dennis ritchi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19" y="2461269"/>
            <a:ext cx="2941320" cy="380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5176" y="6389712"/>
            <a:ext cx="2941320" cy="49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sk-SK" sz="2000" b="1" i="1" kern="0" dirty="0" err="1" smtClean="0"/>
              <a:t>Dennis</a:t>
            </a:r>
            <a:r>
              <a:rPr lang="sk-SK" sz="2000" b="1" i="1" kern="0" dirty="0" smtClean="0"/>
              <a:t> </a:t>
            </a:r>
            <a:r>
              <a:rPr lang="sk-SK" sz="2000" b="1" i="1" kern="0" dirty="0" err="1" smtClean="0"/>
              <a:t>Ritchie</a:t>
            </a:r>
            <a:endParaRPr lang="sk-SK" sz="2000" b="1" i="1" kern="0" dirty="0"/>
          </a:p>
        </p:txBody>
      </p:sp>
    </p:spTree>
    <p:extLst>
      <p:ext uri="{BB962C8B-B14F-4D97-AF65-F5344CB8AC3E}">
        <p14:creationId xmlns:p14="http://schemas.microsoft.com/office/powerpoint/2010/main" val="6936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/>
              <a:t>Filozofia programovania v </a:t>
            </a:r>
            <a:r>
              <a:rPr lang="sk-SK" dirty="0" smtClean="0"/>
              <a:t>C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6881586" cy="5112779"/>
          </a:xfrm>
        </p:spPr>
        <p:txBody>
          <a:bodyPr/>
          <a:lstStyle/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b="1" dirty="0" smtClean="0">
                <a:solidFill>
                  <a:srgbClr val="C00000"/>
                </a:solidFill>
              </a:rPr>
              <a:t>Program = Dáta + Algoritmy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400" b="1" dirty="0" smtClean="0">
              <a:solidFill>
                <a:srgbClr val="C00000"/>
              </a:solidFill>
            </a:endParaRPr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r>
              <a:rPr lang="sk-SK" sz="1600" b="1" dirty="0" smtClean="0"/>
              <a:t>Dáta</a:t>
            </a:r>
            <a:r>
              <a:rPr lang="sk-SK" sz="1600" b="1" dirty="0" smtClean="0">
                <a:solidFill>
                  <a:schemeClr val="tx1"/>
                </a:solidFill>
              </a:rPr>
              <a:t> – informácia, spracovávaná programom</a:t>
            </a:r>
            <a:r>
              <a:rPr lang="sk-SK" sz="1600" b="1" dirty="0" smtClean="0"/>
              <a:t>	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/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r>
              <a:rPr lang="sk-SK" sz="1600" b="1" dirty="0" smtClean="0"/>
              <a:t>Algoritmy </a:t>
            </a:r>
            <a:r>
              <a:rPr lang="sk-SK" sz="1600" b="1" dirty="0" smtClean="0">
                <a:solidFill>
                  <a:schemeClr val="tx1"/>
                </a:solidFill>
              </a:rPr>
              <a:t>– metódy programu na spracovanie dát</a:t>
            </a:r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endParaRPr lang="sk-SK" sz="1600" dirty="0"/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endParaRPr lang="sk-SK" sz="1600" dirty="0" smtClean="0"/>
          </a:p>
          <a:p>
            <a:pPr marL="0" lvl="2" indent="0" eaLnBrk="1" hangingPunct="1">
              <a:lnSpc>
                <a:spcPct val="80000"/>
              </a:lnSpc>
              <a:buNone/>
              <a:defRPr/>
            </a:pPr>
            <a:r>
              <a:rPr lang="sk-SK" dirty="0">
                <a:solidFill>
                  <a:srgbClr val="C00000"/>
                </a:solidFill>
              </a:rPr>
              <a:t>Procedurálny </a:t>
            </a:r>
            <a:r>
              <a:rPr lang="sk-SK" dirty="0" smtClean="0">
                <a:solidFill>
                  <a:srgbClr val="C00000"/>
                </a:solidFill>
              </a:rPr>
              <a:t>jazyk</a:t>
            </a:r>
          </a:p>
          <a:p>
            <a:pPr marL="0" lvl="2" indent="0" eaLnBrk="1" hangingPunct="1">
              <a:lnSpc>
                <a:spcPct val="80000"/>
              </a:lnSpc>
              <a:buNone/>
              <a:defRPr/>
            </a:pPr>
            <a:endParaRPr lang="sk-SK" dirty="0" smtClean="0">
              <a:solidFill>
                <a:srgbClr val="C00000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>
                <a:solidFill>
                  <a:schemeClr val="tx1"/>
                </a:solidFill>
              </a:rPr>
              <a:t>Dôraz na algoritmickú stránku </a:t>
            </a:r>
            <a:r>
              <a:rPr lang="sk-SK" sz="1600" dirty="0" smtClean="0">
                <a:solidFill>
                  <a:schemeClr val="tx1"/>
                </a:solidFill>
              </a:rPr>
              <a:t>programovania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>
              <a:solidFill>
                <a:schemeClr val="tx1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>
                <a:solidFill>
                  <a:schemeClr val="tx1"/>
                </a:solidFill>
              </a:rPr>
              <a:t>Zhora nadol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>
              <a:solidFill>
                <a:schemeClr val="tx1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>
                <a:solidFill>
                  <a:schemeClr val="tx1"/>
                </a:solidFill>
              </a:rPr>
              <a:t>Funkcie (procedúry)</a:t>
            </a:r>
            <a:endParaRPr lang="sk-SK" sz="1600" dirty="0">
              <a:solidFill>
                <a:schemeClr val="tx1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>
              <a:solidFill>
                <a:schemeClr val="tx1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695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7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82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C++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8033714" cy="5112779"/>
          </a:xfrm>
        </p:spPr>
        <p:txBody>
          <a:bodyPr/>
          <a:lstStyle/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dirty="0">
                <a:solidFill>
                  <a:schemeClr val="tx1"/>
                </a:solidFill>
              </a:rPr>
              <a:t>uľahčiť </a:t>
            </a:r>
            <a:r>
              <a:rPr lang="sk-SK" dirty="0" smtClean="0">
                <a:solidFill>
                  <a:schemeClr val="tx1"/>
                </a:solidFill>
              </a:rPr>
              <a:t>písanie </a:t>
            </a:r>
            <a:r>
              <a:rPr lang="sk-SK" dirty="0">
                <a:solidFill>
                  <a:schemeClr val="tx1"/>
                </a:solidFill>
              </a:rPr>
              <a:t>dobrých </a:t>
            </a:r>
            <a:r>
              <a:rPr lang="sk-SK" dirty="0" smtClean="0">
                <a:solidFill>
                  <a:schemeClr val="tx1"/>
                </a:solidFill>
              </a:rPr>
              <a:t>programov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8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C00000"/>
                </a:solidFill>
              </a:rPr>
              <a:t>1983 –</a:t>
            </a:r>
            <a:r>
              <a:rPr lang="sk-SK" sz="2400" b="1" dirty="0">
                <a:solidFill>
                  <a:srgbClr val="C00000"/>
                </a:solidFill>
              </a:rPr>
              <a:t> C++ </a:t>
            </a:r>
            <a:endParaRPr lang="sk-SK" sz="24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sk-SK" sz="2400" b="1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sk-SK" sz="2400" b="1" dirty="0" smtClean="0"/>
              <a:t>1998 štandard </a:t>
            </a:r>
            <a:r>
              <a:rPr lang="sk-SK" sz="2400" b="1" dirty="0"/>
              <a:t>ISO/IEC - ANSI C</a:t>
            </a:r>
            <a:r>
              <a:rPr lang="sk-SK" sz="2400" b="1" dirty="0" smtClean="0"/>
              <a:t>++ alebo C++98</a:t>
            </a:r>
            <a:endParaRPr lang="sk-SK" sz="2400" b="1" dirty="0"/>
          </a:p>
          <a:p>
            <a:pPr lvl="1" eaLnBrk="1" hangingPunct="1">
              <a:lnSpc>
                <a:spcPct val="80000"/>
              </a:lnSpc>
              <a:defRPr/>
            </a:pPr>
            <a:endParaRPr lang="sk-SK" sz="2400" b="1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sk-SK" sz="2400" b="1" dirty="0" smtClean="0"/>
              <a:t>2003 </a:t>
            </a:r>
            <a:r>
              <a:rPr lang="sk-SK" sz="2400" b="1" dirty="0"/>
              <a:t>– aktuálna verzia C++</a:t>
            </a:r>
            <a:r>
              <a:rPr lang="sk-SK" sz="2400" b="1" dirty="0" smtClean="0"/>
              <a:t>03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sk-SK" sz="24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sk-SK" sz="2400" b="1" dirty="0" smtClean="0">
                <a:solidFill>
                  <a:srgbClr val="C00000"/>
                </a:solidFill>
              </a:rPr>
              <a:t>2017 – december C</a:t>
            </a:r>
            <a:r>
              <a:rPr lang="sk-SK" sz="2400" b="1" dirty="0">
                <a:solidFill>
                  <a:srgbClr val="C00000"/>
                </a:solidFill>
              </a:rPr>
              <a:t>++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sk-SK" sz="2400" b="1" dirty="0" smtClean="0">
                <a:solidFill>
                  <a:srgbClr val="C00000"/>
                </a:solidFill>
              </a:rPr>
              <a:t>7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sk-SK" sz="2400" b="1" dirty="0">
                <a:solidFill>
                  <a:srgbClr val="C00000"/>
                </a:solidFill>
              </a:rPr>
              <a:t>ISO štandard 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800" dirty="0">
              <a:solidFill>
                <a:schemeClr val="tx1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75" y="1340768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8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 descr="\\vt4\vt4-D\Vyuka\2014\Prednasky\str1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28" y="4020997"/>
            <a:ext cx="2026920" cy="22453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dĺžnik 1"/>
          <p:cNvSpPr/>
          <p:nvPr/>
        </p:nvSpPr>
        <p:spPr>
          <a:xfrm>
            <a:off x="7023056" y="6300028"/>
            <a:ext cx="202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Bjarne</a:t>
            </a:r>
            <a:r>
              <a:rPr lang="sk-SK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4128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Filozofia programovania v C++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8559102" cy="5112779"/>
          </a:xfrm>
        </p:spPr>
        <p:txBody>
          <a:bodyPr/>
          <a:lstStyle/>
          <a:p>
            <a:pPr marL="457200" lvl="3" indent="0" eaLnBrk="1" hangingPunct="1">
              <a:lnSpc>
                <a:spcPct val="80000"/>
              </a:lnSpc>
              <a:buNone/>
              <a:defRPr/>
            </a:pPr>
            <a:endParaRPr lang="sk-SK" dirty="0" smtClean="0"/>
          </a:p>
          <a:p>
            <a:pPr marL="354013" lvl="3" indent="-342900" eaLnBrk="1" hangingPunct="1">
              <a:lnSpc>
                <a:spcPct val="80000"/>
              </a:lnSpc>
              <a:buFontTx/>
              <a:buChar char="-"/>
              <a:tabLst>
                <a:tab pos="354013" algn="l"/>
              </a:tabLst>
              <a:defRPr/>
            </a:pPr>
            <a:r>
              <a:rPr lang="sk-SK" sz="2400" b="1" dirty="0" smtClean="0"/>
              <a:t>Programovanie </a:t>
            </a:r>
            <a:r>
              <a:rPr lang="sk-SK" sz="2400" b="1" dirty="0"/>
              <a:t>zdola nahor 	</a:t>
            </a:r>
            <a:endParaRPr lang="sk-SK" sz="2400" b="1" dirty="0" smtClean="0"/>
          </a:p>
          <a:p>
            <a:pPr marL="354013" lvl="3" indent="-342900" eaLnBrk="1" hangingPunct="1">
              <a:lnSpc>
                <a:spcPct val="80000"/>
              </a:lnSpc>
              <a:buFontTx/>
              <a:buChar char="-"/>
              <a:tabLst>
                <a:tab pos="354013" algn="l"/>
              </a:tabLst>
              <a:defRPr/>
            </a:pPr>
            <a:endParaRPr lang="sk-SK" sz="2400" b="1" dirty="0"/>
          </a:p>
          <a:p>
            <a:pPr marL="354013" lvl="3" indent="-342900" eaLnBrk="1" hangingPunct="1">
              <a:lnSpc>
                <a:spcPct val="80000"/>
              </a:lnSpc>
              <a:buFontTx/>
              <a:buChar char="-"/>
              <a:tabLst>
                <a:tab pos="354013" algn="l"/>
              </a:tabLst>
              <a:defRPr/>
            </a:pPr>
            <a:r>
              <a:rPr lang="sk-SK" sz="2400" b="1" dirty="0" smtClean="0"/>
              <a:t>Generické programovanie - šablóny</a:t>
            </a:r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400" b="1" dirty="0"/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2880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9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2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4451</TotalTime>
  <Words>842</Words>
  <Application>Microsoft Office PowerPoint</Application>
  <PresentationFormat>Prezentácia na obrazovke (4:3)</PresentationFormat>
  <Paragraphs>391</Paragraphs>
  <Slides>23</Slides>
  <Notes>21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Výchozí návrh</vt:lpstr>
      <vt:lpstr>Informatika 3</vt:lpstr>
      <vt:lpstr>Pomôcky pri štúdiu</vt:lpstr>
      <vt:lpstr>Požiadavky na skúšku - Semester</vt:lpstr>
      <vt:lpstr>Požiadavky na skúšku – Skúška</vt:lpstr>
      <vt:lpstr>THIOBE index</vt:lpstr>
      <vt:lpstr>C jazyk</vt:lpstr>
      <vt:lpstr>Filozofia programovania v C</vt:lpstr>
      <vt:lpstr>C++</vt:lpstr>
      <vt:lpstr>Filozofia programovania v C++</vt:lpstr>
      <vt:lpstr>Mechanizmus tvorby programu v C a C++</vt:lpstr>
      <vt:lpstr>Proces prekladu</vt:lpstr>
      <vt:lpstr>Súbor - zdrojový kód</vt:lpstr>
      <vt:lpstr>Prípona zdrojového súboru</vt:lpstr>
      <vt:lpstr>C a C++ program</vt:lpstr>
      <vt:lpstr>Deklarácie</vt:lpstr>
      <vt:lpstr>Definície</vt:lpstr>
      <vt:lpstr>Funkcia main</vt:lpstr>
      <vt:lpstr>Komentáre</vt:lpstr>
      <vt:lpstr>Preprocesor</vt:lpstr>
      <vt:lpstr>Hlavičkové (včleňované) súbory</vt:lpstr>
      <vt:lpstr>Hlavičkové súbory - prípony</vt:lpstr>
      <vt:lpstr>Pamäť</vt:lpstr>
      <vt:lpstr>Smerníky – čo je to?</vt:lpstr>
    </vt:vector>
  </TitlesOfParts>
  <Company>KST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812</cp:revision>
  <dcterms:created xsi:type="dcterms:W3CDTF">2005-10-09T17:16:28Z</dcterms:created>
  <dcterms:modified xsi:type="dcterms:W3CDTF">2020-10-02T05:09:25Z</dcterms:modified>
</cp:coreProperties>
</file>