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332" r:id="rId2"/>
    <p:sldId id="361" r:id="rId3"/>
    <p:sldId id="362" r:id="rId4"/>
    <p:sldId id="363" r:id="rId5"/>
    <p:sldId id="365" r:id="rId6"/>
    <p:sldId id="366" r:id="rId7"/>
    <p:sldId id="367" r:id="rId8"/>
    <p:sldId id="370" r:id="rId9"/>
    <p:sldId id="371" r:id="rId10"/>
    <p:sldId id="372" r:id="rId11"/>
    <p:sldId id="382" r:id="rId12"/>
    <p:sldId id="383" r:id="rId13"/>
    <p:sldId id="384" r:id="rId14"/>
    <p:sldId id="385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DC"/>
    <a:srgbClr val="FFFF00"/>
    <a:srgbClr val="FF66CC"/>
    <a:srgbClr val="FFCCCC"/>
    <a:srgbClr val="008000"/>
    <a:srgbClr val="CC9900"/>
    <a:srgbClr val="E8ECDA"/>
    <a:srgbClr val="CCFF66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21" d="100"/>
          <a:sy n="121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Znak &amp; presunutý</a:t>
            </a:r>
            <a:r>
              <a:rPr lang="sk-SK" baseline="0" noProof="0" dirty="0" smtClean="0"/>
              <a:t> do funkcie.</a:t>
            </a:r>
            <a:r>
              <a:rPr lang="sk-SK" baseline="0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5684-C9EE-4BCC-9FA6-34DEEB75EFD7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rgbClr val="FF0000"/>
                </a:solidFill>
              </a:rPr>
              <a:t>3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mern</a:t>
            </a:r>
            <a:r>
              <a:rPr lang="sk-SK" sz="9600" kern="0" dirty="0" err="1" smtClean="0">
                <a:solidFill>
                  <a:schemeClr val="accent1">
                    <a:lumMod val="75000"/>
                  </a:schemeClr>
                </a:solidFill>
              </a:rPr>
              <a:t>íky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Napíšte funkciu, ktorá vymení medzi sebou dva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nesprávne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r>
              <a:rPr lang="en-US" sz="1400" dirty="0" smtClean="0"/>
              <a:t>  </a:t>
            </a:r>
            <a:r>
              <a:rPr lang="sk-SK" sz="1400" dirty="0" smtClean="0"/>
              <a:t>*a = *b;</a:t>
            </a:r>
            <a:r>
              <a:rPr lang="en-US" sz="1400" dirty="0" smtClean="0"/>
              <a:t>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volanie: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a=1 a v b=2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vymena2(&amp;a,</a:t>
            </a:r>
            <a:r>
              <a:rPr lang="sk-SK" sz="1400" dirty="0" smtClean="0"/>
              <a:t> </a:t>
            </a:r>
            <a:r>
              <a:rPr lang="en-US" sz="1400" dirty="0" smtClean="0"/>
              <a:t>&amp;b);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    </a:t>
            </a:r>
            <a:r>
              <a:rPr lang="sk-SK" sz="1400" dirty="0" err="1" smtClean="0"/>
              <a:t>return</a:t>
            </a:r>
            <a:r>
              <a:rPr lang="sk-SK" sz="1400" dirty="0" smtClean="0"/>
              <a:t> </a:t>
            </a:r>
            <a:r>
              <a:rPr lang="en-US" sz="1400" dirty="0" smtClean="0"/>
              <a:t>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10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6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Smern</a:t>
            </a:r>
            <a:r>
              <a:rPr lang="sk-SK" dirty="0" err="1" smtClean="0"/>
              <a:t>íky</a:t>
            </a:r>
            <a:r>
              <a:rPr lang="sk-SK" dirty="0" smtClean="0"/>
              <a:t> a dynamická pamäť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4848002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en-US" sz="1400" dirty="0" smtClean="0"/>
              <a:t>Fun</a:t>
            </a:r>
            <a:r>
              <a:rPr lang="sk-SK" sz="1400" dirty="0" smtClean="0"/>
              <a:t>()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lptr</a:t>
            </a:r>
            <a:r>
              <a:rPr lang="en-US" sz="1400" dirty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*</a:t>
            </a:r>
            <a:r>
              <a:rPr lang="en-US" sz="1400" dirty="0" err="1" smtClean="0"/>
              <a:t>gptr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grpSp>
        <p:nvGrpSpPr>
          <p:cNvPr id="95" name="Skupina 94"/>
          <p:cNvGrpSpPr/>
          <p:nvPr/>
        </p:nvGrpSpPr>
        <p:grpSpPr>
          <a:xfrm>
            <a:off x="7092280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11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9" name="Skupina 118"/>
          <p:cNvGrpSpPr/>
          <p:nvPr/>
        </p:nvGrpSpPr>
        <p:grpSpPr>
          <a:xfrm>
            <a:off x="2490525" y="980728"/>
            <a:ext cx="1923416" cy="5276329"/>
            <a:chOff x="3923928" y="980728"/>
            <a:chExt cx="1923416" cy="5276329"/>
          </a:xfrm>
        </p:grpSpPr>
        <p:grpSp>
          <p:nvGrpSpPr>
            <p:cNvPr id="120" name="Skupina 119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23" name="Skupina 122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174" name="BlokTextu 17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sk-SK" sz="1400" dirty="0"/>
                </a:p>
              </p:txBody>
            </p:sp>
            <p:grpSp>
              <p:nvGrpSpPr>
                <p:cNvPr id="175" name="Skupina 174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176" name="BlokTextu 175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77" name="BlokTextu 176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8" name="BlokTextu 17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9" name="BlokTextu 17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0" name="BlokTextu 17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1" name="BlokTextu 180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2" name="BlokTextu 181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3" name="BlokTextu 182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4" name="BlokTextu 183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5" name="BlokTextu 184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6" name="BlokTextu 185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7" name="BlokTextu 186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8" name="BlokTextu 187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9" name="BlokTextu 188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0" name="BlokTextu 189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1" name="BlokTextu 190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29" name="Skupina 128"/>
              <p:cNvGrpSpPr/>
              <p:nvPr/>
            </p:nvGrpSpPr>
            <p:grpSpPr>
              <a:xfrm>
                <a:off x="3923928" y="1340768"/>
                <a:ext cx="785331" cy="4916289"/>
                <a:chOff x="3923928" y="1340768"/>
                <a:chExt cx="785331" cy="4916289"/>
              </a:xfrm>
            </p:grpSpPr>
            <p:sp>
              <p:nvSpPr>
                <p:cNvPr id="153" name="BlokTextu 152"/>
                <p:cNvSpPr txBox="1"/>
                <p:nvPr/>
              </p:nvSpPr>
              <p:spPr>
                <a:xfrm>
                  <a:off x="3941079" y="3645024"/>
                  <a:ext cx="7681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0x5009</a:t>
                  </a:r>
                  <a:endParaRPr lang="sk-SK" sz="1400" dirty="0"/>
                </a:p>
              </p:txBody>
            </p:sp>
            <p:grpSp>
              <p:nvGrpSpPr>
                <p:cNvPr id="157" name="Skupina 156"/>
                <p:cNvGrpSpPr/>
                <p:nvPr/>
              </p:nvGrpSpPr>
              <p:grpSpPr>
                <a:xfrm>
                  <a:off x="3923928" y="1340768"/>
                  <a:ext cx="771365" cy="4916289"/>
                  <a:chOff x="5076056" y="1340768"/>
                  <a:chExt cx="771365" cy="4916289"/>
                </a:xfrm>
              </p:grpSpPr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5076056" y="4221088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0x500b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5076056" y="1340768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0x5001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5076056" y="1628800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0x5002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5076056" y="1916832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0x5003</a:t>
                    </a:r>
                    <a:endParaRPr lang="sk-SK" sz="1400" dirty="0"/>
                  </a:p>
                </p:txBody>
              </p:sp>
              <p:sp>
                <p:nvSpPr>
                  <p:cNvPr id="162" name="BlokTextu 161"/>
                  <p:cNvSpPr txBox="1"/>
                  <p:nvPr/>
                </p:nvSpPr>
                <p:spPr>
                  <a:xfrm>
                    <a:off x="5076056" y="2204864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0x5004</a:t>
                    </a:r>
                    <a:endParaRPr lang="sk-SK" sz="1400" dirty="0"/>
                  </a:p>
                </p:txBody>
              </p:sp>
              <p:sp>
                <p:nvSpPr>
                  <p:cNvPr id="163" name="BlokTextu 162"/>
                  <p:cNvSpPr txBox="1"/>
                  <p:nvPr/>
                </p:nvSpPr>
                <p:spPr>
                  <a:xfrm>
                    <a:off x="5076056" y="2492896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0x5005</a:t>
                    </a:r>
                    <a:endParaRPr lang="sk-SK" sz="1400" dirty="0"/>
                  </a:p>
                </p:txBody>
              </p:sp>
              <p:sp>
                <p:nvSpPr>
                  <p:cNvPr id="164" name="BlokTextu 163"/>
                  <p:cNvSpPr txBox="1"/>
                  <p:nvPr/>
                </p:nvSpPr>
                <p:spPr>
                  <a:xfrm>
                    <a:off x="5076056" y="2780928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0x5006</a:t>
                    </a:r>
                    <a:endParaRPr lang="sk-SK" sz="1400" dirty="0"/>
                  </a:p>
                </p:txBody>
              </p:sp>
              <p:sp>
                <p:nvSpPr>
                  <p:cNvPr id="165" name="BlokTextu 164"/>
                  <p:cNvSpPr txBox="1"/>
                  <p:nvPr/>
                </p:nvSpPr>
                <p:spPr>
                  <a:xfrm>
                    <a:off x="5076056" y="3068960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0x5007</a:t>
                    </a:r>
                    <a:endParaRPr lang="sk-SK" sz="1400" dirty="0"/>
                  </a:p>
                </p:txBody>
              </p:sp>
              <p:sp>
                <p:nvSpPr>
                  <p:cNvPr id="166" name="BlokTextu 165"/>
                  <p:cNvSpPr txBox="1"/>
                  <p:nvPr/>
                </p:nvSpPr>
                <p:spPr>
                  <a:xfrm>
                    <a:off x="5076056" y="3356992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0x5008</a:t>
                    </a:r>
                    <a:endParaRPr lang="sk-SK" sz="1400" dirty="0"/>
                  </a:p>
                </p:txBody>
              </p:sp>
              <p:sp>
                <p:nvSpPr>
                  <p:cNvPr id="167" name="BlokTextu 166"/>
                  <p:cNvSpPr txBox="1"/>
                  <p:nvPr/>
                </p:nvSpPr>
                <p:spPr>
                  <a:xfrm>
                    <a:off x="5076056" y="3933056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0x500a</a:t>
                    </a:r>
                    <a:endParaRPr lang="sk-SK" sz="1400" dirty="0"/>
                  </a:p>
                </p:txBody>
              </p:sp>
              <p:sp>
                <p:nvSpPr>
                  <p:cNvPr id="168" name="BlokTextu 167"/>
                  <p:cNvSpPr txBox="1"/>
                  <p:nvPr/>
                </p:nvSpPr>
                <p:spPr>
                  <a:xfrm>
                    <a:off x="5076056" y="4509120"/>
                    <a:ext cx="7617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0x500c</a:t>
                    </a:r>
                    <a:endParaRPr lang="sk-SK" sz="1400" dirty="0"/>
                  </a:p>
                </p:txBody>
              </p:sp>
              <p:sp>
                <p:nvSpPr>
                  <p:cNvPr id="169" name="BlokTextu 168"/>
                  <p:cNvSpPr txBox="1"/>
                  <p:nvPr/>
                </p:nvSpPr>
                <p:spPr>
                  <a:xfrm>
                    <a:off x="5076056" y="4797152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0x500d</a:t>
                    </a:r>
                    <a:endParaRPr lang="sk-SK" sz="1400" dirty="0"/>
                  </a:p>
                </p:txBody>
              </p:sp>
              <p:sp>
                <p:nvSpPr>
                  <p:cNvPr id="170" name="BlokTextu 169"/>
                  <p:cNvSpPr txBox="1"/>
                  <p:nvPr/>
                </p:nvSpPr>
                <p:spPr>
                  <a:xfrm>
                    <a:off x="5076056" y="5085184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0x500e</a:t>
                    </a:r>
                    <a:endParaRPr lang="sk-SK" sz="1400" dirty="0"/>
                  </a:p>
                </p:txBody>
              </p:sp>
              <p:sp>
                <p:nvSpPr>
                  <p:cNvPr id="171" name="BlokTextu 170"/>
                  <p:cNvSpPr txBox="1"/>
                  <p:nvPr/>
                </p:nvSpPr>
                <p:spPr>
                  <a:xfrm>
                    <a:off x="5076056" y="5373216"/>
                    <a:ext cx="7216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0x500f</a:t>
                    </a:r>
                    <a:endParaRPr lang="sk-SK" sz="1400" dirty="0"/>
                  </a:p>
                </p:txBody>
              </p:sp>
              <p:sp>
                <p:nvSpPr>
                  <p:cNvPr id="172" name="BlokTextu 171"/>
                  <p:cNvSpPr txBox="1"/>
                  <p:nvPr/>
                </p:nvSpPr>
                <p:spPr>
                  <a:xfrm>
                    <a:off x="5076056" y="5661248"/>
                    <a:ext cx="771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0x5010</a:t>
                    </a:r>
                    <a:endParaRPr lang="sk-SK" sz="1400" dirty="0"/>
                  </a:p>
                </p:txBody>
              </p:sp>
              <p:sp>
                <p:nvSpPr>
                  <p:cNvPr id="173" name="BlokTextu 172"/>
                  <p:cNvSpPr txBox="1"/>
                  <p:nvPr/>
                </p:nvSpPr>
                <p:spPr>
                  <a:xfrm>
                    <a:off x="5076056" y="5949280"/>
                    <a:ext cx="7580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1" name="BlokTextu 120"/>
            <p:cNvSpPr txBox="1"/>
            <p:nvPr/>
          </p:nvSpPr>
          <p:spPr>
            <a:xfrm>
              <a:off x="4211960" y="980728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Dynamick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92" name="BlokTextu 191"/>
          <p:cNvSpPr txBox="1"/>
          <p:nvPr/>
        </p:nvSpPr>
        <p:spPr>
          <a:xfrm>
            <a:off x="4349961" y="1354229"/>
            <a:ext cx="504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gptr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44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Smern</a:t>
            </a:r>
            <a:r>
              <a:rPr lang="sk-SK" dirty="0" err="1" smtClean="0"/>
              <a:t>íky</a:t>
            </a:r>
            <a:r>
              <a:rPr lang="sk-SK" dirty="0" smtClean="0"/>
              <a:t> a dynamická pamäť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4848002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en-US" sz="1400" dirty="0" smtClean="0"/>
              <a:t>Fun</a:t>
            </a:r>
            <a:r>
              <a:rPr lang="sk-SK" sz="1400" dirty="0" smtClean="0"/>
              <a:t>()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lptr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lptr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*</a:t>
            </a:r>
            <a:r>
              <a:rPr lang="en-US" sz="1400" dirty="0" err="1" smtClean="0"/>
              <a:t>gptr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gptr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[2];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Fun();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grpSp>
        <p:nvGrpSpPr>
          <p:cNvPr id="95" name="Skupina 94"/>
          <p:cNvGrpSpPr/>
          <p:nvPr/>
        </p:nvGrpSpPr>
        <p:grpSpPr>
          <a:xfrm>
            <a:off x="7092280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12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9" name="Skupina 118"/>
          <p:cNvGrpSpPr/>
          <p:nvPr/>
        </p:nvGrpSpPr>
        <p:grpSpPr>
          <a:xfrm>
            <a:off x="2490525" y="980728"/>
            <a:ext cx="1923416" cy="5276329"/>
            <a:chOff x="3923928" y="980728"/>
            <a:chExt cx="1923416" cy="5276329"/>
          </a:xfrm>
        </p:grpSpPr>
        <p:grpSp>
          <p:nvGrpSpPr>
            <p:cNvPr id="120" name="Skupina 119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23" name="Skupina 122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174" name="BlokTextu 17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EDF0D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sk-SK" sz="1400" dirty="0"/>
                </a:p>
              </p:txBody>
            </p:sp>
            <p:grpSp>
              <p:nvGrpSpPr>
                <p:cNvPr id="175" name="Skupina 174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176" name="BlokTextu 175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77" name="BlokTextu 176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8" name="BlokTextu 17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9" name="BlokTextu 17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0" name="BlokTextu 17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1" name="BlokTextu 180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2" name="BlokTextu 181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4" name="BlokTextu 183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5" name="BlokTextu 184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6" name="BlokTextu 185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7" name="BlokTextu 186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8" name="BlokTextu 187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9" name="BlokTextu 188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0" name="BlokTextu 189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1" name="BlokTextu 190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29" name="Skupina 128"/>
              <p:cNvGrpSpPr/>
              <p:nvPr/>
            </p:nvGrpSpPr>
            <p:grpSpPr>
              <a:xfrm>
                <a:off x="3923928" y="1340768"/>
                <a:ext cx="785331" cy="4916289"/>
                <a:chOff x="3923928" y="1340768"/>
                <a:chExt cx="785331" cy="4916289"/>
              </a:xfrm>
            </p:grpSpPr>
            <p:sp>
              <p:nvSpPr>
                <p:cNvPr id="153" name="BlokTextu 152"/>
                <p:cNvSpPr txBox="1"/>
                <p:nvPr/>
              </p:nvSpPr>
              <p:spPr>
                <a:xfrm>
                  <a:off x="3941079" y="3645024"/>
                  <a:ext cx="7681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0x509</a:t>
                  </a:r>
                  <a:endParaRPr lang="sk-SK" sz="1400" dirty="0"/>
                </a:p>
              </p:txBody>
            </p:sp>
            <p:grpSp>
              <p:nvGrpSpPr>
                <p:cNvPr id="157" name="Skupina 156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0x50b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0x501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0x502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0x503</a:t>
                    </a:r>
                    <a:endParaRPr lang="sk-SK" sz="1400" dirty="0"/>
                  </a:p>
                </p:txBody>
              </p:sp>
              <p:sp>
                <p:nvSpPr>
                  <p:cNvPr id="162" name="BlokTextu 161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0x504</a:t>
                    </a:r>
                    <a:endParaRPr lang="sk-SK" sz="1400" dirty="0"/>
                  </a:p>
                </p:txBody>
              </p:sp>
              <p:sp>
                <p:nvSpPr>
                  <p:cNvPr id="163" name="BlokTextu 162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0x505</a:t>
                    </a:r>
                    <a:endParaRPr lang="sk-SK" sz="1400" dirty="0"/>
                  </a:p>
                </p:txBody>
              </p:sp>
              <p:sp>
                <p:nvSpPr>
                  <p:cNvPr id="164" name="BlokTextu 163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0x506</a:t>
                    </a:r>
                    <a:endParaRPr lang="sk-SK" sz="1400" dirty="0"/>
                  </a:p>
                </p:txBody>
              </p:sp>
              <p:sp>
                <p:nvSpPr>
                  <p:cNvPr id="165" name="BlokTextu 164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0x507</a:t>
                    </a:r>
                    <a:endParaRPr lang="sk-SK" sz="1400" dirty="0"/>
                  </a:p>
                </p:txBody>
              </p:sp>
              <p:sp>
                <p:nvSpPr>
                  <p:cNvPr id="166" name="BlokTextu 165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0x508</a:t>
                    </a:r>
                    <a:endParaRPr lang="sk-SK" sz="1400" dirty="0"/>
                  </a:p>
                </p:txBody>
              </p:sp>
              <p:sp>
                <p:nvSpPr>
                  <p:cNvPr id="167" name="BlokTextu 166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0x50a</a:t>
                    </a:r>
                    <a:endParaRPr lang="sk-SK" sz="1400" dirty="0"/>
                  </a:p>
                </p:txBody>
              </p:sp>
              <p:sp>
                <p:nvSpPr>
                  <p:cNvPr id="168" name="BlokTextu 167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0x50c</a:t>
                    </a:r>
                    <a:endParaRPr lang="sk-SK" sz="1400" dirty="0"/>
                  </a:p>
                </p:txBody>
              </p:sp>
              <p:sp>
                <p:nvSpPr>
                  <p:cNvPr id="169" name="BlokTextu 168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0x50d</a:t>
                    </a:r>
                    <a:endParaRPr lang="sk-SK" sz="1400" dirty="0"/>
                  </a:p>
                </p:txBody>
              </p:sp>
              <p:sp>
                <p:nvSpPr>
                  <p:cNvPr id="170" name="BlokTextu 169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0x50e</a:t>
                    </a:r>
                    <a:endParaRPr lang="sk-SK" sz="1400" dirty="0"/>
                  </a:p>
                </p:txBody>
              </p:sp>
              <p:sp>
                <p:nvSpPr>
                  <p:cNvPr id="171" name="BlokTextu 170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0x50f</a:t>
                    </a:r>
                    <a:endParaRPr lang="sk-SK" sz="1400" dirty="0"/>
                  </a:p>
                </p:txBody>
              </p:sp>
              <p:sp>
                <p:nvSpPr>
                  <p:cNvPr id="172" name="BlokTextu 171"/>
                  <p:cNvSpPr txBox="1"/>
                  <p:nvPr/>
                </p:nvSpPr>
                <p:spPr>
                  <a:xfrm>
                    <a:off x="5076056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0x510</a:t>
                    </a:r>
                    <a:endParaRPr lang="sk-SK" sz="1400" dirty="0"/>
                  </a:p>
                </p:txBody>
              </p:sp>
              <p:sp>
                <p:nvSpPr>
                  <p:cNvPr id="173" name="BlokTextu 172"/>
                  <p:cNvSpPr txBox="1"/>
                  <p:nvPr/>
                </p:nvSpPr>
                <p:spPr>
                  <a:xfrm>
                    <a:off x="5076056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1" name="BlokTextu 120"/>
            <p:cNvSpPr txBox="1"/>
            <p:nvPr/>
          </p:nvSpPr>
          <p:spPr>
            <a:xfrm>
              <a:off x="4211960" y="980728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Dynamick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92" name="BlokTextu 191"/>
          <p:cNvSpPr txBox="1"/>
          <p:nvPr/>
        </p:nvSpPr>
        <p:spPr>
          <a:xfrm>
            <a:off x="4408926" y="1350248"/>
            <a:ext cx="504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gptr</a:t>
            </a:r>
            <a:endParaRPr lang="sk-SK" sz="1400" dirty="0"/>
          </a:p>
        </p:txBody>
      </p:sp>
      <p:sp>
        <p:nvSpPr>
          <p:cNvPr id="193" name="BlokTextu 192"/>
          <p:cNvSpPr txBox="1"/>
          <p:nvPr/>
        </p:nvSpPr>
        <p:spPr>
          <a:xfrm>
            <a:off x="6588329" y="1354365"/>
            <a:ext cx="504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lptr</a:t>
            </a:r>
            <a:endParaRPr lang="sk-SK" sz="1400" dirty="0"/>
          </a:p>
        </p:txBody>
      </p:sp>
      <p:sp>
        <p:nvSpPr>
          <p:cNvPr id="38" name="Pravá zložená zátvorka 37"/>
          <p:cNvSpPr/>
          <p:nvPr/>
        </p:nvSpPr>
        <p:spPr>
          <a:xfrm>
            <a:off x="4067944" y="1354228"/>
            <a:ext cx="47948" cy="22904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1" name="Rovná spojovacia šípka 40"/>
          <p:cNvCxnSpPr>
            <a:stCxn id="38" idx="1"/>
          </p:cNvCxnSpPr>
          <p:nvPr/>
        </p:nvCxnSpPr>
        <p:spPr>
          <a:xfrm flipV="1">
            <a:off x="4115892" y="1647761"/>
            <a:ext cx="340133" cy="8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BlokTextu 134"/>
          <p:cNvSpPr txBox="1"/>
          <p:nvPr/>
        </p:nvSpPr>
        <p:spPr>
          <a:xfrm>
            <a:off x="3210605" y="3644673"/>
            <a:ext cx="792088" cy="2880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sk-SK" sz="1400" dirty="0"/>
          </a:p>
        </p:txBody>
      </p:sp>
      <p:cxnSp>
        <p:nvCxnSpPr>
          <p:cNvPr id="137" name="Rovná spojovacia šípka 136"/>
          <p:cNvCxnSpPr/>
          <p:nvPr/>
        </p:nvCxnSpPr>
        <p:spPr>
          <a:xfrm flipV="1">
            <a:off x="4139848" y="1661539"/>
            <a:ext cx="2758315" cy="255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Pravá zložená zátvorka 140"/>
          <p:cNvSpPr/>
          <p:nvPr/>
        </p:nvSpPr>
        <p:spPr>
          <a:xfrm>
            <a:off x="4067926" y="3651930"/>
            <a:ext cx="45719" cy="116496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96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Smern</a:t>
            </a:r>
            <a:r>
              <a:rPr lang="sk-SK" dirty="0" err="1" smtClean="0"/>
              <a:t>íky</a:t>
            </a:r>
            <a:r>
              <a:rPr lang="sk-SK" dirty="0" smtClean="0"/>
              <a:t> a dynamická pamäť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4848002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en-US" sz="1400" dirty="0" smtClean="0"/>
              <a:t>Fun</a:t>
            </a:r>
            <a:r>
              <a:rPr lang="sk-SK" sz="1400" dirty="0" smtClean="0"/>
              <a:t>()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lptr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lptr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*</a:t>
            </a:r>
            <a:r>
              <a:rPr lang="en-US" sz="1400" dirty="0" err="1" smtClean="0"/>
              <a:t>gptr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gptr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[2];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Fun();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Fun();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grpSp>
        <p:nvGrpSpPr>
          <p:cNvPr id="95" name="Skupina 94"/>
          <p:cNvGrpSpPr/>
          <p:nvPr/>
        </p:nvGrpSpPr>
        <p:grpSpPr>
          <a:xfrm>
            <a:off x="7092280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d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13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9" name="Skupina 118"/>
          <p:cNvGrpSpPr/>
          <p:nvPr/>
        </p:nvGrpSpPr>
        <p:grpSpPr>
          <a:xfrm>
            <a:off x="2490525" y="980728"/>
            <a:ext cx="1923416" cy="5276329"/>
            <a:chOff x="3923928" y="980728"/>
            <a:chExt cx="1923416" cy="5276329"/>
          </a:xfrm>
        </p:grpSpPr>
        <p:grpSp>
          <p:nvGrpSpPr>
            <p:cNvPr id="120" name="Skupina 119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23" name="Skupina 122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174" name="BlokTextu 17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EDF0D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sk-SK" sz="1400" dirty="0"/>
                </a:p>
              </p:txBody>
            </p:sp>
            <p:grpSp>
              <p:nvGrpSpPr>
                <p:cNvPr id="175" name="Skupina 174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176" name="BlokTextu 175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77" name="BlokTextu 176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8" name="BlokTextu 17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9" name="BlokTextu 17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0" name="BlokTextu 17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1" name="BlokTextu 180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2" name="BlokTextu 181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4" name="BlokTextu 183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5" name="BlokTextu 184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6" name="BlokTextu 185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7" name="BlokTextu 186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8" name="BlokTextu 187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9" name="BlokTextu 188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0" name="BlokTextu 189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1" name="BlokTextu 190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29" name="Skupina 128"/>
              <p:cNvGrpSpPr/>
              <p:nvPr/>
            </p:nvGrpSpPr>
            <p:grpSpPr>
              <a:xfrm>
                <a:off x="3923928" y="1340768"/>
                <a:ext cx="785331" cy="4916289"/>
                <a:chOff x="3923928" y="1340768"/>
                <a:chExt cx="785331" cy="4916289"/>
              </a:xfrm>
            </p:grpSpPr>
            <p:sp>
              <p:nvSpPr>
                <p:cNvPr id="153" name="BlokTextu 152"/>
                <p:cNvSpPr txBox="1"/>
                <p:nvPr/>
              </p:nvSpPr>
              <p:spPr>
                <a:xfrm>
                  <a:off x="3941079" y="3645024"/>
                  <a:ext cx="7681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0x509</a:t>
                  </a:r>
                  <a:endParaRPr lang="sk-SK" sz="1400" dirty="0"/>
                </a:p>
              </p:txBody>
            </p:sp>
            <p:grpSp>
              <p:nvGrpSpPr>
                <p:cNvPr id="157" name="Skupina 156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0x50b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0x501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0x502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0x503</a:t>
                    </a:r>
                    <a:endParaRPr lang="sk-SK" sz="1400" dirty="0"/>
                  </a:p>
                </p:txBody>
              </p:sp>
              <p:sp>
                <p:nvSpPr>
                  <p:cNvPr id="162" name="BlokTextu 161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0x504</a:t>
                    </a:r>
                    <a:endParaRPr lang="sk-SK" sz="1400" dirty="0"/>
                  </a:p>
                </p:txBody>
              </p:sp>
              <p:sp>
                <p:nvSpPr>
                  <p:cNvPr id="163" name="BlokTextu 162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0x505</a:t>
                    </a:r>
                    <a:endParaRPr lang="sk-SK" sz="1400" dirty="0"/>
                  </a:p>
                </p:txBody>
              </p:sp>
              <p:sp>
                <p:nvSpPr>
                  <p:cNvPr id="164" name="BlokTextu 163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0x506</a:t>
                    </a:r>
                    <a:endParaRPr lang="sk-SK" sz="1400" dirty="0"/>
                  </a:p>
                </p:txBody>
              </p:sp>
              <p:sp>
                <p:nvSpPr>
                  <p:cNvPr id="165" name="BlokTextu 164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0x507</a:t>
                    </a:r>
                    <a:endParaRPr lang="sk-SK" sz="1400" dirty="0"/>
                  </a:p>
                </p:txBody>
              </p:sp>
              <p:sp>
                <p:nvSpPr>
                  <p:cNvPr id="166" name="BlokTextu 165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0x508</a:t>
                    </a:r>
                    <a:endParaRPr lang="sk-SK" sz="1400" dirty="0"/>
                  </a:p>
                </p:txBody>
              </p:sp>
              <p:sp>
                <p:nvSpPr>
                  <p:cNvPr id="167" name="BlokTextu 166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0x50a</a:t>
                    </a:r>
                    <a:endParaRPr lang="sk-SK" sz="1400" dirty="0"/>
                  </a:p>
                </p:txBody>
              </p:sp>
              <p:sp>
                <p:nvSpPr>
                  <p:cNvPr id="168" name="BlokTextu 167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0x50c</a:t>
                    </a:r>
                    <a:endParaRPr lang="sk-SK" sz="1400" dirty="0"/>
                  </a:p>
                </p:txBody>
              </p:sp>
              <p:sp>
                <p:nvSpPr>
                  <p:cNvPr id="169" name="BlokTextu 168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0x50d</a:t>
                    </a:r>
                    <a:endParaRPr lang="sk-SK" sz="1400" dirty="0"/>
                  </a:p>
                </p:txBody>
              </p:sp>
              <p:sp>
                <p:nvSpPr>
                  <p:cNvPr id="170" name="BlokTextu 169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0x50e</a:t>
                    </a:r>
                    <a:endParaRPr lang="sk-SK" sz="1400" dirty="0"/>
                  </a:p>
                </p:txBody>
              </p:sp>
              <p:sp>
                <p:nvSpPr>
                  <p:cNvPr id="171" name="BlokTextu 170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0x50f</a:t>
                    </a:r>
                    <a:endParaRPr lang="sk-SK" sz="1400" dirty="0"/>
                  </a:p>
                </p:txBody>
              </p:sp>
              <p:sp>
                <p:nvSpPr>
                  <p:cNvPr id="172" name="BlokTextu 171"/>
                  <p:cNvSpPr txBox="1"/>
                  <p:nvPr/>
                </p:nvSpPr>
                <p:spPr>
                  <a:xfrm>
                    <a:off x="5076056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0x510</a:t>
                    </a:r>
                    <a:endParaRPr lang="sk-SK" sz="1400" dirty="0"/>
                  </a:p>
                </p:txBody>
              </p:sp>
              <p:sp>
                <p:nvSpPr>
                  <p:cNvPr id="173" name="BlokTextu 172"/>
                  <p:cNvSpPr txBox="1"/>
                  <p:nvPr/>
                </p:nvSpPr>
                <p:spPr>
                  <a:xfrm>
                    <a:off x="5076056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1" name="BlokTextu 120"/>
            <p:cNvSpPr txBox="1"/>
            <p:nvPr/>
          </p:nvSpPr>
          <p:spPr>
            <a:xfrm>
              <a:off x="4211960" y="980728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Dynamick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92" name="BlokTextu 191"/>
          <p:cNvSpPr txBox="1"/>
          <p:nvPr/>
        </p:nvSpPr>
        <p:spPr>
          <a:xfrm>
            <a:off x="4408926" y="1350248"/>
            <a:ext cx="504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gptr</a:t>
            </a:r>
            <a:endParaRPr lang="sk-SK" sz="1400" dirty="0"/>
          </a:p>
        </p:txBody>
      </p:sp>
      <p:sp>
        <p:nvSpPr>
          <p:cNvPr id="193" name="BlokTextu 192"/>
          <p:cNvSpPr txBox="1"/>
          <p:nvPr/>
        </p:nvSpPr>
        <p:spPr>
          <a:xfrm>
            <a:off x="6588329" y="1354365"/>
            <a:ext cx="504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lptr</a:t>
            </a:r>
            <a:endParaRPr lang="sk-SK" sz="1400" dirty="0"/>
          </a:p>
        </p:txBody>
      </p:sp>
      <p:sp>
        <p:nvSpPr>
          <p:cNvPr id="38" name="Pravá zložená zátvorka 37"/>
          <p:cNvSpPr/>
          <p:nvPr/>
        </p:nvSpPr>
        <p:spPr>
          <a:xfrm>
            <a:off x="4067944" y="1354228"/>
            <a:ext cx="47948" cy="22904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1" name="Rovná spojovacia šípka 40"/>
          <p:cNvCxnSpPr>
            <a:stCxn id="38" idx="1"/>
          </p:cNvCxnSpPr>
          <p:nvPr/>
        </p:nvCxnSpPr>
        <p:spPr>
          <a:xfrm flipV="1">
            <a:off x="4115892" y="1647761"/>
            <a:ext cx="340133" cy="8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BlokTextu 134"/>
          <p:cNvSpPr txBox="1"/>
          <p:nvPr/>
        </p:nvSpPr>
        <p:spPr>
          <a:xfrm>
            <a:off x="3210605" y="3644673"/>
            <a:ext cx="792088" cy="2880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sk-SK" sz="1400" dirty="0"/>
          </a:p>
        </p:txBody>
      </p:sp>
      <p:cxnSp>
        <p:nvCxnSpPr>
          <p:cNvPr id="137" name="Rovná spojovacia šípka 136"/>
          <p:cNvCxnSpPr>
            <a:stCxn id="141" idx="1"/>
          </p:cNvCxnSpPr>
          <p:nvPr/>
        </p:nvCxnSpPr>
        <p:spPr>
          <a:xfrm flipV="1">
            <a:off x="4113645" y="1661539"/>
            <a:ext cx="2784518" cy="371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Pravá zložená zátvorka 140"/>
          <p:cNvSpPr/>
          <p:nvPr/>
        </p:nvSpPr>
        <p:spPr>
          <a:xfrm>
            <a:off x="4067926" y="4797152"/>
            <a:ext cx="45719" cy="116496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Smern</a:t>
            </a:r>
            <a:r>
              <a:rPr lang="sk-SK" dirty="0" err="1" smtClean="0"/>
              <a:t>íky</a:t>
            </a:r>
            <a:r>
              <a:rPr lang="sk-SK" dirty="0" smtClean="0"/>
              <a:t> a dynamická pamäť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4848002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en-US" sz="1400" dirty="0" smtClean="0"/>
              <a:t>Fun</a:t>
            </a:r>
            <a:r>
              <a:rPr lang="sk-SK" sz="1400" dirty="0" smtClean="0"/>
              <a:t>()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smtClean="0"/>
              <a:t>*</a:t>
            </a:r>
            <a:r>
              <a:rPr lang="en-US" sz="1400" dirty="0" err="1" smtClean="0"/>
              <a:t>lptr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lptr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// </a:t>
            </a:r>
            <a:r>
              <a:rPr lang="en-US" sz="1400" dirty="0" err="1" smtClean="0"/>
              <a:t>kod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600" dirty="0" smtClean="0">
                <a:solidFill>
                  <a:srgbClr val="FF0000"/>
                </a:solidFill>
              </a:rPr>
              <a:t>delete </a:t>
            </a:r>
            <a:r>
              <a:rPr lang="en-US" sz="1600" dirty="0" err="1" smtClean="0">
                <a:solidFill>
                  <a:srgbClr val="FF0000"/>
                </a:solidFill>
              </a:rPr>
              <a:t>lptr</a:t>
            </a:r>
            <a:r>
              <a:rPr lang="en-US" sz="1600" dirty="0" smtClean="0">
                <a:solidFill>
                  <a:srgbClr val="FF0000"/>
                </a:solidFill>
              </a:rPr>
              <a:t>; 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*</a:t>
            </a:r>
            <a:r>
              <a:rPr lang="en-US" sz="1400" dirty="0" err="1" smtClean="0"/>
              <a:t>gptr</a:t>
            </a:r>
            <a:r>
              <a:rPr lang="en-US" sz="1400" dirty="0" smtClean="0"/>
              <a:t>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/>
              <a:t>gptr</a:t>
            </a:r>
            <a:r>
              <a:rPr lang="en-US" sz="1400" dirty="0" smtClean="0"/>
              <a:t> = new </a:t>
            </a:r>
            <a:r>
              <a:rPr lang="en-US" sz="1400" dirty="0" err="1" smtClean="0"/>
              <a:t>int</a:t>
            </a:r>
            <a:r>
              <a:rPr lang="en-US" sz="1400" dirty="0" smtClean="0"/>
              <a:t>[2];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Fun();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Fun();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delete[] </a:t>
            </a:r>
            <a:r>
              <a:rPr lang="en-US" sz="1600" dirty="0" err="1" smtClean="0">
                <a:solidFill>
                  <a:srgbClr val="FF0000"/>
                </a:solidFill>
              </a:rPr>
              <a:t>gptr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grpSp>
        <p:nvGrpSpPr>
          <p:cNvPr id="95" name="Skupina 94"/>
          <p:cNvGrpSpPr/>
          <p:nvPr/>
        </p:nvGrpSpPr>
        <p:grpSpPr>
          <a:xfrm>
            <a:off x="7092280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5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/>
                      <a:t>9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14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9" name="Skupina 118"/>
          <p:cNvGrpSpPr/>
          <p:nvPr/>
        </p:nvGrpSpPr>
        <p:grpSpPr>
          <a:xfrm>
            <a:off x="2490525" y="980728"/>
            <a:ext cx="1923416" cy="5276329"/>
            <a:chOff x="3923928" y="980728"/>
            <a:chExt cx="1923416" cy="5276329"/>
          </a:xfrm>
        </p:grpSpPr>
        <p:grpSp>
          <p:nvGrpSpPr>
            <p:cNvPr id="120" name="Skupina 119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23" name="Skupina 122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174" name="BlokTextu 17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rgbClr val="EDF0D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endParaRPr lang="sk-SK" sz="1400" dirty="0"/>
                </a:p>
              </p:txBody>
            </p:sp>
            <p:grpSp>
              <p:nvGrpSpPr>
                <p:cNvPr id="175" name="Skupina 174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176" name="BlokTextu 175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sk-SK" sz="1400" dirty="0"/>
                  </a:p>
                </p:txBody>
              </p:sp>
              <p:sp>
                <p:nvSpPr>
                  <p:cNvPr id="177" name="BlokTextu 176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8" name="BlokTextu 17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9" name="BlokTextu 17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0" name="BlokTextu 17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1" name="BlokTextu 180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2" name="BlokTextu 181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4" name="BlokTextu 183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5" name="BlokTextu 184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6" name="BlokTextu 185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7" name="BlokTextu 186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8" name="BlokTextu 187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9" name="BlokTextu 188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0" name="BlokTextu 189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rgbClr val="EDF0D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1" name="BlokTextu 190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29" name="Skupina 128"/>
              <p:cNvGrpSpPr/>
              <p:nvPr/>
            </p:nvGrpSpPr>
            <p:grpSpPr>
              <a:xfrm>
                <a:off x="3923928" y="1340768"/>
                <a:ext cx="785331" cy="4916289"/>
                <a:chOff x="3923928" y="1340768"/>
                <a:chExt cx="785331" cy="4916289"/>
              </a:xfrm>
            </p:grpSpPr>
            <p:sp>
              <p:nvSpPr>
                <p:cNvPr id="153" name="BlokTextu 152"/>
                <p:cNvSpPr txBox="1"/>
                <p:nvPr/>
              </p:nvSpPr>
              <p:spPr>
                <a:xfrm>
                  <a:off x="3941079" y="3645024"/>
                  <a:ext cx="7681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0x509</a:t>
                  </a:r>
                  <a:endParaRPr lang="sk-SK" sz="1400" dirty="0"/>
                </a:p>
              </p:txBody>
            </p:sp>
            <p:grpSp>
              <p:nvGrpSpPr>
                <p:cNvPr id="157" name="Skupina 156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0x50b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0x501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0x502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0x503</a:t>
                    </a:r>
                    <a:endParaRPr lang="sk-SK" sz="1400" dirty="0"/>
                  </a:p>
                </p:txBody>
              </p:sp>
              <p:sp>
                <p:nvSpPr>
                  <p:cNvPr id="162" name="BlokTextu 161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0x504</a:t>
                    </a:r>
                    <a:endParaRPr lang="sk-SK" sz="1400" dirty="0"/>
                  </a:p>
                </p:txBody>
              </p:sp>
              <p:sp>
                <p:nvSpPr>
                  <p:cNvPr id="163" name="BlokTextu 162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0x505</a:t>
                    </a:r>
                    <a:endParaRPr lang="sk-SK" sz="1400" dirty="0"/>
                  </a:p>
                </p:txBody>
              </p:sp>
              <p:sp>
                <p:nvSpPr>
                  <p:cNvPr id="164" name="BlokTextu 163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0x506</a:t>
                    </a:r>
                    <a:endParaRPr lang="sk-SK" sz="1400" dirty="0"/>
                  </a:p>
                </p:txBody>
              </p:sp>
              <p:sp>
                <p:nvSpPr>
                  <p:cNvPr id="165" name="BlokTextu 164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0x507</a:t>
                    </a:r>
                    <a:endParaRPr lang="sk-SK" sz="1400" dirty="0"/>
                  </a:p>
                </p:txBody>
              </p:sp>
              <p:sp>
                <p:nvSpPr>
                  <p:cNvPr id="166" name="BlokTextu 165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0x508</a:t>
                    </a:r>
                    <a:endParaRPr lang="sk-SK" sz="1400" dirty="0"/>
                  </a:p>
                </p:txBody>
              </p:sp>
              <p:sp>
                <p:nvSpPr>
                  <p:cNvPr id="167" name="BlokTextu 166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0x50a</a:t>
                    </a:r>
                    <a:endParaRPr lang="sk-SK" sz="1400" dirty="0"/>
                  </a:p>
                </p:txBody>
              </p:sp>
              <p:sp>
                <p:nvSpPr>
                  <p:cNvPr id="168" name="BlokTextu 167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0x50c</a:t>
                    </a:r>
                    <a:endParaRPr lang="sk-SK" sz="1400" dirty="0"/>
                  </a:p>
                </p:txBody>
              </p:sp>
              <p:sp>
                <p:nvSpPr>
                  <p:cNvPr id="169" name="BlokTextu 168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0x50d</a:t>
                    </a:r>
                    <a:endParaRPr lang="sk-SK" sz="1400" dirty="0"/>
                  </a:p>
                </p:txBody>
              </p:sp>
              <p:sp>
                <p:nvSpPr>
                  <p:cNvPr id="170" name="BlokTextu 169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0x50e</a:t>
                    </a:r>
                    <a:endParaRPr lang="sk-SK" sz="1400" dirty="0"/>
                  </a:p>
                </p:txBody>
              </p:sp>
              <p:sp>
                <p:nvSpPr>
                  <p:cNvPr id="171" name="BlokTextu 170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0x50f</a:t>
                    </a:r>
                    <a:endParaRPr lang="sk-SK" sz="1400" dirty="0"/>
                  </a:p>
                </p:txBody>
              </p:sp>
              <p:sp>
                <p:nvSpPr>
                  <p:cNvPr id="172" name="BlokTextu 171"/>
                  <p:cNvSpPr txBox="1"/>
                  <p:nvPr/>
                </p:nvSpPr>
                <p:spPr>
                  <a:xfrm>
                    <a:off x="5076056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0x510</a:t>
                    </a:r>
                    <a:endParaRPr lang="sk-SK" sz="1400" dirty="0"/>
                  </a:p>
                </p:txBody>
              </p:sp>
              <p:sp>
                <p:nvSpPr>
                  <p:cNvPr id="173" name="BlokTextu 172"/>
                  <p:cNvSpPr txBox="1"/>
                  <p:nvPr/>
                </p:nvSpPr>
                <p:spPr>
                  <a:xfrm>
                    <a:off x="5076056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0x511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1" name="BlokTextu 120"/>
            <p:cNvSpPr txBox="1"/>
            <p:nvPr/>
          </p:nvSpPr>
          <p:spPr>
            <a:xfrm>
              <a:off x="4211960" y="980728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Dynamick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92" name="BlokTextu 191"/>
          <p:cNvSpPr txBox="1"/>
          <p:nvPr/>
        </p:nvSpPr>
        <p:spPr>
          <a:xfrm>
            <a:off x="4408926" y="1350248"/>
            <a:ext cx="504056" cy="28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gptr</a:t>
            </a:r>
            <a:endParaRPr lang="sk-SK" sz="1400" dirty="0"/>
          </a:p>
        </p:txBody>
      </p:sp>
      <p:sp>
        <p:nvSpPr>
          <p:cNvPr id="193" name="BlokTextu 192"/>
          <p:cNvSpPr txBox="1"/>
          <p:nvPr/>
        </p:nvSpPr>
        <p:spPr>
          <a:xfrm>
            <a:off x="6588329" y="1354365"/>
            <a:ext cx="504056" cy="288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 err="1" smtClean="0"/>
              <a:t>lptr</a:t>
            </a:r>
            <a:endParaRPr lang="sk-SK" sz="1400" dirty="0"/>
          </a:p>
        </p:txBody>
      </p:sp>
      <p:sp>
        <p:nvSpPr>
          <p:cNvPr id="38" name="Pravá zložená zátvorka 37"/>
          <p:cNvSpPr/>
          <p:nvPr/>
        </p:nvSpPr>
        <p:spPr>
          <a:xfrm>
            <a:off x="4067944" y="1354228"/>
            <a:ext cx="47948" cy="229044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1" name="Rovná spojovacia šípka 40"/>
          <p:cNvCxnSpPr>
            <a:stCxn id="38" idx="1"/>
          </p:cNvCxnSpPr>
          <p:nvPr/>
        </p:nvCxnSpPr>
        <p:spPr>
          <a:xfrm flipV="1">
            <a:off x="4115892" y="1647761"/>
            <a:ext cx="340133" cy="85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5" name="BlokTextu 134"/>
          <p:cNvSpPr txBox="1"/>
          <p:nvPr/>
        </p:nvSpPr>
        <p:spPr>
          <a:xfrm>
            <a:off x="3210605" y="3644673"/>
            <a:ext cx="792088" cy="2880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sk-SK" sz="1400" dirty="0"/>
          </a:p>
        </p:txBody>
      </p:sp>
      <p:cxnSp>
        <p:nvCxnSpPr>
          <p:cNvPr id="137" name="Rovná spojovacia šípka 136"/>
          <p:cNvCxnSpPr>
            <a:stCxn id="141" idx="1"/>
          </p:cNvCxnSpPr>
          <p:nvPr/>
        </p:nvCxnSpPr>
        <p:spPr>
          <a:xfrm flipV="1">
            <a:off x="4121892" y="1661540"/>
            <a:ext cx="2776271" cy="255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Pravá zložená zátvorka 140"/>
          <p:cNvSpPr/>
          <p:nvPr/>
        </p:nvSpPr>
        <p:spPr>
          <a:xfrm>
            <a:off x="4076173" y="3632184"/>
            <a:ext cx="45719" cy="116496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5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147" name="Tvar 146"/>
          <p:cNvCxnSpPr/>
          <p:nvPr/>
        </p:nvCxnSpPr>
        <p:spPr>
          <a:xfrm>
            <a:off x="7812360" y="1484784"/>
            <a:ext cx="1588" cy="576064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Skupina 94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15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4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grpSp>
        <p:nvGrpSpPr>
          <p:cNvPr id="99" name="Skupina 98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8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0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45" name="BlokTextu 4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8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46" name="BlokTextu 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47" name="BlokTextu 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48" name="BlokTextu 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49" name="BlokTextu 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50" name="BlokTextu 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51" name="BlokTextu 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52" name="BlokTextu 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53" name="BlokTextu 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54" name="BlokTextu 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55" name="BlokTextu 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56" name="BlokTextu 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57" name="BlokTextu 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58" name="BlokTextu 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59" name="BlokTextu 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60" name="BlokTextu 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8" name="BlokTextu 117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>
            <a:stCxn id="63" idx="3"/>
            <a:endCxn id="61" idx="3"/>
          </p:cNvCxnSpPr>
          <p:nvPr/>
        </p:nvCxnSpPr>
        <p:spPr>
          <a:xfrm flipV="1">
            <a:off x="7812360" y="1484784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ĺžnik 4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16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- 3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/>
          <p:nvPr/>
        </p:nvCxnSpPr>
        <p:spPr>
          <a:xfrm flipV="1">
            <a:off x="7812360" y="1772816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Skupina 114"/>
          <p:cNvGrpSpPr/>
          <p:nvPr/>
        </p:nvGrpSpPr>
        <p:grpSpPr>
          <a:xfrm>
            <a:off x="6348293" y="980728"/>
            <a:ext cx="1464067" cy="5276329"/>
            <a:chOff x="6348293" y="980728"/>
            <a:chExt cx="1464067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14" name="Skupina 113"/>
            <p:cNvGrpSpPr/>
            <p:nvPr/>
          </p:nvGrpSpPr>
          <p:grpSpPr>
            <a:xfrm>
              <a:off x="6348293" y="1340768"/>
              <a:ext cx="1464067" cy="4916289"/>
              <a:chOff x="6348293" y="1340768"/>
              <a:chExt cx="1464067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4" name="Skupina 119"/>
              <p:cNvGrpSpPr/>
              <p:nvPr/>
            </p:nvGrpSpPr>
            <p:grpSpPr>
              <a:xfrm>
                <a:off x="6348293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95" name="BlokTextu 9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97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98" name="BlokTextu 97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99" name="BlokTextu 98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0" name="BlokTextu 99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1" name="BlokTextu 100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43" name="Obdĺžnik 42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17</a:t>
            </a:fld>
            <a:endParaRPr lang="sk-SK" dirty="0"/>
          </a:p>
        </p:txBody>
      </p:sp>
      <p:pic>
        <p:nvPicPr>
          <p:cNvPr id="11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0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87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86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5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747721" y="145221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845034" y="215857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grpSp>
        <p:nvGrpSpPr>
          <p:cNvPr id="126" name="Skupina 125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4" name="Skupina 12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42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43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02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3" name="BlokTextu 102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4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83864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18</a:t>
            </a:fld>
            <a:endParaRPr lang="sk-SK" dirty="0"/>
          </a:p>
        </p:txBody>
      </p:sp>
      <p:pic>
        <p:nvPicPr>
          <p:cNvPr id="100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1" name="Skupina 14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20" name="BlokTextu 11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2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34" name="BlokTextu 13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35" name="BlokTextu 13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36" name="BlokTextu 13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7" name="BlokTextu 13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98475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19</a:t>
            </a:fld>
            <a:endParaRPr lang="sk-SK" dirty="0"/>
          </a:p>
        </p:txBody>
      </p:sp>
      <p:pic>
        <p:nvPicPr>
          <p:cNvPr id="9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75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môžeme pracovať ako s hocijakým iným smerníkom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sk-SK" sz="2000" dirty="0" smtClean="0"/>
              <a:t>môže ukazovať iba na funkciu s rovnakým počtom a typmi parametrov ako bol deklarovaný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Najčastejšie použitie:</a:t>
            </a:r>
          </a:p>
          <a:p>
            <a:pPr lvl="1" eaLnBrk="1" hangingPunct="1"/>
            <a:r>
              <a:rPr lang="sk-SK" sz="2000" dirty="0" smtClean="0"/>
              <a:t>implementácia univerzálnych algoritmov (napr. sort)</a:t>
            </a:r>
          </a:p>
          <a:p>
            <a:pPr lvl="1" eaLnBrk="1" hangingPunct="1"/>
            <a:r>
              <a:rPr lang="sk-SK" sz="2000" dirty="0" smtClean="0"/>
              <a:t>spätné volanie s funkcie (</a:t>
            </a:r>
            <a:r>
              <a:rPr lang="sk-SK" sz="2000" dirty="0" err="1" smtClean="0"/>
              <a:t>callback</a:t>
            </a:r>
            <a:r>
              <a:rPr lang="sk-SK" sz="2000" dirty="0" smtClean="0"/>
              <a:t>)</a:t>
            </a:r>
          </a:p>
          <a:p>
            <a:pPr lvl="1" eaLnBrk="1" hangingPunct="1"/>
            <a:r>
              <a:rPr lang="sk-SK" sz="2000" dirty="0" smtClean="0"/>
              <a:t>ošetrovanie chybových stavov (_</a:t>
            </a:r>
            <a:r>
              <a:rPr lang="sk-SK" sz="2000" dirty="0" err="1" smtClean="0"/>
              <a:t>new_handler</a:t>
            </a:r>
            <a:r>
              <a:rPr lang="sk-SK" sz="2000" dirty="0" smtClean="0"/>
              <a:t>)</a:t>
            </a:r>
          </a:p>
          <a:p>
            <a:pPr lvl="1"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80393" y="64340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1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parametrov smerníkom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088232" cy="2006351"/>
          </a:xfrm>
          <a:prstGeom prst="curvedConnector3">
            <a:avLst>
              <a:gd name="adj1" fmla="val 96854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224136" cy="1280755"/>
          </a:xfrm>
          <a:prstGeom prst="curvedConnector3">
            <a:avLst>
              <a:gd name="adj1" fmla="val 4706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Skupina 134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34" name="Skupina 13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1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12" name="BlokTextu 111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13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20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sk-SK" dirty="0" smtClean="0"/>
              <a:t>odkazom - 1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299682" y="145221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a (</a:t>
            </a:r>
            <a:r>
              <a:rPr lang="sk-SK" sz="1200" dirty="0" smtClean="0"/>
              <a:t>adresa a</a:t>
            </a:r>
            <a:r>
              <a:rPr lang="en-US" sz="1200" dirty="0" smtClean="0"/>
              <a:t>)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396995" y="215857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b) </a:t>
            </a:r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</a:t>
            </a:r>
            <a:r>
              <a:rPr lang="en-US" sz="1200" dirty="0" err="1" smtClean="0"/>
              <a:t>adresy</a:t>
            </a:r>
            <a:r>
              <a:rPr lang="sk-SK" sz="1200" dirty="0" smtClean="0"/>
              <a:t> 0x101</a:t>
            </a:r>
            <a:endParaRPr lang="sk-SK" sz="1200" dirty="0"/>
          </a:p>
        </p:txBody>
      </p:sp>
      <p:sp>
        <p:nvSpPr>
          <p:cNvPr id="98" name="BlokTextu 97"/>
          <p:cNvSpPr txBox="1"/>
          <p:nvPr/>
        </p:nvSpPr>
        <p:spPr>
          <a:xfrm>
            <a:off x="179512" y="3789040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b)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 =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cxnSp>
        <p:nvCxnSpPr>
          <p:cNvPr id="100" name="Zaoblená spojnica 99"/>
          <p:cNvCxnSpPr/>
          <p:nvPr/>
        </p:nvCxnSpPr>
        <p:spPr>
          <a:xfrm rot="5400000" flipH="1" flipV="1">
            <a:off x="683568" y="4509120"/>
            <a:ext cx="1728192" cy="576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Zaoblená spojnica 103"/>
          <p:cNvCxnSpPr/>
          <p:nvPr/>
        </p:nvCxnSpPr>
        <p:spPr>
          <a:xfrm rot="5400000" flipH="1" flipV="1">
            <a:off x="1223628" y="4257092"/>
            <a:ext cx="1656184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ovná spojnica 110"/>
          <p:cNvCxnSpPr/>
          <p:nvPr/>
        </p:nvCxnSpPr>
        <p:spPr>
          <a:xfrm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nica 111"/>
          <p:cNvCxnSpPr/>
          <p:nvPr/>
        </p:nvCxnSpPr>
        <p:spPr>
          <a:xfrm flipV="1"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ovná spojnica 112"/>
          <p:cNvCxnSpPr/>
          <p:nvPr/>
        </p:nvCxnSpPr>
        <p:spPr>
          <a:xfrm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ovná spojnica 113"/>
          <p:cNvCxnSpPr/>
          <p:nvPr/>
        </p:nvCxnSpPr>
        <p:spPr>
          <a:xfrm flipV="1"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nica 115"/>
          <p:cNvCxnSpPr/>
          <p:nvPr/>
        </p:nvCxnSpPr>
        <p:spPr>
          <a:xfrm flipV="1"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ovná spojnica 116"/>
          <p:cNvCxnSpPr/>
          <p:nvPr/>
        </p:nvCxnSpPr>
        <p:spPr>
          <a:xfrm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nica 118"/>
          <p:cNvCxnSpPr/>
          <p:nvPr/>
        </p:nvCxnSpPr>
        <p:spPr>
          <a:xfrm flipV="1"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Skupina 162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62" name="Skupina 161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3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44" name="BlokTextu 143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45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47" name="BlokTextu 1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53" name="BlokTextu 1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57" name="BlokTextu 1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21</a:t>
            </a:fld>
            <a:endParaRPr lang="sk-SK" dirty="0"/>
          </a:p>
        </p:txBody>
      </p:sp>
      <p:pic>
        <p:nvPicPr>
          <p:cNvPr id="110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1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Skupina 123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1" name="Skupina 12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2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22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5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7020272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7020272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311297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311297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67936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160240" cy="200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440160" cy="1280755"/>
          </a:xfrm>
          <a:prstGeom prst="curvedConnector3">
            <a:avLst>
              <a:gd name="adj1" fmla="val 1841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Skupina 144"/>
          <p:cNvGrpSpPr/>
          <p:nvPr/>
        </p:nvGrpSpPr>
        <p:grpSpPr>
          <a:xfrm>
            <a:off x="7164288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4" name="Skupina 14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143" name="Skupina 142"/>
              <p:cNvGrpSpPr/>
              <p:nvPr/>
            </p:nvGrpSpPr>
            <p:grpSpPr>
              <a:xfrm>
                <a:off x="7740352" y="1340768"/>
                <a:ext cx="792088" cy="4896544"/>
                <a:chOff x="7740352" y="1340768"/>
                <a:chExt cx="792088" cy="4896544"/>
              </a:xfrm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7740352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7740352" y="1628800"/>
                  <a:ext cx="792088" cy="4608512"/>
                  <a:chOff x="2987824" y="1628800"/>
                  <a:chExt cx="792088" cy="4608512"/>
                </a:xfrm>
                <a:solidFill>
                  <a:srgbClr val="92D050"/>
                </a:solidFill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2" name="Skupina 141"/>
              <p:cNvGrpSpPr/>
              <p:nvPr/>
            </p:nvGrpSpPr>
            <p:grpSpPr>
              <a:xfrm>
                <a:off x="7092280" y="1340768"/>
                <a:ext cx="671979" cy="4916289"/>
                <a:chOff x="7092280" y="1340768"/>
                <a:chExt cx="671979" cy="4916289"/>
              </a:xfrm>
            </p:grpSpPr>
            <p:sp>
              <p:nvSpPr>
                <p:cNvPr id="99" name="BlokTextu 98"/>
                <p:cNvSpPr txBox="1"/>
                <p:nvPr/>
              </p:nvSpPr>
              <p:spPr>
                <a:xfrm>
                  <a:off x="7092280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0" name="Skupina 118"/>
                <p:cNvGrpSpPr/>
                <p:nvPr/>
              </p:nvGrpSpPr>
              <p:grpSpPr>
                <a:xfrm>
                  <a:off x="7092280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600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23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3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941" y="1125538"/>
            <a:ext cx="8148119" cy="5327798"/>
          </a:xfrm>
        </p:spPr>
        <p:txBody>
          <a:bodyPr/>
          <a:lstStyle/>
          <a:p>
            <a:pPr eaLnBrk="1" hangingPunct="1"/>
            <a:r>
              <a:rPr lang="sk-SK" dirty="0" smtClean="0"/>
              <a:t>Definícia:</a:t>
            </a:r>
          </a:p>
          <a:p>
            <a:pPr lvl="2" eaLnBrk="1" hangingPunct="1">
              <a:buFontTx/>
              <a:buNone/>
            </a:pPr>
            <a:r>
              <a:rPr lang="sk-SK" dirty="0" smtClean="0"/>
              <a:t>typ </a:t>
            </a:r>
            <a:r>
              <a:rPr lang="en-US" dirty="0" smtClean="0"/>
              <a:t>(*f)(typ1 p1, typ2 p2);</a:t>
            </a:r>
          </a:p>
          <a:p>
            <a:pPr eaLnBrk="1" hangingPunct="1"/>
            <a:r>
              <a:rPr lang="sk-SK" dirty="0" smtClean="0"/>
              <a:t>Príklad: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(*f1</a:t>
            </a:r>
            <a:r>
              <a:rPr lang="sk-SK" dirty="0" err="1" smtClean="0"/>
              <a:t>ptr</a:t>
            </a:r>
            <a:r>
              <a:rPr lang="en-US" dirty="0" smtClean="0"/>
              <a:t>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*(*f2</a:t>
            </a:r>
            <a:r>
              <a:rPr lang="sk-SK" dirty="0" err="1" smtClean="0"/>
              <a:t>ptr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(*f3[10])();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*(*f4[10])(char, char);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*(*f5[10])(char, char);</a:t>
            </a:r>
          </a:p>
          <a:p>
            <a:pPr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77517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na funkciu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Priradenie hodnoty smerníka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		// </a:t>
            </a:r>
            <a:r>
              <a:rPr lang="sk-SK" sz="1800" dirty="0" smtClean="0"/>
              <a:t>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f=sin;</a:t>
            </a:r>
            <a:r>
              <a:rPr lang="sk-SK" sz="1800" dirty="0" smtClean="0"/>
              <a:t>		// áno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f</a:t>
            </a:r>
            <a:r>
              <a:rPr lang="en-US" sz="1800" dirty="0" smtClean="0"/>
              <a:t>=&amp;sin(3);	// </a:t>
            </a:r>
            <a:r>
              <a:rPr lang="sk-SK" sz="1800" dirty="0" smtClean="0"/>
              <a:t>takt</a:t>
            </a:r>
            <a:r>
              <a:rPr lang="en-US" sz="1800" dirty="0" smtClean="0"/>
              <a:t>o</a:t>
            </a:r>
            <a:r>
              <a:rPr lang="sk-SK" sz="1800" dirty="0" smtClean="0"/>
              <a:t> nie </a:t>
            </a:r>
            <a:r>
              <a:rPr lang="en-US" sz="1800" dirty="0" smtClean="0"/>
              <a:t>!!!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Volanie funkcie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double</a:t>
            </a:r>
            <a:r>
              <a:rPr lang="sk-SK" sz="1800" dirty="0" smtClean="0"/>
              <a:t> </a:t>
            </a:r>
            <a:r>
              <a:rPr lang="en-US" sz="1800" dirty="0" smtClean="0"/>
              <a:t>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y=(*f)(3.14);	//</a:t>
            </a:r>
            <a:r>
              <a:rPr lang="sk-SK" sz="1800" dirty="0" smtClean="0"/>
              <a:t> 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y=f(3.14);</a:t>
            </a:r>
            <a:r>
              <a:rPr lang="sk-SK" sz="1800" dirty="0" smtClean="0"/>
              <a:t>	// áno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Vymen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ptr1, 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ptr2,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 </a:t>
            </a:r>
            <a:r>
              <a:rPr lang="sk-SK" sz="1600" dirty="0" err="1" smtClean="0"/>
              <a:t>pom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max=ptr1+velkostPolozky ; ptr1&lt;max ; ptr1++,ptr2++){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pom=*ptr1;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*ptr1=*ptr2;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*ptr2=pom;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_sort(</a:t>
            </a:r>
            <a:r>
              <a:rPr lang="sk-SK" sz="1600" dirty="0" err="1" smtClean="0"/>
              <a:t>void</a:t>
            </a:r>
            <a:r>
              <a:rPr lang="sk-SK" sz="1600" dirty="0" smtClean="0"/>
              <a:t>* </a:t>
            </a:r>
            <a:r>
              <a:rPr lang="sk-SK" sz="1600" dirty="0" err="1" smtClean="0"/>
              <a:t>data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pocet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</a:t>
            </a:r>
            <a:r>
              <a:rPr lang="sk-SK" sz="1600" dirty="0" err="1" smtClean="0"/>
              <a:t>bool</a:t>
            </a:r>
            <a:r>
              <a:rPr lang="sk-SK" sz="1600" dirty="0" smtClean="0"/>
              <a:t> (*</a:t>
            </a:r>
            <a:r>
              <a:rPr lang="sk-SK" sz="1600" dirty="0" err="1" smtClean="0"/>
              <a:t>compare</a:t>
            </a:r>
            <a:r>
              <a:rPr lang="sk-SK" sz="1600" dirty="0" smtClean="0"/>
              <a:t>)(</a:t>
            </a:r>
            <a:r>
              <a:rPr lang="sk-SK" sz="1600" dirty="0" err="1" smtClean="0"/>
              <a:t>void*,void</a:t>
            </a:r>
            <a:r>
              <a:rPr lang="sk-SK" sz="1600" dirty="0" smtClean="0"/>
              <a:t>*))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dd</a:t>
            </a:r>
            <a:r>
              <a:rPr lang="sk-SK" sz="1600" dirty="0" smtClean="0"/>
              <a:t>=(</a:t>
            </a:r>
            <a:r>
              <a:rPr lang="sk-SK" sz="1600" dirty="0" err="1" smtClean="0"/>
              <a:t>char</a:t>
            </a:r>
            <a:r>
              <a:rPr lang="sk-SK" sz="1600" dirty="0" smtClean="0"/>
              <a:t>*)</a:t>
            </a:r>
            <a:r>
              <a:rPr lang="sk-SK" sz="1600" dirty="0" err="1" smtClean="0"/>
              <a:t>data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max=dd+pocet*velkostPolozky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p1=dd ; p1&lt;max ; p1+=velkostPolozky){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p2=p1 ; p2&lt;max ; p2+=velkostPolozky){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if(compare(p1,p2))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Vymen(p1,p2,velkostPolozky);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5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9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compareIntUp(void*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&gt;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compareIntDown(void*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&lt;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Print(int* data, int pocet)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for(int i=0;i&lt;pocet;i++){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	printf("%i,",</a:t>
            </a:r>
            <a:r>
              <a:rPr lang="en-US" sz="1600" smtClean="0"/>
              <a:t>data[i</a:t>
            </a:r>
            <a:r>
              <a:rPr lang="sk-SK" sz="1600" smtClean="0"/>
              <a:t>]);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printf("\n");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main</a:t>
            </a:r>
            <a:r>
              <a:rPr lang="en-US" sz="1600" smtClean="0"/>
              <a:t>()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int pole[</a:t>
            </a:r>
            <a:r>
              <a:rPr lang="en-US" sz="1600" smtClean="0"/>
              <a:t> </a:t>
            </a:r>
            <a:r>
              <a:rPr lang="sk-SK" sz="1600" smtClean="0"/>
              <a:t>]={2,4,5453,5,46,56,25,6,352,31,43,56,78,4321,4,15,56,546,3};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_sort(pole, sizeof(pole)/sizeof(pole[0]), sizeof(int), compareIntUp);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2" name="Obdĺžnik 1"/>
          <p:cNvSpPr/>
          <p:nvPr/>
        </p:nvSpPr>
        <p:spPr>
          <a:xfrm>
            <a:off x="8676456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6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2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Použitie smerníka na funkciu - </a:t>
            </a:r>
            <a:r>
              <a:rPr lang="en-US" smtClean="0"/>
              <a:t>menu</a:t>
            </a:r>
            <a:endParaRPr lang="sk-SK" smtClean="0"/>
          </a:p>
        </p:txBody>
      </p:sp>
      <p:graphicFrame>
        <p:nvGraphicFramePr>
          <p:cNvPr id="1026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052513"/>
          <a:ext cx="78057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791505" imgH="4252265" progId="Visio.Drawing.11">
                  <p:embed/>
                </p:oleObj>
              </mc:Choice>
              <mc:Fallback>
                <p:oleObj name="Visio" r:id="rId3" imgW="5791505" imgH="42522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805737" cy="573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7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const a smerníky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príklady použitia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strcpy</a:t>
            </a:r>
            <a:r>
              <a:rPr lang="sk-SK" sz="1800" dirty="0" smtClean="0"/>
              <a:t>(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dst</a:t>
            </a:r>
            <a:r>
              <a:rPr lang="sk-SK" sz="1800" dirty="0" smtClean="0"/>
              <a:t>, 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src</a:t>
            </a:r>
            <a:r>
              <a:rPr lang="sk-SK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strlen</a:t>
            </a:r>
            <a:r>
              <a:rPr lang="sk-SK" sz="1800" dirty="0" smtClean="0"/>
              <a:t>(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s);</a:t>
            </a:r>
          </a:p>
        </p:txBody>
      </p:sp>
      <p:sp>
        <p:nvSpPr>
          <p:cNvPr id="2" name="Obdĺžnik 1"/>
          <p:cNvSpPr/>
          <p:nvPr/>
        </p:nvSpPr>
        <p:spPr>
          <a:xfrm>
            <a:off x="8668182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5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V jazyku C</a:t>
            </a:r>
            <a:r>
              <a:rPr lang="en-US" dirty="0" smtClean="0"/>
              <a:t>++</a:t>
            </a:r>
            <a:r>
              <a:rPr lang="sk-SK" dirty="0" smtClean="0"/>
              <a:t> sa odovzdávajú parametre funkciám hodnotou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Nemáme žiadny priamy spôsob, ako vytvoriť funkciu, ktorá by: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menila obsah premennej vo volajúcej funkcii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vracala viac ako jednu hodnotu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Na takúto zmenu sa používajú smerníky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Ako parameter funkcii dáme smerník na premennú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Smerník je odovzdaný hodnotou ale ukazuje na pamäť ako pôvodný smerník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9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1538</Words>
  <Application>Microsoft Office PowerPoint</Application>
  <PresentationFormat>Prezentácia na obrazovke (4:3)</PresentationFormat>
  <Paragraphs>1073</Paragraphs>
  <Slides>23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7" baseType="lpstr">
      <vt:lpstr>Arial</vt:lpstr>
      <vt:lpstr>Calibri</vt:lpstr>
      <vt:lpstr>Výchozí návrh</vt:lpstr>
      <vt:lpstr>Visio</vt:lpstr>
      <vt:lpstr>Informatika 3</vt:lpstr>
      <vt:lpstr>Smerník na funkciu</vt:lpstr>
      <vt:lpstr>Smerník na funkciu</vt:lpstr>
      <vt:lpstr>Práca so smerníkom na funkciu</vt:lpstr>
      <vt:lpstr>Smerník na funkciu ako parameter funkcie</vt:lpstr>
      <vt:lpstr>Smerník na funkciu ako parameter funkcie</vt:lpstr>
      <vt:lpstr>Použitie smerníka na funkciu - menu</vt:lpstr>
      <vt:lpstr>const a smerníky</vt:lpstr>
      <vt:lpstr>Smerníky a argumenty funkcií</vt:lpstr>
      <vt:lpstr>Smerníky a argumenty funkcií</vt:lpstr>
      <vt:lpstr>Smerníky a dynamická pamäť</vt:lpstr>
      <vt:lpstr>Smerníky a dynamická pamäť</vt:lpstr>
      <vt:lpstr>Smerníky a dynamická pamäť</vt:lpstr>
      <vt:lpstr>Smerníky a dynamická pamäť</vt:lpstr>
      <vt:lpstr>Prenos parametrov hodnotou - 1</vt:lpstr>
      <vt:lpstr>Prenos parametrov hodnotou - 2</vt:lpstr>
      <vt:lpstr>Prenos parametrov hodnotou - 3</vt:lpstr>
      <vt:lpstr>Prenos parametrov smerníkom - 1</vt:lpstr>
      <vt:lpstr>Prenos parametrov smerníkom - 2</vt:lpstr>
      <vt:lpstr>Prenos parametrov smerníkom - 3</vt:lpstr>
      <vt:lpstr>Prenos parametrov odkazom - 1</vt:lpstr>
      <vt:lpstr>Prenos parametrov odkazom - 2</vt:lpstr>
      <vt:lpstr>Prenos parametrov odkazom - 3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899</cp:revision>
  <dcterms:created xsi:type="dcterms:W3CDTF">2005-10-09T17:16:28Z</dcterms:created>
  <dcterms:modified xsi:type="dcterms:W3CDTF">2020-10-16T05:07:01Z</dcterms:modified>
</cp:coreProperties>
</file>