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332" r:id="rId2"/>
    <p:sldId id="339" r:id="rId3"/>
    <p:sldId id="340" r:id="rId4"/>
    <p:sldId id="298" r:id="rId5"/>
    <p:sldId id="306" r:id="rId6"/>
    <p:sldId id="307" r:id="rId7"/>
    <p:sldId id="305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262" r:id="rId16"/>
    <p:sldId id="315" r:id="rId17"/>
    <p:sldId id="263" r:id="rId18"/>
    <p:sldId id="316" r:id="rId19"/>
    <p:sldId id="317" r:id="rId20"/>
    <p:sldId id="318" r:id="rId21"/>
    <p:sldId id="320" r:id="rId22"/>
    <p:sldId id="321" r:id="rId23"/>
    <p:sldId id="322" r:id="rId24"/>
    <p:sldId id="323" r:id="rId25"/>
    <p:sldId id="324" r:id="rId26"/>
    <p:sldId id="325" r:id="rId27"/>
    <p:sldId id="327" r:id="rId28"/>
    <p:sldId id="326" r:id="rId29"/>
    <p:sldId id="328" r:id="rId30"/>
    <p:sldId id="329" r:id="rId31"/>
    <p:sldId id="330" r:id="rId32"/>
    <p:sldId id="333" r:id="rId33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CC"/>
    <a:srgbClr val="008000"/>
    <a:srgbClr val="CC9900"/>
    <a:srgbClr val="E8ECDA"/>
    <a:srgbClr val="FFFF00"/>
    <a:srgbClr val="CCFF66"/>
    <a:srgbClr val="66FF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28" d="100"/>
          <a:sy n="128" d="100"/>
        </p:scale>
        <p:origin x="103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AE95F8-F09F-4DAA-AF6F-0B7DEB00B836}" type="datetimeFigureOut">
              <a:rPr lang="en-US"/>
              <a:pPr>
                <a:defRPr/>
              </a:pPr>
              <a:t>10/8/2019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FF3B8E-BCB8-413B-984F-945C0A4F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224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b="0" dirty="0" smtClean="0"/>
          </a:p>
          <a:p>
            <a:pPr lvl="0"/>
            <a:r>
              <a:rPr lang="sk-SK" b="0" dirty="0" smtClean="0"/>
              <a:t>Zmysluplný</a:t>
            </a:r>
            <a:r>
              <a:rPr lang="sk-SK" b="0" baseline="0" dirty="0" smtClean="0"/>
              <a:t> = vychádzať z biznis procesov, riešených programom.</a:t>
            </a:r>
          </a:p>
          <a:p>
            <a:pPr lvl="0"/>
            <a:r>
              <a:rPr lang="sk-SK" b="0" dirty="0" smtClean="0"/>
              <a:t>Názvy, začínajúce </a:t>
            </a:r>
            <a:r>
              <a:rPr lang="sk-SK" b="0" dirty="0" err="1" smtClean="0"/>
              <a:t>podtržítkom</a:t>
            </a:r>
            <a:r>
              <a:rPr lang="sk-SK" b="0" dirty="0" smtClean="0"/>
              <a:t> alebo dvomi </a:t>
            </a:r>
            <a:r>
              <a:rPr lang="sk-SK" b="0" dirty="0" err="1" smtClean="0"/>
              <a:t>podtržítkami</a:t>
            </a:r>
            <a:r>
              <a:rPr lang="sk-SK" b="0" dirty="0" smtClean="0"/>
              <a:t> sú rezervované pre implementačné použitie, t.j. kompilátorom a prostriedkami, ktoré používa.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b="0" dirty="0" smtClean="0"/>
          </a:p>
          <a:p>
            <a:pPr lvl="0"/>
            <a:r>
              <a:rPr lang="sk-SK" b="0" dirty="0" smtClean="0"/>
              <a:t>Zmysluplný</a:t>
            </a:r>
            <a:r>
              <a:rPr lang="sk-SK" b="0" baseline="0" dirty="0" smtClean="0"/>
              <a:t> = vychádzať z biznis procesov, riešených programom.</a:t>
            </a:r>
          </a:p>
          <a:p>
            <a:pPr lvl="0"/>
            <a:r>
              <a:rPr lang="sk-SK" b="0" dirty="0" smtClean="0"/>
              <a:t>Názvy, začínajúce </a:t>
            </a:r>
            <a:r>
              <a:rPr lang="sk-SK" b="0" dirty="0" err="1" smtClean="0"/>
              <a:t>podtržítkom</a:t>
            </a:r>
            <a:r>
              <a:rPr lang="sk-SK" b="0" dirty="0" smtClean="0"/>
              <a:t> alebo dvomi </a:t>
            </a:r>
            <a:r>
              <a:rPr lang="sk-SK" b="0" dirty="0" err="1" smtClean="0"/>
              <a:t>podtržítkami</a:t>
            </a:r>
            <a:r>
              <a:rPr lang="sk-SK" b="0" dirty="0" smtClean="0"/>
              <a:t> sú rezervované pre implementačné použitie, t.j. kompilátorom a prostriedkami, ktoré používa.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b="0" dirty="0" smtClean="0"/>
          </a:p>
          <a:p>
            <a:pPr lvl="0"/>
            <a:r>
              <a:rPr lang="sk-SK" b="0" dirty="0" smtClean="0"/>
              <a:t>Zmysluplný</a:t>
            </a:r>
            <a:r>
              <a:rPr lang="sk-SK" b="0" baseline="0" dirty="0" smtClean="0"/>
              <a:t> = vychádzať z biznis procesov, riešených programom.</a:t>
            </a:r>
          </a:p>
          <a:p>
            <a:pPr lvl="0"/>
            <a:r>
              <a:rPr lang="sk-SK" b="0" dirty="0" smtClean="0"/>
              <a:t>Názvy, začínajúce </a:t>
            </a:r>
            <a:r>
              <a:rPr lang="sk-SK" b="0" dirty="0" err="1" smtClean="0"/>
              <a:t>podtržítkom</a:t>
            </a:r>
            <a:r>
              <a:rPr lang="sk-SK" b="0" dirty="0" smtClean="0"/>
              <a:t> alebo dvomi </a:t>
            </a:r>
            <a:r>
              <a:rPr lang="sk-SK" b="0" dirty="0" err="1" smtClean="0"/>
              <a:t>podtržítkami</a:t>
            </a:r>
            <a:r>
              <a:rPr lang="sk-SK" b="0" dirty="0" smtClean="0"/>
              <a:t> sú rezervované pre implementačné použitie, t.j. kompilátorom a prostriedkami, ktoré používa.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851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0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1B5C-9EE7-45E0-BB37-6D410ECD43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0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468A-1B49-4DF2-8FC9-3786061B32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14EC-FB35-41FF-8E97-A1E080FAC8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C1EE-EFD1-4045-8656-BC6E9F7D0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8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328F-30A7-4500-B0D5-25BE6B25C1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275-10A3-45CC-82C9-7E5BBEE7B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51ED-C8FD-4B58-BD40-B6B1AAC05E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1824-E408-45F6-80E9-6F0C611B2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3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A6B-40B0-4736-8518-603DFC6C4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51CE-E0EF-4A91-84E1-60F68E0B4F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5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F049-B7D9-4FD0-8E67-E7BD70BF17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F8878E-16DA-4483-90EA-ED87A713B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66328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9600" kern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2967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5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3064" y="1340768"/>
            <a:ext cx="8579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smtClean="0"/>
              <a:t>závisia od riešiteľského tímu</a:t>
            </a:r>
          </a:p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smtClean="0">
                <a:solidFill>
                  <a:srgbClr val="C00000"/>
                </a:solidFill>
              </a:rPr>
              <a:t>mali by byť jednotné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Konvencie pomenovania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10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6323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6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323528" y="1515245"/>
            <a:ext cx="4968552" cy="52322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8000">
                <a:schemeClr val="accent5"/>
              </a:gs>
              <a:gs pos="100000">
                <a:srgbClr val="D1C39F"/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marL="0" lvl="7"/>
            <a:r>
              <a:rPr lang="sk-SK" sz="2800" b="1" dirty="0">
                <a:solidFill>
                  <a:srgbClr val="C00000"/>
                </a:solidFill>
              </a:rPr>
              <a:t>Nástroj na identifikáciu dát</a:t>
            </a:r>
          </a:p>
        </p:txBody>
      </p:sp>
      <p:sp>
        <p:nvSpPr>
          <p:cNvPr id="2" name="Obdĺžnik 1"/>
          <p:cNvSpPr/>
          <p:nvPr/>
        </p:nvSpPr>
        <p:spPr>
          <a:xfrm>
            <a:off x="223064" y="2636912"/>
            <a:ext cx="8579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k-SK" b="1" u="sng" dirty="0" smtClean="0">
                <a:solidFill>
                  <a:srgbClr val="0070C0"/>
                </a:solidFill>
              </a:rPr>
              <a:t>Program musí sledovať 3 vlastnosti:</a:t>
            </a:r>
          </a:p>
          <a:p>
            <a:pPr marL="285750" lvl="0" indent="-285750">
              <a:buFontTx/>
              <a:buChar char="-"/>
            </a:pPr>
            <a:endParaRPr lang="sk-SK" b="1" dirty="0" smtClean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Kde je informácia uložená</a:t>
            </a:r>
          </a:p>
          <a:p>
            <a:pPr marL="742950" lvl="1" indent="-285750">
              <a:buFontTx/>
              <a:buChar char="-"/>
            </a:pPr>
            <a:endParaRPr lang="sk-SK" b="1" dirty="0" smtClean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Akú hodnotu uchováva</a:t>
            </a:r>
          </a:p>
          <a:p>
            <a:pPr marL="742950" lvl="1" indent="-285750">
              <a:buFontTx/>
              <a:buChar char="-"/>
            </a:pPr>
            <a:endParaRPr lang="sk-SK" b="1" dirty="0" smtClean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O aký druh informácie sa jedná</a:t>
            </a: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Premenné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11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153" y="1487925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5249" y="2132856"/>
            <a:ext cx="857986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sk-SK" b="1" u="sng" dirty="0" smtClean="0">
                <a:solidFill>
                  <a:srgbClr val="0070C0"/>
                </a:solidFill>
              </a:rPr>
              <a:t>Pravidlá tvorby:</a:t>
            </a:r>
          </a:p>
          <a:p>
            <a:pPr marL="285750" lvl="0" indent="-285750">
              <a:buFontTx/>
              <a:buChar char="-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V </a:t>
            </a:r>
            <a:r>
              <a:rPr lang="sk-SK" b="1" dirty="0"/>
              <a:t>menách </a:t>
            </a:r>
            <a:r>
              <a:rPr lang="sk-SK" b="1" dirty="0" smtClean="0"/>
              <a:t>môžeme </a:t>
            </a:r>
            <a:r>
              <a:rPr lang="sk-SK" b="1" dirty="0"/>
              <a:t>používať písmena abecedy, číslice a </a:t>
            </a:r>
            <a:r>
              <a:rPr lang="sk-SK" b="1" dirty="0" err="1"/>
              <a:t>podtržítko</a:t>
            </a:r>
            <a:r>
              <a:rPr lang="sk-SK" b="1" dirty="0"/>
              <a:t> </a:t>
            </a:r>
            <a:r>
              <a:rPr lang="sk-SK" b="1" dirty="0" smtClean="0"/>
              <a:t>(_).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>
                <a:solidFill>
                  <a:srgbClr val="C00000"/>
                </a:solidFill>
              </a:rPr>
              <a:t>Prvým </a:t>
            </a:r>
            <a:r>
              <a:rPr lang="sk-SK" b="1" dirty="0">
                <a:solidFill>
                  <a:srgbClr val="C00000"/>
                </a:solidFill>
              </a:rPr>
              <a:t>znakom mena nesmie byť </a:t>
            </a:r>
            <a:r>
              <a:rPr lang="sk-SK" b="1" dirty="0" smtClean="0">
                <a:solidFill>
                  <a:srgbClr val="C00000"/>
                </a:solidFill>
              </a:rPr>
              <a:t>číslica.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>
              <a:solidFill>
                <a:srgbClr val="C00000"/>
              </a:solidFill>
            </a:endParaRPr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>
                <a:solidFill>
                  <a:srgbClr val="C00000"/>
                </a:solidFill>
              </a:rPr>
              <a:t>Malé </a:t>
            </a:r>
            <a:r>
              <a:rPr lang="sk-SK" b="1" dirty="0">
                <a:solidFill>
                  <a:srgbClr val="C00000"/>
                </a:solidFill>
              </a:rPr>
              <a:t>a veľké písmena sa </a:t>
            </a:r>
            <a:r>
              <a:rPr lang="sk-SK" b="1" dirty="0" smtClean="0">
                <a:solidFill>
                  <a:srgbClr val="C00000"/>
                </a:solidFill>
              </a:rPr>
              <a:t>rozlišujú.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Ako názov nemôžeme použiť kľúčové slovo jazyka C++.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Názvy</a:t>
            </a:r>
            <a:r>
              <a:rPr lang="sk-SK" b="1" dirty="0"/>
              <a:t>, začínajúce </a:t>
            </a:r>
            <a:r>
              <a:rPr lang="sk-SK" b="1" dirty="0" err="1"/>
              <a:t>podtržítkom</a:t>
            </a:r>
            <a:r>
              <a:rPr lang="sk-SK" b="1" dirty="0"/>
              <a:t> alebo dvomi </a:t>
            </a:r>
            <a:r>
              <a:rPr lang="sk-SK" b="1" dirty="0" err="1"/>
              <a:t>podtržítkami</a:t>
            </a:r>
            <a:r>
              <a:rPr lang="sk-SK" b="1" dirty="0"/>
              <a:t> sú rezervované pre </a:t>
            </a:r>
            <a:r>
              <a:rPr lang="sk-SK" b="1" dirty="0" smtClean="0"/>
              <a:t>použitie kompilátorom </a:t>
            </a:r>
            <a:r>
              <a:rPr lang="sk-SK" b="1" dirty="0"/>
              <a:t>a prostriedkami, ktoré používa</a:t>
            </a:r>
            <a:r>
              <a:rPr lang="sk-SK" b="1" dirty="0" smtClean="0"/>
              <a:t>.</a:t>
            </a:r>
          </a:p>
          <a:p>
            <a:pPr marL="361950" lvl="1" indent="-342900">
              <a:buFont typeface="+mj-lt"/>
              <a:buAutoNum type="arabicPeriod"/>
            </a:pPr>
            <a:endParaRPr lang="sk-SK" b="1" dirty="0" smtClean="0"/>
          </a:p>
          <a:p>
            <a:pPr marL="361950" lvl="1" indent="-342900">
              <a:buFont typeface="+mj-lt"/>
              <a:buAutoNum type="arabicPeriod"/>
            </a:pPr>
            <a:r>
              <a:rPr lang="sk-SK" b="1" dirty="0" smtClean="0"/>
              <a:t>C</a:t>
            </a:r>
            <a:r>
              <a:rPr lang="sk-SK" b="1" dirty="0"/>
              <a:t>++ neohraničuje dĺžku názvu a všetky znaky mena sú </a:t>
            </a:r>
            <a:r>
              <a:rPr lang="sk-SK" b="1" dirty="0" smtClean="0"/>
              <a:t>významné.  </a:t>
            </a:r>
          </a:p>
          <a:p>
            <a:pPr marL="19050" lvl="1"/>
            <a:r>
              <a:rPr lang="sk-SK" b="1" dirty="0"/>
              <a:t> </a:t>
            </a:r>
            <a:r>
              <a:rPr lang="sk-SK" b="1" dirty="0" smtClean="0"/>
              <a:t>    </a:t>
            </a:r>
            <a:r>
              <a:rPr lang="sk-SK" b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Avšak </a:t>
            </a:r>
            <a:r>
              <a:rPr lang="sk-SK" sz="1400" b="1" i="1" dirty="0">
                <a:solidFill>
                  <a:schemeClr val="bg2">
                    <a:lumMod val="75000"/>
                  </a:schemeClr>
                </a:solidFill>
              </a:rPr>
              <a:t>niektoré platformy môžu mať svoje vlastné 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limity. </a:t>
            </a:r>
            <a:r>
              <a:rPr lang="sk-SK" sz="1400" b="1" i="1" dirty="0">
                <a:solidFill>
                  <a:schemeClr val="bg2">
                    <a:lumMod val="75000"/>
                  </a:schemeClr>
                </a:solidFill>
              </a:rPr>
              <a:t>ANSI C99 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garantuje </a:t>
            </a:r>
            <a:r>
              <a:rPr lang="sk-SK" sz="1400" b="1" i="1" dirty="0">
                <a:solidFill>
                  <a:schemeClr val="bg2">
                    <a:lumMod val="75000"/>
                  </a:schemeClr>
                </a:solidFill>
              </a:rPr>
              <a:t>len 63 </a:t>
            </a:r>
            <a:r>
              <a:rPr lang="sk-SK" sz="1400" b="1" i="1" dirty="0" smtClean="0">
                <a:solidFill>
                  <a:schemeClr val="bg2">
                    <a:lumMod val="75000"/>
                  </a:schemeClr>
                </a:solidFill>
              </a:rPr>
              <a:t>znakov.)</a:t>
            </a:r>
            <a:endParaRPr lang="sk-SK" sz="1400" b="1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Názvy premenných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12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186" y="1330530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ĺžnik 4"/>
          <p:cNvSpPr/>
          <p:nvPr/>
        </p:nvSpPr>
        <p:spPr>
          <a:xfrm>
            <a:off x="323528" y="1515244"/>
            <a:ext cx="3373039" cy="36933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8000">
                <a:schemeClr val="accent5"/>
              </a:gs>
              <a:gs pos="100000">
                <a:srgbClr val="D1C39F"/>
              </a:gs>
            </a:gsLst>
            <a:lin ang="2700000" scaled="1"/>
            <a:tileRect/>
          </a:gradFill>
        </p:spPr>
        <p:txBody>
          <a:bodyPr wrap="none">
            <a:spAutoFit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Názov musí byť zmysluplný !</a:t>
            </a:r>
            <a:endParaRPr lang="sk-SK" b="1" dirty="0">
              <a:solidFill>
                <a:srgbClr val="C00000"/>
              </a:solidFill>
            </a:endParaRPr>
          </a:p>
        </p:txBody>
      </p:sp>
      <p:pic>
        <p:nvPicPr>
          <p:cNvPr id="9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75" y="3575879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19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4986" y="1340768"/>
            <a:ext cx="871950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char</a:t>
            </a:r>
            <a:r>
              <a:rPr lang="sk-SK" b="1" dirty="0"/>
              <a:t>	</a:t>
            </a:r>
            <a:r>
              <a:rPr lang="sk-SK" b="1" dirty="0" smtClean="0"/>
              <a:t>	- </a:t>
            </a:r>
            <a:r>
              <a:rPr lang="sk-SK" b="1" dirty="0"/>
              <a:t>má minimálnu šírku </a:t>
            </a:r>
            <a:r>
              <a:rPr lang="sk-SK" b="1" dirty="0" smtClean="0"/>
              <a:t>8 </a:t>
            </a:r>
            <a:r>
              <a:rPr lang="sk-SK" b="1" dirty="0"/>
              <a:t>bitov</a:t>
            </a:r>
          </a:p>
          <a:p>
            <a:pPr marL="265113" lvl="0" indent="-265113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short</a:t>
            </a:r>
            <a:r>
              <a:rPr lang="sk-SK" b="1" dirty="0" smtClean="0"/>
              <a:t> 	- má </a:t>
            </a:r>
            <a:r>
              <a:rPr lang="sk-SK" b="1" dirty="0"/>
              <a:t>minimálnu šírku 16 bitov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>
                <a:solidFill>
                  <a:srgbClr val="C00000"/>
                </a:solidFill>
              </a:rPr>
              <a:t>int</a:t>
            </a:r>
            <a:r>
              <a:rPr lang="sk-SK" b="1" dirty="0"/>
              <a:t> </a:t>
            </a:r>
            <a:r>
              <a:rPr lang="sk-SK" b="1" dirty="0" smtClean="0"/>
              <a:t>		- je </a:t>
            </a:r>
            <a:r>
              <a:rPr lang="sk-SK" b="1" dirty="0"/>
              <a:t>minimálne taký veľký ako </a:t>
            </a:r>
            <a:r>
              <a:rPr lang="sk-SK" b="1" dirty="0" err="1"/>
              <a:t>short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b="1" dirty="0"/>
              <a:t> </a:t>
            </a:r>
            <a:r>
              <a:rPr lang="sk-SK" b="1" dirty="0" smtClean="0"/>
              <a:t>	- má </a:t>
            </a:r>
            <a:r>
              <a:rPr lang="sk-SK" b="1" dirty="0"/>
              <a:t>minimálnu šírku 32 bitov a je minimálne taký </a:t>
            </a:r>
            <a:r>
              <a:rPr lang="sk-SK" b="1" dirty="0" smtClean="0"/>
              <a:t>ako </a:t>
            </a:r>
            <a:r>
              <a:rPr lang="sk-SK" b="1" dirty="0" err="1"/>
              <a:t>int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b="1" dirty="0"/>
              <a:t> </a:t>
            </a: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b="1" dirty="0"/>
              <a:t> </a:t>
            </a:r>
            <a:r>
              <a:rPr lang="sk-SK" b="1" dirty="0" smtClean="0"/>
              <a:t>	- má </a:t>
            </a:r>
            <a:r>
              <a:rPr lang="sk-SK" b="1" dirty="0"/>
              <a:t>minimálnu šírku 64 bitov a je minimálne taký </a:t>
            </a:r>
            <a:r>
              <a:rPr lang="sk-SK" b="1" dirty="0" smtClean="0"/>
              <a:t>ako </a:t>
            </a:r>
            <a:r>
              <a:rPr lang="sk-SK" b="1" dirty="0" err="1"/>
              <a:t>long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sz="2400" b="1" dirty="0" err="1" smtClean="0">
                <a:solidFill>
                  <a:srgbClr val="C00000"/>
                </a:solidFill>
              </a:rPr>
              <a:t>wchar_t</a:t>
            </a:r>
            <a:r>
              <a:rPr lang="sk-SK" b="1" dirty="0"/>
              <a:t>	</a:t>
            </a:r>
            <a:r>
              <a:rPr lang="sk-SK" b="1" dirty="0" smtClean="0"/>
              <a:t>- široký znak – variabilná šírka</a:t>
            </a:r>
            <a:endParaRPr lang="sk-SK" b="1" dirty="0"/>
          </a:p>
          <a:p>
            <a:pPr marL="285750" lvl="0" indent="-285750">
              <a:buFontTx/>
              <a:buChar char="-"/>
            </a:pPr>
            <a:endParaRPr lang="sk-SK" b="1" dirty="0" smtClean="0"/>
          </a:p>
          <a:p>
            <a:pPr lvl="0"/>
            <a:r>
              <a:rPr lang="sk-SK" sz="3200" b="1" dirty="0">
                <a:solidFill>
                  <a:srgbClr val="0070C0"/>
                </a:solidFill>
              </a:rPr>
              <a:t>C++11</a:t>
            </a:r>
            <a:endParaRPr lang="sk-SK" sz="3200" b="1" dirty="0" smtClean="0">
              <a:solidFill>
                <a:srgbClr val="0070C0"/>
              </a:solidFill>
            </a:endParaRPr>
          </a:p>
          <a:p>
            <a:pPr marL="285750" indent="-285750">
              <a:buFontTx/>
              <a:buChar char="-"/>
            </a:pPr>
            <a:r>
              <a:rPr lang="sk-SK" sz="2400" b="1" dirty="0">
                <a:solidFill>
                  <a:srgbClr val="0070C0"/>
                </a:solidFill>
              </a:rPr>
              <a:t>char16_t</a:t>
            </a:r>
            <a:r>
              <a:rPr lang="sk-SK" dirty="0">
                <a:solidFill>
                  <a:srgbClr val="0070C0"/>
                </a:solidFill>
              </a:rPr>
              <a:t> </a:t>
            </a:r>
            <a:r>
              <a:rPr lang="sk-SK" dirty="0" smtClean="0"/>
              <a:t>	</a:t>
            </a:r>
            <a:r>
              <a:rPr lang="sk-SK" b="1" dirty="0"/>
              <a:t>- </a:t>
            </a:r>
            <a:r>
              <a:rPr lang="sk-SK" b="1" dirty="0" smtClean="0"/>
              <a:t>šírka </a:t>
            </a:r>
            <a:r>
              <a:rPr lang="sk-SK" b="1" dirty="0"/>
              <a:t>16 </a:t>
            </a:r>
            <a:r>
              <a:rPr lang="sk-SK" b="1" dirty="0" smtClean="0"/>
              <a:t>bitov</a:t>
            </a:r>
            <a:endParaRPr lang="sk-SK" dirty="0" smtClean="0"/>
          </a:p>
          <a:p>
            <a:pPr marL="285750" indent="-285750">
              <a:buFontTx/>
              <a:buChar char="-"/>
            </a:pPr>
            <a:r>
              <a:rPr lang="sk-SK" sz="2400" b="1" dirty="0" smtClean="0">
                <a:solidFill>
                  <a:srgbClr val="0070C0"/>
                </a:solidFill>
              </a:rPr>
              <a:t>char32_t</a:t>
            </a:r>
            <a:r>
              <a:rPr lang="sk-SK" sz="2400" b="1" dirty="0" smtClean="0">
                <a:solidFill>
                  <a:srgbClr val="C00000"/>
                </a:solidFill>
              </a:rPr>
              <a:t>	</a:t>
            </a:r>
            <a:r>
              <a:rPr lang="sk-SK" b="1" dirty="0"/>
              <a:t>- </a:t>
            </a:r>
            <a:r>
              <a:rPr lang="sk-SK" b="1" dirty="0" smtClean="0"/>
              <a:t>šírka 32 </a:t>
            </a:r>
            <a:r>
              <a:rPr lang="sk-SK" b="1" dirty="0"/>
              <a:t>bitov</a:t>
            </a:r>
          </a:p>
          <a:p>
            <a:pPr marL="285750" lvl="0" indent="-285750">
              <a:buFontTx/>
              <a:buChar char="-"/>
            </a:pPr>
            <a:endParaRPr lang="sk-SK" b="1" dirty="0"/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Štandardne </a:t>
            </a:r>
            <a:r>
              <a:rPr lang="sk-SK" b="1" dirty="0" err="1" smtClean="0">
                <a:solidFill>
                  <a:srgbClr val="C00000"/>
                </a:solidFill>
              </a:rPr>
              <a:t>signed</a:t>
            </a:r>
            <a:endParaRPr lang="sk-SK" b="1" dirty="0" smtClean="0">
              <a:solidFill>
                <a:srgbClr val="C00000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sk-SK" b="1" dirty="0" smtClean="0"/>
              <a:t>Modifikátor </a:t>
            </a:r>
            <a:r>
              <a:rPr lang="sk-SK" b="1" dirty="0" err="1" smtClean="0">
                <a:solidFill>
                  <a:srgbClr val="C00000"/>
                </a:solidFill>
              </a:rPr>
              <a:t>unsigned</a:t>
            </a:r>
            <a:endParaRPr lang="sk-SK" b="1" dirty="0" smtClean="0">
              <a:solidFill>
                <a:srgbClr val="C0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986" y="188640"/>
            <a:ext cx="87195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Štandardné celočíselné typy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94116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4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44986" y="1340768"/>
            <a:ext cx="87195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float</a:t>
            </a:r>
            <a:r>
              <a:rPr lang="sk-SK" b="1" dirty="0" smtClean="0"/>
              <a:t> 		- 32 bitov</a:t>
            </a:r>
            <a:endParaRPr lang="sk-SK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sz="2400" b="1" dirty="0" err="1" smtClean="0">
                <a:solidFill>
                  <a:srgbClr val="C00000"/>
                </a:solidFill>
              </a:rPr>
              <a:t>double</a:t>
            </a:r>
            <a:r>
              <a:rPr lang="sk-SK" sz="2400" b="1" dirty="0" smtClean="0">
                <a:solidFill>
                  <a:srgbClr val="C00000"/>
                </a:solidFill>
              </a:rPr>
              <a:t> </a:t>
            </a:r>
            <a:r>
              <a:rPr lang="sk-SK" b="1" dirty="0" smtClean="0"/>
              <a:t>		- </a:t>
            </a:r>
            <a:r>
              <a:rPr lang="en-US" b="1" smtClean="0"/>
              <a:t>64</a:t>
            </a:r>
            <a:r>
              <a:rPr lang="sk-SK" b="1" smtClean="0"/>
              <a:t> </a:t>
            </a:r>
            <a:r>
              <a:rPr lang="sk-SK" b="1" dirty="0"/>
              <a:t>bitov a </a:t>
            </a:r>
            <a:r>
              <a:rPr lang="sk-SK" b="1" dirty="0" smtClean="0"/>
              <a:t>nie menej </a:t>
            </a:r>
            <a:r>
              <a:rPr lang="sk-SK" b="1" dirty="0" err="1" smtClean="0"/>
              <a:t>float</a:t>
            </a:r>
            <a:endParaRPr lang="sk-SK" b="1" dirty="0"/>
          </a:p>
          <a:p>
            <a:pPr marL="285750" indent="-285750">
              <a:buFontTx/>
              <a:buChar char="-"/>
            </a:pPr>
            <a:r>
              <a:rPr lang="sk-SK" sz="2400" b="1" dirty="0" err="1">
                <a:solidFill>
                  <a:srgbClr val="C00000"/>
                </a:solidFill>
              </a:rPr>
              <a:t>long</a:t>
            </a:r>
            <a:r>
              <a:rPr lang="sk-SK" sz="2400" b="1" dirty="0"/>
              <a:t> </a:t>
            </a:r>
            <a:r>
              <a:rPr lang="sk-SK" sz="2400" b="1" dirty="0" err="1" smtClean="0">
                <a:solidFill>
                  <a:srgbClr val="C00000"/>
                </a:solidFill>
              </a:rPr>
              <a:t>double</a:t>
            </a:r>
            <a:r>
              <a:rPr lang="sk-SK" sz="2400" b="1" dirty="0" smtClean="0">
                <a:solidFill>
                  <a:srgbClr val="C00000"/>
                </a:solidFill>
              </a:rPr>
              <a:t> 	</a:t>
            </a:r>
            <a:r>
              <a:rPr lang="sk-SK" b="1" dirty="0" smtClean="0"/>
              <a:t>- nie menej ako </a:t>
            </a:r>
            <a:r>
              <a:rPr lang="sk-SK" b="1" dirty="0" err="1" smtClean="0"/>
              <a:t>double</a:t>
            </a:r>
            <a:r>
              <a:rPr lang="sk-SK" b="1" dirty="0" smtClean="0"/>
              <a:t> (80, 96, 128)</a:t>
            </a:r>
            <a:endParaRPr lang="sk-SK" dirty="0" smtClean="0"/>
          </a:p>
          <a:p>
            <a:pPr marL="285750" lvl="0" indent="-285750">
              <a:buFontTx/>
              <a:buChar char="-"/>
            </a:pP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4986" y="188640"/>
            <a:ext cx="87195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3200" dirty="0" smtClean="0"/>
              <a:t>Štandardné typy pohyblivej rádovej bodky</a:t>
            </a:r>
            <a:endParaRPr lang="sk-SK" sz="3200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14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459" y="5684450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Skupina 7"/>
          <p:cNvGrpSpPr/>
          <p:nvPr/>
        </p:nvGrpSpPr>
        <p:grpSpPr>
          <a:xfrm>
            <a:off x="1768088" y="3554665"/>
            <a:ext cx="4884445" cy="1543814"/>
            <a:chOff x="0" y="0"/>
            <a:chExt cx="4883221" cy="1544457"/>
          </a:xfrm>
        </p:grpSpPr>
        <p:sp>
          <p:nvSpPr>
            <p:cNvPr id="10" name="Textové pole 39"/>
            <p:cNvSpPr txBox="1"/>
            <p:nvPr/>
          </p:nvSpPr>
          <p:spPr>
            <a:xfrm>
              <a:off x="0" y="533400"/>
              <a:ext cx="191135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>
                  <a:effectLst/>
                  <a:ea typeface="Times New Roman"/>
                  <a:cs typeface="Times New Roman"/>
                </a:rPr>
                <a:t>Voliteľné znamienko + alebo -</a:t>
              </a:r>
            </a:p>
          </p:txBody>
        </p:sp>
        <p:sp>
          <p:nvSpPr>
            <p:cNvPr id="11" name="Textové pole 41"/>
            <p:cNvSpPr txBox="1"/>
            <p:nvPr/>
          </p:nvSpPr>
          <p:spPr>
            <a:xfrm>
              <a:off x="1955871" y="387300"/>
              <a:ext cx="292735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 dirty="0">
                  <a:effectLst/>
                  <a:ea typeface="Times New Roman"/>
                  <a:cs typeface="Times New Roman"/>
                </a:rPr>
                <a:t>Znamienko môže byť + alebo - alebo vynechané</a:t>
              </a:r>
            </a:p>
          </p:txBody>
        </p:sp>
        <p:sp>
          <p:nvSpPr>
            <p:cNvPr id="12" name="Textové pole 42"/>
            <p:cNvSpPr txBox="1"/>
            <p:nvPr/>
          </p:nvSpPr>
          <p:spPr>
            <a:xfrm>
              <a:off x="1936750" y="1250950"/>
              <a:ext cx="97790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>
                  <a:effectLst/>
                  <a:ea typeface="Times New Roman"/>
                  <a:cs typeface="Times New Roman"/>
                </a:rPr>
                <a:t>Bez medzier</a:t>
              </a:r>
            </a:p>
          </p:txBody>
        </p:sp>
        <p:sp>
          <p:nvSpPr>
            <p:cNvPr id="13" name="Textové pole 43"/>
            <p:cNvSpPr txBox="1"/>
            <p:nvPr/>
          </p:nvSpPr>
          <p:spPr>
            <a:xfrm>
              <a:off x="223223" y="1265057"/>
              <a:ext cx="1854200" cy="2794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sk-SK" sz="1100" dirty="0">
                  <a:effectLst/>
                  <a:ea typeface="Times New Roman"/>
                  <a:cs typeface="Times New Roman"/>
                </a:rPr>
                <a:t>Desatinná bodka je voliteľná</a:t>
              </a:r>
            </a:p>
          </p:txBody>
        </p:sp>
        <p:grpSp>
          <p:nvGrpSpPr>
            <p:cNvPr id="14" name="Skupina 13"/>
            <p:cNvGrpSpPr/>
            <p:nvPr/>
          </p:nvGrpSpPr>
          <p:grpSpPr>
            <a:xfrm>
              <a:off x="971550" y="0"/>
              <a:ext cx="2184400" cy="1279525"/>
              <a:chOff x="0" y="0"/>
              <a:chExt cx="2184400" cy="1279525"/>
            </a:xfrm>
          </p:grpSpPr>
          <p:sp>
            <p:nvSpPr>
              <p:cNvPr id="15" name="Textové pole 40"/>
              <p:cNvSpPr txBox="1"/>
              <p:nvPr/>
            </p:nvSpPr>
            <p:spPr>
              <a:xfrm>
                <a:off x="273050" y="0"/>
                <a:ext cx="1911350" cy="2794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sz="1100">
                    <a:effectLst/>
                    <a:ea typeface="Times New Roman"/>
                    <a:cs typeface="Times New Roman"/>
                  </a:rPr>
                  <a:t>Môžeme použiť e alebo E</a:t>
                </a:r>
              </a:p>
            </p:txBody>
          </p:sp>
          <p:sp>
            <p:nvSpPr>
              <p:cNvPr id="16" name="Ľavá zložená zátvorka 15"/>
              <p:cNvSpPr/>
              <p:nvPr/>
            </p:nvSpPr>
            <p:spPr>
              <a:xfrm rot="5400000">
                <a:off x="1301750" y="755650"/>
                <a:ext cx="79690" cy="117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17" name="Ľavá zložená zátvorka 16"/>
              <p:cNvSpPr/>
              <p:nvPr/>
            </p:nvSpPr>
            <p:spPr>
              <a:xfrm rot="5400000">
                <a:off x="336550" y="762000"/>
                <a:ext cx="79690" cy="117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18" name="Ľavá zložená zátvorka 17"/>
              <p:cNvSpPr/>
              <p:nvPr/>
            </p:nvSpPr>
            <p:spPr>
              <a:xfrm rot="5400000">
                <a:off x="1117600" y="736600"/>
                <a:ext cx="85725" cy="14922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cxnSp>
            <p:nvCxnSpPr>
              <p:cNvPr id="19" name="Rovná spojnica 18"/>
              <p:cNvCxnSpPr/>
              <p:nvPr/>
            </p:nvCxnSpPr>
            <p:spPr>
              <a:xfrm>
                <a:off x="965200" y="324960"/>
                <a:ext cx="0" cy="4635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Ľavá zložená zátvorka 19"/>
              <p:cNvSpPr/>
              <p:nvPr/>
            </p:nvSpPr>
            <p:spPr>
              <a:xfrm rot="16200000" flipV="1">
                <a:off x="1365250" y="876300"/>
                <a:ext cx="114300" cy="69215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21" name="Ľavá zložená zátvorka 20"/>
              <p:cNvSpPr/>
              <p:nvPr/>
            </p:nvSpPr>
            <p:spPr>
              <a:xfrm rot="16200000" flipV="1">
                <a:off x="450850" y="1162050"/>
                <a:ext cx="79690" cy="11779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22" name="Textové pole 51"/>
              <p:cNvSpPr txBox="1"/>
              <p:nvPr/>
            </p:nvSpPr>
            <p:spPr>
              <a:xfrm>
                <a:off x="0" y="800100"/>
                <a:ext cx="1680845" cy="4254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0"/>
                  </a:spcAft>
                </a:pPr>
                <a:r>
                  <a:rPr lang="sk-SK" sz="2400" dirty="0">
                    <a:solidFill>
                      <a:srgbClr val="000000"/>
                    </a:solidFill>
                    <a:effectLst/>
                    <a:latin typeface="MonoRegular"/>
                    <a:ea typeface="Times New Roman"/>
                    <a:cs typeface="MonoRegular"/>
                  </a:rPr>
                  <a:t>+5.37E+16</a:t>
                </a:r>
                <a:endParaRPr lang="sk-SK" sz="1100" dirty="0">
                  <a:effectLst/>
                  <a:ea typeface="Times New Roman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sz="1100" dirty="0">
                    <a:effectLst/>
                    <a:ea typeface="Times New Roman"/>
                    <a:cs typeface="Times New Roman"/>
                  </a:rPr>
                  <a:t> </a:t>
                </a:r>
              </a:p>
            </p:txBody>
          </p:sp>
        </p:grpSp>
      </p:grpSp>
      <p:sp>
        <p:nvSpPr>
          <p:cNvPr id="23" name="Ľavá zložená zátvorka 22"/>
          <p:cNvSpPr/>
          <p:nvPr/>
        </p:nvSpPr>
        <p:spPr>
          <a:xfrm rot="5400000">
            <a:off x="3886884" y="4335715"/>
            <a:ext cx="79375" cy="117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4" name="Ľavá zložená zátvorka 23"/>
          <p:cNvSpPr/>
          <p:nvPr/>
        </p:nvSpPr>
        <p:spPr>
          <a:xfrm rot="5400000">
            <a:off x="2879011" y="4382395"/>
            <a:ext cx="79375" cy="117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5" name="Ľavá zložená zátvorka 24"/>
          <p:cNvSpPr/>
          <p:nvPr/>
        </p:nvSpPr>
        <p:spPr>
          <a:xfrm rot="5400000">
            <a:off x="3662754" y="4295181"/>
            <a:ext cx="85090" cy="14922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6" name="Ľavá zložená zátvorka 25"/>
          <p:cNvSpPr/>
          <p:nvPr/>
        </p:nvSpPr>
        <p:spPr>
          <a:xfrm rot="16200000" flipV="1">
            <a:off x="3928476" y="4468714"/>
            <a:ext cx="113665" cy="69215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27" name="Ľavá zložená zátvorka 26"/>
          <p:cNvSpPr/>
          <p:nvPr/>
        </p:nvSpPr>
        <p:spPr>
          <a:xfrm rot="16200000" flipV="1">
            <a:off x="3187700" y="4756053"/>
            <a:ext cx="79375" cy="117475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1331640" y="5373216"/>
            <a:ext cx="6768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008000"/>
                </a:solidFill>
              </a:rPr>
              <a:t>čísla </a:t>
            </a:r>
            <a:r>
              <a:rPr lang="sk-SK" dirty="0">
                <a:solidFill>
                  <a:srgbClr val="008000"/>
                </a:solidFill>
              </a:rPr>
              <a:t>medzi celými číslami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008000"/>
                </a:solidFill>
              </a:rPr>
              <a:t>omnoho </a:t>
            </a:r>
            <a:r>
              <a:rPr lang="sk-SK" dirty="0">
                <a:solidFill>
                  <a:srgbClr val="008000"/>
                </a:solidFill>
              </a:rPr>
              <a:t>väčší rozsah </a:t>
            </a:r>
            <a:r>
              <a:rPr lang="sk-SK" dirty="0" smtClean="0">
                <a:solidFill>
                  <a:srgbClr val="008000"/>
                </a:solidFill>
              </a:rPr>
              <a:t>hodnôt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smtClean="0">
                <a:solidFill>
                  <a:srgbClr val="C00000"/>
                </a:solidFill>
              </a:rPr>
              <a:t>strata presnosti</a:t>
            </a:r>
            <a:endParaRPr lang="sk-S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6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Číselné konštanty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471814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smtClean="0">
                <a:solidFill>
                  <a:srgbClr val="0070C0"/>
                </a:solidFill>
              </a:rPr>
              <a:t>Celočíselné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sk-SK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číslo 1536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čísla bez znamienka (54321</a:t>
            </a:r>
            <a:r>
              <a:rPr lang="sk-SK" sz="1800" b="1" dirty="0" smtClean="0">
                <a:solidFill>
                  <a:srgbClr val="C00000"/>
                </a:solidFill>
              </a:rPr>
              <a:t>u</a:t>
            </a:r>
            <a:r>
              <a:rPr lang="sk-SK" sz="1800" b="1" dirty="0" smtClean="0"/>
              <a:t>, 31</a:t>
            </a:r>
            <a:r>
              <a:rPr lang="sk-SK" sz="1800" b="1" dirty="0" smtClean="0">
                <a:solidFill>
                  <a:srgbClr val="C00000"/>
                </a:solidFill>
              </a:rPr>
              <a:t>U</a:t>
            </a:r>
            <a:r>
              <a:rPr lang="sk-SK" sz="1800" b="1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hexadecimálne konštanty (</a:t>
            </a:r>
            <a:r>
              <a:rPr lang="sk-SK" sz="1800" b="1" dirty="0" smtClean="0">
                <a:solidFill>
                  <a:srgbClr val="C00000"/>
                </a:solidFill>
              </a:rPr>
              <a:t>0x</a:t>
            </a:r>
            <a:r>
              <a:rPr lang="sk-SK" sz="1800" b="1" dirty="0" smtClean="0"/>
              <a:t>31, </a:t>
            </a:r>
            <a:r>
              <a:rPr lang="sk-SK" sz="1800" b="1" dirty="0" smtClean="0">
                <a:solidFill>
                  <a:srgbClr val="C00000"/>
                </a:solidFill>
              </a:rPr>
              <a:t>0X</a:t>
            </a:r>
            <a:r>
              <a:rPr lang="sk-SK" sz="1800" b="1" dirty="0" smtClean="0"/>
              <a:t>1b2C)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err="1" smtClean="0"/>
              <a:t>oktálové</a:t>
            </a:r>
            <a:r>
              <a:rPr lang="sk-SK" sz="1800" b="1" dirty="0" smtClean="0"/>
              <a:t> konštanty (</a:t>
            </a:r>
            <a:r>
              <a:rPr lang="sk-SK" sz="1800" b="1" dirty="0" smtClean="0">
                <a:solidFill>
                  <a:srgbClr val="C00000"/>
                </a:solidFill>
              </a:rPr>
              <a:t>0</a:t>
            </a:r>
            <a:r>
              <a:rPr lang="sk-SK" sz="1800" b="1" dirty="0" smtClean="0"/>
              <a:t>15, </a:t>
            </a:r>
            <a:r>
              <a:rPr lang="sk-SK" sz="1800" b="1" dirty="0" smtClean="0">
                <a:solidFill>
                  <a:srgbClr val="C00000"/>
                </a:solidFill>
              </a:rPr>
              <a:t>0</a:t>
            </a:r>
            <a:r>
              <a:rPr lang="sk-SK" sz="1800" b="1" dirty="0" smtClean="0"/>
              <a:t>324)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číslo typu </a:t>
            </a:r>
            <a:r>
              <a:rPr lang="sk-SK" sz="1800" b="1" dirty="0" err="1" smtClean="0"/>
              <a:t>long</a:t>
            </a:r>
            <a:r>
              <a:rPr lang="sk-SK" sz="1800" b="1" dirty="0" smtClean="0"/>
              <a:t> 1536</a:t>
            </a:r>
            <a:r>
              <a:rPr lang="sk-SK" sz="1800" b="1" dirty="0" smtClean="0">
                <a:solidFill>
                  <a:srgbClr val="C00000"/>
                </a:solidFill>
              </a:rPr>
              <a:t>l</a:t>
            </a:r>
            <a:r>
              <a:rPr lang="sk-SK" sz="1800" b="1" dirty="0" smtClean="0"/>
              <a:t> alebo 1536</a:t>
            </a:r>
            <a:r>
              <a:rPr lang="sk-SK" sz="1800" b="1" dirty="0" smtClean="0">
                <a:solidFill>
                  <a:srgbClr val="C00000"/>
                </a:solidFill>
              </a:rPr>
              <a:t>L</a:t>
            </a:r>
          </a:p>
          <a:p>
            <a:pPr marL="0" lvl="1" indent="0" eaLnBrk="1" hangingPunct="1">
              <a:lnSpc>
                <a:spcPct val="80000"/>
              </a:lnSpc>
              <a:buNone/>
            </a:pPr>
            <a:endParaRPr lang="sk-SK" sz="1800" b="1" dirty="0">
              <a:solidFill>
                <a:srgbClr val="C00000"/>
              </a:solidFill>
            </a:endParaRPr>
          </a:p>
          <a:p>
            <a:pPr marL="0" lvl="1" indent="0" eaLnBrk="1" hangingPunct="1">
              <a:lnSpc>
                <a:spcPct val="80000"/>
              </a:lnSpc>
              <a:buNone/>
            </a:pPr>
            <a:r>
              <a:rPr lang="sk-SK" sz="2400" b="1" dirty="0" smtClean="0">
                <a:solidFill>
                  <a:srgbClr val="0070C0"/>
                </a:solidFill>
              </a:rPr>
              <a:t>C</a:t>
            </a:r>
            <a:r>
              <a:rPr lang="sk-SK" sz="2400" b="1" dirty="0">
                <a:solidFill>
                  <a:srgbClr val="0070C0"/>
                </a:solidFill>
              </a:rPr>
              <a:t>++11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Celé </a:t>
            </a:r>
            <a:r>
              <a:rPr lang="sk-SK" sz="1800" b="1" dirty="0"/>
              <a:t>číslo typu </a:t>
            </a:r>
            <a:r>
              <a:rPr lang="sk-SK" sz="1800" b="1" dirty="0" err="1"/>
              <a:t>long</a:t>
            </a:r>
            <a:r>
              <a:rPr lang="sk-SK" sz="1800" b="1" dirty="0"/>
              <a:t> </a:t>
            </a:r>
            <a:r>
              <a:rPr lang="sk-SK" sz="1800" b="1" dirty="0" err="1" smtClean="0"/>
              <a:t>long</a:t>
            </a:r>
            <a:r>
              <a:rPr lang="sk-SK" sz="1800" b="1" dirty="0" smtClean="0"/>
              <a:t> 1536</a:t>
            </a:r>
            <a:r>
              <a:rPr lang="sk-SK" sz="1800" b="1" dirty="0" smtClean="0">
                <a:solidFill>
                  <a:srgbClr val="C00000"/>
                </a:solidFill>
              </a:rPr>
              <a:t>ll</a:t>
            </a:r>
            <a:r>
              <a:rPr lang="sk-SK" sz="1800" b="1" dirty="0" smtClean="0"/>
              <a:t> </a:t>
            </a:r>
            <a:r>
              <a:rPr lang="sk-SK" sz="1800" b="1" dirty="0"/>
              <a:t>alebo </a:t>
            </a:r>
            <a:r>
              <a:rPr lang="sk-SK" sz="1800" b="1" dirty="0" smtClean="0"/>
              <a:t>1536</a:t>
            </a:r>
            <a:r>
              <a:rPr lang="sk-SK" sz="1800" b="1" dirty="0" smtClean="0">
                <a:solidFill>
                  <a:srgbClr val="C00000"/>
                </a:solidFill>
              </a:rPr>
              <a:t>LL</a:t>
            </a:r>
            <a:endParaRPr lang="sk-SK" sz="1800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sk-SK" sz="1800" b="1" dirty="0" smtClean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sk-SK" sz="12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endParaRPr lang="sk-SK" sz="2000" b="1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smtClean="0">
                <a:solidFill>
                  <a:srgbClr val="0070C0"/>
                </a:solidFill>
              </a:rPr>
              <a:t>Čísla s pohyblivou rádovou bodkou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sk-SK" sz="20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v desatinnom tvare (-35.245)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v </a:t>
            </a:r>
            <a:r>
              <a:rPr lang="sk-SK" sz="1800" b="1" dirty="0" err="1" smtClean="0"/>
              <a:t>semilogaritmickom</a:t>
            </a:r>
            <a:r>
              <a:rPr lang="sk-SK" sz="1800" b="1" dirty="0" smtClean="0"/>
              <a:t> tvare (1e12, -22.56E-11, 1E+3)</a:t>
            </a:r>
          </a:p>
          <a:p>
            <a:pPr lvl="1" eaLnBrk="1" hangingPunct="1">
              <a:lnSpc>
                <a:spcPct val="80000"/>
              </a:lnSpc>
            </a:pPr>
            <a:endParaRPr lang="sk-SK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pridaním f, F k celému číslu 15</a:t>
            </a:r>
            <a:r>
              <a:rPr lang="sk-SK" sz="1800" b="1" dirty="0" smtClean="0">
                <a:solidFill>
                  <a:srgbClr val="C00000"/>
                </a:solidFill>
              </a:rPr>
              <a:t>f</a:t>
            </a:r>
            <a:r>
              <a:rPr lang="sk-SK" sz="1800" b="1" dirty="0" smtClean="0"/>
              <a:t>, -321</a:t>
            </a:r>
            <a:r>
              <a:rPr lang="sk-SK" sz="1800" b="1" dirty="0" smtClean="0">
                <a:solidFill>
                  <a:srgbClr val="C00000"/>
                </a:solidFill>
              </a:rPr>
              <a:t>F</a:t>
            </a:r>
          </a:p>
          <a:p>
            <a:pPr lvl="1" eaLnBrk="1" hangingPunct="1">
              <a:lnSpc>
                <a:spcPct val="80000"/>
              </a:lnSpc>
            </a:pPr>
            <a:endParaRPr lang="sk-SK" sz="1800" b="1" dirty="0" smtClean="0"/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15</a:t>
            </a:fld>
            <a:endParaRPr lang="sk-SK"/>
          </a:p>
        </p:txBody>
      </p:sp>
      <p:pic>
        <p:nvPicPr>
          <p:cNvPr id="5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097" y="6021288"/>
            <a:ext cx="216024" cy="4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570786" cy="114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Znakové konštanty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36898"/>
            <a:ext cx="8229600" cy="573246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sk-SK" sz="12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smtClean="0">
                <a:solidFill>
                  <a:srgbClr val="0070C0"/>
                </a:solidFill>
              </a:rPr>
              <a:t>Znakové konštanty - znak uzavretý v apostrofoch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ľubovoľný (‘a’, ‘2’)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L</a:t>
            </a:r>
            <a:r>
              <a:rPr lang="en-US" sz="1800" b="1" dirty="0" smtClean="0"/>
              <a:t>’</a:t>
            </a:r>
            <a:r>
              <a:rPr lang="sk-SK" sz="1800" b="1" dirty="0" smtClean="0"/>
              <a:t>a</a:t>
            </a:r>
            <a:r>
              <a:rPr lang="en-US" sz="1800" b="1" dirty="0" smtClean="0"/>
              <a:t>’ </a:t>
            </a:r>
            <a:r>
              <a:rPr lang="sk-SK" sz="1800" b="1" dirty="0" smtClean="0"/>
              <a:t>alebo l</a:t>
            </a:r>
            <a:r>
              <a:rPr lang="en-US" sz="1800" b="1" dirty="0" smtClean="0"/>
              <a:t>’a’ - </a:t>
            </a:r>
            <a:r>
              <a:rPr lang="en-US" sz="1800" b="1" dirty="0" err="1" smtClean="0"/>
              <a:t>kon</a:t>
            </a:r>
            <a:r>
              <a:rPr lang="sk-SK" sz="1800" b="1" dirty="0" smtClean="0"/>
              <a:t>š</a:t>
            </a:r>
            <a:r>
              <a:rPr lang="en-US" sz="1800" b="1" dirty="0" err="1" smtClean="0"/>
              <a:t>tanta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typu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wchar_t</a:t>
            </a:r>
            <a:endParaRPr lang="en-US" sz="18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/>
              <a:t>u‘a</a:t>
            </a:r>
            <a:r>
              <a:rPr lang="en-US" sz="1800" b="1" dirty="0" smtClean="0"/>
              <a:t>’ – </a:t>
            </a:r>
            <a:r>
              <a:rPr lang="en-US" sz="1800" b="1" dirty="0" err="1" smtClean="0"/>
              <a:t>kon</a:t>
            </a:r>
            <a:r>
              <a:rPr lang="sk-SK" sz="1800" b="1" dirty="0" smtClean="0"/>
              <a:t>š</a:t>
            </a:r>
            <a:r>
              <a:rPr lang="en-US" sz="1800" b="1" dirty="0" smtClean="0"/>
              <a:t>t</a:t>
            </a:r>
            <a:r>
              <a:rPr lang="sk-SK" sz="1800" b="1" dirty="0" smtClean="0"/>
              <a:t>a</a:t>
            </a:r>
            <a:r>
              <a:rPr lang="en-US" sz="1800" b="1" dirty="0" err="1" smtClean="0"/>
              <a:t>nta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typu</a:t>
            </a:r>
            <a:r>
              <a:rPr lang="en-US" sz="1800" b="1" dirty="0" smtClean="0"/>
              <a:t> </a:t>
            </a:r>
            <a:r>
              <a:rPr lang="sk-SK" sz="1800" b="1" dirty="0" smtClean="0"/>
              <a:t>char16_t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U</a:t>
            </a:r>
            <a:r>
              <a:rPr lang="en-US" sz="1800" b="1" dirty="0" smtClean="0"/>
              <a:t>‘a</a:t>
            </a:r>
            <a:r>
              <a:rPr lang="en-US" sz="1800" b="1" dirty="0"/>
              <a:t>’ – </a:t>
            </a:r>
            <a:r>
              <a:rPr lang="en-US" sz="1800" b="1" dirty="0" err="1"/>
              <a:t>kon</a:t>
            </a:r>
            <a:r>
              <a:rPr lang="sk-SK" sz="1800" b="1" dirty="0"/>
              <a:t>š</a:t>
            </a:r>
            <a:r>
              <a:rPr lang="en-US" sz="1800" b="1" dirty="0"/>
              <a:t>t</a:t>
            </a:r>
            <a:r>
              <a:rPr lang="sk-SK" sz="1800" b="1" dirty="0"/>
              <a:t>a</a:t>
            </a:r>
            <a:r>
              <a:rPr lang="en-US" sz="1800" b="1" dirty="0" err="1"/>
              <a:t>nta</a:t>
            </a:r>
            <a:r>
              <a:rPr lang="en-US" sz="1800" b="1" dirty="0"/>
              <a:t> </a:t>
            </a:r>
            <a:r>
              <a:rPr lang="en-US" sz="1800" b="1" dirty="0" err="1"/>
              <a:t>typu</a:t>
            </a:r>
            <a:r>
              <a:rPr lang="en-US" sz="1800" b="1" dirty="0"/>
              <a:t> </a:t>
            </a:r>
            <a:r>
              <a:rPr lang="sk-SK" sz="1800" b="1" dirty="0" smtClean="0"/>
              <a:t>char32_t</a:t>
            </a:r>
            <a:endParaRPr lang="sk-SK" sz="1800" b="1" dirty="0"/>
          </a:p>
          <a:p>
            <a:pPr lvl="1" eaLnBrk="1" hangingPunct="1">
              <a:lnSpc>
                <a:spcPct val="80000"/>
              </a:lnSpc>
            </a:pPr>
            <a:r>
              <a:rPr lang="sk-SK" sz="1800" b="1" dirty="0" smtClean="0"/>
              <a:t>špeciálne znaky:</a:t>
            </a: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sk-SK" sz="1200" dirty="0" smtClean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2000" b="1" dirty="0" err="1" smtClean="0">
                <a:solidFill>
                  <a:srgbClr val="0070C0"/>
                </a:solidFill>
              </a:rPr>
              <a:t>Reťazcové</a:t>
            </a:r>
            <a:r>
              <a:rPr lang="sk-SK" sz="2000" b="1" dirty="0" smtClean="0">
                <a:solidFill>
                  <a:srgbClr val="0070C0"/>
                </a:solidFill>
              </a:rPr>
              <a:t> konštanty – znaky uzavreté v úvodzovkách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sk-SK" sz="1400" b="1" dirty="0"/>
              <a:t>	</a:t>
            </a:r>
            <a:r>
              <a:rPr lang="sk-SK" sz="1400" dirty="0">
                <a:solidFill>
                  <a:schemeClr val="tx1"/>
                </a:solidFill>
              </a:rPr>
              <a:t> </a:t>
            </a:r>
            <a:r>
              <a:rPr lang="sk-SK" sz="1800" dirty="0" smtClean="0">
                <a:solidFill>
                  <a:schemeClr val="tx1"/>
                </a:solidFill>
              </a:rPr>
              <a:t>”</a:t>
            </a:r>
            <a:r>
              <a:rPr lang="sk-SK" sz="1400" b="1" dirty="0" err="1" smtClean="0">
                <a:solidFill>
                  <a:schemeClr val="tx1"/>
                </a:solidFill>
              </a:rPr>
              <a:t>Ahoj.\nSom</a:t>
            </a:r>
            <a:r>
              <a:rPr lang="sk-SK" sz="1400" b="1" dirty="0" smtClean="0">
                <a:solidFill>
                  <a:schemeClr val="tx1"/>
                </a:solidFill>
              </a:rPr>
              <a:t> na </a:t>
            </a:r>
            <a:r>
              <a:rPr lang="sk-SK" sz="1400" b="1" dirty="0" err="1" smtClean="0">
                <a:solidFill>
                  <a:schemeClr val="tx1"/>
                </a:solidFill>
              </a:rPr>
              <a:t>prednaske</a:t>
            </a:r>
            <a:r>
              <a:rPr lang="sk-SK" sz="1400" b="1" dirty="0" smtClean="0">
                <a:solidFill>
                  <a:schemeClr val="tx1"/>
                </a:solidFill>
              </a:rPr>
              <a:t> z </a:t>
            </a:r>
            <a:r>
              <a:rPr lang="sk-SK" sz="1400" b="1" dirty="0" err="1" smtClean="0">
                <a:solidFill>
                  <a:schemeClr val="tx1"/>
                </a:solidFill>
              </a:rPr>
              <a:t>C-cka\n</a:t>
            </a:r>
            <a:r>
              <a:rPr lang="sk-SK" sz="1800" dirty="0" smtClean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16</a:t>
            </a:fld>
            <a:endParaRPr lang="sk-SK"/>
          </a:p>
        </p:txBody>
      </p:sp>
      <p:pic>
        <p:nvPicPr>
          <p:cNvPr id="5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uľ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46376"/>
              </p:ext>
            </p:extLst>
          </p:nvPr>
        </p:nvGraphicFramePr>
        <p:xfrm>
          <a:off x="1475656" y="2996952"/>
          <a:ext cx="6499019" cy="2539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0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7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Názov znaku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ASCII symbol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C++ kód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Desiatkový/</a:t>
                      </a:r>
                      <a:r>
                        <a:rPr lang="sk-SK" sz="1100" dirty="0" err="1">
                          <a:solidFill>
                            <a:schemeClr val="tx1"/>
                          </a:solidFill>
                          <a:effectLst/>
                        </a:rPr>
                        <a:t>Hexa</a:t>
                      </a: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 kód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Nový riadok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NL (LF)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\n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10/0xA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5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Horizontálny </a:t>
                      </a:r>
                      <a:r>
                        <a:rPr lang="sk-SK" sz="1100" dirty="0" smtClean="0">
                          <a:solidFill>
                            <a:schemeClr val="tx1"/>
                          </a:solidFill>
                          <a:effectLst/>
                        </a:rPr>
                        <a:t>tabelátor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HT</a:t>
                      </a:r>
                      <a:endParaRPr lang="sk-SK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\t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9/0x9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Vertikálny tabelátor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VT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\v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11/0xB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Krok späť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BS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\b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8/0x8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Návrat vozíka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CR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\r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13/0xD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Výstraha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BEL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\a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7/0x7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Opačné </a:t>
                      </a:r>
                      <a:r>
                        <a:rPr lang="sk-SK" sz="1100" dirty="0" err="1">
                          <a:solidFill>
                            <a:schemeClr val="tx1"/>
                          </a:solidFill>
                          <a:effectLst/>
                        </a:rPr>
                        <a:t>lomítko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\\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92/0x5C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Otáznik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?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\?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63/0x3F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8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Jednoduchá </a:t>
                      </a:r>
                      <a:r>
                        <a:rPr lang="sk-SK" sz="1100" dirty="0" err="1" smtClean="0">
                          <a:solidFill>
                            <a:schemeClr val="tx1"/>
                          </a:solidFill>
                          <a:effectLst/>
                        </a:rPr>
                        <a:t>úvodozovka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‘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\’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>
                          <a:effectLst/>
                        </a:rPr>
                        <a:t>39/0x27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solidFill>
                            <a:schemeClr val="tx1"/>
                          </a:solidFill>
                          <a:effectLst/>
                        </a:rPr>
                        <a:t>Dvojitá úvodzovka</a:t>
                      </a:r>
                      <a:endParaRPr lang="sk-SK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“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\</a:t>
                      </a:r>
                      <a:r>
                        <a:rPr lang="sk-SK" sz="1100">
                          <a:effectLst/>
                        </a:rPr>
                        <a:t>"</a:t>
                      </a:r>
                      <a:endParaRPr lang="sk-SK" sz="11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100" dirty="0">
                          <a:effectLst/>
                        </a:rPr>
                        <a:t>34/0x22</a:t>
                      </a:r>
                      <a:endParaRPr lang="sk-SK" sz="11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9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Definícia konštanty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sk-SK" sz="2400" b="1" dirty="0" smtClean="0"/>
              <a:t>Konštanty typu </a:t>
            </a:r>
            <a:r>
              <a:rPr lang="sk-SK" sz="2400" b="1" dirty="0" err="1" smtClean="0"/>
              <a:t>const</a:t>
            </a:r>
            <a:endParaRPr lang="sk-SK" sz="2400" b="1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 premenná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konštanta, ktorú môžeme používať ako premennú, ale nemôžeme do nej priamo zapisovať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ak </a:t>
            </a:r>
            <a:r>
              <a:rPr lang="en-US" sz="2000" dirty="0" smtClean="0"/>
              <a:t>v </a:t>
            </a:r>
            <a:r>
              <a:rPr lang="sk-SK" sz="2000" dirty="0" smtClean="0"/>
              <a:t>deklarácii chýba typ, predpokladá sa „</a:t>
            </a:r>
            <a:r>
              <a:rPr lang="sk-SK" sz="2000" dirty="0" err="1" smtClean="0"/>
              <a:t>int</a:t>
            </a:r>
            <a:r>
              <a:rPr lang="sk-SK" sz="2000" dirty="0" smtClean="0"/>
              <a:t>“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= 3.1415926535;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 = 10000;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sk-SK" sz="2400" b="1" dirty="0" smtClean="0"/>
              <a:t>Symbolické konštanty (</a:t>
            </a:r>
            <a:r>
              <a:rPr lang="sk-SK" sz="2400" b="1" dirty="0" err="1" smtClean="0"/>
              <a:t>literálové</a:t>
            </a:r>
            <a:r>
              <a:rPr lang="sk-SK" sz="2400" b="1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sú konštanty definované „#</a:t>
            </a:r>
            <a:r>
              <a:rPr lang="sk-SK" sz="2000" dirty="0" err="1" smtClean="0"/>
              <a:t>define</a:t>
            </a:r>
            <a:r>
              <a:rPr lang="sk-SK" sz="2000" dirty="0" smtClean="0"/>
              <a:t>“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nie je to ozajstná konštanta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>
                <a:solidFill>
                  <a:srgbClr val="C00000"/>
                </a:solidFill>
              </a:rPr>
              <a:t>nahrádza identifikátor textom uvedeným za ním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dirty="0" smtClean="0"/>
              <a:t>zvykom je písať ich veľkými písmenami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PI 3.1415926535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OZNAM “Toto je oznam”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sk-SK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;}</a:t>
            </a:r>
          </a:p>
        </p:txBody>
      </p:sp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17</a:t>
            </a:fld>
            <a:endParaRPr lang="sk-SK"/>
          </a:p>
        </p:txBody>
      </p:sp>
      <p:pic>
        <p:nvPicPr>
          <p:cNvPr id="5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29309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3064" y="1340768"/>
            <a:ext cx="8579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INT_MAX; 	// C, C++</a:t>
            </a:r>
          </a:p>
          <a:p>
            <a:pPr marL="815975" lvl="8" indent="-358775">
              <a:buFontTx/>
              <a:buChar char="-"/>
            </a:pPr>
            <a:endParaRPr lang="sk-SK" dirty="0" smtClean="0"/>
          </a:p>
          <a:p>
            <a:pPr marL="358775" lvl="7" indent="-358775">
              <a:buFontTx/>
              <a:buChar char="-"/>
            </a:pP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(INT_MAX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	// C++</a:t>
            </a:r>
          </a:p>
          <a:p>
            <a:pPr marL="358775" lvl="7" indent="-358775">
              <a:buFontTx/>
              <a:buChar char="-"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INT_MAX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358775" lvl="7" indent="-358775">
              <a:buFontTx/>
              <a:buChar char="-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r>
              <a:rPr lang="sk-SK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INT_MAX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C++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358775" lvl="7" indent="-358775">
              <a:buFontTx/>
              <a:buChar char="-"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11,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inicializ</a:t>
            </a:r>
            <a:r>
              <a:rPr lang="sk-SK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á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cia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sk-SK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8775" lvl="7" indent="-358775">
              <a:buFontTx/>
              <a:buChar char="-"/>
            </a:pPr>
            <a:endParaRPr lang="sk-SK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7"/>
            <a:endParaRPr lang="sk-SK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Inicializácia premennej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6084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7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1331640" y="4581128"/>
            <a:ext cx="3888432" cy="12003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rozsah = 10;</a:t>
            </a:r>
          </a:p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</a:t>
            </a: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i = (i + 1) % rozsah;</a:t>
            </a:r>
          </a:p>
        </p:txBody>
      </p:sp>
      <p:sp>
        <p:nvSpPr>
          <p:cNvPr id="2" name="Obdĺžnik 1"/>
          <p:cNvSpPr/>
          <p:nvPr/>
        </p:nvSpPr>
        <p:spPr>
          <a:xfrm>
            <a:off x="223064" y="1340768"/>
            <a:ext cx="8579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+</a:t>
            </a:r>
            <a:r>
              <a:rPr lang="sk-SK" b="1" dirty="0" smtClean="0"/>
              <a:t> 	pre sčítanie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–</a:t>
            </a:r>
            <a:r>
              <a:rPr lang="sk-SK" b="1" dirty="0" smtClean="0"/>
              <a:t> 	pre odčítanie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*</a:t>
            </a:r>
            <a:r>
              <a:rPr lang="sk-SK" b="1" dirty="0"/>
              <a:t>	</a:t>
            </a:r>
            <a:r>
              <a:rPr lang="sk-SK" b="1" dirty="0" smtClean="0"/>
              <a:t>pre násobenie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/</a:t>
            </a:r>
            <a:r>
              <a:rPr lang="sk-SK" b="1" dirty="0" smtClean="0"/>
              <a:t> 	pre delenie  (ak </a:t>
            </a:r>
            <a:r>
              <a:rPr lang="sk-SK" b="1" dirty="0"/>
              <a:t>sú obidva </a:t>
            </a:r>
            <a:r>
              <a:rPr lang="sk-SK" b="1" dirty="0" err="1"/>
              <a:t>operandy</a:t>
            </a:r>
            <a:r>
              <a:rPr lang="sk-SK" b="1" dirty="0"/>
              <a:t> celočíselného typu, výsledkom </a:t>
            </a:r>
            <a:r>
              <a:rPr lang="sk-SK" b="1" dirty="0" smtClean="0"/>
              <a:t>	je </a:t>
            </a:r>
            <a:r>
              <a:rPr lang="sk-SK" b="1" dirty="0"/>
              <a:t>celočíselná časť podielu a zlomková časť sa </a:t>
            </a:r>
            <a:r>
              <a:rPr lang="sk-SK" b="1" dirty="0" smtClean="0"/>
              <a:t>zahodí)</a:t>
            </a:r>
          </a:p>
          <a:p>
            <a:pPr marL="536575" lvl="0" indent="-285750">
              <a:buFont typeface="Arial" panose="020B0604020202020204" pitchFamily="34" charset="0"/>
              <a:buChar char="•"/>
            </a:pPr>
            <a:endParaRPr lang="sk-SK" b="1" dirty="0" smtClean="0"/>
          </a:p>
          <a:p>
            <a:pPr marL="536575" lvl="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C00000"/>
                </a:solidFill>
              </a:rPr>
              <a:t>%</a:t>
            </a:r>
            <a:r>
              <a:rPr lang="sk-SK" b="1" dirty="0" smtClean="0"/>
              <a:t> 	pre </a:t>
            </a:r>
            <a:r>
              <a:rPr lang="sk-SK" b="1" dirty="0"/>
              <a:t>výpočet </a:t>
            </a:r>
            <a:r>
              <a:rPr lang="sk-SK" b="1" dirty="0" err="1"/>
              <a:t>modula</a:t>
            </a:r>
            <a:r>
              <a:rPr lang="sk-SK" b="1" dirty="0"/>
              <a:t>, </a:t>
            </a:r>
            <a:r>
              <a:rPr lang="sk-SK" b="1" dirty="0" err="1"/>
              <a:t>tj</a:t>
            </a:r>
            <a:r>
              <a:rPr lang="sk-SK" b="1" dirty="0"/>
              <a:t>, zvyšku po </a:t>
            </a:r>
            <a:r>
              <a:rPr lang="sk-SK" b="1" dirty="0" smtClean="0"/>
              <a:t>delení (obidva </a:t>
            </a:r>
            <a:r>
              <a:rPr lang="sk-SK" b="1" dirty="0" err="1"/>
              <a:t>operandy</a:t>
            </a:r>
            <a:r>
              <a:rPr lang="sk-SK" b="1" dirty="0"/>
              <a:t> musia </a:t>
            </a:r>
            <a:r>
              <a:rPr lang="sk-SK" b="1" dirty="0" smtClean="0"/>
              <a:t>	byť </a:t>
            </a:r>
            <a:r>
              <a:rPr lang="sk-SK" b="1" dirty="0"/>
              <a:t>celočíselného </a:t>
            </a:r>
            <a:r>
              <a:rPr lang="sk-SK" b="1" dirty="0" smtClean="0"/>
              <a:t>typu)</a:t>
            </a:r>
            <a:endParaRPr lang="sk-SK" b="1" dirty="0"/>
          </a:p>
          <a:p>
            <a:pPr marL="0" lvl="7"/>
            <a:endParaRPr lang="sk-SK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Aritmetické operátory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19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89236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/>
              <a:t>Deklarácia (informatívna deklarácia)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lvl="1" indent="0">
              <a:buNone/>
              <a:defRPr/>
            </a:pPr>
            <a:r>
              <a:rPr lang="sk-SK" sz="1800" b="1" dirty="0" smtClean="0"/>
              <a:t>Oznamuje kompilátoru:</a:t>
            </a:r>
          </a:p>
          <a:p>
            <a:pPr marL="0" lvl="1" indent="0">
              <a:buNone/>
              <a:defRPr/>
            </a:pPr>
            <a:endParaRPr lang="sk-SK" sz="1800" b="1" dirty="0"/>
          </a:p>
          <a:p>
            <a:pPr marL="0" lvl="1" indent="0">
              <a:buNone/>
              <a:defRPr/>
            </a:pPr>
            <a:r>
              <a:rPr lang="sk-SK" sz="1800" b="1" dirty="0" smtClean="0"/>
              <a:t>  „</a:t>
            </a:r>
            <a:r>
              <a:rPr lang="sk-SK" sz="1800" b="1" i="1" dirty="0" smtClean="0">
                <a:solidFill>
                  <a:srgbClr val="C00000"/>
                </a:solidFill>
              </a:rPr>
              <a:t>Táto funkcia alebo premenná niekde existuje a bude vypadať takto.</a:t>
            </a:r>
            <a:r>
              <a:rPr lang="sk-SK" sz="1800" b="1" dirty="0" smtClean="0"/>
              <a:t>“</a:t>
            </a:r>
          </a:p>
          <a:p>
            <a:pPr marL="285750" lvl="1">
              <a:defRPr/>
            </a:pPr>
            <a:endParaRPr lang="sk-SK" sz="1600" b="1" dirty="0" smtClean="0"/>
          </a:p>
          <a:p>
            <a:pPr marL="914400" lvl="2" indent="0">
              <a:buNone/>
              <a:defRPr/>
            </a:pPr>
            <a:r>
              <a:rPr lang="sk-SK" sz="18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// deklarácie funkcie</a:t>
            </a:r>
            <a:endParaRPr lang="sk-SK" sz="18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  <a:defRPr/>
            </a:pP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// deklarácia premennej</a:t>
            </a:r>
          </a:p>
          <a:p>
            <a:pPr marL="914400" lvl="2" indent="0">
              <a:buNone/>
              <a:defRPr/>
            </a:pPr>
            <a:r>
              <a:rPr lang="sk-SK" sz="18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285750" lvl="1">
              <a:buFontTx/>
              <a:buChar char="-"/>
              <a:defRPr/>
            </a:pPr>
            <a:r>
              <a:rPr lang="sk-SK" sz="1800" b="1" dirty="0"/>
              <a:t>Môže byť viacnásobná (ak je zhodná)</a:t>
            </a:r>
          </a:p>
          <a:p>
            <a:pPr marL="285750" lvl="1">
              <a:buFontTx/>
              <a:buChar char="-"/>
              <a:defRPr/>
            </a:pPr>
            <a:r>
              <a:rPr lang="sk-SK" sz="1800" b="1" dirty="0"/>
              <a:t>Väčšinou sa umiestňuje do hlavičkového (včleňovaného) súboru</a:t>
            </a:r>
          </a:p>
          <a:p>
            <a:pPr lvl="1">
              <a:defRPr/>
            </a:pPr>
            <a:endParaRPr lang="sk-SK" sz="1600" b="1" dirty="0"/>
          </a:p>
          <a:p>
            <a:pPr marL="265113" lvl="1" indent="-254000">
              <a:defRPr/>
            </a:pPr>
            <a:r>
              <a:rPr lang="sk-SK" sz="1800" b="1" dirty="0"/>
              <a:t>Deklarácie funkcie = </a:t>
            </a:r>
            <a:r>
              <a:rPr lang="sk-SK" sz="2000" b="1" dirty="0" smtClean="0">
                <a:solidFill>
                  <a:srgbClr val="C00000"/>
                </a:solidFill>
              </a:rPr>
              <a:t>prototyp funkcie</a:t>
            </a:r>
          </a:p>
          <a:p>
            <a:pPr marL="665163" lvl="2" indent="-254000">
              <a:defRPr/>
            </a:pPr>
            <a:endParaRPr lang="sk-SK" sz="1000" dirty="0">
              <a:solidFill>
                <a:srgbClr val="C00000"/>
              </a:solidFill>
            </a:endParaRPr>
          </a:p>
          <a:p>
            <a:pPr marL="720725" lvl="2" indent="-361950">
              <a:defRPr/>
            </a:pPr>
            <a:r>
              <a:rPr lang="sk-SK" sz="1600" dirty="0" smtClean="0">
                <a:solidFill>
                  <a:srgbClr val="0070C0"/>
                </a:solidFill>
              </a:rPr>
              <a:t>Prototyp </a:t>
            </a:r>
            <a:r>
              <a:rPr lang="sk-SK" sz="1600" dirty="0">
                <a:solidFill>
                  <a:srgbClr val="0070C0"/>
                </a:solidFill>
              </a:rPr>
              <a:t>funkcie musíme umiestniť pred prvé použitie </a:t>
            </a:r>
            <a:r>
              <a:rPr lang="sk-SK" sz="1600" dirty="0" smtClean="0">
                <a:solidFill>
                  <a:srgbClr val="0070C0"/>
                </a:solidFill>
              </a:rPr>
              <a:t>funkcie</a:t>
            </a:r>
          </a:p>
          <a:p>
            <a:pPr marL="1117600" lvl="1"/>
            <a:r>
              <a:rPr lang="sk-SK" sz="1400" b="1" dirty="0" smtClean="0">
                <a:solidFill>
                  <a:srgbClr val="0070C0"/>
                </a:solidFill>
              </a:rPr>
              <a:t>Prototyp </a:t>
            </a:r>
            <a:r>
              <a:rPr lang="sk-SK" sz="1400" b="1" dirty="0">
                <a:solidFill>
                  <a:srgbClr val="0070C0"/>
                </a:solidFill>
              </a:rPr>
              <a:t>funkcie napíšeme </a:t>
            </a:r>
            <a:r>
              <a:rPr lang="sk-SK" sz="1400" b="1" dirty="0" smtClean="0">
                <a:solidFill>
                  <a:srgbClr val="0070C0"/>
                </a:solidFill>
              </a:rPr>
              <a:t>explicitne do </a:t>
            </a:r>
            <a:r>
              <a:rPr lang="sk-SK" sz="1400" b="1" dirty="0">
                <a:solidFill>
                  <a:srgbClr val="0070C0"/>
                </a:solidFill>
              </a:rPr>
              <a:t>zdrojového kódu </a:t>
            </a:r>
            <a:r>
              <a:rPr lang="sk-SK" sz="1400" b="1" dirty="0" smtClean="0">
                <a:solidFill>
                  <a:srgbClr val="0070C0"/>
                </a:solidFill>
              </a:rPr>
              <a:t>sami alebo</a:t>
            </a:r>
            <a:endParaRPr lang="sk-SK" sz="1400" b="1" dirty="0">
              <a:solidFill>
                <a:srgbClr val="0070C0"/>
              </a:solidFill>
            </a:endParaRPr>
          </a:p>
          <a:p>
            <a:pPr marL="1117600" lvl="1"/>
            <a:r>
              <a:rPr lang="sk-SK" sz="1400" b="1" dirty="0">
                <a:solidFill>
                  <a:srgbClr val="0070C0"/>
                </a:solidFill>
              </a:rPr>
              <a:t>Včleníme do zdrojového kódu hlavičkový </a:t>
            </a:r>
            <a:r>
              <a:rPr lang="sk-SK" sz="1400" b="1" dirty="0" smtClean="0">
                <a:solidFill>
                  <a:srgbClr val="0070C0"/>
                </a:solidFill>
              </a:rPr>
              <a:t>súbor, </a:t>
            </a:r>
            <a:r>
              <a:rPr lang="sk-SK" sz="1400" b="1" dirty="0">
                <a:solidFill>
                  <a:srgbClr val="0070C0"/>
                </a:solidFill>
              </a:rPr>
              <a:t>ktorý tento prototyp obsahuje.</a:t>
            </a:r>
          </a:p>
          <a:p>
            <a:pPr marL="665163" lvl="2" indent="-254000">
              <a:defRPr/>
            </a:pPr>
            <a:endParaRPr lang="en-US" sz="1600" b="1" dirty="0" smtClean="0">
              <a:solidFill>
                <a:srgbClr val="0070C0"/>
              </a:solidFill>
              <a:ea typeface="+mn-ea"/>
              <a:cs typeface="+mn-cs"/>
            </a:endParaRPr>
          </a:p>
          <a:p>
            <a:pPr lvl="2">
              <a:buFontTx/>
              <a:buNone/>
              <a:defRPr/>
            </a:pPr>
            <a:endParaRPr lang="sk-SK" sz="1000" dirty="0" smtClean="0"/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12474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1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3200" dirty="0" smtClean="0"/>
              <a:t>Konverzie pri inicializácii a priraďovaní</a:t>
            </a:r>
            <a:endParaRPr lang="sk-SK" sz="3200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20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3265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uľ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10749"/>
              </p:ext>
            </p:extLst>
          </p:nvPr>
        </p:nvGraphicFramePr>
        <p:xfrm>
          <a:off x="323528" y="1556792"/>
          <a:ext cx="8496944" cy="2631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64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>
                          <a:solidFill>
                            <a:schemeClr val="tx1"/>
                          </a:solidFill>
                          <a:effectLst/>
                        </a:rPr>
                        <a:t>Typ konverzie</a:t>
                      </a:r>
                      <a:endParaRPr lang="sk-SK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600" dirty="0" err="1">
                          <a:solidFill>
                            <a:schemeClr val="tx1"/>
                          </a:solidFill>
                          <a:effectLst/>
                        </a:rPr>
                        <a:t>Potencionálny</a:t>
                      </a:r>
                      <a:r>
                        <a:rPr lang="sk-SK" sz="1600" dirty="0">
                          <a:solidFill>
                            <a:schemeClr val="tx1"/>
                          </a:solidFill>
                          <a:effectLst/>
                        </a:rPr>
                        <a:t> problém</a:t>
                      </a:r>
                      <a:endParaRPr lang="sk-SK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6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chemeClr val="tx1"/>
                          </a:solidFill>
                          <a:effectLst/>
                        </a:rPr>
                        <a:t>Väčší typ pohyblivej rádovej bodky na menší typ pohyblivej rádovej </a:t>
                      </a:r>
                      <a:r>
                        <a:rPr lang="sk-SK" sz="1400" dirty="0" smtClean="0">
                          <a:solidFill>
                            <a:schemeClr val="tx1"/>
                          </a:solidFill>
                          <a:effectLst/>
                        </a:rPr>
                        <a:t>bodky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sk-SK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Strata presnosti (platné číslice) 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1400" dirty="0">
                          <a:effectLst/>
                        </a:rPr>
                        <a:t>hodnota môže byť mimo rozsah cieľového typu (výsledok nedefinovaný)</a:t>
                      </a:r>
                      <a:endParaRPr lang="sk-SK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5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chemeClr val="tx1"/>
                          </a:solidFill>
                          <a:effectLst/>
                        </a:rPr>
                        <a:t>Typ pohyblivej rádovej bodky na celočíselný typ</a:t>
                      </a:r>
                      <a:endParaRPr lang="sk-SK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1400" dirty="0">
                          <a:effectLst/>
                        </a:rPr>
                        <a:t>Strata zlomkovej časti</a:t>
                      </a:r>
                    </a:p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sk-SK" sz="1400" dirty="0">
                          <a:effectLst/>
                        </a:rPr>
                        <a:t>Pôvodná hodnota môže byť mimo rozsah cieľovej hodnoty (výsledok nedefinovaný)</a:t>
                      </a:r>
                      <a:endParaRPr lang="sk-SK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solidFill>
                            <a:schemeClr val="tx1"/>
                          </a:solidFill>
                          <a:effectLst/>
                        </a:rPr>
                        <a:t>Väčší celočíselný typ do menšieho celočíselného typu</a:t>
                      </a:r>
                      <a:endParaRPr lang="sk-SK" sz="14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400" dirty="0">
                          <a:effectLst/>
                        </a:rPr>
                        <a:t>Pôvodná hodnota môže byť mimo rozsah cieľového typu (zvyčajne sa priradia iba spodné bity hodnoty)</a:t>
                      </a:r>
                      <a:endParaRPr lang="sk-SK" sz="14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251520" y="1670739"/>
            <a:ext cx="8640960" cy="258532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rozsah = 10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celkom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rozsah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celkom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C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C++</a:t>
            </a:r>
            <a:endParaRPr lang="sk-SK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rozsah</a:t>
            </a:r>
            <a:r>
              <a:rPr lang="sk-S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celkom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C++</a:t>
            </a:r>
            <a:endParaRPr lang="sk-SK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rozsah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celkom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smern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íky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nerobí 						  //kontrolu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err="1" smtClean="0"/>
              <a:t>Pretypovanie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21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289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323528" y="4566810"/>
            <a:ext cx="17363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dynamic_cast</a:t>
            </a:r>
            <a:endParaRPr lang="en-US" sz="1600" b="1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reinterpret_cast</a:t>
            </a:r>
            <a:endParaRPr lang="en-US" sz="1600" b="1" dirty="0" smtClean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en-US" sz="1600" b="1" dirty="0" err="1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const_cast</a:t>
            </a:r>
            <a:endParaRPr lang="sk-SK" sz="1600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6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300154" y="1988840"/>
            <a:ext cx="7776864" cy="92333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n = 100; // n 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x = 1.5;// x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y = 1.3e12L; // y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auto deklarácia – len C++11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22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6104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lokTextu 4"/>
          <p:cNvSpPr txBox="1"/>
          <p:nvPr/>
        </p:nvSpPr>
        <p:spPr>
          <a:xfrm>
            <a:off x="323528" y="400506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k-SK" b="1" dirty="0" smtClean="0"/>
              <a:t>Vhodné pre zložitejšie typy</a:t>
            </a:r>
          </a:p>
          <a:p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17347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323528" y="1412776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/>
              <a:t>Deklarácia (definícia) musí  obsahovať:</a:t>
            </a:r>
          </a:p>
          <a:p>
            <a:endParaRPr lang="sk-SK" b="1" dirty="0" smtClean="0"/>
          </a:p>
          <a:p>
            <a:pPr marL="285750" indent="-285750">
              <a:buFontTx/>
              <a:buChar char="-"/>
            </a:pPr>
            <a:r>
              <a:rPr lang="sk-SK" b="1" dirty="0" smtClean="0"/>
              <a:t>Typ hodnoty každého prvku</a:t>
            </a:r>
          </a:p>
          <a:p>
            <a:pPr marL="285750" indent="-285750">
              <a:buFontTx/>
              <a:buChar char="-"/>
            </a:pPr>
            <a:endParaRPr lang="sk-SK" b="1" dirty="0" smtClean="0"/>
          </a:p>
          <a:p>
            <a:pPr marL="285750" indent="-285750">
              <a:buFontTx/>
              <a:buChar char="-"/>
            </a:pPr>
            <a:r>
              <a:rPr lang="sk-SK" b="1" dirty="0" smtClean="0"/>
              <a:t>Názov poľa</a:t>
            </a:r>
          </a:p>
          <a:p>
            <a:pPr marL="285750" indent="-285750">
              <a:buFontTx/>
              <a:buChar char="-"/>
            </a:pPr>
            <a:endParaRPr lang="sk-SK" b="1" dirty="0" smtClean="0"/>
          </a:p>
          <a:p>
            <a:pPr marL="285750" indent="-285750">
              <a:buFontTx/>
              <a:buChar char="-"/>
            </a:pPr>
            <a:r>
              <a:rPr lang="sk-SK" b="1" dirty="0" smtClean="0"/>
              <a:t>Počet prvkov poľa</a:t>
            </a:r>
          </a:p>
          <a:p>
            <a:pPr marL="285750" indent="-285750">
              <a:buFontTx/>
              <a:buChar char="-"/>
            </a:pPr>
            <a:endParaRPr lang="sk-SK" b="1" dirty="0" smtClean="0"/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tyzden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[7];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xovanie</a:t>
            </a:r>
            <a:r>
              <a:rPr lang="sk-SK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od 0 po PočetPrvkov-1</a:t>
            </a:r>
          </a:p>
          <a:p>
            <a:pPr marL="285750" indent="-285750">
              <a:buFontTx/>
              <a:buChar char="-"/>
            </a:pPr>
            <a:endParaRPr lang="sk-SK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matica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[7][3];</a:t>
            </a:r>
            <a:endParaRPr lang="sk-SK" b="1" dirty="0" smtClean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Pole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23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5280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11560" y="1484784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noha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{3, 6, 8, 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// 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{5, 6, 7, 9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Nesprávne, chýba typ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noha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Nesprávne	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{1,2};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OK.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Incializujú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 iba 			     	     // dve, zvyšok bude nula</a:t>
            </a:r>
          </a:p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koleso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[500] = {0};   //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Všetky nulové</a:t>
            </a:r>
          </a:p>
          <a:p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koleso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{3, 6, 8, 10};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Inicializácia poľa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24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611560" y="1484784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noha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3, 6, 8, 10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OK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[4] = {};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Všetky nulové 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koleso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Všetky nulové </a:t>
            </a:r>
          </a:p>
          <a:p>
            <a:endParaRPr lang="sk-S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koleso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{5,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sk-SK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.3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7, 9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Nesprávne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znacka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 = {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x’, ’y’, ’z’, 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568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Nesprávne 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znacka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[4] = {’x’, ’y’, ’z’,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Inicializácia poľa</a:t>
            </a:r>
            <a:r>
              <a:rPr lang="en-US" dirty="0" smtClean="0"/>
              <a:t> C++2011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25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48478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6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74965" y="1549816"/>
            <a:ext cx="856895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Postupnosť znakov, uložená v po sebe idúcich bytoch </a:t>
            </a:r>
            <a:r>
              <a:rPr lang="sk-SK" b="1" dirty="0" smtClean="0"/>
              <a:t>pamäti</a:t>
            </a:r>
            <a:r>
              <a:rPr lang="en-US" b="1" dirty="0" smtClean="0"/>
              <a:t>, </a:t>
            </a:r>
            <a:r>
              <a:rPr lang="en-US" b="1" dirty="0" err="1" smtClean="0"/>
              <a:t>ukon</a:t>
            </a:r>
            <a:r>
              <a:rPr lang="sk-SK" b="1" dirty="0" smtClean="0"/>
              <a:t>č</a:t>
            </a:r>
            <a:r>
              <a:rPr lang="en-US" b="1" dirty="0" err="1" smtClean="0"/>
              <a:t>en</a:t>
            </a:r>
            <a:r>
              <a:rPr lang="sk-SK" b="1" dirty="0" smtClean="0"/>
              <a:t>á</a:t>
            </a:r>
            <a:r>
              <a:rPr lang="en-US" b="1" dirty="0" smtClean="0"/>
              <a:t> </a:t>
            </a:r>
            <a:r>
              <a:rPr lang="en-US" b="1" dirty="0" err="1" smtClean="0"/>
              <a:t>nulou</a:t>
            </a:r>
            <a:r>
              <a:rPr lang="en-US" b="1" dirty="0" smtClean="0"/>
              <a:t>.</a:t>
            </a:r>
            <a:endParaRPr lang="sk-SK" b="1" dirty="0"/>
          </a:p>
          <a:p>
            <a:pPr marL="285750" indent="-285750">
              <a:buFontTx/>
              <a:buChar char="-"/>
            </a:pP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meno[5] = 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'}; 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Pole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sk-S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NIE </a:t>
            </a:r>
            <a:r>
              <a:rPr lang="sk-S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reťazec</a:t>
            </a:r>
          </a:p>
          <a:p>
            <a:pPr marL="285750" indent="-285750">
              <a:buFontTx/>
              <a:buChar char="-"/>
            </a:pP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budova[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d', 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o', 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m', </a:t>
            </a:r>
            <a:r>
              <a:rPr lang="sk-SK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'}; //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eťazec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budova[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eťazec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budova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eťazec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/>
              <a:t>C</a:t>
            </a:r>
            <a:r>
              <a:rPr lang="en-US" b="1" dirty="0"/>
              <a:t>++ </a:t>
            </a:r>
            <a:r>
              <a:rPr lang="sk-SK" b="1" dirty="0"/>
              <a:t>-</a:t>
            </a:r>
            <a:r>
              <a:rPr lang="en-US" b="1" dirty="0"/>
              <a:t> </a:t>
            </a:r>
            <a:r>
              <a:rPr lang="sk-SK" b="1" dirty="0" smtClean="0"/>
              <a:t>aj </a:t>
            </a:r>
            <a:r>
              <a:rPr lang="en-US" b="1" dirty="0" err="1" smtClean="0"/>
              <a:t>typ</a:t>
            </a:r>
            <a:r>
              <a:rPr lang="en-US" b="1" dirty="0" smtClean="0"/>
              <a:t> string</a:t>
            </a:r>
            <a:endParaRPr lang="sk-SK" b="1" dirty="0" smtClean="0"/>
          </a:p>
          <a:p>
            <a:endParaRPr lang="sk-SK" b="1" dirty="0" smtClean="0"/>
          </a:p>
          <a:p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Reťaz</a:t>
            </a:r>
            <a:r>
              <a:rPr lang="en-US" dirty="0" smtClean="0"/>
              <a:t>e</a:t>
            </a:r>
            <a:r>
              <a:rPr lang="sk-SK" dirty="0" smtClean="0"/>
              <a:t>c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26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27687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1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74965" y="1549816"/>
            <a:ext cx="8568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c\\:temp\\test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C++11</a:t>
            </a:r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{</a:t>
            </a:r>
            <a:r>
              <a:rPr lang="sk-SK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c\:temp\test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–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 smtClean="0"/>
          </a:p>
          <a:p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wchar_t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c\\:temp\\test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w_char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reťazec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char16_t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\\:temp\\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//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char_16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reťazec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char32_t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adresar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\\:temp\\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char_32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reťazec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C++11 a reťaz</a:t>
            </a:r>
            <a:r>
              <a:rPr lang="en-US" dirty="0" smtClean="0"/>
              <a:t>e</a:t>
            </a:r>
            <a:r>
              <a:rPr lang="sk-SK" dirty="0" smtClean="0"/>
              <a:t>c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27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48478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9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Funkcie pre prácu s reťazcami	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9385" y="1124744"/>
            <a:ext cx="8229600" cy="54006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// C, C++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string&gt; 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C++11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k-SK" dirty="0" err="1" smtClean="0"/>
              <a:t>strcpy</a:t>
            </a:r>
            <a:endParaRPr lang="sk-SK" dirty="0" smtClean="0"/>
          </a:p>
          <a:p>
            <a:pPr lvl="1"/>
            <a:r>
              <a:rPr lang="sk-SK" dirty="0" err="1" smtClean="0"/>
              <a:t>strlen</a:t>
            </a:r>
            <a:endParaRPr lang="sk-SK" dirty="0" smtClean="0"/>
          </a:p>
          <a:p>
            <a:pPr lvl="1"/>
            <a:r>
              <a:rPr lang="sk-SK" dirty="0" err="1" smtClean="0"/>
              <a:t>strcat</a:t>
            </a:r>
            <a:endParaRPr lang="sk-SK" dirty="0" smtClean="0"/>
          </a:p>
          <a:p>
            <a:pPr lvl="1"/>
            <a:r>
              <a:rPr lang="sk-SK" dirty="0" err="1" smtClean="0"/>
              <a:t>strrev</a:t>
            </a:r>
            <a:endParaRPr lang="sk-SK" dirty="0" smtClean="0"/>
          </a:p>
          <a:p>
            <a:pPr lvl="1"/>
            <a:r>
              <a:rPr lang="sk-SK" dirty="0" err="1" smtClean="0"/>
              <a:t>strchr</a:t>
            </a:r>
            <a:endParaRPr lang="sk-SK" dirty="0" smtClean="0"/>
          </a:p>
          <a:p>
            <a:pPr lvl="1"/>
            <a:r>
              <a:rPr lang="sk-SK" dirty="0" err="1" smtClean="0"/>
              <a:t>strstr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28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5412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74965" y="1412776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priezvisko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rocnik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tudent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FRI;   	// C++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FRI; // C</a:t>
            </a:r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Š</a:t>
            </a:r>
            <a:r>
              <a:rPr lang="en-US" dirty="0" err="1" smtClean="0"/>
              <a:t>trukt</a:t>
            </a:r>
            <a:r>
              <a:rPr lang="sk-SK" dirty="0" smtClean="0"/>
              <a:t>ú</a:t>
            </a:r>
            <a:r>
              <a:rPr lang="en-US" dirty="0" err="1" smtClean="0"/>
              <a:t>ra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29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48478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292919" y="4206238"/>
            <a:ext cx="6123792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b="1" dirty="0" smtClean="0"/>
              <a:t>V C iba dátové položky</a:t>
            </a:r>
          </a:p>
          <a:p>
            <a:pPr marL="285750" indent="-285750">
              <a:buFontTx/>
              <a:buChar char="-"/>
            </a:pPr>
            <a:r>
              <a:rPr lang="sk-SK" b="1" dirty="0" smtClean="0"/>
              <a:t>V C++ predstavuje druh triedy – môže mať i metódy</a:t>
            </a:r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pPr marL="285750" indent="-285750">
              <a:buFontTx/>
              <a:buChar char="-"/>
            </a:pPr>
            <a:endParaRPr lang="sk-SK" b="1" dirty="0"/>
          </a:p>
          <a:p>
            <a:r>
              <a:rPr lang="sk-SK" sz="2400" b="1" dirty="0" smtClean="0">
                <a:solidFill>
                  <a:schemeClr val="accent5">
                    <a:lumMod val="50000"/>
                  </a:schemeClr>
                </a:solidFill>
              </a:rPr>
              <a:t>Inicializácia</a:t>
            </a:r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tudent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FRI = {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Novak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Rene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 };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845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16633"/>
            <a:ext cx="8784976" cy="936104"/>
          </a:xfrm>
        </p:spPr>
        <p:txBody>
          <a:bodyPr/>
          <a:lstStyle/>
          <a:p>
            <a:pPr eaLnBrk="1" hangingPunct="1"/>
            <a:r>
              <a:rPr lang="sk-SK" dirty="0" smtClean="0"/>
              <a:t>Definícia (definičná deklarácia)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24991"/>
            <a:ext cx="8784976" cy="54005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sk-SK" sz="1800" b="1" dirty="0" smtClean="0">
                <a:solidFill>
                  <a:schemeClr val="tx1"/>
                </a:solidFill>
              </a:rPr>
              <a:t>Prikazuje kompilátoru:</a:t>
            </a:r>
          </a:p>
          <a:p>
            <a:pPr marL="0" indent="0">
              <a:buNone/>
              <a:defRPr/>
            </a:pPr>
            <a:endParaRPr lang="sk-SK" sz="1800" b="1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sk-SK" sz="1800" b="1" dirty="0" smtClean="0">
                <a:solidFill>
                  <a:schemeClr val="tx1"/>
                </a:solidFill>
              </a:rPr>
              <a:t>		„</a:t>
            </a:r>
            <a:r>
              <a:rPr lang="sk-SK" sz="1800" b="1" i="1" dirty="0" smtClean="0">
                <a:solidFill>
                  <a:srgbClr val="C00000"/>
                </a:solidFill>
              </a:rPr>
              <a:t>Vytvor </a:t>
            </a:r>
            <a:r>
              <a:rPr lang="sk-SK" sz="1800" b="1" i="1" dirty="0">
                <a:solidFill>
                  <a:srgbClr val="C00000"/>
                </a:solidFill>
              </a:rPr>
              <a:t>túto </a:t>
            </a:r>
            <a:r>
              <a:rPr lang="sk-SK" sz="1800" b="1" i="1" dirty="0" smtClean="0">
                <a:solidFill>
                  <a:srgbClr val="C00000"/>
                </a:solidFill>
              </a:rPr>
              <a:t>premennú na tomto mieste</a:t>
            </a:r>
            <a:r>
              <a:rPr lang="sk-SK" sz="1800" b="1" dirty="0" smtClean="0">
                <a:solidFill>
                  <a:schemeClr val="tx1"/>
                </a:solidFill>
              </a:rPr>
              <a:t>“ </a:t>
            </a:r>
            <a:r>
              <a:rPr lang="sk-SK" sz="1400" b="1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  <a:defRPr/>
            </a:pPr>
            <a:r>
              <a:rPr lang="sk-SK" sz="1400" b="1" dirty="0">
                <a:solidFill>
                  <a:schemeClr val="tx1"/>
                </a:solidFill>
              </a:rPr>
              <a:t>	</a:t>
            </a:r>
            <a:r>
              <a:rPr lang="sk-SK" sz="1400" b="1" dirty="0" smtClean="0">
                <a:solidFill>
                  <a:schemeClr val="tx1"/>
                </a:solidFill>
              </a:rPr>
              <a:t>			alebo </a:t>
            </a:r>
          </a:p>
          <a:p>
            <a:pPr marL="0" indent="0">
              <a:buNone/>
              <a:defRPr/>
            </a:pPr>
            <a:r>
              <a:rPr lang="sk-SK" sz="1800" b="1" dirty="0" smtClean="0">
                <a:solidFill>
                  <a:schemeClr val="tx1"/>
                </a:solidFill>
                <a:ea typeface="+mn-ea"/>
                <a:cs typeface="+mn-cs"/>
              </a:rPr>
              <a:t>		„</a:t>
            </a:r>
            <a:r>
              <a:rPr lang="sk-SK" sz="1800" b="1" i="1" dirty="0" smtClean="0">
                <a:solidFill>
                  <a:srgbClr val="C00000"/>
                </a:solidFill>
                <a:ea typeface="+mn-ea"/>
                <a:cs typeface="+mn-cs"/>
              </a:rPr>
              <a:t>Vytvor </a:t>
            </a:r>
            <a:r>
              <a:rPr lang="sk-SK" sz="1800" b="1" i="1" dirty="0">
                <a:solidFill>
                  <a:srgbClr val="C00000"/>
                </a:solidFill>
                <a:ea typeface="+mn-ea"/>
                <a:cs typeface="+mn-cs"/>
              </a:rPr>
              <a:t>túto funkciu </a:t>
            </a:r>
            <a:r>
              <a:rPr lang="sk-SK" sz="1800" b="1" i="1" dirty="0" smtClean="0">
                <a:solidFill>
                  <a:srgbClr val="C00000"/>
                </a:solidFill>
                <a:ea typeface="+mn-ea"/>
                <a:cs typeface="+mn-cs"/>
              </a:rPr>
              <a:t>na tomto mieste</a:t>
            </a:r>
            <a:r>
              <a:rPr lang="sk-SK" sz="1800" b="1" dirty="0" smtClean="0">
                <a:solidFill>
                  <a:schemeClr val="tx1"/>
                </a:solidFill>
                <a:ea typeface="+mn-ea"/>
                <a:cs typeface="+mn-cs"/>
              </a:rPr>
              <a:t>“.</a:t>
            </a:r>
            <a:r>
              <a:rPr lang="sk-SK" sz="1800" b="1" dirty="0" smtClean="0">
                <a:ea typeface="+mn-ea"/>
                <a:cs typeface="+mn-cs"/>
              </a:rPr>
              <a:t> </a:t>
            </a:r>
          </a:p>
          <a:p>
            <a:pPr marL="457200" lvl="1" indent="0">
              <a:buNone/>
              <a:defRPr/>
            </a:pPr>
            <a:endParaRPr lang="sk-SK" sz="1800" b="1" dirty="0" smtClean="0"/>
          </a:p>
          <a:p>
            <a:pPr marL="457200" lvl="1" indent="0">
              <a:buNone/>
              <a:defRPr/>
            </a:pPr>
            <a:r>
              <a:rPr lang="sk-SK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		// definícia premennej</a:t>
            </a:r>
            <a:endParaRPr lang="sk-SK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sk-SK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func1(int,int)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definícia funkcie</a:t>
            </a:r>
          </a:p>
          <a:p>
            <a:pPr marL="457200" lvl="1" indent="0"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k-SK" sz="1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sk-S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telo funkcie</a:t>
            </a:r>
          </a:p>
          <a:p>
            <a:pPr marL="457200" lvl="1" indent="0">
              <a:buNone/>
              <a:defRPr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endParaRPr lang="sk-SK" sz="1800" b="1" dirty="0" smtClean="0">
              <a:ea typeface="+mn-ea"/>
              <a:cs typeface="+mn-cs"/>
            </a:endParaRPr>
          </a:p>
          <a:p>
            <a:pPr marL="285750" lvl="1">
              <a:buFontTx/>
              <a:buChar char="-"/>
              <a:defRPr/>
            </a:pPr>
            <a:r>
              <a:rPr lang="sk-SK" sz="1800" b="1" dirty="0" smtClean="0">
                <a:ea typeface="+mn-ea"/>
                <a:cs typeface="+mn-cs"/>
              </a:rPr>
              <a:t>Alokuje </a:t>
            </a:r>
            <a:r>
              <a:rPr lang="sk-SK" sz="1800" b="1" dirty="0">
                <a:ea typeface="+mn-ea"/>
                <a:cs typeface="+mn-cs"/>
              </a:rPr>
              <a:t>pamäť pre identifikátor. </a:t>
            </a:r>
          </a:p>
          <a:p>
            <a:pPr marL="285750" lvl="1">
              <a:buFontTx/>
              <a:buChar char="-"/>
              <a:defRPr/>
            </a:pPr>
            <a:r>
              <a:rPr lang="sk-SK" sz="1600" b="1" dirty="0" smtClean="0">
                <a:solidFill>
                  <a:schemeClr val="tx1"/>
                </a:solidFill>
              </a:rPr>
              <a:t>Môže byť Iba </a:t>
            </a:r>
            <a:r>
              <a:rPr lang="sk-SK" sz="1600" b="1" dirty="0">
                <a:solidFill>
                  <a:schemeClr val="tx1"/>
                </a:solidFill>
              </a:rPr>
              <a:t>jedna (ODR – </a:t>
            </a:r>
            <a:r>
              <a:rPr lang="sk-SK" sz="1600" b="1" dirty="0" err="1">
                <a:solidFill>
                  <a:schemeClr val="tx1"/>
                </a:solidFill>
              </a:rPr>
              <a:t>one</a:t>
            </a:r>
            <a:r>
              <a:rPr lang="sk-SK" sz="1600" b="1" dirty="0">
                <a:solidFill>
                  <a:schemeClr val="tx1"/>
                </a:solidFill>
              </a:rPr>
              <a:t> </a:t>
            </a:r>
            <a:r>
              <a:rPr lang="sk-SK" sz="1600" b="1" dirty="0" err="1">
                <a:solidFill>
                  <a:schemeClr val="tx1"/>
                </a:solidFill>
              </a:rPr>
              <a:t>definition</a:t>
            </a:r>
            <a:r>
              <a:rPr lang="sk-SK" sz="1600" b="1" dirty="0">
                <a:solidFill>
                  <a:schemeClr val="tx1"/>
                </a:solidFill>
              </a:rPr>
              <a:t> rule</a:t>
            </a:r>
            <a:r>
              <a:rPr lang="sk-SK" sz="1600" b="1" dirty="0" smtClean="0">
                <a:solidFill>
                  <a:schemeClr val="tx1"/>
                </a:solidFill>
              </a:rPr>
              <a:t>)</a:t>
            </a:r>
            <a:r>
              <a:rPr lang="sk-SK" sz="1400" dirty="0" smtClean="0"/>
              <a:t>	</a:t>
            </a:r>
            <a:endParaRPr lang="sk-SK" sz="1000" b="1" dirty="0"/>
          </a:p>
          <a:p>
            <a:pPr marL="285750" lvl="1">
              <a:buFontTx/>
              <a:buChar char="-"/>
              <a:defRPr/>
            </a:pPr>
            <a:r>
              <a:rPr lang="sk-SK" sz="1600" b="1" dirty="0" smtClean="0"/>
              <a:t>Umiestňuje sa do zdrojového súboru</a:t>
            </a:r>
          </a:p>
          <a:p>
            <a:pPr marL="285750" lvl="1">
              <a:buFontTx/>
              <a:buChar char="-"/>
              <a:defRPr/>
            </a:pPr>
            <a:endParaRPr lang="sk-SK" sz="1600" b="1" dirty="0" smtClean="0"/>
          </a:p>
          <a:p>
            <a:pPr marL="285750" lvl="1">
              <a:buFontTx/>
              <a:buChar char="-"/>
              <a:defRPr/>
            </a:pPr>
            <a:r>
              <a:rPr lang="sk-SK" sz="1600" b="1" dirty="0" smtClean="0">
                <a:solidFill>
                  <a:srgbClr val="0070C0"/>
                </a:solidFill>
              </a:rPr>
              <a:t>Flexibilné deklarácie </a:t>
            </a:r>
            <a:r>
              <a:rPr lang="sk-SK" sz="1600" b="1" dirty="0">
                <a:solidFill>
                  <a:srgbClr val="0070C0"/>
                </a:solidFill>
              </a:rPr>
              <a:t>(C++, C99)</a:t>
            </a:r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367" y="177281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5951023"/>
            <a:ext cx="349746" cy="70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51520" y="1328777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meno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priezvisko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[60];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rocnik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/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tudent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PEDAS;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FHV;  //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Nespr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á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err="1" smtClean="0"/>
              <a:t>Lok</a:t>
            </a:r>
            <a:r>
              <a:rPr lang="sk-SK" dirty="0" smtClean="0"/>
              <a:t>á</a:t>
            </a:r>
            <a:r>
              <a:rPr lang="en-US" dirty="0" err="1" smtClean="0"/>
              <a:t>lna</a:t>
            </a:r>
            <a:r>
              <a:rPr lang="sk-SK" dirty="0" smtClean="0"/>
              <a:t> š</a:t>
            </a:r>
            <a:r>
              <a:rPr lang="en-US" dirty="0" err="1" smtClean="0"/>
              <a:t>trukt</a:t>
            </a:r>
            <a:r>
              <a:rPr lang="sk-SK" dirty="0" smtClean="0"/>
              <a:t>ú</a:t>
            </a:r>
            <a:r>
              <a:rPr lang="en-US" dirty="0" err="1" smtClean="0"/>
              <a:t>ra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30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32" y="4365104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2123728" y="2268699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indikator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zapnuty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1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aktivny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: 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indikator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siet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23, false, true };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err="1" smtClean="0"/>
              <a:t>Bitov</a:t>
            </a:r>
            <a:r>
              <a:rPr lang="sk-SK" dirty="0" smtClean="0"/>
              <a:t>é položky š</a:t>
            </a:r>
            <a:r>
              <a:rPr lang="en-US" dirty="0" err="1" smtClean="0"/>
              <a:t>trukt</a:t>
            </a:r>
            <a:r>
              <a:rPr lang="sk-SK" dirty="0" smtClean="0"/>
              <a:t>ú</a:t>
            </a:r>
            <a:r>
              <a:rPr lang="en-US" dirty="0" smtClean="0"/>
              <a:t>r</a:t>
            </a:r>
            <a:r>
              <a:rPr lang="sk-SK" dirty="0" smtClean="0"/>
              <a:t>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31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68699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904" y="6600205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47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kTextu 4"/>
          <p:cNvSpPr txBox="1"/>
          <p:nvPr/>
        </p:nvSpPr>
        <p:spPr>
          <a:xfrm>
            <a:off x="558232" y="1340768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spolocny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long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dval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spolocny.ival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union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32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239" y="4481403"/>
            <a:ext cx="690246" cy="138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779912" y="1461417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779912" y="1677441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779912" y="1893465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778751" y="2109919"/>
            <a:ext cx="1872982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780299" y="2325943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780299" y="2541967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779912" y="2758421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778751" y="2974445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778751" y="3190469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779912" y="3406923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1" name="BlokTextu 20"/>
          <p:cNvSpPr txBox="1"/>
          <p:nvPr/>
        </p:nvSpPr>
        <p:spPr>
          <a:xfrm>
            <a:off x="5812299" y="1359061"/>
            <a:ext cx="22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err="1">
                <a:solidFill>
                  <a:srgbClr val="0070C0"/>
                </a:solidFill>
              </a:rPr>
              <a:t>i</a:t>
            </a:r>
            <a:r>
              <a:rPr lang="en-US" dirty="0" err="1" smtClean="0">
                <a:solidFill>
                  <a:srgbClr val="0070C0"/>
                </a:solidFill>
              </a:rPr>
              <a:t>val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lval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dval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22" name="BlokTextu 21"/>
          <p:cNvSpPr txBox="1"/>
          <p:nvPr/>
        </p:nvSpPr>
        <p:spPr>
          <a:xfrm>
            <a:off x="2907703" y="1397459"/>
            <a:ext cx="101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0x2000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23" name="BlokTextu 22"/>
          <p:cNvSpPr txBox="1"/>
          <p:nvPr/>
        </p:nvSpPr>
        <p:spPr>
          <a:xfrm>
            <a:off x="5650959" y="4182099"/>
            <a:ext cx="2664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k-SK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long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k-SK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k-SK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sk-SK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</p:txBody>
      </p:sp>
      <p:sp>
        <p:nvSpPr>
          <p:cNvPr id="24" name="BlokTextu 23"/>
          <p:cNvSpPr txBox="1"/>
          <p:nvPr/>
        </p:nvSpPr>
        <p:spPr>
          <a:xfrm>
            <a:off x="5696304" y="3821366"/>
            <a:ext cx="1961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Anonymn</a:t>
            </a:r>
            <a:r>
              <a:rPr lang="sk-SK" dirty="0" smtClean="0">
                <a:solidFill>
                  <a:srgbClr val="0070C0"/>
                </a:solidFill>
              </a:rPr>
              <a:t>é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uni</a:t>
            </a:r>
            <a:r>
              <a:rPr lang="sk-SK" dirty="0" smtClean="0">
                <a:solidFill>
                  <a:srgbClr val="0070C0"/>
                </a:solidFill>
              </a:rPr>
              <a:t>o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3778751" y="1461202"/>
            <a:ext cx="549000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777977" y="1682240"/>
            <a:ext cx="549000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777977" y="1893465"/>
            <a:ext cx="549000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3777977" y="2109704"/>
            <a:ext cx="549000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326977" y="1464092"/>
            <a:ext cx="549000" cy="2160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326977" y="1677226"/>
            <a:ext cx="549000" cy="2160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326203" y="1895374"/>
            <a:ext cx="549000" cy="2160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326203" y="2111398"/>
            <a:ext cx="549000" cy="2160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779912" y="2325096"/>
            <a:ext cx="1098000" cy="2160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3779912" y="2543661"/>
            <a:ext cx="1098000" cy="2160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3779912" y="2758206"/>
            <a:ext cx="1098000" cy="2160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3781311" y="2974230"/>
            <a:ext cx="1098000" cy="216024"/>
          </a:xfrm>
          <a:prstGeom prst="rect">
            <a:avLst/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4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Hlavička funkcie ako rozhranie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98" y="263691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4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179512" y="1340768"/>
            <a:ext cx="849694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sz="2000" b="1" dirty="0" smtClean="0">
                <a:latin typeface="+mn-lt"/>
              </a:rPr>
              <a:t>rozhranie </a:t>
            </a:r>
            <a:r>
              <a:rPr lang="sk-SK" sz="2000" b="1" dirty="0">
                <a:latin typeface="+mn-lt"/>
              </a:rPr>
              <a:t>medzi </a:t>
            </a:r>
            <a:r>
              <a:rPr lang="sk-SK" sz="2000" b="1" dirty="0">
                <a:solidFill>
                  <a:srgbClr val="C00000"/>
                </a:solidFill>
                <a:latin typeface="+mn-lt"/>
              </a:rPr>
              <a:t>volanou</a:t>
            </a:r>
            <a:r>
              <a:rPr lang="sk-SK" sz="2000" b="1" dirty="0">
                <a:latin typeface="+mn-lt"/>
              </a:rPr>
              <a:t> funkciou a </a:t>
            </a:r>
            <a:r>
              <a:rPr lang="sk-SK" sz="2000" b="1" dirty="0">
                <a:solidFill>
                  <a:srgbClr val="0070C0"/>
                </a:solidFill>
                <a:latin typeface="+mn-lt"/>
              </a:rPr>
              <a:t>volajúcou</a:t>
            </a:r>
            <a:r>
              <a:rPr lang="sk-SK" sz="2000" b="1" dirty="0">
                <a:latin typeface="+mn-lt"/>
              </a:rPr>
              <a:t> funkciou</a:t>
            </a:r>
          </a:p>
          <a:p>
            <a:r>
              <a:rPr lang="sk-SK" sz="2400" b="1" dirty="0">
                <a:latin typeface="+mn-lt"/>
              </a:rPr>
              <a:t> </a:t>
            </a:r>
          </a:p>
        </p:txBody>
      </p:sp>
      <p:sp>
        <p:nvSpPr>
          <p:cNvPr id="5" name="Obdĺžnik 4"/>
          <p:cNvSpPr/>
          <p:nvPr/>
        </p:nvSpPr>
        <p:spPr>
          <a:xfrm>
            <a:off x="2339752" y="2998292"/>
            <a:ext cx="295232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long</a:t>
            </a:r>
            <a:r>
              <a:rPr lang="sk-SK" b="1" dirty="0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pocet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397452" y="2636912"/>
            <a:ext cx="1518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>
                <a:solidFill>
                  <a:schemeClr val="accent1">
                    <a:lumMod val="50000"/>
                  </a:schemeClr>
                </a:solidFill>
              </a:rPr>
              <a:t>návratový typ</a:t>
            </a:r>
            <a:endParaRPr lang="sk-SK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Pravá zložená zátvorka 46"/>
          <p:cNvSpPr/>
          <p:nvPr/>
        </p:nvSpPr>
        <p:spPr>
          <a:xfrm rot="16200000" flipV="1">
            <a:off x="2599756" y="2832528"/>
            <a:ext cx="91817" cy="3896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48" name="Obdĺžnik 47"/>
          <p:cNvSpPr/>
          <p:nvPr/>
        </p:nvSpPr>
        <p:spPr>
          <a:xfrm>
            <a:off x="2992868" y="2636912"/>
            <a:ext cx="1495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 smtClean="0">
                <a:solidFill>
                  <a:srgbClr val="C00000"/>
                </a:solidFill>
              </a:rPr>
              <a:t>meno funkcie</a:t>
            </a:r>
            <a:endParaRPr lang="sk-SK" sz="1600" dirty="0">
              <a:solidFill>
                <a:srgbClr val="C00000"/>
              </a:solidFill>
            </a:endParaRPr>
          </a:p>
        </p:txBody>
      </p:sp>
      <p:sp>
        <p:nvSpPr>
          <p:cNvPr id="49" name="Pravá zložená zátvorka 48"/>
          <p:cNvSpPr/>
          <p:nvPr/>
        </p:nvSpPr>
        <p:spPr>
          <a:xfrm rot="16200000" flipV="1">
            <a:off x="3141763" y="2826571"/>
            <a:ext cx="91817" cy="38960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554468" y="4293096"/>
            <a:ext cx="81939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b="1" dirty="0" smtClean="0">
                <a:solidFill>
                  <a:schemeClr val="accent1">
                    <a:lumMod val="50000"/>
                  </a:schemeClr>
                </a:solidFill>
              </a:rPr>
              <a:t>návratový typ - </a:t>
            </a:r>
            <a:r>
              <a:rPr lang="sk-SK" b="1" dirty="0" smtClean="0"/>
              <a:t>popis informácie, ktorá </a:t>
            </a:r>
            <a:r>
              <a:rPr lang="sk-SK" b="1" dirty="0"/>
              <a:t>ide z volanej funkcie do </a:t>
            </a:r>
            <a:r>
              <a:rPr lang="sk-SK" b="1" dirty="0" smtClean="0"/>
              <a:t>			  volajúcej funkcie</a:t>
            </a:r>
          </a:p>
          <a:p>
            <a:endParaRPr lang="sk-SK" b="1" dirty="0" smtClean="0"/>
          </a:p>
          <a:p>
            <a:pPr marL="285750" indent="-285750">
              <a:buFontTx/>
              <a:buChar char="-"/>
            </a:pPr>
            <a:r>
              <a:rPr lang="sk-SK" b="1" dirty="0">
                <a:solidFill>
                  <a:srgbClr val="00B0F0"/>
                </a:solidFill>
              </a:rPr>
              <a:t>zoznam parametrov (argumentov</a:t>
            </a:r>
            <a:r>
              <a:rPr lang="sk-SK" b="1" dirty="0" smtClean="0">
                <a:solidFill>
                  <a:srgbClr val="00B0F0"/>
                </a:solidFill>
              </a:rPr>
              <a:t>) - </a:t>
            </a:r>
            <a:r>
              <a:rPr lang="sk-SK" b="1" dirty="0" smtClean="0"/>
              <a:t>popis </a:t>
            </a:r>
            <a:r>
              <a:rPr lang="sk-SK" b="1" dirty="0"/>
              <a:t>informácie, ktorá ide 			</a:t>
            </a:r>
            <a:r>
              <a:rPr lang="sk-SK" b="1" dirty="0" smtClean="0"/>
              <a:t>  z</a:t>
            </a:r>
            <a:r>
              <a:rPr lang="sk-SK" b="1" dirty="0"/>
              <a:t>  volajúcej do </a:t>
            </a:r>
            <a:r>
              <a:rPr lang="sk-SK" b="1" dirty="0" smtClean="0"/>
              <a:t>funkcie </a:t>
            </a:r>
            <a:r>
              <a:rPr lang="sk-SK" b="1" dirty="0"/>
              <a:t>volanej </a:t>
            </a:r>
            <a:r>
              <a:rPr lang="sk-SK" b="1" dirty="0" smtClean="0"/>
              <a:t>funkcie</a:t>
            </a:r>
            <a:endParaRPr lang="sk-SK" b="1" dirty="0"/>
          </a:p>
          <a:p>
            <a:pPr marL="285750" indent="-285750">
              <a:buFontTx/>
              <a:buChar char="-"/>
            </a:pPr>
            <a:endParaRPr lang="sk-SK" dirty="0">
              <a:solidFill>
                <a:srgbClr val="00B0F0"/>
              </a:solidFill>
            </a:endParaRPr>
          </a:p>
          <a:p>
            <a:endParaRPr lang="sk-SK" b="1" dirty="0" smtClean="0"/>
          </a:p>
          <a:p>
            <a:pPr marL="285750" indent="-285750">
              <a:buFontTx/>
              <a:buChar char="-"/>
            </a:pPr>
            <a:endParaRPr lang="sk-SK" b="1" dirty="0"/>
          </a:p>
        </p:txBody>
      </p:sp>
      <p:sp>
        <p:nvSpPr>
          <p:cNvPr id="50" name="Obdĺžnik 49"/>
          <p:cNvSpPr/>
          <p:nvPr/>
        </p:nvSpPr>
        <p:spPr>
          <a:xfrm>
            <a:off x="3508316" y="3471416"/>
            <a:ext cx="35028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600" b="1" dirty="0">
                <a:solidFill>
                  <a:srgbClr val="00B0F0"/>
                </a:solidFill>
              </a:rPr>
              <a:t>z</a:t>
            </a:r>
            <a:r>
              <a:rPr lang="sk-SK" sz="1600" b="1" dirty="0" smtClean="0">
                <a:solidFill>
                  <a:srgbClr val="00B0F0"/>
                </a:solidFill>
              </a:rPr>
              <a:t>oznam parametrov (argumentov)</a:t>
            </a:r>
            <a:endParaRPr lang="sk-SK" sz="1600" dirty="0">
              <a:solidFill>
                <a:srgbClr val="00B0F0"/>
              </a:solidFill>
            </a:endParaRPr>
          </a:p>
        </p:txBody>
      </p:sp>
      <p:sp>
        <p:nvSpPr>
          <p:cNvPr id="51" name="Pravá zložená zátvorka 50"/>
          <p:cNvSpPr/>
          <p:nvPr/>
        </p:nvSpPr>
        <p:spPr>
          <a:xfrm rot="5400000">
            <a:off x="4170730" y="2736138"/>
            <a:ext cx="91817" cy="14378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4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Prototyp funkcie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11113" lvl="1" indent="0">
              <a:buNone/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marL="11113" lvl="1" indent="0">
              <a:buNone/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Deklarácie </a:t>
            </a:r>
            <a:r>
              <a:rPr lang="sk-SK" sz="2400" b="1" dirty="0">
                <a:solidFill>
                  <a:srgbClr val="C00000"/>
                </a:solidFill>
              </a:rPr>
              <a:t>funkcie = </a:t>
            </a:r>
            <a:r>
              <a:rPr lang="sk-SK" sz="2400" b="1" dirty="0" smtClean="0">
                <a:solidFill>
                  <a:srgbClr val="C00000"/>
                </a:solidFill>
              </a:rPr>
              <a:t>prototyp funkcie</a:t>
            </a:r>
          </a:p>
          <a:p>
            <a:pPr marL="11113" lvl="1" indent="0">
              <a:buNone/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marL="665163" lvl="2" indent="-254000">
              <a:defRPr/>
            </a:pPr>
            <a:endParaRPr lang="sk-SK" sz="1000" dirty="0">
              <a:solidFill>
                <a:srgbClr val="C00000"/>
              </a:solidFill>
            </a:endParaRPr>
          </a:p>
          <a:p>
            <a:pPr marL="720725" lvl="2" indent="-361950">
              <a:defRPr/>
            </a:pPr>
            <a:r>
              <a:rPr lang="sk-SK" sz="1600" dirty="0" smtClean="0">
                <a:solidFill>
                  <a:srgbClr val="0070C0"/>
                </a:solidFill>
              </a:rPr>
              <a:t>Prototyp </a:t>
            </a:r>
            <a:r>
              <a:rPr lang="sk-SK" sz="1600" dirty="0">
                <a:solidFill>
                  <a:srgbClr val="0070C0"/>
                </a:solidFill>
              </a:rPr>
              <a:t>funkcie musíme umiestniť pred prvé použitie </a:t>
            </a:r>
            <a:r>
              <a:rPr lang="sk-SK" sz="1600" dirty="0" smtClean="0">
                <a:solidFill>
                  <a:srgbClr val="0070C0"/>
                </a:solidFill>
              </a:rPr>
              <a:t>funkcie</a:t>
            </a:r>
          </a:p>
          <a:p>
            <a:pPr marL="720725" lvl="2" indent="-361950">
              <a:defRPr/>
            </a:pPr>
            <a:endParaRPr lang="sk-SK" sz="1600" dirty="0" smtClean="0">
              <a:solidFill>
                <a:srgbClr val="0070C0"/>
              </a:solidFill>
            </a:endParaRPr>
          </a:p>
          <a:p>
            <a:pPr marL="720725" lvl="2" indent="-361950">
              <a:defRPr/>
            </a:pPr>
            <a:r>
              <a:rPr lang="sk-SK" sz="1600" dirty="0">
                <a:solidFill>
                  <a:srgbClr val="0070C0"/>
                </a:solidFill>
              </a:rPr>
              <a:t>Prototyp funkcie napíšeme explicitne do zdrojového kódu sami alebo</a:t>
            </a:r>
          </a:p>
          <a:p>
            <a:pPr marL="720725" lvl="2" indent="-361950">
              <a:defRPr/>
            </a:pPr>
            <a:endParaRPr lang="sk-SK" sz="1600" dirty="0" smtClean="0">
              <a:solidFill>
                <a:srgbClr val="0070C0"/>
              </a:solidFill>
            </a:endParaRPr>
          </a:p>
          <a:p>
            <a:pPr marL="720725" lvl="2" indent="-361950">
              <a:defRPr/>
            </a:pPr>
            <a:r>
              <a:rPr lang="sk-SK" sz="1600" dirty="0" smtClean="0">
                <a:solidFill>
                  <a:srgbClr val="0070C0"/>
                </a:solidFill>
              </a:rPr>
              <a:t>Včleníme </a:t>
            </a:r>
            <a:r>
              <a:rPr lang="sk-SK" sz="1600" dirty="0">
                <a:solidFill>
                  <a:srgbClr val="0070C0"/>
                </a:solidFill>
              </a:rPr>
              <a:t>do zdrojového kódu hlavičkový súbor, ktorý tento prototyp </a:t>
            </a:r>
            <a:r>
              <a:rPr lang="sk-SK" sz="1600" dirty="0" smtClean="0">
                <a:solidFill>
                  <a:srgbClr val="0070C0"/>
                </a:solidFill>
              </a:rPr>
              <a:t>obsahuje</a:t>
            </a:r>
            <a:endParaRPr lang="sk-SK" sz="1600" dirty="0">
              <a:solidFill>
                <a:srgbClr val="0070C0"/>
              </a:solidFill>
            </a:endParaRPr>
          </a:p>
          <a:p>
            <a:pPr marL="665163" lvl="2" indent="-254000">
              <a:defRPr/>
            </a:pPr>
            <a:endParaRPr lang="en-US" sz="1600" dirty="0">
              <a:solidFill>
                <a:srgbClr val="0070C0"/>
              </a:solidFill>
            </a:endParaRPr>
          </a:p>
          <a:p>
            <a:pPr lvl="2">
              <a:buFontTx/>
              <a:buNone/>
              <a:defRPr/>
            </a:pPr>
            <a:endParaRPr lang="sk-SK" sz="160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defRPr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21225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5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04" y="128627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err="1" smtClean="0"/>
              <a:t>Funkci</a:t>
            </a:r>
            <a:r>
              <a:rPr lang="en-US" dirty="0" smtClean="0"/>
              <a:t>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7281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6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Obdĺžnik 1"/>
          <p:cNvSpPr/>
          <p:nvPr/>
        </p:nvSpPr>
        <p:spPr>
          <a:xfrm>
            <a:off x="323528" y="1340768"/>
            <a:ext cx="8496944" cy="227754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sz="2800" dirty="0" smtClean="0">
                <a:solidFill>
                  <a:srgbClr val="FF0000"/>
                </a:solidFill>
              </a:rPr>
              <a:t>S </a:t>
            </a:r>
            <a:r>
              <a:rPr lang="sk-SK" sz="2800" dirty="0">
                <a:solidFill>
                  <a:srgbClr val="FF0000"/>
                </a:solidFill>
              </a:rPr>
              <a:t>návratovou </a:t>
            </a:r>
            <a:r>
              <a:rPr lang="sk-SK" sz="2800" dirty="0" smtClean="0">
                <a:solidFill>
                  <a:srgbClr val="FF0000"/>
                </a:solidFill>
              </a:rPr>
              <a:t>hodnotou - </a:t>
            </a:r>
            <a:r>
              <a:rPr lang="sk-SK" sz="2000" b="1" dirty="0" smtClean="0"/>
              <a:t>vytvára </a:t>
            </a:r>
            <a:r>
              <a:rPr lang="sk-SK" sz="2000" b="1" dirty="0"/>
              <a:t>a vracia hodnotu </a:t>
            </a:r>
            <a:endParaRPr lang="sk-SK" sz="2000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en-US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k-SK" b="1" dirty="0" smtClean="0"/>
              <a:t>môžeme </a:t>
            </a:r>
            <a:r>
              <a:rPr lang="sk-SK" b="1" dirty="0"/>
              <a:t>ju priradiť do premennej alebo </a:t>
            </a:r>
            <a:endParaRPr lang="sk-SK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k-SK" b="1" dirty="0" smtClean="0"/>
              <a:t>použiť </a:t>
            </a:r>
            <a:r>
              <a:rPr lang="sk-SK" b="1" dirty="0"/>
              <a:t>v inom výraze</a:t>
            </a:r>
          </a:p>
          <a:p>
            <a:r>
              <a:rPr lang="sk-SK" sz="2400" b="1" dirty="0" smtClean="0">
                <a:latin typeface="+mn-lt"/>
              </a:rPr>
              <a:t>		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x 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sqrt(6.25);</a:t>
            </a:r>
          </a:p>
          <a:p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04485" y="4293096"/>
            <a:ext cx="8496944" cy="218521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txBody>
          <a:bodyPr wrap="square">
            <a:spAutoFit/>
          </a:bodyPr>
          <a:lstStyle/>
          <a:p>
            <a:pPr marL="0" lvl="1"/>
            <a:r>
              <a:rPr lang="sk-SK" sz="2800" dirty="0">
                <a:solidFill>
                  <a:srgbClr val="FF0000"/>
                </a:solidFill>
              </a:rPr>
              <a:t>Bez návratovej </a:t>
            </a:r>
            <a:r>
              <a:rPr lang="sk-SK" sz="2800" dirty="0" smtClean="0">
                <a:solidFill>
                  <a:srgbClr val="FF0000"/>
                </a:solidFill>
              </a:rPr>
              <a:t>hodnoty - </a:t>
            </a:r>
            <a:r>
              <a:rPr lang="sk-SK" sz="2000" b="1" dirty="0" smtClean="0"/>
              <a:t>niečo </a:t>
            </a:r>
            <a:r>
              <a:rPr lang="sk-SK" sz="2000" b="1" dirty="0"/>
              <a:t>vykonáva, nevracia hodnotu</a:t>
            </a:r>
          </a:p>
          <a:p>
            <a:pPr lvl="1"/>
            <a:endParaRPr lang="sk-SK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sk-SK" b="1" dirty="0"/>
              <a:t>procedúry alebo </a:t>
            </a:r>
            <a:r>
              <a:rPr lang="sk-SK" b="1" dirty="0" smtClean="0"/>
              <a:t>podprogramy</a:t>
            </a:r>
          </a:p>
          <a:p>
            <a:pPr lvl="4"/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sk-SK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(10.3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0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373099" y="4437112"/>
            <a:ext cx="5791189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srgbClr val="C00000"/>
                </a:solidFill>
              </a:rPr>
              <a:t>Ak použitie </a:t>
            </a:r>
            <a:r>
              <a:rPr lang="sk-SK" b="1" dirty="0" smtClean="0">
                <a:solidFill>
                  <a:srgbClr val="C00000"/>
                </a:solidFill>
              </a:rPr>
              <a:t>štandardnej </a:t>
            </a:r>
            <a:r>
              <a:rPr lang="sk-SK" b="1" dirty="0">
                <a:solidFill>
                  <a:srgbClr val="C00000"/>
                </a:solidFill>
              </a:rPr>
              <a:t>funkcie  postačuje, </a:t>
            </a:r>
            <a:endParaRPr lang="sk-SK" b="1" dirty="0" smtClean="0">
              <a:solidFill>
                <a:srgbClr val="C00000"/>
              </a:solidFill>
            </a:endParaRPr>
          </a:p>
          <a:p>
            <a:pPr algn="ctr"/>
            <a:r>
              <a:rPr lang="sk-SK" b="1" dirty="0" smtClean="0">
                <a:solidFill>
                  <a:srgbClr val="C00000"/>
                </a:solidFill>
              </a:rPr>
              <a:t>treba </a:t>
            </a:r>
            <a:r>
              <a:rPr lang="sk-SK" b="1" dirty="0">
                <a:solidFill>
                  <a:srgbClr val="C00000"/>
                </a:solidFill>
              </a:rPr>
              <a:t>ju použiť  a nevytvárať vlastnú.</a:t>
            </a:r>
          </a:p>
        </p:txBody>
      </p:sp>
      <p:sp>
        <p:nvSpPr>
          <p:cNvPr id="2" name="Obdĺžnik 1"/>
          <p:cNvSpPr/>
          <p:nvPr/>
        </p:nvSpPr>
        <p:spPr>
          <a:xfrm>
            <a:off x="251519" y="1628800"/>
            <a:ext cx="85798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5" indent="-358775">
              <a:buFontTx/>
              <a:buChar char="-"/>
            </a:pPr>
            <a:r>
              <a:rPr lang="sk-SK" b="1" dirty="0" smtClean="0"/>
              <a:t>uložené </a:t>
            </a:r>
            <a:r>
              <a:rPr lang="sk-SK" b="1" dirty="0"/>
              <a:t>v knižničných </a:t>
            </a:r>
            <a:r>
              <a:rPr lang="sk-SK" b="1" dirty="0" smtClean="0"/>
              <a:t>súboroch</a:t>
            </a:r>
          </a:p>
          <a:p>
            <a:pPr marL="342900" lvl="5" indent="-342900">
              <a:buFontTx/>
              <a:buChar char="-"/>
            </a:pPr>
            <a:endParaRPr lang="sk-SK" b="1" dirty="0" smtClean="0"/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automatické </a:t>
            </a:r>
            <a:r>
              <a:rPr lang="sk-SK" b="1" dirty="0"/>
              <a:t>prehľadávanie </a:t>
            </a:r>
            <a:r>
              <a:rPr lang="sk-SK" b="1" dirty="0" smtClean="0"/>
              <a:t>knižníc a </a:t>
            </a:r>
            <a:r>
              <a:rPr lang="sk-SK" b="1" dirty="0"/>
              <a:t>pripájanie </a:t>
            </a:r>
            <a:r>
              <a:rPr lang="sk-SK" b="1" dirty="0" smtClean="0"/>
              <a:t>knižnice</a:t>
            </a:r>
          </a:p>
          <a:p>
            <a:pPr marL="342900" lvl="5" indent="-342900">
              <a:buFontTx/>
              <a:buChar char="-"/>
            </a:pPr>
            <a:endParaRPr lang="sk-SK" b="1" dirty="0" smtClean="0"/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explicitné </a:t>
            </a:r>
            <a:r>
              <a:rPr lang="sk-SK" b="1" dirty="0"/>
              <a:t>prehľadávanie </a:t>
            </a:r>
            <a:r>
              <a:rPr lang="sk-SK" b="1" dirty="0" smtClean="0"/>
              <a:t>knižníc (-</a:t>
            </a:r>
            <a:r>
              <a:rPr lang="sk-SK" b="1" dirty="0" err="1" smtClean="0"/>
              <a:t>lm</a:t>
            </a:r>
            <a:r>
              <a:rPr lang="sk-SK" b="1" dirty="0" smtClean="0"/>
              <a:t>)</a:t>
            </a:r>
          </a:p>
          <a:p>
            <a:pPr marL="342900" lvl="5" indent="-342900">
              <a:buFontTx/>
              <a:buChar char="-"/>
            </a:pPr>
            <a:endParaRPr lang="sk-SK" b="1" dirty="0" smtClean="0"/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štandardná </a:t>
            </a:r>
            <a:r>
              <a:rPr lang="sk-SK" b="1" dirty="0"/>
              <a:t>knižnica C jazyka </a:t>
            </a:r>
            <a:r>
              <a:rPr lang="sk-SK" b="1" dirty="0" smtClean="0"/>
              <a:t>- viac </a:t>
            </a:r>
            <a:r>
              <a:rPr lang="sk-SK" b="1" dirty="0"/>
              <a:t>ako 140 preddefinovaných </a:t>
            </a:r>
            <a:r>
              <a:rPr lang="sk-SK" b="1" dirty="0" smtClean="0"/>
              <a:t>funkcií</a:t>
            </a:r>
          </a:p>
          <a:p>
            <a:pPr marL="0" lvl="5"/>
            <a:endParaRPr lang="sk-SK" b="1" dirty="0" smtClean="0"/>
          </a:p>
          <a:p>
            <a:pPr marL="0" lvl="5"/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Knižničné funkcie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087688"/>
            <a:ext cx="504056" cy="101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242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997853" y="2060848"/>
            <a:ext cx="4752528" cy="830997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/>
          </a:gradFill>
        </p:spPr>
        <p:txBody>
          <a:bodyPr wrap="square">
            <a:spAutoFit/>
          </a:bodyPr>
          <a:lstStyle/>
          <a:p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mojafun.h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hlavičkový súbor </a:t>
            </a:r>
          </a:p>
          <a:p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223064" y="1340768"/>
            <a:ext cx="8579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5" indent="-358775">
              <a:buFontTx/>
              <a:buChar char="-"/>
            </a:pPr>
            <a:r>
              <a:rPr lang="sk-SK" b="1" dirty="0" smtClean="0"/>
              <a:t>prototyp funkcie – v hlavičkovom súbore</a:t>
            </a:r>
          </a:p>
          <a:p>
            <a:pPr marL="342900" lvl="5" indent="-342900">
              <a:buFontTx/>
              <a:buChar char="-"/>
            </a:pPr>
            <a:r>
              <a:rPr lang="sk-SK" b="1" dirty="0" smtClean="0"/>
              <a:t>definícia tela funkcie – v zdrojovom súbore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Funkcie definované programátorom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bdĺžnik 7"/>
          <p:cNvSpPr/>
          <p:nvPr/>
        </p:nvSpPr>
        <p:spPr>
          <a:xfrm>
            <a:off x="997853" y="2996952"/>
            <a:ext cx="4752528" cy="181588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mojafun.c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zdrojový súbor 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mojaFun.h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pocet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… k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ó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997853" y="4935198"/>
            <a:ext cx="4752528" cy="1815882"/>
          </a:xfrm>
          <a:prstGeom prst="rect">
            <a:avLst/>
          </a:prstGeom>
          <a:gradFill flip="none" rotWithShape="1">
            <a:gsLst>
              <a:gs pos="0">
                <a:srgbClr val="008000">
                  <a:tint val="66000"/>
                  <a:satMod val="160000"/>
                </a:srgbClr>
              </a:gs>
              <a:gs pos="50000">
                <a:srgbClr val="008000">
                  <a:tint val="44500"/>
                  <a:satMod val="160000"/>
                </a:srgbClr>
              </a:gs>
              <a:gs pos="100000">
                <a:srgbClr val="00800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square">
            <a:spAutoFit/>
          </a:bodyPr>
          <a:lstStyle/>
          <a:p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hlavny.c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 vstupný bod programu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mojaFun.h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k-SK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mojaFun</a:t>
            </a:r>
            <a:r>
              <a:rPr lang="sk-SK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k-SK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57192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90" y="3212976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23064" y="1340768"/>
            <a:ext cx="8579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7" indent="-358775">
              <a:buFontTx/>
              <a:buChar char="-"/>
            </a:pPr>
            <a:r>
              <a:rPr lang="sk-SK" b="1" dirty="0"/>
              <a:t>slovník</a:t>
            </a:r>
            <a:r>
              <a:rPr lang="sk-SK" dirty="0"/>
              <a:t> </a:t>
            </a:r>
            <a:r>
              <a:rPr lang="sk-SK" b="1" dirty="0"/>
              <a:t>počítačového</a:t>
            </a:r>
            <a:r>
              <a:rPr lang="sk-SK" dirty="0"/>
              <a:t> </a:t>
            </a:r>
            <a:r>
              <a:rPr lang="sk-SK" b="1" dirty="0" smtClean="0"/>
              <a:t>jazyka</a:t>
            </a:r>
          </a:p>
          <a:p>
            <a:pPr marL="358775" lvl="7" indent="-358775">
              <a:buFontTx/>
              <a:buChar char="-"/>
            </a:pPr>
            <a:endParaRPr lang="sk-SK" b="1" dirty="0" smtClean="0"/>
          </a:p>
          <a:p>
            <a:pPr marL="358775" lvl="7" indent="-358775">
              <a:buFontTx/>
              <a:buChar char="-"/>
            </a:pPr>
            <a:r>
              <a:rPr lang="sk-SK" b="1" dirty="0" smtClean="0">
                <a:solidFill>
                  <a:srgbClr val="C00000"/>
                </a:solidFill>
              </a:rPr>
              <a:t>nepoužívať na iné účely (ako identifikátory)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K</a:t>
            </a:r>
            <a:r>
              <a:rPr lang="sk-SK" dirty="0" err="1" smtClean="0"/>
              <a:t>ľúčové</a:t>
            </a:r>
            <a:r>
              <a:rPr lang="sk-SK" dirty="0" smtClean="0"/>
              <a:t> slová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9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686238"/>
            <a:ext cx="288032" cy="57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3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5327</TotalTime>
  <Words>1464</Words>
  <Application>Microsoft Office PowerPoint</Application>
  <PresentationFormat>Prezentácia na obrazovke (4:3)</PresentationFormat>
  <Paragraphs>545</Paragraphs>
  <Slides>32</Slides>
  <Notes>27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MonoRegular</vt:lpstr>
      <vt:lpstr>Times New Roman</vt:lpstr>
      <vt:lpstr>Výchozí návrh</vt:lpstr>
      <vt:lpstr>Informatika 3</vt:lpstr>
      <vt:lpstr>Deklarácia (informatívna deklarácia)</vt:lpstr>
      <vt:lpstr>Definícia (definičná deklarácia)</vt:lpstr>
      <vt:lpstr>Hlavička funkcie ako rozhranie</vt:lpstr>
      <vt:lpstr>Prototyp funkcie</vt:lpstr>
      <vt:lpstr>Funkcie</vt:lpstr>
      <vt:lpstr>Knižničné funkcie</vt:lpstr>
      <vt:lpstr>Funkcie definované programátorom</vt:lpstr>
      <vt:lpstr>Kľúčové slová</vt:lpstr>
      <vt:lpstr>Konvencie pomenovania</vt:lpstr>
      <vt:lpstr>Premenné</vt:lpstr>
      <vt:lpstr>Názvy premenných</vt:lpstr>
      <vt:lpstr>Štandardné celočíselné typy</vt:lpstr>
      <vt:lpstr>Štandardné typy pohyblivej rádovej bodky</vt:lpstr>
      <vt:lpstr>Číselné konštanty</vt:lpstr>
      <vt:lpstr>Znakové konštanty</vt:lpstr>
      <vt:lpstr>Definícia konštanty</vt:lpstr>
      <vt:lpstr>Inicializácia premennej</vt:lpstr>
      <vt:lpstr>Aritmetické operátory</vt:lpstr>
      <vt:lpstr>Konverzie pri inicializácii a priraďovaní</vt:lpstr>
      <vt:lpstr>Pretypovanie</vt:lpstr>
      <vt:lpstr>auto deklarácia – len C++11</vt:lpstr>
      <vt:lpstr>Pole</vt:lpstr>
      <vt:lpstr>Inicializácia poľa</vt:lpstr>
      <vt:lpstr>Inicializácia poľa C++2011</vt:lpstr>
      <vt:lpstr>Reťazec</vt:lpstr>
      <vt:lpstr>C++11 a reťazec</vt:lpstr>
      <vt:lpstr>Funkcie pre prácu s reťazcami </vt:lpstr>
      <vt:lpstr>Štruktúra</vt:lpstr>
      <vt:lpstr>Lokálna štruktúra</vt:lpstr>
      <vt:lpstr>Bitové položky štruktúry</vt:lpstr>
      <vt:lpstr>union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858</cp:revision>
  <dcterms:created xsi:type="dcterms:W3CDTF">2005-10-09T17:16:28Z</dcterms:created>
  <dcterms:modified xsi:type="dcterms:W3CDTF">2019-10-08T04:08:16Z</dcterms:modified>
</cp:coreProperties>
</file>