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91" r:id="rId3"/>
    <p:sldId id="292" r:id="rId4"/>
    <p:sldId id="314" r:id="rId5"/>
    <p:sldId id="293" r:id="rId6"/>
    <p:sldId id="294" r:id="rId7"/>
    <p:sldId id="295" r:id="rId8"/>
    <p:sldId id="308" r:id="rId9"/>
    <p:sldId id="297" r:id="rId10"/>
    <p:sldId id="283" r:id="rId11"/>
    <p:sldId id="282" r:id="rId12"/>
    <p:sldId id="298" r:id="rId13"/>
    <p:sldId id="309" r:id="rId14"/>
    <p:sldId id="299" r:id="rId15"/>
    <p:sldId id="300" r:id="rId16"/>
    <p:sldId id="284" r:id="rId17"/>
    <p:sldId id="285" r:id="rId18"/>
    <p:sldId id="286" r:id="rId19"/>
    <p:sldId id="307" r:id="rId20"/>
    <p:sldId id="302" r:id="rId21"/>
    <p:sldId id="287" r:id="rId22"/>
    <p:sldId id="311" r:id="rId23"/>
    <p:sldId id="312" r:id="rId24"/>
    <p:sldId id="303" r:id="rId25"/>
    <p:sldId id="301" r:id="rId26"/>
    <p:sldId id="310" r:id="rId27"/>
    <p:sldId id="289" r:id="rId28"/>
    <p:sldId id="313" r:id="rId29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79" autoAdjust="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11F6A1-0200-48DB-8EA7-D738771F3E54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2655C2-B801-4D34-B616-148C441C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8A9D58-660A-4FFF-8BB7-B76B719C5546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4947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9BD5ED-DDD0-4524-8406-CC772DC265DE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14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574439-DBDA-4F06-9835-717791011039}" type="slidenum">
              <a:rPr lang="sk-SK" smtClean="0"/>
              <a:pPr eaLnBrk="1" hangingPunct="1"/>
              <a:t>11</a:t>
            </a:fld>
            <a:endParaRPr lang="sk-SK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559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7F51D7-F084-4AE4-92CE-26EE722EEB4D}" type="slidenum">
              <a:rPr lang="sk-SK" smtClean="0"/>
              <a:pPr eaLnBrk="1" hangingPunct="1"/>
              <a:t>12</a:t>
            </a:fld>
            <a:endParaRPr lang="sk-SK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20770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1BB586-27BA-4AD9-9AF1-0C21DFA509F4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05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48028B-B78A-4C51-A050-E0E4B0CA5C5F}" type="slidenum">
              <a:rPr lang="sk-SK" smtClean="0"/>
              <a:pPr eaLnBrk="1" hangingPunct="1"/>
              <a:t>14</a:t>
            </a:fld>
            <a:endParaRPr lang="sk-SK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193451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C1E4B0-7EE5-4DD6-8724-835121C947F1}" type="slidenum">
              <a:rPr lang="sk-SK" smtClean="0"/>
              <a:pPr eaLnBrk="1" hangingPunct="1"/>
              <a:t>15</a:t>
            </a:fld>
            <a:endParaRPr lang="sk-SK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smtClean="0"/>
              <a:t>Čo sa stane, ak kopy konštruktor nenadefinujem? - nakresliť</a:t>
            </a:r>
          </a:p>
        </p:txBody>
      </p:sp>
    </p:spTree>
    <p:extLst>
      <p:ext uri="{BB962C8B-B14F-4D97-AF65-F5344CB8AC3E}">
        <p14:creationId xmlns:p14="http://schemas.microsoft.com/office/powerpoint/2010/main" val="193138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276A3D-B061-490A-AD8C-72E07DFB45CA}" type="slidenum">
              <a:rPr lang="sk-SK" smtClean="0"/>
              <a:pPr eaLnBrk="1" hangingPunct="1"/>
              <a:t>16</a:t>
            </a:fld>
            <a:endParaRPr lang="sk-SK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043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89126F-E4DB-4520-A087-0E4EA3C30BA8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k-SK" sz="2800" smtClean="0"/>
              <a:t>môžeme tento mechanizmus použiť aj pri získavaní adresy na funkciu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foo(int i);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foo(char i);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(*ptr2foo)(int)	= &amp;foo;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(*ptr2foo)(char)	= &amp;foo;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(*ptr2foo)(double)	= &amp;foo; // Chyba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(*ptr2foo)(...)	= &amp;foo; // Chyba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1189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2C120B-FA4F-493D-81AB-D1941CDCDDF7}" type="slidenum">
              <a:rPr lang="sk-SK" smtClean="0"/>
              <a:pPr eaLnBrk="1" hangingPunct="1"/>
              <a:t>18</a:t>
            </a:fld>
            <a:endParaRPr lang="sk-SK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708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19E2F-C5C4-4CB3-A3C4-A15BBC59B4F6}" type="slidenum">
              <a:rPr lang="sk-SK" smtClean="0"/>
              <a:pPr eaLnBrk="1" hangingPunct="1"/>
              <a:t>19</a:t>
            </a:fld>
            <a:endParaRPr lang="sk-SK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00881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38FC2A-45C2-414D-B875-874E639519EC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794809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84C3E7-270E-40EA-BA1B-0ECD68F21A89}" type="slidenum">
              <a:rPr lang="sk-SK" smtClean="0"/>
              <a:pPr eaLnBrk="1" hangingPunct="1"/>
              <a:t>20</a:t>
            </a:fld>
            <a:endParaRPr lang="sk-SK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53973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0FBF0A-29C3-43CC-AFF7-70F68325331C}" type="slidenum">
              <a:rPr lang="sk-SK" smtClean="0"/>
              <a:pPr eaLnBrk="1" hangingPunct="1"/>
              <a:t>21</a:t>
            </a:fld>
            <a:endParaRPr lang="sk-SK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386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186CCB-1FFD-4BCC-91CB-A2816D4E0A37}" type="slidenum">
              <a:rPr lang="sk-SK" smtClean="0"/>
              <a:pPr eaLnBrk="1" hangingPunct="1"/>
              <a:t>22</a:t>
            </a:fld>
            <a:endParaRPr lang="sk-SK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4124788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70AABD-65AE-4BC3-B706-62FFFAA12F1F}" type="slidenum">
              <a:rPr lang="sk-SK" smtClean="0"/>
              <a:pPr eaLnBrk="1" hangingPunct="1"/>
              <a:t>23</a:t>
            </a:fld>
            <a:endParaRPr lang="sk-SK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872143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A54B99-6FA3-4347-88C0-DC61BA6F56DC}" type="slidenum">
              <a:rPr lang="sk-SK" smtClean="0"/>
              <a:pPr eaLnBrk="1" hangingPunct="1"/>
              <a:t>24</a:t>
            </a:fld>
            <a:endParaRPr lang="sk-SK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296204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5D16CE-2B7B-4076-8F4C-9C23D061986D}" type="slidenum">
              <a:rPr lang="sk-SK" smtClean="0"/>
              <a:pPr eaLnBrk="1" hangingPunct="1"/>
              <a:t>25</a:t>
            </a:fld>
            <a:endParaRPr lang="sk-SK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1600" dirty="0" err="1" smtClean="0"/>
              <a:t>int</a:t>
            </a:r>
            <a:r>
              <a:rPr lang="sk-SK" sz="1600" dirty="0" smtClean="0"/>
              <a:t> b = a + x;	// ???</a:t>
            </a:r>
            <a:endParaRPr lang="en-US" sz="1600" dirty="0" smtClean="0"/>
          </a:p>
          <a:p>
            <a:pPr eaLnBrk="1" hangingPunct="1"/>
            <a:r>
              <a:rPr lang="sk-SK" dirty="0" err="1" smtClean="0"/>
              <a:t>error</a:t>
            </a:r>
            <a:r>
              <a:rPr lang="sk-SK" dirty="0" smtClean="0"/>
              <a:t> C2666: '</a:t>
            </a:r>
            <a:r>
              <a:rPr lang="sk-SK" dirty="0" err="1" smtClean="0"/>
              <a:t>operator</a:t>
            </a:r>
            <a:r>
              <a:rPr lang="sk-SK" dirty="0" smtClean="0"/>
              <a:t> +' : 2 </a:t>
            </a:r>
            <a:r>
              <a:rPr lang="sk-SK" dirty="0" err="1" smtClean="0"/>
              <a:t>overloads</a:t>
            </a:r>
            <a:r>
              <a:rPr lang="sk-SK" dirty="0" smtClean="0"/>
              <a:t> </a:t>
            </a:r>
            <a:r>
              <a:rPr lang="sk-SK" dirty="0" err="1" smtClean="0"/>
              <a:t>have</a:t>
            </a:r>
            <a:r>
              <a:rPr lang="sk-SK" dirty="0" smtClean="0"/>
              <a:t> </a:t>
            </a:r>
            <a:r>
              <a:rPr lang="sk-SK" dirty="0" err="1" smtClean="0"/>
              <a:t>similar</a:t>
            </a:r>
            <a:r>
              <a:rPr lang="sk-SK" dirty="0" smtClean="0"/>
              <a:t> </a:t>
            </a:r>
            <a:r>
              <a:rPr lang="sk-SK" dirty="0" err="1" smtClean="0"/>
              <a:t>conversions</a:t>
            </a:r>
            <a:endParaRPr lang="en-US" dirty="0" smtClean="0"/>
          </a:p>
          <a:p>
            <a:pPr eaLnBrk="1" hangingPunct="1"/>
            <a:r>
              <a:rPr lang="sk-SK" dirty="0" err="1" smtClean="0"/>
              <a:t>IntelliSense</a:t>
            </a:r>
            <a:r>
              <a:rPr lang="sk-SK" dirty="0" smtClean="0"/>
              <a:t>: more </a:t>
            </a:r>
            <a:r>
              <a:rPr lang="sk-SK" dirty="0" err="1" smtClean="0"/>
              <a:t>than</a:t>
            </a:r>
            <a:r>
              <a:rPr lang="sk-SK" dirty="0" smtClean="0"/>
              <a:t> </a:t>
            </a:r>
            <a:r>
              <a:rPr lang="sk-SK" dirty="0" err="1" smtClean="0"/>
              <a:t>one</a:t>
            </a:r>
            <a:r>
              <a:rPr lang="sk-SK" dirty="0" smtClean="0"/>
              <a:t> </a:t>
            </a:r>
            <a:r>
              <a:rPr lang="sk-SK" dirty="0" err="1" smtClean="0"/>
              <a:t>operator</a:t>
            </a:r>
            <a:r>
              <a:rPr lang="sk-SK" dirty="0" smtClean="0"/>
              <a:t> "+" </a:t>
            </a:r>
            <a:r>
              <a:rPr lang="sk-SK" dirty="0" err="1" smtClean="0"/>
              <a:t>matches</a:t>
            </a:r>
            <a:r>
              <a:rPr lang="sk-SK" dirty="0" smtClean="0"/>
              <a:t> </a:t>
            </a:r>
            <a:r>
              <a:rPr lang="sk-SK" dirty="0" err="1" smtClean="0"/>
              <a:t>these</a:t>
            </a:r>
            <a:r>
              <a:rPr lang="sk-SK" dirty="0" smtClean="0"/>
              <a:t> </a:t>
            </a:r>
            <a:r>
              <a:rPr lang="sk-SK" dirty="0" err="1" smtClean="0"/>
              <a:t>operands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441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C13429-107E-4BCC-A1FE-F9039676CBDD}" type="slidenum">
              <a:rPr lang="sk-SK" smtClean="0"/>
              <a:pPr eaLnBrk="1" hangingPunct="1"/>
              <a:t>26</a:t>
            </a:fld>
            <a:endParaRPr lang="sk-SK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k-SK" noProof="0" dirty="0" smtClean="0"/>
              <a:t>Ukázať príklad </a:t>
            </a:r>
            <a:r>
              <a:rPr lang="sk-SK" noProof="0" smtClean="0"/>
              <a:t>na operátor </a:t>
            </a:r>
            <a:r>
              <a:rPr lang="sk-SK" noProof="0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257986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556B79-0F43-441B-BD3E-D67FBD149B48}" type="slidenum">
              <a:rPr lang="sk-SK" smtClean="0"/>
              <a:pPr eaLnBrk="1" hangingPunct="1"/>
              <a:t>27</a:t>
            </a:fld>
            <a:endParaRPr lang="sk-SK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970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baseline="0" dirty="0" smtClean="0"/>
              <a:t>Entropia – vystihuje mieru neporiadku v systéme – má tendenciu rásť k maximu. 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Rozbité okno – jedno okno, ponechané nezasklené vsugeruje pocit zanedbania. Rozbíjajú sa ďalšie okná..., až je v dom v stave, že nemá zmysle opravovať ho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Jedno rozbité okno – začiatok  konca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Byť schopný uhasiť požiar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F2D8B3-FCAA-42C1-B742-22464954BEA1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33020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F2D8B3-FCAA-42C1-B742-22464954BEA1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33020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66119E-6307-4225-8859-ABB9020081C0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92028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A059D6-B615-4A2B-BDDE-99BB67AD9A3B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43253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4B2734-3F85-452E-B008-20D983BFD14A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7436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0AE88D-8ADA-407D-93FB-557114B5880F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94639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AE2E66-5FA4-4D34-A9AB-E6FE05A5F88B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7142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0696-7EA1-4953-AF5E-27E8105180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3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7FE6B-D2EF-434A-AC2E-C7B2A77972E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88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DAB8F-3F3C-497B-90F0-F6466818F0D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741600">
              <a:defRPr/>
            </a:lvl3pPr>
          </a:lstStyle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20549-9D89-49B6-AC84-3FF9D42A97B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26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23FF8-4FC1-42CE-850A-8D188A88F3F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6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2FD2-7786-49AA-9D28-39A61D6601E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03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ED88E-33D2-4CDE-8EB8-48A2BE3E98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0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B254-F94E-4D8F-AEAE-83027D78F9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95A9-468C-4369-A5E0-4AF449C776E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4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F736-B32D-49CA-AE41-F1577835197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42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ADD8-73E1-4013-A3EB-B45F92ADA5B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5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E9ECA0-640D-4A45-BED5-59DDA3004CC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auto">
          <a:xfrm>
            <a:off x="179512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>
                <a:solidFill>
                  <a:srgbClr val="FF0000"/>
                </a:solidFill>
              </a:rPr>
              <a:t>4</a:t>
            </a:r>
            <a:r>
              <a:rPr lang="en-US" sz="40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40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chemeClr val="accent1">
                    <a:lumMod val="90000"/>
                  </a:schemeClr>
                </a:solidFill>
              </a:rPr>
              <a:t>Objektovo-orientované</a:t>
            </a:r>
            <a:r>
              <a:rPr lang="en-US" sz="4000" dirty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90000"/>
                  </a:schemeClr>
                </a:solidFill>
              </a:rPr>
              <a:t>prvky</a:t>
            </a:r>
            <a:r>
              <a:rPr lang="en-US" sz="4000" dirty="0">
                <a:solidFill>
                  <a:schemeClr val="accent1">
                    <a:lumMod val="90000"/>
                  </a:schemeClr>
                </a:solidFill>
              </a:rPr>
              <a:t> C++</a:t>
            </a:r>
            <a:endParaRPr lang="sk-SK" sz="40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Implicitné hodnoty argumentov</a:t>
            </a:r>
            <a:endParaRPr lang="sk-SK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v C++ môžeme volať funkciu s menším počtom argumentov, ak sú tieto implicitne definované v definícií funkcie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implicitná hodnota môže byť: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globálna konštanta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globálna premenná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volanie funkcie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môžu byť iba v prototypoch, nie v definíciách funkcií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implicitné argumenty musia nasledovať za sebou, musia byť zoskupené dohromady a musia byť ako posledné argumenty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funzla</a:t>
            </a:r>
            <a:r>
              <a:rPr lang="sk-SK" sz="1600" dirty="0" smtClean="0"/>
              <a:t>(</a:t>
            </a:r>
            <a:r>
              <a:rPr lang="sk-SK" sz="1600" dirty="0" err="1" smtClean="0"/>
              <a:t>int</a:t>
            </a:r>
            <a:r>
              <a:rPr lang="sk-SK" sz="1600" dirty="0" smtClean="0"/>
              <a:t> a=1, </a:t>
            </a:r>
            <a:r>
              <a:rPr lang="sk-SK" sz="1600" dirty="0" err="1" smtClean="0"/>
              <a:t>int</a:t>
            </a:r>
            <a:r>
              <a:rPr lang="sk-SK" sz="1600" dirty="0" smtClean="0"/>
              <a:t> b, </a:t>
            </a:r>
            <a:r>
              <a:rPr lang="sk-SK" sz="1600" dirty="0" err="1" smtClean="0"/>
              <a:t>int</a:t>
            </a:r>
            <a:r>
              <a:rPr lang="sk-SK" sz="1600" dirty="0" smtClean="0"/>
              <a:t> c=3, </a:t>
            </a:r>
            <a:r>
              <a:rPr lang="sk-SK" sz="1600" dirty="0" err="1" smtClean="0"/>
              <a:t>int</a:t>
            </a:r>
            <a:r>
              <a:rPr lang="sk-SK" sz="1600" dirty="0" smtClean="0"/>
              <a:t> d=4);	// toto je chybný prototyp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fundobra</a:t>
            </a:r>
            <a:r>
              <a:rPr lang="sk-SK" sz="1600" dirty="0" smtClean="0"/>
              <a:t>(</a:t>
            </a:r>
            <a:r>
              <a:rPr lang="sk-SK" sz="1600" dirty="0" err="1" smtClean="0"/>
              <a:t>int</a:t>
            </a:r>
            <a:r>
              <a:rPr lang="sk-SK" sz="1600" dirty="0" smtClean="0"/>
              <a:t> a, </a:t>
            </a:r>
            <a:r>
              <a:rPr lang="sk-SK" sz="1600" dirty="0" err="1" smtClean="0"/>
              <a:t>int</a:t>
            </a:r>
            <a:r>
              <a:rPr lang="sk-SK" sz="1600" dirty="0" smtClean="0"/>
              <a:t> b=2, </a:t>
            </a:r>
            <a:r>
              <a:rPr lang="sk-SK" sz="1600" dirty="0" err="1" smtClean="0"/>
              <a:t>int</a:t>
            </a:r>
            <a:r>
              <a:rPr lang="sk-SK" sz="1600" dirty="0" smtClean="0"/>
              <a:t> c=3, </a:t>
            </a:r>
            <a:r>
              <a:rPr lang="sk-SK" sz="1600" dirty="0" err="1" smtClean="0"/>
              <a:t>int</a:t>
            </a:r>
            <a:r>
              <a:rPr lang="sk-SK" sz="1600" dirty="0" smtClean="0"/>
              <a:t> d=4);	// a tento je správny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fundobra(10,15,20,25);</a:t>
            </a:r>
            <a:r>
              <a:rPr lang="en-US" sz="1600" dirty="0" smtClean="0"/>
              <a:t> </a:t>
            </a:r>
            <a:r>
              <a:rPr lang="sk-SK" sz="1600" dirty="0" smtClean="0"/>
              <a:t>// OK: argumenty pre všetky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fundobra</a:t>
            </a:r>
            <a:r>
              <a:rPr lang="sk-SK" sz="1600" dirty="0" smtClean="0"/>
              <a:t>();	</a:t>
            </a:r>
            <a:r>
              <a:rPr lang="en-US" sz="1600" dirty="0" smtClean="0"/>
              <a:t>	</a:t>
            </a:r>
            <a:r>
              <a:rPr lang="sk-SK" sz="1600" dirty="0" smtClean="0"/>
              <a:t>// NESPRÁVNE: parameter a nemá implicitný argument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fundobra(12,15);	// SPRÁVNE: </a:t>
            </a:r>
            <a:r>
              <a:rPr lang="sk-SK" sz="1600" dirty="0" err="1" smtClean="0"/>
              <a:t>param</a:t>
            </a:r>
            <a:r>
              <a:rPr lang="en-US" sz="1600" dirty="0" smtClean="0"/>
              <a:t>.</a:t>
            </a:r>
            <a:r>
              <a:rPr lang="sk-SK" sz="1600" dirty="0" smtClean="0"/>
              <a:t> c a d sa priradí implicitná hodnota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fundobra(3,10,,12);	// CHYBA: vynechané parametre musia nasledovať 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			//     </a:t>
            </a:r>
            <a:r>
              <a:rPr lang="sk-SK" sz="1600" dirty="0" smtClean="0"/>
              <a:t>tesne po sebe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Implicitné hodnoty argumentov</a:t>
            </a:r>
            <a:endParaRPr lang="sk-S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Príklad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struct </a:t>
            </a:r>
            <a:r>
              <a:rPr lang="sk-SK" sz="2000" smtClean="0"/>
              <a:t>complex</a:t>
            </a:r>
            <a:r>
              <a:rPr lang="en-US" sz="2000" smtClean="0"/>
              <a:t>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private: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double real;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double imag;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complex</a:t>
            </a:r>
            <a:r>
              <a:rPr lang="en-US" sz="2000" smtClean="0"/>
              <a:t>(double r=0, double i=0)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real = 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imag=I;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}</a:t>
            </a:r>
            <a:endParaRPr lang="sk-SK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void set ( double r, double i</a:t>
            </a:r>
            <a:r>
              <a:rPr lang="en-US" sz="2000" smtClean="0"/>
              <a:t>=0</a:t>
            </a:r>
            <a:r>
              <a:rPr lang="sk-SK" sz="2000" smtClean="0"/>
              <a:t>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</a:t>
            </a:r>
            <a:r>
              <a:rPr lang="en-US" sz="2000" smtClean="0"/>
              <a:t>	</a:t>
            </a:r>
            <a:r>
              <a:rPr lang="sk-SK" sz="2000" smtClean="0"/>
              <a:t>real = r;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	imag =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}</a:t>
            </a:r>
            <a:endParaRPr lang="en-US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Konverzný konštruktor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konštruktor s jedným parametrom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jednosmerná konverzia z iného typu na objekt danej triedy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volá sa automaticky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err="1" smtClean="0"/>
              <a:t>complex::complex</a:t>
            </a:r>
            <a:r>
              <a:rPr lang="sk-SK" dirty="0" smtClean="0"/>
              <a:t>(</a:t>
            </a:r>
            <a:r>
              <a:rPr lang="en-US" dirty="0" smtClean="0"/>
              <a:t>double </a:t>
            </a:r>
            <a:r>
              <a:rPr lang="sk-SK" dirty="0" smtClean="0"/>
              <a:t>i)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{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	</a:t>
            </a:r>
            <a:r>
              <a:rPr lang="sk-SK" dirty="0" err="1" smtClean="0"/>
              <a:t>real</a:t>
            </a:r>
            <a:r>
              <a:rPr lang="sk-SK" dirty="0" smtClean="0"/>
              <a:t> = i;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	</a:t>
            </a:r>
            <a:r>
              <a:rPr lang="sk-SK" dirty="0" err="1" smtClean="0"/>
              <a:t>imag</a:t>
            </a:r>
            <a:r>
              <a:rPr lang="sk-SK" dirty="0" smtClean="0"/>
              <a:t> = 0.0;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sk-SK" dirty="0" smtClean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err="1" smtClean="0"/>
              <a:t>complex</a:t>
            </a:r>
            <a:r>
              <a:rPr lang="sk-SK" dirty="0" smtClean="0"/>
              <a:t> a</a:t>
            </a:r>
            <a:r>
              <a:rPr lang="en-US" dirty="0" smtClean="0"/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kern="1200" dirty="0" smtClean="0">
                <a:ea typeface="+mn-ea"/>
                <a:cs typeface="+mn-cs"/>
              </a:rPr>
              <a:t>a = 3;</a:t>
            </a:r>
            <a:endParaRPr lang="sk-SK" kern="1200" dirty="0" smtClean="0"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571750" y="6048375"/>
            <a:ext cx="5500688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latin typeface="+mn-lt"/>
              </a:rPr>
              <a:t>// 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double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complex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operator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=</a:t>
            </a:r>
          </a:p>
          <a:p>
            <a:pPr>
              <a:defRPr/>
            </a:pPr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Volanie hodnotou resp. odkazom</a:t>
            </a:r>
            <a:endParaRPr lang="sk-SK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V C++ existuje volanie odkazom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fcia( typ &amp;prem1, typ &amp;prem2 )</a:t>
            </a:r>
            <a:r>
              <a:rPr lang="en-US" sz="1600" smtClean="0"/>
              <a:t> </a:t>
            </a:r>
            <a:r>
              <a:rPr lang="sk-SK" sz="1600" smtClean="0"/>
              <a:t>{ ..</a:t>
            </a:r>
            <a:r>
              <a:rPr lang="en-US" sz="1600" smtClean="0"/>
              <a:t>.</a:t>
            </a:r>
            <a:r>
              <a:rPr lang="sk-SK" sz="1600" smtClean="0"/>
              <a:t> }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Volanie hodnotou</a:t>
            </a:r>
            <a:endParaRPr lang="sk-SK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vymen</a:t>
            </a:r>
            <a:r>
              <a:rPr lang="en-US" sz="1600" smtClean="0"/>
              <a:t>(int a, int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int pom=a;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a=b;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b=pom;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int x=3,y=4;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vymen( x , y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Volanie odkazom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vymen</a:t>
            </a:r>
            <a:r>
              <a:rPr lang="en-US" sz="1600" smtClean="0"/>
              <a:t>(int &amp;a, int &amp;b)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int pom=a;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a=b;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b=pom;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int x=3,y=4;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vymen( x , y );</a:t>
            </a:r>
            <a:endParaRPr lang="sk-SK" sz="16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73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Kopírovací konštruktor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smtClean="0"/>
              <a:t>pri vytváraní jedného objektu z druhého sa používa tzv. Kopy‑konštruktor (napr. pri výraze c = a + b kde a, b, c sú objekty</a:t>
            </a:r>
            <a:r>
              <a:rPr lang="en-US" sz="2800" smtClean="0"/>
              <a:t>,</a:t>
            </a:r>
            <a:r>
              <a:rPr lang="sk-SK" sz="2800" smtClean="0"/>
              <a:t> alebo pri predávaní objektu funkcii hodnotou)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má jeden parameter - odkaz na objekt rovnakej triedy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ak ho nenadefinujeme, prekladač ho vygeneruje sám (kopíruje bit po bite) - pozor, ak sa používajú v objekte ako pamäťové prvky smerníky</a:t>
            </a:r>
            <a:endParaRPr lang="en-US" sz="2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complex</a:t>
            </a:r>
            <a:r>
              <a:rPr lang="en-US" sz="2000" smtClean="0"/>
              <a:t>(const complex &amp;x)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real = x.real;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imag = x.imag;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Deštruktor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43936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je špeciálna metóda, ktorá sa volá tesne pred </a:t>
            </a:r>
            <a:r>
              <a:rPr lang="sk-SK" sz="1800" dirty="0" err="1" smtClean="0"/>
              <a:t>uvolnením</a:t>
            </a:r>
            <a:r>
              <a:rPr lang="sk-SK" sz="1800" dirty="0" smtClean="0"/>
              <a:t> objektu (opak ku konštruktoru)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meno </a:t>
            </a:r>
            <a:r>
              <a:rPr lang="sk-SK" sz="1800" dirty="0" err="1" smtClean="0"/>
              <a:t>deštruktora</a:t>
            </a:r>
            <a:r>
              <a:rPr lang="sk-SK" sz="1800" dirty="0" smtClean="0"/>
              <a:t> je rovnaké ako meno triedy iba pred ním stojí tilda (~)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nemá argumenty ani návratovú hodnotu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trieda môže mať iba jeden </a:t>
            </a:r>
            <a:r>
              <a:rPr lang="sk-SK" sz="1800" dirty="0" err="1" smtClean="0"/>
              <a:t>deštruktor</a:t>
            </a:r>
            <a:endParaRPr lang="sk-SK" sz="1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611560" y="2564904"/>
            <a:ext cx="7776864" cy="4124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Zviera{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Klietka{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Zviera* </a:t>
            </a:r>
            <a:r>
              <a:rPr lang="sk-SK" sz="1600" dirty="0" err="1">
                <a:solidFill>
                  <a:prstClr val="black"/>
                </a:solidFill>
                <a:latin typeface="Consolas"/>
              </a:rPr>
              <a:t>aZviera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Klietka() </a:t>
            </a:r>
            <a:r>
              <a:rPr lang="sk-SK" sz="1600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sk-SK" sz="1600" dirty="0" err="1">
                <a:solidFill>
                  <a:prstClr val="black"/>
                </a:solidFill>
                <a:latin typeface="Consolas"/>
              </a:rPr>
              <a:t>aZviera=</a:t>
            </a:r>
            <a:r>
              <a:rPr lang="sk-SK" sz="16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Zviera(); }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//vytvorenie objektu Zviera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~Klietka() { </a:t>
            </a:r>
            <a:r>
              <a:rPr lang="sk-SK" sz="1600" dirty="0" err="1">
                <a:solidFill>
                  <a:srgbClr val="0000FF"/>
                </a:solidFill>
                <a:latin typeface="Consolas"/>
              </a:rPr>
              <a:t>delete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dirty="0" err="1">
                <a:solidFill>
                  <a:prstClr val="black"/>
                </a:solidFill>
                <a:latin typeface="Consolas"/>
              </a:rPr>
              <a:t>aZviera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; }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sk-SK" sz="1600" dirty="0" err="1">
                <a:solidFill>
                  <a:srgbClr val="008000"/>
                </a:solidFill>
                <a:latin typeface="Consolas"/>
              </a:rPr>
              <a:t>uvolnenie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 objektu zviera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funkcia()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pl-PL" sz="1600" dirty="0">
                <a:solidFill>
                  <a:prstClr val="black"/>
                </a:solidFill>
                <a:latin typeface="Consolas"/>
              </a:rPr>
              <a:t>    Klietka k;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//vytvorenie objektu klietka - konštruktor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//...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//pri </a:t>
            </a:r>
            <a:r>
              <a:rPr lang="sk-SK" sz="1600" dirty="0" smtClean="0">
                <a:solidFill>
                  <a:srgbClr val="008000"/>
                </a:solidFill>
                <a:latin typeface="Consolas"/>
              </a:rPr>
              <a:t>ukončení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funkcie </a:t>
            </a:r>
            <a:r>
              <a:rPr lang="sk-SK" sz="1600" dirty="0" smtClean="0">
                <a:solidFill>
                  <a:srgbClr val="008000"/>
                </a:solidFill>
                <a:latin typeface="Consolas"/>
              </a:rPr>
              <a:t>uvoľnenie lokálnych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objektov </a:t>
            </a:r>
            <a:r>
              <a:rPr lang="sk-SK" sz="1600" dirty="0" smtClean="0">
                <a:solidFill>
                  <a:srgbClr val="008000"/>
                </a:solidFill>
                <a:latin typeface="Consolas"/>
              </a:rPr>
              <a:t>- </a:t>
            </a:r>
            <a:r>
              <a:rPr lang="sk-SK" sz="1600" dirty="0" err="1">
                <a:solidFill>
                  <a:srgbClr val="008000"/>
                </a:solidFill>
                <a:latin typeface="Consolas"/>
              </a:rPr>
              <a:t>deštruktor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endParaRPr lang="sk-SK" sz="1600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17" name="Skupina 16"/>
          <p:cNvGrpSpPr/>
          <p:nvPr/>
        </p:nvGrpSpPr>
        <p:grpSpPr>
          <a:xfrm>
            <a:off x="5436096" y="2019195"/>
            <a:ext cx="3384376" cy="1985870"/>
            <a:chOff x="5436096" y="2019195"/>
            <a:chExt cx="3384376" cy="2129885"/>
          </a:xfrm>
        </p:grpSpPr>
        <p:sp>
          <p:nvSpPr>
            <p:cNvPr id="16" name="Obdĺžnik 15"/>
            <p:cNvSpPr/>
            <p:nvPr/>
          </p:nvSpPr>
          <p:spPr>
            <a:xfrm>
              <a:off x="5436096" y="2019195"/>
              <a:ext cx="3384376" cy="2129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Obdĺžnik 4"/>
            <p:cNvSpPr/>
            <p:nvPr/>
          </p:nvSpPr>
          <p:spPr>
            <a:xfrm>
              <a:off x="5796136" y="2420888"/>
              <a:ext cx="1152128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5764737" y="205155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Klietka</a:t>
              </a:r>
              <a:endParaRPr lang="sk-SK" dirty="0"/>
            </a:p>
          </p:txBody>
        </p:sp>
        <p:sp>
          <p:nvSpPr>
            <p:cNvPr id="7" name="Obdĺžnik 6"/>
            <p:cNvSpPr/>
            <p:nvPr/>
          </p:nvSpPr>
          <p:spPr>
            <a:xfrm>
              <a:off x="7452320" y="2420888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7445226" y="2019195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Zviera</a:t>
              </a:r>
              <a:endParaRPr lang="sk-SK" dirty="0"/>
            </a:p>
          </p:txBody>
        </p:sp>
        <p:cxnSp>
          <p:nvCxnSpPr>
            <p:cNvPr id="9" name="Rovná spojovacia šípka 8"/>
            <p:cNvCxnSpPr>
              <a:stCxn id="15" idx="3"/>
            </p:cNvCxnSpPr>
            <p:nvPr/>
          </p:nvCxnSpPr>
          <p:spPr>
            <a:xfrm>
              <a:off x="6750243" y="2708920"/>
              <a:ext cx="694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kTextu 14"/>
            <p:cNvSpPr txBox="1"/>
            <p:nvPr/>
          </p:nvSpPr>
          <p:spPr>
            <a:xfrm>
              <a:off x="5796136" y="252425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err="1" smtClean="0"/>
                <a:t>aZviera</a:t>
              </a:r>
              <a:endParaRPr lang="sk-SK" dirty="0"/>
            </a:p>
          </p:txBody>
        </p:sp>
      </p:grpSp>
      <p:pic>
        <p:nvPicPr>
          <p:cNvPr id="13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Preťažovanie </a:t>
            </a:r>
            <a:r>
              <a:rPr lang="en-US" smtClean="0"/>
              <a:t>(overloading)</a:t>
            </a:r>
            <a:endParaRPr lang="sk-SK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5833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C++ dovoľuje aby existovalo viac funkcií a operátorov rovnakého mena, ktoré sa odlišujú argumentmi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v C musíme mať pre funkciu </a:t>
            </a:r>
            <a:r>
              <a:rPr lang="sk-SK" sz="2400" dirty="0" err="1" smtClean="0"/>
              <a:t>abs</a:t>
            </a:r>
            <a:r>
              <a:rPr lang="sk-SK" sz="2400" dirty="0" smtClean="0"/>
              <a:t> inak pomenovanú funkciu pre každý typ</a:t>
            </a:r>
          </a:p>
        </p:txBody>
      </p:sp>
      <p:sp>
        <p:nvSpPr>
          <p:cNvPr id="3" name="Obdĺžnik 2"/>
          <p:cNvSpPr/>
          <p:nvPr/>
        </p:nvSpPr>
        <p:spPr>
          <a:xfrm>
            <a:off x="899592" y="2760017"/>
            <a:ext cx="777686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8000"/>
                </a:solidFill>
                <a:latin typeface="Consolas"/>
              </a:rPr>
              <a:t>// v </a:t>
            </a:r>
            <a:r>
              <a:rPr lang="sk-SK" dirty="0" smtClean="0">
                <a:solidFill>
                  <a:srgbClr val="008000"/>
                </a:solidFill>
                <a:latin typeface="Consolas"/>
              </a:rPr>
              <a:t>C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sk-SK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labs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l);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fabs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d);</a:t>
            </a:r>
          </a:p>
          <a:p>
            <a:endParaRPr lang="sk-SK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v C++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l);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d);</a:t>
            </a:r>
          </a:p>
          <a:p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>
                <a:solidFill>
                  <a:srgbClr val="008000"/>
                </a:solidFill>
                <a:latin typeface="Consolas"/>
              </a:rPr>
              <a:t>// volanie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de-DE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de-DE" dirty="0">
                <a:solidFill>
                  <a:prstClr val="black"/>
                </a:solidFill>
                <a:latin typeface="Consolas"/>
              </a:rPr>
              <a:t>(-10); </a:t>
            </a:r>
            <a:r>
              <a:rPr lang="de-DE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volá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abs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)</a:t>
            </a:r>
            <a:endParaRPr lang="de-DE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abs(-100000);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volá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long abs(long)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prstClr val="black"/>
                </a:solidFill>
                <a:latin typeface="Consolas"/>
              </a:rPr>
              <a:t>abs(-10.34); 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dirty="0">
                <a:solidFill>
                  <a:srgbClr val="008000"/>
                </a:solidFill>
                <a:latin typeface="Consolas"/>
              </a:rPr>
              <a:t>volá double abs(double</a:t>
            </a:r>
            <a:r>
              <a:rPr lang="fr-FR" dirty="0" smtClean="0">
                <a:solidFill>
                  <a:srgbClr val="008000"/>
                </a:solidFill>
                <a:latin typeface="Consolas"/>
              </a:rPr>
              <a:t>)</a:t>
            </a:r>
            <a:endParaRPr lang="fr-FR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Preťažovanie </a:t>
            </a:r>
            <a:r>
              <a:rPr lang="en-US" smtClean="0"/>
              <a:t>(overloading)</a:t>
            </a:r>
            <a:endParaRPr lang="sk-SK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087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800" dirty="0" smtClean="0"/>
              <a:t>ak existuje preťažená funkcia s identickými typy parametrov, zavolá sa táto implementácia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sk-SK" sz="2800" dirty="0" smtClean="0"/>
              <a:t>ináč C++ kompilátor zavolá tú preťaženú funkciu, ktorá zabezpečuje najľahšiu sériu konverzií</a:t>
            </a:r>
          </a:p>
        </p:txBody>
      </p:sp>
      <p:sp>
        <p:nvSpPr>
          <p:cNvPr id="2" name="Obdĺžnik 1"/>
          <p:cNvSpPr/>
          <p:nvPr/>
        </p:nvSpPr>
        <p:spPr>
          <a:xfrm>
            <a:off x="899592" y="3657798"/>
            <a:ext cx="756084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l);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d);</a:t>
            </a:r>
          </a:p>
          <a:p>
            <a:endParaRPr lang="en-US" dirty="0" smtClean="0">
              <a:latin typeface="Consolas"/>
            </a:endParaRPr>
          </a:p>
          <a:p>
            <a:r>
              <a:rPr lang="sk-SK" dirty="0" err="1" smtClean="0">
                <a:latin typeface="Consolas"/>
              </a:rPr>
              <a:t>abs</a:t>
            </a:r>
            <a:r>
              <a:rPr lang="sk-SK" dirty="0">
                <a:latin typeface="Consolas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volá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abs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i)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abs(3.1415F); 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volá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double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abs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double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d</a:t>
            </a:r>
            <a:r>
              <a:rPr lang="sk-SK" dirty="0" smtClean="0">
                <a:solidFill>
                  <a:srgbClr val="008000"/>
                </a:solidFill>
                <a:latin typeface="Consolas"/>
              </a:rPr>
              <a:t>)</a:t>
            </a:r>
            <a:endParaRPr lang="sk-SK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Obmedzenia preťažovaných funkcií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Preťažené funkcie sa musia odlišovať v type alebo počte parametrov. Nie iba návratovou hodnotou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Typy parametrov musia byť naozaj rozdielne (</a:t>
            </a:r>
            <a:r>
              <a:rPr lang="sk-SK" sz="2000" dirty="0" err="1" smtClean="0"/>
              <a:t>typedef</a:t>
            </a:r>
            <a:r>
              <a:rPr lang="sk-SK" sz="2000" dirty="0" smtClean="0"/>
              <a:t> je iba nové pomenovanie typu)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typedef</a:t>
            </a:r>
            <a:r>
              <a:rPr lang="sk-SK" sz="1600" dirty="0" smtClean="0"/>
              <a:t> INT </a:t>
            </a:r>
            <a:r>
              <a:rPr lang="sk-SK" sz="1600" dirty="0" err="1" smtClean="0"/>
              <a:t>int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// CHYBA obidva prototypy majú identické použitie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humbug(</a:t>
            </a:r>
            <a:r>
              <a:rPr lang="sk-SK" sz="1600" dirty="0" err="1" smtClean="0"/>
              <a:t>int</a:t>
            </a:r>
            <a:r>
              <a:rPr lang="sk-SK" sz="1600" dirty="0" smtClean="0"/>
              <a:t>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humbug(INT x);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Na rozlíšenie typov parametrov funkcie môžeme použiť i kvalifikátor </a:t>
            </a:r>
            <a:r>
              <a:rPr lang="sk-SK" sz="2000" i="1" dirty="0" err="1" smtClean="0"/>
              <a:t>const</a:t>
            </a:r>
            <a:endParaRPr lang="sk-SK" sz="2000" i="1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main</a:t>
            </a:r>
            <a:r>
              <a:rPr lang="sk-SK" sz="16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c1=</a:t>
            </a:r>
            <a:r>
              <a:rPr lang="en-US" sz="1600" dirty="0" smtClean="0"/>
              <a:t>10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en-US" sz="1600" dirty="0" err="1" smtClean="0"/>
              <a:t>int</a:t>
            </a:r>
            <a:r>
              <a:rPr lang="sk-SK" sz="1600" dirty="0" smtClean="0"/>
              <a:t> c2=´b´;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func(c1); // volá sa </a:t>
            </a: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func(c2); // volá sa </a:t>
            </a: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Preťažené funkcie by mali vykonávať filozoficky príbuzné činnosti. Vytvoriť implementáciu funkcie </a:t>
            </a:r>
            <a:r>
              <a:rPr lang="sk-SK" sz="2000" i="1" dirty="0" err="1" smtClean="0"/>
              <a:t>abs</a:t>
            </a:r>
            <a:r>
              <a:rPr lang="sk-SK" sz="2000" dirty="0" smtClean="0"/>
              <a:t>, ktorá by vracala druhú odmocninu čísla by bolo asi hlúpe a mätúce.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smtClean="0"/>
              <a:t>Operátorové metódy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151334"/>
          </a:xfrm>
        </p:spPr>
        <p:txBody>
          <a:bodyPr/>
          <a:lstStyle/>
          <a:p>
            <a:pPr eaLnBrk="1" hangingPunct="1"/>
            <a:r>
              <a:rPr lang="sk-SK" sz="2400" dirty="0" smtClean="0"/>
              <a:t>preťažovanie existujúcich operátorov</a:t>
            </a:r>
          </a:p>
          <a:p>
            <a:pPr eaLnBrk="1" hangingPunct="1"/>
            <a:r>
              <a:rPr lang="sk-SK" sz="2400" dirty="0" smtClean="0"/>
              <a:t>ľavý </a:t>
            </a:r>
            <a:r>
              <a:rPr lang="sk-SK" sz="2400" dirty="0" err="1" smtClean="0"/>
              <a:t>operand</a:t>
            </a:r>
            <a:r>
              <a:rPr lang="sk-SK" sz="2400" dirty="0" smtClean="0"/>
              <a:t> je objekt</a:t>
            </a:r>
          </a:p>
        </p:txBody>
      </p:sp>
      <p:sp>
        <p:nvSpPr>
          <p:cNvPr id="2" name="Obdĺžnik 1"/>
          <p:cNvSpPr/>
          <p:nvPr/>
        </p:nvSpPr>
        <p:spPr>
          <a:xfrm>
            <a:off x="809450" y="2132856"/>
            <a:ext cx="756084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r=0,</a:t>
            </a:r>
            <a:r>
              <a:rPr lang="sk-SK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i=0)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    {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real=r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imag=i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+(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a)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    {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real+a.real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imag+a.imag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++()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prefixovy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    {  real+=1;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++(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)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postfixovy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old=real; real+=1;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old; }</a:t>
            </a:r>
          </a:p>
          <a:p>
            <a:r>
              <a:rPr lang="sk-SK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x(1,2), y(3,4), z(5,6);</a:t>
            </a:r>
          </a:p>
          <a:p>
            <a:r>
              <a:rPr lang="sk-SK" dirty="0" err="1">
                <a:solidFill>
                  <a:prstClr val="black"/>
                </a:solidFill>
                <a:latin typeface="Consolas"/>
              </a:rPr>
              <a:t>z=x+y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//volanie operátora klasicky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 err="1">
                <a:solidFill>
                  <a:prstClr val="black"/>
                </a:solidFill>
                <a:latin typeface="Consolas"/>
              </a:rPr>
              <a:t>x=x.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+(y);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//volanie operátora </a:t>
            </a:r>
            <a:r>
              <a:rPr lang="sk-SK" dirty="0" smtClean="0">
                <a:solidFill>
                  <a:srgbClr val="008000"/>
                </a:solidFill>
                <a:latin typeface="Consolas"/>
              </a:rPr>
              <a:t>metódou</a:t>
            </a:r>
            <a:endParaRPr lang="sk-SK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Trieda</a:t>
            </a:r>
            <a:endParaRPr lang="sk-SK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800" dirty="0" smtClean="0"/>
              <a:t>môžeme si predstaviť ako štruktúru, ktorá v sebe zahrňuje: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400" dirty="0" smtClean="0"/>
              <a:t>atribúty </a:t>
            </a:r>
            <a:r>
              <a:rPr lang="sk-SK" sz="2400" dirty="0"/>
              <a:t>(dátové </a:t>
            </a:r>
            <a:r>
              <a:rPr lang="sk-SK" sz="2400" dirty="0" smtClean="0"/>
              <a:t>členy)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400" dirty="0" smtClean="0"/>
              <a:t>metódy s nimi narábajúce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sk-SK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definuje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struct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alebo</a:t>
            </a:r>
            <a:r>
              <a:rPr lang="en-US" sz="2800" dirty="0" smtClean="0"/>
              <a:t> </a:t>
            </a:r>
            <a:r>
              <a:rPr lang="en-US" sz="2800" b="1" dirty="0" smtClean="0"/>
              <a:t>class</a:t>
            </a:r>
            <a:endParaRPr lang="en-US" sz="2800" dirty="0" smtClean="0"/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Priraďovací operátor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ak tento operátor nedefinujeme a je potrebný, prekladač si vygeneruje sám implicitný (kopíruje bit po bite)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definuje sa podobne ako </a:t>
            </a:r>
            <a:r>
              <a:rPr lang="sk-SK" sz="2400" dirty="0" err="1" smtClean="0"/>
              <a:t>kopy-konštruktor</a:t>
            </a:r>
            <a:r>
              <a:rPr lang="sk-SK" sz="2400" dirty="0" smtClean="0"/>
              <a:t>. Líši sa len v tom, že nevytvára nový objekt, ale modifikuje už existujúci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endParaRPr lang="sk-SK" sz="2400" dirty="0"/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endParaRPr lang="sk-SK" sz="2400" dirty="0"/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endParaRPr lang="sk-SK" sz="2400" dirty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dôležité testovať </a:t>
            </a:r>
            <a:r>
              <a:rPr lang="sk-SK" sz="2400" dirty="0" err="1" smtClean="0"/>
              <a:t>samopriradenie</a:t>
            </a:r>
            <a:r>
              <a:rPr lang="sk-SK" sz="2400" dirty="0" smtClean="0"/>
              <a:t> - pri zložitých objektoch môže </a:t>
            </a:r>
            <a:r>
              <a:rPr lang="sk-SK" sz="2400" dirty="0" err="1" smtClean="0"/>
              <a:t>samopriradenie</a:t>
            </a:r>
            <a:r>
              <a:rPr lang="sk-SK" sz="2400" dirty="0" smtClean="0"/>
              <a:t> viesť ku katastrofe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Každý operátor </a:t>
            </a:r>
            <a:r>
              <a:rPr lang="en-US" sz="2400" dirty="0" smtClean="0"/>
              <a:t>*=, +=, &gt;&gt;=, &lt;&lt;=, … </a:t>
            </a:r>
            <a:r>
              <a:rPr lang="sk-SK" sz="2400" dirty="0" smtClean="0"/>
              <a:t>je nutné definovať zvlášť</a:t>
            </a:r>
          </a:p>
        </p:txBody>
      </p:sp>
      <p:sp>
        <p:nvSpPr>
          <p:cNvPr id="2" name="Obdĺžnik 1"/>
          <p:cNvSpPr/>
          <p:nvPr/>
        </p:nvSpPr>
        <p:spPr>
          <a:xfrm>
            <a:off x="899592" y="2780928"/>
            <a:ext cx="763284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complex complex::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complex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zdroj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&amp;</a:t>
            </a:r>
            <a:r>
              <a:rPr lang="sk-SK" dirty="0" smtClean="0">
                <a:solidFill>
                  <a:prstClr val="black"/>
                </a:solidFill>
                <a:latin typeface="Consolas"/>
              </a:rPr>
              <a:t>zdroj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) </a:t>
            </a:r>
            <a:r>
              <a:rPr lang="sk-SK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*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zdroj.real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zdroj.imag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*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Operátorové funkcie</a:t>
            </a:r>
            <a:endParaRPr lang="sk-SK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C++ dovoľuje definovať aj operátorové funkcie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sk-SK" sz="1400" dirty="0" err="1" smtClean="0"/>
              <a:t>compl</a:t>
            </a:r>
            <a:r>
              <a:rPr lang="sk-SK" sz="1400" dirty="0" smtClean="0"/>
              <a:t> </a:t>
            </a:r>
            <a:r>
              <a:rPr lang="en-US" sz="1400" dirty="0" smtClean="0"/>
              <a:t>{</a:t>
            </a:r>
            <a:r>
              <a:rPr lang="sk-SK" sz="1400" dirty="0"/>
              <a:t> </a:t>
            </a:r>
            <a:r>
              <a:rPr lang="sk-SK" sz="1400" dirty="0" smtClean="0"/>
              <a:t>  </a:t>
            </a:r>
            <a:r>
              <a:rPr lang="en-US" sz="1400" dirty="0" smtClean="0"/>
              <a:t>double real;</a:t>
            </a:r>
            <a:r>
              <a:rPr lang="sk-SK" sz="1400" dirty="0" smtClean="0"/>
              <a:t>   </a:t>
            </a:r>
            <a:r>
              <a:rPr lang="en-US" sz="1400" dirty="0" smtClean="0"/>
              <a:t>double </a:t>
            </a:r>
            <a:r>
              <a:rPr lang="en-US" sz="1400" dirty="0" err="1" smtClean="0"/>
              <a:t>imag</a:t>
            </a:r>
            <a:r>
              <a:rPr lang="en-US" sz="1400" dirty="0" smtClean="0"/>
              <a:t>;</a:t>
            </a:r>
            <a:r>
              <a:rPr lang="sk-SK" sz="1400" dirty="0" smtClean="0"/>
              <a:t>   </a:t>
            </a:r>
            <a:r>
              <a:rPr lang="en-US" sz="14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compl</a:t>
            </a:r>
            <a:r>
              <a:rPr lang="en-US" sz="1400" dirty="0" smtClean="0"/>
              <a:t> operator+(</a:t>
            </a:r>
            <a:r>
              <a:rPr lang="en-US" sz="1400" dirty="0" err="1" smtClean="0"/>
              <a:t>compl</a:t>
            </a:r>
            <a:r>
              <a:rPr lang="en-US" sz="1400" dirty="0" smtClean="0"/>
              <a:t> a, </a:t>
            </a:r>
            <a:r>
              <a:rPr lang="en-US" sz="1400" dirty="0" err="1" smtClean="0"/>
              <a:t>compl</a:t>
            </a:r>
            <a:r>
              <a:rPr lang="en-US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ret;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ret.real</a:t>
            </a:r>
            <a:r>
              <a:rPr lang="en-US" sz="1400" dirty="0" smtClean="0"/>
              <a:t> = </a:t>
            </a:r>
            <a:r>
              <a:rPr lang="en-US" sz="1400" dirty="0" err="1" smtClean="0"/>
              <a:t>a.real</a:t>
            </a:r>
            <a:r>
              <a:rPr lang="en-US" sz="1400" dirty="0" smtClean="0"/>
              <a:t> + </a:t>
            </a:r>
            <a:r>
              <a:rPr lang="en-US" sz="1400" dirty="0" err="1" smtClean="0"/>
              <a:t>b.real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ret.imag</a:t>
            </a:r>
            <a:r>
              <a:rPr lang="en-US" sz="1400" dirty="0" smtClean="0"/>
              <a:t> = </a:t>
            </a:r>
            <a:r>
              <a:rPr lang="en-US" sz="1400" dirty="0" err="1" smtClean="0"/>
              <a:t>a.imag</a:t>
            </a:r>
            <a:r>
              <a:rPr lang="en-US" sz="1400" dirty="0" smtClean="0"/>
              <a:t> + </a:t>
            </a:r>
            <a:r>
              <a:rPr lang="en-US" sz="1400" dirty="0" err="1" smtClean="0"/>
              <a:t>b.imag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return ret;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compl</a:t>
            </a:r>
            <a:r>
              <a:rPr lang="sk-SK" sz="1400" dirty="0" smtClean="0"/>
              <a:t> x, y</a:t>
            </a:r>
            <a:r>
              <a:rPr lang="en-US" sz="1400" dirty="0" smtClean="0"/>
              <a:t>, z;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x.real</a:t>
            </a:r>
            <a:r>
              <a:rPr lang="en-US" sz="1400" dirty="0" smtClean="0"/>
              <a:t>=3; </a:t>
            </a:r>
            <a:r>
              <a:rPr lang="en-US" sz="1400" dirty="0" err="1" smtClean="0"/>
              <a:t>x.imag</a:t>
            </a:r>
            <a:r>
              <a:rPr lang="en-US" sz="1400" dirty="0" smtClean="0"/>
              <a:t>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y.real</a:t>
            </a:r>
            <a:r>
              <a:rPr lang="en-US" sz="1400" dirty="0" smtClean="0"/>
              <a:t>=30; </a:t>
            </a:r>
            <a:r>
              <a:rPr lang="en-US" sz="1400" dirty="0" err="1" smtClean="0"/>
              <a:t>y.imag</a:t>
            </a:r>
            <a:r>
              <a:rPr lang="en-US" sz="1400" dirty="0" smtClean="0"/>
              <a:t>=40;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z = x + y;	     // </a:t>
            </a:r>
            <a:r>
              <a:rPr lang="sk-SK" sz="1400" dirty="0" smtClean="0"/>
              <a:t>volá sa </a:t>
            </a:r>
            <a:r>
              <a:rPr lang="en-US" sz="1400" dirty="0" err="1" smtClean="0"/>
              <a:t>compl</a:t>
            </a:r>
            <a:r>
              <a:rPr lang="en-US" sz="1400" dirty="0" smtClean="0"/>
              <a:t> operator+(</a:t>
            </a:r>
            <a:r>
              <a:rPr lang="en-US" sz="1400" dirty="0" err="1" smtClean="0"/>
              <a:t>compl</a:t>
            </a:r>
            <a:r>
              <a:rPr lang="en-US" sz="1400" dirty="0" smtClean="0"/>
              <a:t> a, </a:t>
            </a:r>
            <a:r>
              <a:rPr lang="en-US" sz="1400" dirty="0" err="1" smtClean="0"/>
              <a:t>compl</a:t>
            </a:r>
            <a:r>
              <a:rPr lang="en-US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// </a:t>
            </a:r>
            <a:r>
              <a:rPr lang="en-US" sz="1400" dirty="0" err="1" smtClean="0"/>
              <a:t>alebo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z </a:t>
            </a:r>
            <a:r>
              <a:rPr lang="en-US" sz="1400" dirty="0" smtClean="0"/>
              <a:t>= operator+( x, y ) // </a:t>
            </a:r>
            <a:r>
              <a:rPr lang="sk-SK" sz="1400" dirty="0" smtClean="0"/>
              <a:t>funkčný zápis operátora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Operátor je možné volať operátorovým zápisom alebo funkčným zápisom – rovnocenné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Funkčný zápis sa využíva pri nejednoznačnosti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/>
              <a:t>operátor = môže byť iba </a:t>
            </a:r>
            <a:r>
              <a:rPr lang="sk-SK" sz="1800" dirty="0" smtClean="0"/>
              <a:t>operátorová metóda </a:t>
            </a:r>
            <a:r>
              <a:rPr lang="sk-SK" sz="1800" dirty="0"/>
              <a:t>ale nie </a:t>
            </a:r>
            <a:r>
              <a:rPr lang="sk-SK" sz="1800" dirty="0" smtClean="0"/>
              <a:t>operátorová funkcia</a:t>
            </a:r>
            <a:endParaRPr lang="en-US" sz="1800" dirty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Kľúčové slovo friend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sk-SK" sz="1800" dirty="0" smtClean="0"/>
              <a:t>umožňuje nečlenskej funkcii alebo objektu mať prístup k privátnym členom triedy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Vec {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private</a:t>
            </a:r>
            <a:r>
              <a:rPr lang="sk-SK" sz="1400" dirty="0" smtClean="0"/>
              <a:t>: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sk-SK" sz="1400" dirty="0" err="1" smtClean="0"/>
              <a:t>data</a:t>
            </a:r>
            <a:r>
              <a:rPr lang="sk-SK" sz="1400" dirty="0" smtClean="0"/>
              <a:t>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public</a:t>
            </a:r>
            <a:r>
              <a:rPr lang="sk-SK" sz="1400" dirty="0" smtClean="0"/>
              <a:t>: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friend</a:t>
            </a:r>
            <a:r>
              <a:rPr lang="sk-SK" sz="1400" dirty="0" smtClean="0"/>
              <a:t> </a:t>
            </a: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nacitaj</a:t>
            </a:r>
            <a:r>
              <a:rPr lang="sk-SK" sz="1400" dirty="0" smtClean="0"/>
              <a:t>(Vec t, </a:t>
            </a:r>
            <a:r>
              <a:rPr lang="sk-SK" sz="1400" dirty="0" err="1" smtClean="0"/>
              <a:t>int</a:t>
            </a:r>
            <a:r>
              <a:rPr lang="sk-SK" sz="1400" dirty="0" smtClean="0"/>
              <a:t> x);	// nie je metóda !!!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nacitaj</a:t>
            </a:r>
            <a:r>
              <a:rPr lang="sk-SK" sz="1400" dirty="0" smtClean="0"/>
              <a:t>(Vec t, </a:t>
            </a:r>
            <a:r>
              <a:rPr lang="sk-SK" sz="1400" dirty="0" err="1" smtClean="0"/>
              <a:t>int</a:t>
            </a:r>
            <a:r>
              <a:rPr lang="sk-SK" sz="1400" dirty="0" smtClean="0"/>
              <a:t> x)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 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t.data</a:t>
            </a:r>
            <a:r>
              <a:rPr lang="sk-SK" sz="1400" dirty="0" smtClean="0"/>
              <a:t> = x;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–––––––––––––––––––––––––––––––––––––––––––––––––––––––––––––––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kohut</a:t>
            </a:r>
            <a:r>
              <a:rPr lang="sk-SK" sz="1400" dirty="0" smtClean="0"/>
              <a:t>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kurca</a:t>
            </a:r>
            <a:r>
              <a:rPr lang="sk-SK" sz="1400" dirty="0" smtClean="0"/>
              <a:t> {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public</a:t>
            </a:r>
            <a:r>
              <a:rPr lang="sk-SK" sz="1400" dirty="0" smtClean="0"/>
              <a:t>: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friend</a:t>
            </a:r>
            <a:r>
              <a:rPr lang="sk-SK" sz="1400" dirty="0" smtClean="0"/>
              <a:t> </a:t>
            </a: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kohut</a:t>
            </a:r>
            <a:r>
              <a:rPr lang="sk-SK" sz="1400" dirty="0" smtClean="0"/>
              <a:t>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kohut</a:t>
            </a:r>
            <a:r>
              <a:rPr lang="sk-SK" sz="1400" dirty="0" smtClean="0"/>
              <a:t> {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// čokoľvek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593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Friend funkcie a operátory</a:t>
            </a:r>
          </a:p>
        </p:txBody>
      </p:sp>
      <p:sp>
        <p:nvSpPr>
          <p:cNvPr id="24579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často sa binárne komutatívne operátory nedefinujú ako metódy ale ako globálne operátory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aby mali prístup k privátnym členom, musíme ich definovať ako friend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class complex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double real, imag;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complex(double r, double i) { real=r; imag=I;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friend </a:t>
            </a:r>
            <a:r>
              <a:rPr lang="sk-SK" sz="1600" smtClean="0"/>
              <a:t>complex operator</a:t>
            </a:r>
            <a:r>
              <a:rPr lang="en-US" sz="1600" smtClean="0"/>
              <a:t>+ (</a:t>
            </a:r>
            <a:r>
              <a:rPr lang="sk-SK" sz="1600" smtClean="0"/>
              <a:t>const complex&amp;, const complex&amp;);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complex operator</a:t>
            </a:r>
            <a:r>
              <a:rPr lang="en-US" sz="1600" smtClean="0"/>
              <a:t>+ (</a:t>
            </a:r>
            <a:r>
              <a:rPr lang="sk-SK" sz="1600" smtClean="0"/>
              <a:t>const complex&amp;</a:t>
            </a:r>
            <a:r>
              <a:rPr lang="en-US" sz="1600" smtClean="0"/>
              <a:t> a</a:t>
            </a:r>
            <a:r>
              <a:rPr lang="sk-SK" sz="1600" smtClean="0"/>
              <a:t>, const complex&amp;</a:t>
            </a:r>
            <a:r>
              <a:rPr lang="en-US" sz="1600" smtClean="0"/>
              <a:t> b</a:t>
            </a:r>
            <a:r>
              <a:rPr lang="sk-SK" sz="1600" smtClean="0"/>
              <a:t>)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complex 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c.real   = a.real   + b.real;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c.imag = a.imag + b.imag;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return 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complex z</a:t>
            </a:r>
            <a:r>
              <a:rPr lang="en-US" sz="1600" smtClean="0"/>
              <a:t>(10,20)</a:t>
            </a:r>
            <a:r>
              <a:rPr lang="sk-SK" sz="1600" smtClean="0"/>
              <a:t>, c</a:t>
            </a:r>
            <a:r>
              <a:rPr lang="en-US" sz="160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 = 10 + </a:t>
            </a:r>
            <a:r>
              <a:rPr lang="sk-SK" sz="1600" smtClean="0"/>
              <a:t>z</a:t>
            </a:r>
            <a:r>
              <a:rPr lang="en-US" sz="1600" smtClean="0"/>
              <a:t>;	//</a:t>
            </a:r>
            <a:r>
              <a:rPr lang="sk-SK" sz="1600" smtClean="0"/>
              <a:t> bude to fungovať ???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65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Konverzie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pre triedu si môžeme nadefinovať konverzie: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z iného typu – pomocou konverzných konštruktorov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na iný typ – pomocou konverzných operátorov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konverzný konštruktor - konvertuje hodnotu iného typu na objekt danej triedy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complex::complex(int i)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{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real = (double)i;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imag = 0.0;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konverzný operátor - konvertuje objekt danej triedy na nejaký typ</a:t>
            </a:r>
            <a:endParaRPr lang="en-US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operator typ( ) { … }</a:t>
            </a:r>
            <a:r>
              <a:rPr lang="sk-SK" sz="1800" smtClean="0"/>
              <a:t>   // formálne nemá uvedený návratový typ!!!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operator double 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return real;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Príklad konverzií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class</a:t>
            </a:r>
            <a:r>
              <a:rPr lang="sk-SK" sz="1600" dirty="0" smtClean="0"/>
              <a:t>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private</a:t>
            </a:r>
            <a:r>
              <a:rPr lang="sk-SK" sz="1600" dirty="0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value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public</a:t>
            </a:r>
            <a:r>
              <a:rPr lang="sk-SK" sz="1600" dirty="0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// kombinovaný </a:t>
            </a:r>
            <a:r>
              <a:rPr lang="sk-SK" sz="1600" dirty="0" err="1" smtClean="0"/>
              <a:t>normálny&amp;konverzný</a:t>
            </a:r>
            <a:r>
              <a:rPr lang="sk-SK" sz="1600" dirty="0" smtClean="0"/>
              <a:t> konštruktor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integer</a:t>
            </a:r>
            <a:r>
              <a:rPr lang="sk-SK" sz="1600" dirty="0" smtClean="0"/>
              <a:t>(</a:t>
            </a:r>
            <a:r>
              <a:rPr lang="sk-SK" sz="1600" dirty="0" err="1" smtClean="0"/>
              <a:t>int</a:t>
            </a:r>
            <a:r>
              <a:rPr lang="sk-SK" sz="1600" dirty="0" smtClean="0"/>
              <a:t> i=0) {</a:t>
            </a:r>
            <a:r>
              <a:rPr lang="sk-SK" sz="1600" dirty="0" err="1" smtClean="0"/>
              <a:t>value</a:t>
            </a:r>
            <a:r>
              <a:rPr lang="sk-SK" sz="1600" dirty="0" smtClean="0"/>
              <a:t> = i; 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// konverzný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sk-SK" sz="1600" dirty="0" smtClean="0"/>
              <a:t>( ) {</a:t>
            </a:r>
            <a:r>
              <a:rPr lang="sk-SK" sz="1600" dirty="0" err="1" smtClean="0"/>
              <a:t>return</a:t>
            </a:r>
            <a:r>
              <a:rPr lang="sk-SK" sz="1600" dirty="0" smtClean="0"/>
              <a:t> </a:t>
            </a:r>
            <a:r>
              <a:rPr lang="sk-SK" sz="1600" dirty="0" err="1" smtClean="0"/>
              <a:t>value</a:t>
            </a:r>
            <a:r>
              <a:rPr lang="sk-SK" sz="1600" dirty="0" smtClean="0"/>
              <a:t>; 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// priraďovací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= (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&amp;zdroj) {</a:t>
            </a:r>
            <a:r>
              <a:rPr lang="sk-SK" sz="1600" dirty="0" err="1" smtClean="0"/>
              <a:t>value</a:t>
            </a:r>
            <a:r>
              <a:rPr lang="sk-SK" sz="1600" dirty="0" smtClean="0"/>
              <a:t> = </a:t>
            </a:r>
            <a:r>
              <a:rPr lang="sk-SK" sz="1600" dirty="0" err="1" smtClean="0"/>
              <a:t>zdroj.value</a:t>
            </a:r>
            <a:r>
              <a:rPr lang="sk-SK" sz="1600" dirty="0" smtClean="0"/>
              <a:t>;}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friend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en-US" sz="1600" dirty="0" err="1" smtClean="0"/>
              <a:t>eger</a:t>
            </a:r>
            <a:r>
              <a:rPr lang="sk-SK" sz="1600" dirty="0" smtClean="0"/>
              <a:t>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+(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p,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q);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en-US" sz="1600" dirty="0" err="1" smtClean="0"/>
              <a:t>eger</a:t>
            </a:r>
            <a:r>
              <a:rPr lang="sk-SK" sz="1600" dirty="0" smtClean="0"/>
              <a:t>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+(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p,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q) </a:t>
            </a:r>
            <a:r>
              <a:rPr lang="en-US" sz="1600" dirty="0" smtClean="0"/>
              <a:t>{ return integer(</a:t>
            </a:r>
            <a:r>
              <a:rPr lang="en-US" sz="1600" dirty="0" err="1" smtClean="0"/>
              <a:t>p.value</a:t>
            </a:r>
            <a:r>
              <a:rPr lang="en-US" sz="1600" dirty="0" smtClean="0"/>
              <a:t> + </a:t>
            </a:r>
            <a:r>
              <a:rPr lang="en-US" sz="1600" dirty="0" err="1" smtClean="0"/>
              <a:t>q.value</a:t>
            </a:r>
            <a:r>
              <a:rPr lang="en-US" sz="1600" dirty="0" smtClean="0"/>
              <a:t>);}</a:t>
            </a: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integer</a:t>
            </a:r>
            <a:r>
              <a:rPr lang="sk-SK" sz="1600" dirty="0" smtClean="0"/>
              <a:t> z;		// integer(0)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integer</a:t>
            </a:r>
            <a:r>
              <a:rPr lang="sk-SK" sz="1600" dirty="0" smtClean="0"/>
              <a:t> x(10); 	// integer(10)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integer</a:t>
            </a:r>
            <a:r>
              <a:rPr lang="sk-SK" sz="1600" dirty="0" smtClean="0"/>
              <a:t> y = 25; 	// integer(25)     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a = </a:t>
            </a:r>
            <a:r>
              <a:rPr lang="sk-SK" sz="1600" dirty="0" err="1" smtClean="0"/>
              <a:t>int</a:t>
            </a:r>
            <a:r>
              <a:rPr lang="sk-SK" sz="1600" dirty="0" smtClean="0"/>
              <a:t>(x); 	//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sk-SK" sz="16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z = a; 		// temp =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(a);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= (temp)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x = z; 		//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= (z);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a = z;		// a = </a:t>
            </a:r>
            <a:r>
              <a:rPr lang="sk-SK" sz="1600" dirty="0" err="1" smtClean="0"/>
              <a:t>z.operator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sk-SK" sz="1600" dirty="0" smtClean="0"/>
              <a:t>( );  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b = a + x;	// ???</a:t>
            </a:r>
            <a:endParaRPr lang="en-US" sz="16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531"/>
            <a:ext cx="8229600" cy="531299"/>
          </a:xfrm>
        </p:spPr>
        <p:txBody>
          <a:bodyPr/>
          <a:lstStyle/>
          <a:p>
            <a:pPr eaLnBrk="1" hangingPunct="1"/>
            <a:r>
              <a:rPr lang="sk-SK" sz="3200" smtClean="0"/>
              <a:t>Obmedzenia preťažovania operátorov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9676"/>
            <a:ext cx="8229600" cy="630570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Je možné preťažiť všetky operátory okrem operátorov: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/>
              <a:t>:: </a:t>
            </a:r>
            <a:r>
              <a:rPr lang="en-US" sz="1400" dirty="0" smtClean="0"/>
              <a:t>  </a:t>
            </a:r>
            <a:r>
              <a:rPr lang="sk-SK" sz="1400" dirty="0" smtClean="0"/>
              <a:t>. </a:t>
            </a:r>
            <a:r>
              <a:rPr lang="en-US" sz="1400" dirty="0" smtClean="0"/>
              <a:t>  </a:t>
            </a:r>
            <a:r>
              <a:rPr lang="sk-SK" sz="1400" dirty="0" smtClean="0"/>
              <a:t>.*</a:t>
            </a:r>
            <a:r>
              <a:rPr lang="en-US" sz="1400" dirty="0" smtClean="0"/>
              <a:t> </a:t>
            </a:r>
            <a:r>
              <a:rPr lang="sk-SK" sz="1400" dirty="0" smtClean="0"/>
              <a:t> </a:t>
            </a:r>
            <a:r>
              <a:rPr lang="sk-SK" sz="1400" dirty="0"/>
              <a:t>?: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Priorita operátorov ostáva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prefixový a </a:t>
            </a:r>
            <a:r>
              <a:rPr lang="sk-SK" sz="1800" dirty="0" err="1" smtClean="0"/>
              <a:t>postfixový</a:t>
            </a:r>
            <a:r>
              <a:rPr lang="sk-SK" sz="1800" dirty="0" smtClean="0"/>
              <a:t> </a:t>
            </a:r>
            <a:r>
              <a:rPr lang="sk-SK" sz="1800" dirty="0" err="1" smtClean="0"/>
              <a:t>operator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compl</a:t>
            </a:r>
            <a:r>
              <a:rPr lang="sk-SK" sz="1400" dirty="0" smtClean="0"/>
              <a:t> </a:t>
            </a:r>
            <a:r>
              <a:rPr lang="en-US" sz="1400" dirty="0" smtClean="0"/>
              <a:t>{ double real,</a:t>
            </a:r>
            <a:r>
              <a:rPr lang="sk-SK" sz="1400" dirty="0" smtClean="0"/>
              <a:t> </a:t>
            </a:r>
            <a:r>
              <a:rPr lang="en-US" sz="1400" dirty="0" err="1" smtClean="0"/>
              <a:t>imag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(double r, double </a:t>
            </a:r>
            <a:r>
              <a:rPr lang="en-US" sz="1400" dirty="0" err="1" smtClean="0"/>
              <a:t>i</a:t>
            </a:r>
            <a:r>
              <a:rPr lang="en-US" sz="1400" dirty="0" smtClean="0"/>
              <a:t>) { this-&gt;real=r; this-&gt;</a:t>
            </a:r>
            <a:r>
              <a:rPr lang="en-US" sz="1400" dirty="0" err="1" smtClean="0"/>
              <a:t>imag</a:t>
            </a:r>
            <a:r>
              <a:rPr lang="en-US" sz="1400" dirty="0" smtClean="0"/>
              <a:t>=</a:t>
            </a:r>
            <a:r>
              <a:rPr lang="en-US" sz="1400" dirty="0" err="1" smtClean="0"/>
              <a:t>i</a:t>
            </a:r>
            <a:r>
              <a:rPr lang="en-US" sz="1400" dirty="0" smtClean="0"/>
              <a:t>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operator++()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this-&gt;real+=1;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</a:t>
            </a:r>
            <a:r>
              <a:rPr lang="en-US" sz="1400" dirty="0" err="1" smtClean="0"/>
              <a:t>imag</a:t>
            </a:r>
            <a:r>
              <a:rPr lang="en-US" sz="1400" dirty="0" smtClean="0"/>
              <a:t>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return 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operator++(</a:t>
            </a:r>
            <a:r>
              <a:rPr lang="en-US" sz="1400" dirty="0" err="1" smtClean="0"/>
              <a:t>int</a:t>
            </a:r>
            <a:r>
              <a:rPr lang="en-US" sz="1400" dirty="0" smtClean="0"/>
              <a:t>) // </a:t>
            </a:r>
            <a:r>
              <a:rPr lang="en-US" sz="1400" dirty="0" err="1" smtClean="0"/>
              <a:t>postfixovy</a:t>
            </a:r>
            <a:r>
              <a:rPr lang="en-US" sz="1400" dirty="0" smtClean="0"/>
              <a:t> </a:t>
            </a:r>
            <a:r>
              <a:rPr lang="sk-SK" sz="1400" dirty="0" smtClean="0"/>
              <a:t>(použitý odkaz </a:t>
            </a:r>
            <a:r>
              <a:rPr lang="en-US" sz="1400" dirty="0" smtClean="0"/>
              <a:t>&amp;</a:t>
            </a:r>
            <a:r>
              <a:rPr lang="sk-SK" sz="1400" dirty="0" smtClean="0"/>
              <a:t>)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old=x;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this-&gt;real+=1;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</a:t>
            </a:r>
            <a:r>
              <a:rPr lang="en-US" sz="1400" dirty="0" err="1" smtClean="0"/>
              <a:t>imag</a:t>
            </a:r>
            <a:r>
              <a:rPr lang="en-US" sz="1400" dirty="0" smtClean="0"/>
              <a:t>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return old;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}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};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compl</a:t>
            </a:r>
            <a:r>
              <a:rPr lang="sk-SK" sz="1400" dirty="0" smtClean="0"/>
              <a:t> c</a:t>
            </a:r>
            <a:r>
              <a:rPr lang="en-US" sz="1400" dirty="0" smtClean="0"/>
              <a:t>; </a:t>
            </a:r>
            <a:r>
              <a:rPr lang="en-US" sz="1400" dirty="0" err="1" smtClean="0"/>
              <a:t>c.real</a:t>
            </a:r>
            <a:r>
              <a:rPr lang="en-US" sz="1400" dirty="0" smtClean="0"/>
              <a:t>=2; </a:t>
            </a:r>
            <a:r>
              <a:rPr lang="en-US" sz="1400" dirty="0" err="1" smtClean="0"/>
              <a:t>c.imag</a:t>
            </a:r>
            <a:r>
              <a:rPr lang="en-US" sz="1400" dirty="0" smtClean="0"/>
              <a:t>=3;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compl</a:t>
            </a:r>
            <a:r>
              <a:rPr lang="en-US" sz="1400" dirty="0" smtClean="0"/>
              <a:t> d=++c;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compl</a:t>
            </a:r>
            <a:r>
              <a:rPr lang="en-US" sz="1400" dirty="0" smtClean="0"/>
              <a:t> e=</a:t>
            </a:r>
            <a:r>
              <a:rPr lang="en-US" sz="1400" dirty="0" err="1" smtClean="0"/>
              <a:t>c++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// c=(4,5) d=(3,4) e=(3,4)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Ak nie je nadefinovaný </a:t>
            </a:r>
            <a:r>
              <a:rPr lang="sk-SK" sz="1800" dirty="0" err="1" smtClean="0"/>
              <a:t>postfixový</a:t>
            </a:r>
            <a:r>
              <a:rPr lang="sk-SK" sz="1800" dirty="0" smtClean="0"/>
              <a:t> operátor zavolá sa prefixový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Operátory by mali vykonávať filozoficky príbuzné činnosti k pôvodným operátorom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3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Typovo bezpečné linkovanie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C++ dotvára mená funkcií tak, že im pridáva za názov znaky reprezentujúce typ parametrov</a:t>
            </a:r>
            <a:endParaRPr lang="en-US" smtClean="0"/>
          </a:p>
          <a:p>
            <a:pPr eaLnBrk="1" hangingPunct="1"/>
            <a:r>
              <a:rPr lang="sk-SK" smtClean="0"/>
              <a:t>ak chceme použiť funkcie vytvorené v C musíme prototypy deklarovať takto:</a:t>
            </a:r>
          </a:p>
          <a:p>
            <a:pPr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sk-SK" smtClean="0"/>
              <a:t>exter</a:t>
            </a:r>
            <a:r>
              <a:rPr lang="en-US" smtClean="0"/>
              <a:t>n</a:t>
            </a:r>
            <a:r>
              <a:rPr lang="sk-SK" smtClean="0"/>
              <a:t> “C” {</a:t>
            </a:r>
          </a:p>
          <a:p>
            <a:pPr lvl="2" eaLnBrk="1" hangingPunct="1">
              <a:buFontTx/>
              <a:buNone/>
            </a:pPr>
            <a:r>
              <a:rPr lang="sk-SK" smtClean="0"/>
              <a:t>	double sin(double x);</a:t>
            </a:r>
          </a:p>
          <a:p>
            <a:pPr lvl="2" eaLnBrk="1" hangingPunct="1">
              <a:buFontTx/>
              <a:buNone/>
            </a:pPr>
            <a:r>
              <a:rPr lang="sk-SK" smtClean="0"/>
              <a:t>	double cos(double x);</a:t>
            </a:r>
          </a:p>
          <a:p>
            <a:pPr lvl="2" eaLnBrk="1" hangingPunct="1">
              <a:buFontTx/>
              <a:buNone/>
            </a:pPr>
            <a:r>
              <a:rPr lang="sk-SK" smtClean="0"/>
              <a:t>	double tan(double x);</a:t>
            </a:r>
          </a:p>
          <a:p>
            <a:pPr lvl="2" eaLnBrk="1" hangingPunct="1">
              <a:buFontTx/>
              <a:buNone/>
            </a:pPr>
            <a:r>
              <a:rPr lang="sk-SK" smtClean="0"/>
              <a:t>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" y="18864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1" hangingPunct="1"/>
            <a:r>
              <a:rPr lang="sk-SK" b="1" dirty="0" smtClean="0"/>
              <a:t>Entropia softvéru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29600" cy="52563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1"/>
            <a:r>
              <a:rPr lang="sk-SK" dirty="0" smtClean="0"/>
              <a:t>Nenechať zlý návrh, nesprávne rozhodnutia, chybný alebo nekvalitný </a:t>
            </a:r>
            <a:r>
              <a:rPr lang="sk-SK" dirty="0"/>
              <a:t>kód </a:t>
            </a:r>
            <a:r>
              <a:rPr lang="sk-SK" dirty="0" smtClean="0"/>
              <a:t>neopravený</a:t>
            </a:r>
          </a:p>
          <a:p>
            <a:pPr lvl="1"/>
            <a:r>
              <a:rPr lang="sk-SK" dirty="0" smtClean="0"/>
              <a:t>Za</a:t>
            </a:r>
            <a:r>
              <a:rPr lang="en-US" dirty="0" smtClean="0"/>
              <a:t>deb</a:t>
            </a:r>
            <a:r>
              <a:rPr lang="sk-SK" dirty="0" smtClean="0"/>
              <a:t>niť, </a:t>
            </a:r>
            <a:r>
              <a:rPr lang="sk-SK" dirty="0"/>
              <a:t>zabrániť škodám</a:t>
            </a:r>
            <a:r>
              <a:rPr lang="sk-SK" dirty="0" smtClean="0"/>
              <a:t> (výnimka, neimplementované, </a:t>
            </a:r>
            <a:r>
              <a:rPr lang="sk-SK" dirty="0" err="1" smtClean="0"/>
              <a:t>zakomentovať</a:t>
            </a:r>
            <a:r>
              <a:rPr lang="sk-SK" dirty="0" smtClean="0"/>
              <a:t>, ...) </a:t>
            </a:r>
          </a:p>
          <a:p>
            <a:pPr lvl="1"/>
            <a:r>
              <a:rPr lang="sk-SK" dirty="0" smtClean="0"/>
              <a:t>Nedovoliť entropii zvíťaziť</a:t>
            </a:r>
            <a:endParaRPr lang="sk-SK" dirty="0"/>
          </a:p>
          <a:p>
            <a:pPr lvl="1"/>
            <a:endParaRPr lang="sk-SK" sz="1100" dirty="0" smtClean="0"/>
          </a:p>
          <a:p>
            <a:pPr lvl="1"/>
            <a:endParaRPr lang="sk-SK" sz="14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láčik 1"/>
          <p:cNvSpPr/>
          <p:nvPr/>
        </p:nvSpPr>
        <p:spPr>
          <a:xfrm>
            <a:off x="755576" y="3809587"/>
            <a:ext cx="7560840" cy="1701152"/>
          </a:xfrm>
          <a:prstGeom prst="cloudCallou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 err="1" smtClean="0">
                <a:solidFill>
                  <a:schemeClr val="bg2"/>
                </a:solidFill>
                <a:latin typeface="Gabriola" panose="04040605051002020D02" pitchFamily="82" charset="0"/>
              </a:rPr>
              <a:t>Ne</a:t>
            </a:r>
            <a:r>
              <a:rPr lang="en-US" sz="3200" i="1" dirty="0" err="1" smtClean="0">
                <a:solidFill>
                  <a:schemeClr val="bg2"/>
                </a:solidFill>
                <a:latin typeface="Gabriola" panose="04040605051002020D02" pitchFamily="82" charset="0"/>
              </a:rPr>
              <a:t>nech</a:t>
            </a:r>
            <a:r>
              <a:rPr lang="sk-SK" sz="3200" i="1" dirty="0" err="1" smtClean="0">
                <a:solidFill>
                  <a:schemeClr val="bg2"/>
                </a:solidFill>
                <a:latin typeface="Gabriola" panose="04040605051002020D02" pitchFamily="82" charset="0"/>
              </a:rPr>
              <a:t>ávať</a:t>
            </a:r>
            <a:r>
              <a:rPr lang="sk-SK" sz="3200" i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 „</a:t>
            </a:r>
            <a:r>
              <a:rPr lang="sk-SK" sz="3200" i="1" smtClean="0">
                <a:solidFill>
                  <a:schemeClr val="bg2"/>
                </a:solidFill>
                <a:latin typeface="Gabriola" panose="04040605051002020D02" pitchFamily="82" charset="0"/>
              </a:rPr>
              <a:t>rozbité okná“ </a:t>
            </a:r>
            <a:endParaRPr lang="sk-SK" sz="3200" i="1" dirty="0">
              <a:solidFill>
                <a:schemeClr val="bg2"/>
              </a:solidFill>
              <a:latin typeface="Gabriola" panose="04040605051002020D02" pitchFamily="82" charset="0"/>
            </a:endParaRPr>
          </a:p>
        </p:txBody>
      </p:sp>
      <p:pic>
        <p:nvPicPr>
          <p:cNvPr id="2052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787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0998A-0DD0-45EC-BD89-F77BE15022E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856983" cy="777875"/>
          </a:xfrm>
        </p:spPr>
        <p:txBody>
          <a:bodyPr/>
          <a:lstStyle/>
          <a:p>
            <a:pPr eaLnBrk="1" hangingPunct="1"/>
            <a:r>
              <a:rPr lang="sk-SK" dirty="0" smtClean="0"/>
              <a:t>Dátové </a:t>
            </a:r>
            <a:r>
              <a:rPr lang="sk-SK" dirty="0"/>
              <a:t>členy </a:t>
            </a:r>
            <a:r>
              <a:rPr lang="sk-SK" dirty="0" smtClean="0"/>
              <a:t>- a</a:t>
            </a:r>
            <a:r>
              <a:rPr lang="en-US" dirty="0" err="1" smtClean="0"/>
              <a:t>trib</a:t>
            </a:r>
            <a:r>
              <a:rPr lang="sk-SK" dirty="0" err="1" smtClean="0"/>
              <a:t>úty</a:t>
            </a:r>
            <a:endParaRPr lang="sk-SK" dirty="0" smtClean="0"/>
          </a:p>
        </p:txBody>
      </p:sp>
      <p:pic>
        <p:nvPicPr>
          <p:cNvPr id="8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28800"/>
            <a:ext cx="8229600" cy="431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74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800" kern="0" dirty="0" smtClean="0"/>
              <a:t>Pre atribúty platí 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400" kern="0" dirty="0" smtClean="0"/>
              <a:t>môžu to byť rôznych typov, základných resp. tried (predtým definované)</a:t>
            </a:r>
          </a:p>
          <a:p>
            <a:pPr lvl="1" eaLnBrk="1" hangingPunct="1">
              <a:lnSpc>
                <a:spcPct val="90000"/>
              </a:lnSpc>
            </a:pPr>
            <a:endParaRPr lang="en-US" sz="2400" kern="0" dirty="0" smtClean="0"/>
          </a:p>
          <a:p>
            <a:pPr lvl="1" eaLnBrk="1" hangingPunct="1">
              <a:lnSpc>
                <a:spcPct val="90000"/>
              </a:lnSpc>
            </a:pPr>
            <a:r>
              <a:rPr lang="sk-SK" sz="2400" kern="0" dirty="0" smtClean="0"/>
              <a:t>atribút nemôže byť objekt definovanej triedy, ale môže byť smerník (referencia)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475656" y="4604935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solidFill>
                  <a:srgbClr val="008000"/>
                </a:solidFill>
                <a:latin typeface="Consolas"/>
              </a:rPr>
              <a:t>/* NIE */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T {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T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atribut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4572000" y="4581128"/>
            <a:ext cx="2411760" cy="1296144"/>
            <a:chOff x="3888432" y="5229200"/>
            <a:chExt cx="2411760" cy="1296144"/>
          </a:xfrm>
        </p:grpSpPr>
        <p:sp>
          <p:nvSpPr>
            <p:cNvPr id="14" name="Šípka nahor 13"/>
            <p:cNvSpPr/>
            <p:nvPr/>
          </p:nvSpPr>
          <p:spPr>
            <a:xfrm>
              <a:off x="4427984" y="6165304"/>
              <a:ext cx="504056" cy="36004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Obdĺžnik 14"/>
            <p:cNvSpPr/>
            <p:nvPr/>
          </p:nvSpPr>
          <p:spPr>
            <a:xfrm>
              <a:off x="3888432" y="5229200"/>
              <a:ext cx="24117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b="1" dirty="0">
                  <a:solidFill>
                    <a:srgbClr val="008000"/>
                  </a:solidFill>
                  <a:latin typeface="Consolas"/>
                </a:rPr>
                <a:t>/* </a:t>
              </a:r>
              <a:r>
                <a:rPr lang="sk-SK" b="1" dirty="0" smtClean="0">
                  <a:solidFill>
                    <a:srgbClr val="008000"/>
                  </a:solidFill>
                  <a:latin typeface="Consolas"/>
                </a:rPr>
                <a:t>ANO */</a:t>
              </a:r>
              <a:endParaRPr lang="sk-SK" b="1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sk-SK" b="1" dirty="0" err="1">
                  <a:solidFill>
                    <a:srgbClr val="0000FF"/>
                  </a:solidFill>
                  <a:latin typeface="Consolas"/>
                </a:rPr>
                <a:t>struct</a:t>
              </a:r>
              <a:r>
                <a:rPr lang="sk-SK" b="1" dirty="0">
                  <a:solidFill>
                    <a:prstClr val="black"/>
                  </a:solidFill>
                  <a:latin typeface="Consolas"/>
                </a:rPr>
                <a:t> T {</a:t>
              </a:r>
            </a:p>
            <a:p>
              <a:r>
                <a:rPr lang="sk-SK" b="1" dirty="0" smtClean="0">
                  <a:solidFill>
                    <a:prstClr val="black"/>
                  </a:solidFill>
                  <a:latin typeface="Consolas"/>
                </a:rPr>
                <a:t>   </a:t>
              </a:r>
              <a:r>
                <a:rPr lang="sk-SK" b="1" dirty="0">
                  <a:solidFill>
                    <a:prstClr val="black"/>
                  </a:solidFill>
                  <a:latin typeface="Consolas"/>
                </a:rPr>
                <a:t>T </a:t>
              </a:r>
              <a:r>
                <a:rPr lang="en-US" b="1" dirty="0">
                  <a:solidFill>
                    <a:prstClr val="black"/>
                  </a:solidFill>
                  <a:latin typeface="Consolas"/>
                </a:rPr>
                <a:t>*</a:t>
              </a:r>
              <a:r>
                <a:rPr lang="sk-SK" b="1" dirty="0" err="1" smtClean="0">
                  <a:solidFill>
                    <a:prstClr val="black"/>
                  </a:solidFill>
                  <a:latin typeface="Consolas"/>
                </a:rPr>
                <a:t>atribut</a:t>
              </a:r>
              <a:r>
                <a:rPr lang="sk-SK" b="1" dirty="0">
                  <a:solidFill>
                    <a:prstClr val="black"/>
                  </a:solidFill>
                  <a:latin typeface="Consolas"/>
                </a:rPr>
                <a:t>;</a:t>
              </a:r>
            </a:p>
            <a:p>
              <a:r>
                <a:rPr lang="sk-SK" b="1" dirty="0" smtClean="0">
                  <a:solidFill>
                    <a:prstClr val="black"/>
                  </a:solidFill>
                  <a:latin typeface="Consolas"/>
                </a:rPr>
                <a:t>};</a:t>
              </a:r>
              <a:endParaRPr lang="sk-SK" b="1" dirty="0">
                <a:solidFill>
                  <a:prstClr val="black"/>
                </a:solidFill>
                <a:latin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80751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právoplatné činnosti s atribútmi triedy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pre metódy platí to isté čo pre nečlenské (globálne) funkcie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metódy môžu byť definované buď v definícií triedy, alebo mimo - vtedy majú inú hlavičku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navrat_hodn</a:t>
            </a:r>
            <a:r>
              <a:rPr lang="sk-SK" sz="1600" dirty="0" smtClean="0"/>
              <a:t> </a:t>
            </a:r>
            <a:r>
              <a:rPr lang="sk-SK" sz="1600" dirty="0" err="1" smtClean="0"/>
              <a:t>trieda::fcia</a:t>
            </a:r>
            <a:r>
              <a:rPr lang="sk-SK" sz="1600" dirty="0" smtClean="0"/>
              <a:t>(parametre);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metódy definované priamo v triede sú </a:t>
            </a:r>
            <a:r>
              <a:rPr lang="sk-SK" sz="2000" b="1" dirty="0" err="1" smtClean="0"/>
              <a:t>inline</a:t>
            </a:r>
            <a:endParaRPr lang="sk-SK" sz="2000" b="1" dirty="0" smtClean="0"/>
          </a:p>
          <a:p>
            <a:pPr lvl="1" eaLnBrk="1" hangingPunct="1"/>
            <a:r>
              <a:rPr lang="sk-SK" sz="1800" dirty="0" smtClean="0"/>
              <a:t>pre </a:t>
            </a:r>
            <a:r>
              <a:rPr lang="sk-SK" sz="1800" dirty="0"/>
              <a:t>jednoduché funkcie</a:t>
            </a:r>
          </a:p>
          <a:p>
            <a:pPr lvl="1" eaLnBrk="1" hangingPunct="1"/>
            <a:r>
              <a:rPr lang="sk-SK" sz="1800" dirty="0"/>
              <a:t>funkcia nie je volaná ako štandardná funkcia ale je kompilovaná priamo do </a:t>
            </a:r>
            <a:r>
              <a:rPr lang="sk-SK" sz="1800" dirty="0" smtClean="0"/>
              <a:t>volania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Metódy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8110988" y="39144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auto.h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8110988" y="55892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auto.cpp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66172" y="3933056"/>
            <a:ext cx="733422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Auto {</a:t>
            </a:r>
          </a:p>
          <a:p>
            <a:r>
              <a:rPr lang="sk-SK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GetPocKolies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sk-SK" b="1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; } 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inline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SetPocKolies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sk-SK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x );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766172" y="5541039"/>
            <a:ext cx="73342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Auto::SetPocKolies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sk-SK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x ) 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ne-inline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 metóda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prstClr val="black"/>
                </a:solidFill>
                <a:latin typeface="Consolas"/>
              </a:rPr>
              <a:t>aPocKolies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= x;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8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0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Objekt</a:t>
            </a:r>
            <a:r>
              <a:rPr lang="sk-SK" smtClean="0"/>
              <a:t> - Inštancia triedy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79296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dirty="0" smtClean="0"/>
              <a:t>konkrétna inštancia triedy - fyzicky existuje v pamäti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prístup k položkám objektu (atribútom aj metódam) rovnaká ako v C pre prístup k položkám štruktúry </a:t>
            </a:r>
            <a:r>
              <a:rPr lang="sk-SK" dirty="0" err="1" smtClean="0"/>
              <a:t>struct</a:t>
            </a:r>
            <a:r>
              <a:rPr lang="sk-SK" dirty="0" smtClean="0"/>
              <a:t> – operátor </a:t>
            </a:r>
            <a:r>
              <a:rPr lang="en-US" dirty="0" smtClean="0"/>
              <a:t>‘.’</a:t>
            </a:r>
            <a:r>
              <a:rPr lang="sk-SK" dirty="0" smtClean="0"/>
              <a:t> resp. </a:t>
            </a:r>
            <a:r>
              <a:rPr lang="en-US" dirty="0" smtClean="0"/>
              <a:t>‘-&gt;’</a:t>
            </a:r>
            <a:endParaRPr lang="sk-SK" dirty="0" smtClean="0"/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môžeme si predstaviť</a:t>
            </a:r>
            <a:r>
              <a:rPr lang="en-US" dirty="0" smtClean="0"/>
              <a:t> </a:t>
            </a:r>
            <a:r>
              <a:rPr lang="sk-SK" dirty="0" smtClean="0"/>
              <a:t>ako premennú typu trieda</a:t>
            </a:r>
          </a:p>
        </p:txBody>
      </p:sp>
      <p:sp>
        <p:nvSpPr>
          <p:cNvPr id="5" name="Obdĺžnik 4"/>
          <p:cNvSpPr/>
          <p:nvPr/>
        </p:nvSpPr>
        <p:spPr>
          <a:xfrm>
            <a:off x="323528" y="5108991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/>
              </a:rPr>
              <a:t>Auto skoda</a:t>
            </a:r>
            <a:r>
              <a:rPr lang="pt-BR" b="1" dirty="0" smtClean="0">
                <a:latin typeface="Consolas"/>
              </a:rPr>
              <a:t>;</a:t>
            </a:r>
            <a:r>
              <a:rPr lang="sk-SK" b="1" dirty="0" smtClean="0">
                <a:latin typeface="Consolas"/>
              </a:rPr>
              <a:t>                 </a:t>
            </a:r>
            <a:r>
              <a:rPr lang="pt-BR" b="1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b="1" dirty="0">
                <a:solidFill>
                  <a:srgbClr val="008000"/>
                </a:solidFill>
                <a:latin typeface="Consolas"/>
              </a:rPr>
              <a:t>Auto – trieda, skoda – </a:t>
            </a:r>
            <a:r>
              <a:rPr lang="pt-BR" b="1" dirty="0" smtClean="0">
                <a:solidFill>
                  <a:srgbClr val="008000"/>
                </a:solidFill>
                <a:latin typeface="Consolas"/>
              </a:rPr>
              <a:t>objekt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obj.GetPocKolies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sk-SK" b="1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// volanie metódy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Auto::GetPocKolies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obj.SetPocKolies(10);       </a:t>
            </a:r>
            <a:r>
              <a:rPr lang="sk-SK" b="1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volanie metódy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Auto::</a:t>
            </a:r>
            <a:r>
              <a:rPr lang="sk-SK" b="1" dirty="0" err="1" smtClean="0">
                <a:solidFill>
                  <a:srgbClr val="008000"/>
                </a:solidFill>
                <a:latin typeface="Consolas"/>
              </a:rPr>
              <a:t>SetPocKolies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Prístupové kvalifikátory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definuje kto môže použiť členy triedy</a:t>
            </a:r>
          </a:p>
          <a:p>
            <a:pPr eaLnBrk="1" hangingPunct="1"/>
            <a:r>
              <a:rPr lang="sk-SK" smtClean="0"/>
              <a:t>platí pre atribúty aj metódy</a:t>
            </a:r>
          </a:p>
          <a:p>
            <a:pPr eaLnBrk="1" hangingPunct="1"/>
            <a:r>
              <a:rPr lang="sk-SK" smtClean="0"/>
              <a:t>Používajú sa ako návestia – v rámci triedy kvalifikátor platí pokiaľ neuvedieme iný</a:t>
            </a:r>
          </a:p>
          <a:p>
            <a:pPr eaLnBrk="1" hangingPunct="1"/>
            <a:r>
              <a:rPr lang="sk-SK" smtClean="0"/>
              <a:t>private - prístupné len pre metódy a nie pre zvyšok programu, </a:t>
            </a:r>
            <a:r>
              <a:rPr lang="en-US" smtClean="0"/>
              <a:t>public</a:t>
            </a:r>
            <a:r>
              <a:rPr lang="sk-SK" smtClean="0"/>
              <a:t> - prístupné pre všetkých</a:t>
            </a:r>
            <a:endParaRPr lang="en-US" smtClean="0"/>
          </a:p>
          <a:p>
            <a:pPr eaLnBrk="1" hangingPunct="1"/>
            <a:r>
              <a:rPr lang="sk-SK" smtClean="0"/>
              <a:t>rozdiel medzi class a struct:</a:t>
            </a:r>
          </a:p>
          <a:p>
            <a:pPr lvl="1" eaLnBrk="1" hangingPunct="1"/>
            <a:r>
              <a:rPr lang="sk-SK" smtClean="0"/>
              <a:t>struct má implicitne všetko public</a:t>
            </a:r>
            <a:endParaRPr lang="en-US" smtClean="0"/>
          </a:p>
          <a:p>
            <a:pPr lvl="1" eaLnBrk="1" hangingPunct="1"/>
            <a:r>
              <a:rPr lang="sk-SK" smtClean="0"/>
              <a:t>class má implicitne všetko private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29600" cy="706653"/>
          </a:xfrm>
        </p:spPr>
        <p:txBody>
          <a:bodyPr/>
          <a:lstStyle/>
          <a:p>
            <a:pPr eaLnBrk="1" hangingPunct="1"/>
            <a:r>
              <a:rPr lang="sk-SK" smtClean="0"/>
              <a:t>Príklad</a:t>
            </a:r>
          </a:p>
        </p:txBody>
      </p:sp>
      <p:sp>
        <p:nvSpPr>
          <p:cNvPr id="2" name="Obdĺžnik 1"/>
          <p:cNvSpPr/>
          <p:nvPr/>
        </p:nvSpPr>
        <p:spPr>
          <a:xfrm>
            <a:off x="1835696" y="951106"/>
            <a:ext cx="5832648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Farba {Biela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Cierna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Cervena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Zlta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sz="1600" b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Auto 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private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sz="1600" b="1" dirty="0">
                <a:solidFill>
                  <a:srgbClr val="008000"/>
                </a:solidFill>
                <a:latin typeface="Consolas"/>
              </a:rPr>
              <a:t>atribúty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umCes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/* </a:t>
            </a:r>
            <a:r>
              <a:rPr lang="sk-SK" sz="1600" b="1" dirty="0" err="1">
                <a:solidFill>
                  <a:srgbClr val="008000"/>
                </a:solidFill>
                <a:latin typeface="Consolas"/>
              </a:rPr>
              <a:t>pocet</a:t>
            </a:r>
            <a:r>
              <a:rPr lang="sk-SK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srgbClr val="008000"/>
                </a:solidFill>
                <a:latin typeface="Consolas"/>
              </a:rPr>
              <a:t>cestujucich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 */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aM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axCes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/* </a:t>
            </a:r>
            <a:r>
              <a:rPr lang="sk-SK" sz="1600" b="1" dirty="0" err="1">
                <a:solidFill>
                  <a:srgbClr val="008000"/>
                </a:solidFill>
                <a:latin typeface="Consolas"/>
              </a:rPr>
              <a:t>pocet</a:t>
            </a:r>
            <a:r>
              <a:rPr lang="sk-SK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miest */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eFarba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aF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arba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: 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// metódy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Init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max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aNumCes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=0;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aMaxCes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=max;}</a:t>
            </a:r>
            <a:endParaRPr lang="sk-SK" sz="16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PridajCestujuci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a);</a:t>
            </a: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ZrusCestujuci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a);</a:t>
            </a:r>
          </a:p>
          <a:p>
            <a:r>
              <a:rPr lang="sv-SE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sv-SE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NastavFarbu(eFarba </a:t>
            </a:r>
            <a:r>
              <a:rPr lang="sv-SE" sz="1600" b="1" dirty="0">
                <a:solidFill>
                  <a:prstClr val="black"/>
                </a:solidFill>
                <a:latin typeface="Consolas"/>
              </a:rPr>
              <a:t>f) 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{aFarba </a:t>
            </a:r>
            <a:r>
              <a:rPr lang="sv-SE" sz="1600" b="1" dirty="0">
                <a:solidFill>
                  <a:prstClr val="black"/>
                </a:solidFill>
                <a:latin typeface="Consolas"/>
              </a:rPr>
              <a:t>= f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;}</a:t>
            </a:r>
            <a:endParaRPr lang="sv-SE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4751273"/>
            <a:ext cx="477826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Auto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::PridajCestujuci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x)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numCes+x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&lt;=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aM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axCes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umCes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+= x;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Auto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::ZrusCestujuci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x)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aNumCes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&gt;= 0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aNumCes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-=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835696" y="62068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cAuto.h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55576" y="43558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Auto.cpp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677852" y="4437112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hlavny.cpp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5652120" y="4751273"/>
            <a:ext cx="345638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main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cAuto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skoda.Init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(5);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skoda.NastavFarbu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Cervena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PridajCestujuci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3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ZrusCestujuci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2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1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Ako funguje volanie metódy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43925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pri volaní metódy má každá presne definované pre ktorý objekt bola volaná tzv. implicitný objekt, preto netreba zložitým spôsobom odkazovať na atribúty a metódy objektu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v praxi je to realizované tak, že sa funkcií predáva ešte jeden (nultý) parameter, ktorý je smerníkom na daný objekt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tento parameter môžeme použiť aj v metóde (kľúčové slovo </a:t>
            </a:r>
            <a:r>
              <a:rPr lang="sk-SK" sz="2400" b="1" dirty="0" err="1" smtClean="0"/>
              <a:t>this</a:t>
            </a:r>
            <a:r>
              <a:rPr lang="sk-SK" sz="2400" dirty="0" smtClean="0"/>
              <a:t>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metód</a:t>
            </a:r>
            <a:r>
              <a:rPr lang="en-US" sz="2400" dirty="0" smtClean="0"/>
              <a:t>y </a:t>
            </a:r>
            <a:r>
              <a:rPr lang="sk-SK" sz="2400" dirty="0" smtClean="0"/>
              <a:t>sú rovnocenné: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err="1" smtClean="0"/>
              <a:t>void</a:t>
            </a:r>
            <a:r>
              <a:rPr lang="sk-SK" sz="1800" dirty="0" smtClean="0"/>
              <a:t> </a:t>
            </a:r>
            <a:r>
              <a:rPr lang="sk-SK" sz="1800" dirty="0" err="1" smtClean="0"/>
              <a:t>complex::set</a:t>
            </a:r>
            <a:r>
              <a:rPr lang="sk-SK" sz="1800" dirty="0" smtClean="0"/>
              <a:t> (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r,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i 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real</a:t>
            </a:r>
            <a:r>
              <a:rPr lang="sk-SK" sz="1800" dirty="0" smtClean="0"/>
              <a:t> = r;</a:t>
            </a:r>
            <a:r>
              <a:rPr lang="en-US" sz="1800" dirty="0" smtClean="0"/>
              <a:t>			</a:t>
            </a:r>
            <a:r>
              <a:rPr lang="en-US" sz="1800" dirty="0" err="1" smtClean="0">
                <a:solidFill>
                  <a:schemeClr val="accent3">
                    <a:lumMod val="65000"/>
                  </a:schemeClr>
                </a:solidFill>
              </a:rPr>
              <a:t>skryt</a:t>
            </a:r>
            <a:r>
              <a:rPr lang="sk-SK" sz="1800" dirty="0" smtClean="0">
                <a:solidFill>
                  <a:schemeClr val="accent3">
                    <a:lumMod val="65000"/>
                  </a:schemeClr>
                </a:solidFill>
              </a:rPr>
              <a:t>ý parameter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imag</a:t>
            </a:r>
            <a:r>
              <a:rPr lang="sk-SK" sz="1800" dirty="0" smtClean="0"/>
              <a:t> = i;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}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err="1" smtClean="0"/>
              <a:t>void</a:t>
            </a:r>
            <a:r>
              <a:rPr lang="sk-SK" sz="1800" dirty="0" smtClean="0"/>
              <a:t> </a:t>
            </a:r>
            <a:r>
              <a:rPr lang="sk-SK" sz="1800" dirty="0" err="1" smtClean="0"/>
              <a:t>complex::set</a:t>
            </a:r>
            <a:r>
              <a:rPr lang="sk-SK" sz="1800" dirty="0" smtClean="0"/>
              <a:t> (</a:t>
            </a:r>
            <a:r>
              <a:rPr lang="sk-SK" sz="1800" dirty="0" err="1" smtClean="0">
                <a:solidFill>
                  <a:schemeClr val="accent3">
                    <a:lumMod val="65000"/>
                  </a:schemeClr>
                </a:solidFill>
              </a:rPr>
              <a:t>complex</a:t>
            </a:r>
            <a:r>
              <a:rPr lang="sk-SK" sz="1800" dirty="0" smtClean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3">
                    <a:lumMod val="65000"/>
                  </a:schemeClr>
                </a:solidFill>
              </a:rPr>
              <a:t>*this,</a:t>
            </a:r>
            <a:r>
              <a:rPr lang="sk-SK" sz="1800" dirty="0" smtClean="0"/>
              <a:t>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r,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i 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this</a:t>
            </a:r>
            <a:r>
              <a:rPr lang="sk-SK" sz="1800" dirty="0" smtClean="0"/>
              <a:t>-&gt;</a:t>
            </a:r>
            <a:r>
              <a:rPr lang="sk-SK" sz="1800" dirty="0" err="1" smtClean="0"/>
              <a:t>real</a:t>
            </a:r>
            <a:r>
              <a:rPr lang="sk-SK" sz="1800" dirty="0" smtClean="0"/>
              <a:t> = r;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this</a:t>
            </a:r>
            <a:r>
              <a:rPr lang="sk-SK" sz="1800" dirty="0" smtClean="0"/>
              <a:t>-&gt;</a:t>
            </a:r>
            <a:r>
              <a:rPr lang="sk-SK" sz="1800" dirty="0" err="1" smtClean="0"/>
              <a:t>imag</a:t>
            </a:r>
            <a:r>
              <a:rPr lang="sk-SK" sz="1800" dirty="0" smtClean="0"/>
              <a:t> = i;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}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4427538" y="4508500"/>
            <a:ext cx="720725" cy="7207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Konštruktor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špeciálna metóda, ktorá sa volá pri vzniku objektu - využíva sa a na inicializáciu objektu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meno konštruktora je zhodné s menom triedy do ktorej patrí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nesmie mať návratovú hodnotu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objekt môže mať niekoľko konštruktorov, ktoré sa rozlišujú argumentmi (ako u preťažených funkcií)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ak pre triedu nenadefinujeme konštruktor, kompilátor vygeneruje tzv. štandardný (implicitný) konštruktor - nemá žiadny argument a nevykonáva žiadnu činnosť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ak nadefinujeme nejaký konštruktor, implicitný sa nevygeneruje a my ho musíme definovať explicitne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argumenty konštruktora môžu byť aj implicitné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complex</a:t>
            </a:r>
            <a:r>
              <a:rPr lang="en-US" sz="1800" smtClean="0"/>
              <a:t>(double r, double i)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{ real = r; imag=I; }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1663</Words>
  <Application>Microsoft Office PowerPoint</Application>
  <PresentationFormat>Prezentácia na obrazovke (4:3)</PresentationFormat>
  <Paragraphs>497</Paragraphs>
  <Slides>28</Slides>
  <Notes>28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Gabriola</vt:lpstr>
      <vt:lpstr>Výchozí návrh</vt:lpstr>
      <vt:lpstr>Prezentácia programu PowerPoint</vt:lpstr>
      <vt:lpstr>Trieda</vt:lpstr>
      <vt:lpstr>Dátové členy - atribúty</vt:lpstr>
      <vt:lpstr>Metódy</vt:lpstr>
      <vt:lpstr>Objekt - Inštancia triedy</vt:lpstr>
      <vt:lpstr>Prístupové kvalifikátory</vt:lpstr>
      <vt:lpstr>Príklad</vt:lpstr>
      <vt:lpstr>Ako funguje volanie metódy</vt:lpstr>
      <vt:lpstr>Konštruktor</vt:lpstr>
      <vt:lpstr>Implicitné hodnoty argumentov</vt:lpstr>
      <vt:lpstr>Implicitné hodnoty argumentov</vt:lpstr>
      <vt:lpstr>Konverzný konštruktor</vt:lpstr>
      <vt:lpstr>Volanie hodnotou resp. odkazom</vt:lpstr>
      <vt:lpstr> Kopírovací konštruktor</vt:lpstr>
      <vt:lpstr>Deštruktor</vt:lpstr>
      <vt:lpstr>Preťažovanie (overloading)</vt:lpstr>
      <vt:lpstr>Preťažovanie (overloading)</vt:lpstr>
      <vt:lpstr>Obmedzenia preťažovaných funkcií</vt:lpstr>
      <vt:lpstr>Operátorové metódy</vt:lpstr>
      <vt:lpstr>Priraďovací operátor</vt:lpstr>
      <vt:lpstr>Operátorové funkcie</vt:lpstr>
      <vt:lpstr>Kľúčové slovo friend</vt:lpstr>
      <vt:lpstr>Friend funkcie a operátory</vt:lpstr>
      <vt:lpstr>Konverzie</vt:lpstr>
      <vt:lpstr>Príklad konverzií</vt:lpstr>
      <vt:lpstr>Obmedzenia preťažovania operátorov</vt:lpstr>
      <vt:lpstr>Typovo bezpečné linkovanie</vt:lpstr>
      <vt:lpstr>Entropia softvéru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651</cp:revision>
  <dcterms:created xsi:type="dcterms:W3CDTF">2005-10-09T17:16:28Z</dcterms:created>
  <dcterms:modified xsi:type="dcterms:W3CDTF">2019-10-15T04:44:06Z</dcterms:modified>
</cp:coreProperties>
</file>