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4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9144000" cy="6858000" type="screen4x3"/>
  <p:notesSz cx="7086600" cy="102108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8" autoAdjust="0"/>
  </p:normalViewPr>
  <p:slideViewPr>
    <p:cSldViewPr>
      <p:cViewPr varScale="1">
        <p:scale>
          <a:sx n="102" d="100"/>
          <a:sy n="102" d="100"/>
        </p:scale>
        <p:origin x="18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4F2E4C-0C17-4132-AFC3-9B7E7043406C}" type="datetimeFigureOut">
              <a:rPr lang="sk-SK"/>
              <a:pPr>
                <a:defRPr/>
              </a:pPr>
              <a:t>19. 11. 2019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49813"/>
            <a:ext cx="5670550" cy="4595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Upravte štýl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644FF27-1778-4A74-864B-078B4E3F8CF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00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5877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Podobne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getchar</a:t>
            </a:r>
            <a:r>
              <a:rPr lang="en-US" dirty="0" smtClean="0"/>
              <a:t>()</a:t>
            </a:r>
            <a:endParaRPr lang="sk-SK" dirty="0" smtClean="0"/>
          </a:p>
          <a:p>
            <a:pPr marL="171450" indent="-171450">
              <a:buFontTx/>
              <a:buChar char="-"/>
            </a:pPr>
            <a:r>
              <a:rPr lang="sk-SK" dirty="0" smtClean="0"/>
              <a:t>Ako</a:t>
            </a:r>
            <a:r>
              <a:rPr lang="sk-SK" baseline="0" dirty="0" smtClean="0"/>
              <a:t> na štandardnom vstupe generovať EOF? </a:t>
            </a:r>
            <a:r>
              <a:rPr lang="sk-SK" baseline="0" dirty="0" err="1" smtClean="0"/>
              <a:t>Ctrl-Z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757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Surface (vrstva)</a:t>
            </a:r>
            <a:endParaRPr lang="sk-SK" smtClean="0"/>
          </a:p>
        </p:txBody>
      </p:sp>
      <p:sp>
        <p:nvSpPr>
          <p:cNvPr id="3789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31BA19-9DC2-4352-8972-D4146A9809E2}" type="slidenum">
              <a:rPr lang="sk-SK" smtClean="0"/>
              <a:pPr eaLnBrk="1" hangingPunct="1"/>
              <a:t>28</a:t>
            </a:fld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k-SK" smtClean="0"/>
              <a:t>SDL_SetColorKey(bmp, SDL_SRCCOLORKEY | SDL_RLEACCEL, SDL_MapRGB(bmp-&gt;format, </a:t>
            </a:r>
            <a:r>
              <a:rPr lang="en-US" smtClean="0"/>
              <a:t>R, G, B</a:t>
            </a:r>
            <a:r>
              <a:rPr lang="sk-SK" smtClean="0"/>
              <a:t>));</a:t>
            </a:r>
          </a:p>
          <a:p>
            <a:endParaRPr lang="en-US" i="1" smtClean="0"/>
          </a:p>
          <a:p>
            <a:r>
              <a:rPr lang="sk-SK" smtClean="0"/>
              <a:t>SDL_RLEACCEL</a:t>
            </a:r>
            <a:r>
              <a:rPr lang="en-US" smtClean="0"/>
              <a:t> : </a:t>
            </a:r>
            <a:r>
              <a:rPr lang="en-US" i="1" smtClean="0"/>
              <a:t>RLE accelleration is used when using a colorkey (that is, when you pick a particular color in your surface that you wish to be transparent... it's like the transparency capabilities of GIF images).</a:t>
            </a:r>
          </a:p>
          <a:p>
            <a:r>
              <a:rPr lang="en-US" i="1" smtClean="0"/>
              <a:t>RLE (Run-Length-Encoding) is a way of compressing data so that repeats are made smaller.</a:t>
            </a:r>
            <a:endParaRPr lang="sk-SK" smtClean="0"/>
          </a:p>
        </p:txBody>
      </p:sp>
      <p:sp>
        <p:nvSpPr>
          <p:cNvPr id="3891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E7A1D-8C0F-47A9-B084-EE6CCD1A081C}" type="slidenum">
              <a:rPr lang="sk-SK" smtClean="0"/>
              <a:pPr eaLnBrk="1" hangingPunct="1"/>
              <a:t>29</a:t>
            </a:fld>
            <a:endParaRPr 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smtClean="0"/>
          </a:p>
        </p:txBody>
      </p:sp>
      <p:sp>
        <p:nvSpPr>
          <p:cNvPr id="3994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31ECA7-5C2E-46A8-8C72-66A45D1DDA04}" type="slidenum">
              <a:rPr lang="sk-SK" smtClean="0"/>
              <a:pPr eaLnBrk="1" hangingPunct="1"/>
              <a:t>32</a:t>
            </a:fld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C-</a:t>
            </a:r>
            <a:r>
              <a:rPr lang="sk-SK" baseline="0" dirty="0" smtClean="0"/>
              <a:t> jazyk - </a:t>
            </a:r>
            <a:r>
              <a:rPr lang="sk-SK" dirty="0" smtClean="0"/>
              <a:t>.h</a:t>
            </a:r>
          </a:p>
          <a:p>
            <a:r>
              <a:rPr lang="sk-SK" dirty="0" smtClean="0"/>
              <a:t>C++</a:t>
            </a:r>
            <a:r>
              <a:rPr lang="sk-SK" baseline="0" dirty="0" smtClean="0"/>
              <a:t> </a:t>
            </a:r>
            <a:r>
              <a:rPr lang="sk-SK" dirty="0" smtClean="0"/>
              <a:t>c... </a:t>
            </a:r>
            <a:r>
              <a:rPr lang="sk-SK" dirty="0" err="1" smtClean="0"/>
              <a:t>Using</a:t>
            </a:r>
            <a:r>
              <a:rPr lang="sk-SK" dirty="0" smtClean="0"/>
              <a:t> </a:t>
            </a:r>
            <a:r>
              <a:rPr lang="sk-SK" dirty="0" err="1" smtClean="0"/>
              <a:t>namespace</a:t>
            </a:r>
            <a:r>
              <a:rPr lang="sk-SK" dirty="0" smtClean="0"/>
              <a:t> </a:t>
            </a:r>
            <a:r>
              <a:rPr lang="sk-SK" dirty="0" err="1" smtClean="0"/>
              <a:t>std</a:t>
            </a:r>
            <a:endParaRPr lang="sk-SK" dirty="0" smtClean="0"/>
          </a:p>
          <a:p>
            <a:r>
              <a:rPr lang="sk-SK" dirty="0" smtClean="0"/>
              <a:t>V C++</a:t>
            </a:r>
            <a:r>
              <a:rPr lang="sk-SK" baseline="0" dirty="0" smtClean="0"/>
              <a:t> i dlhšie ako povoľuje systém – rôzne názvy</a:t>
            </a:r>
          </a:p>
          <a:p>
            <a:endParaRPr lang="sk-SK" baseline="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654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03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 smtClean="0"/>
              <a:t>Lokálne nastavenia</a:t>
            </a:r>
          </a:p>
          <a:p>
            <a:pPr marL="171450" indent="-171450">
              <a:buFontTx/>
              <a:buChar char="-"/>
            </a:pPr>
            <a:r>
              <a:rPr lang="sk-SK" dirty="0" smtClean="0"/>
              <a:t>Vstup/výstup</a:t>
            </a:r>
          </a:p>
          <a:p>
            <a:pPr marL="171450" indent="-171450">
              <a:buFontTx/>
              <a:buChar char="-"/>
            </a:pPr>
            <a:r>
              <a:rPr lang="sk-SK" dirty="0" smtClean="0"/>
              <a:t>Reťazce</a:t>
            </a:r>
          </a:p>
          <a:p>
            <a:pPr marL="171450" indent="-171450">
              <a:buFontTx/>
              <a:buChar char="-"/>
            </a:pPr>
            <a:r>
              <a:rPr lang="sk-SK" dirty="0" smtClean="0"/>
              <a:t>Matematické</a:t>
            </a:r>
            <a:r>
              <a:rPr lang="sk-SK" baseline="0" dirty="0" smtClean="0"/>
              <a:t> výpočty</a:t>
            </a:r>
          </a:p>
          <a:p>
            <a:pPr marL="171450" indent="-171450">
              <a:buFontTx/>
              <a:buChar char="-"/>
            </a:pPr>
            <a:r>
              <a:rPr lang="sk-SK" baseline="0" dirty="0" smtClean="0"/>
              <a:t>Práca s pamäťou</a:t>
            </a:r>
          </a:p>
          <a:p>
            <a:pPr marL="171450" indent="-171450">
              <a:buFontTx/>
              <a:buChar char="-"/>
            </a:pPr>
            <a:r>
              <a:rPr lang="sk-SK" baseline="0" dirty="0" smtClean="0"/>
              <a:t>Ošetrovanie chýb</a:t>
            </a:r>
          </a:p>
          <a:p>
            <a:pPr marL="171450" indent="-171450">
              <a:buFontTx/>
              <a:buChar char="-"/>
            </a:pPr>
            <a:r>
              <a:rPr lang="sk-SK" baseline="0" dirty="0" smtClean="0"/>
              <a:t>Vlákna</a:t>
            </a:r>
          </a:p>
          <a:p>
            <a:pPr marL="171450" indent="-171450">
              <a:buFontTx/>
              <a:buChar char="-"/>
            </a:pPr>
            <a:r>
              <a:rPr lang="sk-SK" baseline="0" dirty="0" smtClean="0"/>
              <a:t>Atď.</a:t>
            </a:r>
          </a:p>
          <a:p>
            <a:pPr marL="171450" indent="-171450">
              <a:buFontTx/>
              <a:buChar char="-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60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 smtClean="0"/>
              <a:t>Lokálne nastavenia</a:t>
            </a:r>
          </a:p>
          <a:p>
            <a:pPr marL="171450" indent="-171450">
              <a:buFontTx/>
              <a:buChar char="-"/>
            </a:pPr>
            <a:r>
              <a:rPr lang="sk-SK" dirty="0" smtClean="0"/>
              <a:t>Vstup/výstup</a:t>
            </a:r>
          </a:p>
          <a:p>
            <a:pPr marL="171450" indent="-171450">
              <a:buFontTx/>
              <a:buChar char="-"/>
            </a:pPr>
            <a:r>
              <a:rPr lang="sk-SK" dirty="0" smtClean="0"/>
              <a:t>Súborový systém C++ 17</a:t>
            </a:r>
          </a:p>
          <a:p>
            <a:pPr marL="171450" indent="-171450">
              <a:buFontTx/>
              <a:buChar char="-"/>
            </a:pPr>
            <a:r>
              <a:rPr lang="sk-SK" dirty="0" err="1" smtClean="0"/>
              <a:t>String</a:t>
            </a:r>
            <a:endParaRPr lang="sk-SK" dirty="0" smtClean="0"/>
          </a:p>
          <a:p>
            <a:pPr marL="171450" indent="-171450">
              <a:buFontTx/>
              <a:buChar char="-"/>
            </a:pPr>
            <a:r>
              <a:rPr lang="sk-SK" dirty="0" smtClean="0"/>
              <a:t>Numerické výpočty </a:t>
            </a:r>
            <a:r>
              <a:rPr lang="sk-SK" dirty="0" err="1" smtClean="0"/>
              <a:t>vallaray</a:t>
            </a:r>
            <a:endParaRPr lang="sk-SK" dirty="0" smtClean="0"/>
          </a:p>
          <a:p>
            <a:pPr marL="171450" indent="-171450">
              <a:buFontTx/>
              <a:buChar char="-"/>
            </a:pPr>
            <a:r>
              <a:rPr lang="sk-SK" dirty="0" smtClean="0"/>
              <a:t>Pamäť</a:t>
            </a:r>
          </a:p>
          <a:p>
            <a:pPr marL="171450" indent="-171450">
              <a:buFontTx/>
              <a:buChar char="-"/>
            </a:pPr>
            <a:r>
              <a:rPr lang="sk-SK" dirty="0" smtClean="0"/>
              <a:t>Kontajnery</a:t>
            </a:r>
          </a:p>
          <a:p>
            <a:pPr marL="171450" indent="-171450">
              <a:buFontTx/>
              <a:buChar char="-"/>
            </a:pPr>
            <a:r>
              <a:rPr lang="sk-SK" dirty="0" err="1" smtClean="0"/>
              <a:t>Iterátory</a:t>
            </a:r>
            <a:endParaRPr lang="sk-SK" dirty="0" smtClean="0"/>
          </a:p>
          <a:p>
            <a:pPr marL="171450" indent="-171450">
              <a:buFontTx/>
              <a:buChar char="-"/>
            </a:pPr>
            <a:r>
              <a:rPr lang="sk-SK" dirty="0" smtClean="0"/>
              <a:t>Algoritmy</a:t>
            </a:r>
          </a:p>
          <a:p>
            <a:pPr marL="171450" indent="-171450">
              <a:buFontTx/>
              <a:buChar char="-"/>
            </a:pPr>
            <a:r>
              <a:rPr lang="sk-SK" dirty="0" smtClean="0"/>
              <a:t>Vlákna</a:t>
            </a:r>
          </a:p>
          <a:p>
            <a:pPr marL="171450" indent="-171450">
              <a:buFontTx/>
              <a:buChar char="-"/>
            </a:pPr>
            <a:endParaRPr lang="sk-SK" dirty="0" smtClean="0"/>
          </a:p>
          <a:p>
            <a:pPr marL="171450" indent="-171450">
              <a:buFontTx/>
              <a:buChar char="-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4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\r,</a:t>
            </a:r>
            <a:r>
              <a:rPr lang="en-US" baseline="0" dirty="0" smtClean="0"/>
              <a:t> \n, 0x04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705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Conio.h</a:t>
            </a:r>
            <a:endParaRPr lang="en-US" dirty="0" smtClean="0"/>
          </a:p>
          <a:p>
            <a:r>
              <a:rPr lang="en-US" dirty="0" err="1" smtClean="0"/>
              <a:t>Io.h</a:t>
            </a:r>
            <a:endParaRPr lang="en-US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793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7509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904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4382A-B076-46CF-A850-9D238CA0028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3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488EC-D444-4CD7-956C-C4ACD049A6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705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B2E80-D974-44FC-9634-72D4CAEE33F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89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3890A-AC52-4DFB-B9F1-90B0CB25408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6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67B26-5B20-428C-BB60-81C354DBC91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98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3126D-C49C-448A-B55F-F7613AA1F76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0B80-F23A-4852-B0B1-87AEC2DFEF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470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E44F-57A3-4E1F-99CE-94548992CF7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96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E38F1-DA44-4074-8FC7-710FB8F31F0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47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2107B-C3D8-454F-A59E-9CE1055ABE3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891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443C-74D8-4FD4-8D4C-22C611FBA6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8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B862611-77CB-44A4-A5F9-9204DE50C81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 bwMode="auto">
          <a:xfrm>
            <a:off x="166328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Kni</a:t>
            </a:r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žnice</a:t>
            </a:r>
          </a:p>
          <a:p>
            <a:pPr algn="ctr"/>
            <a:r>
              <a:rPr lang="sk-SK" sz="9600" kern="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Vstup/Výstup - prúdy</a:t>
            </a:r>
          </a:p>
        </p:txBody>
      </p:sp>
      <p:sp>
        <p:nvSpPr>
          <p:cNvPr id="1126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fstream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súborový vstup-výstup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ios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typy a funkcie pre operácie s prúdmi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iosfwd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preddeklarácie niektorých V/V šablón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iomanip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formátovanie výstupu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istream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triedy pre podporu vstupu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ostream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triedy pre podporu výstupu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sstream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triedy pre prácu s reťazcami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streambuf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bufrovanie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10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Numerické</a:t>
            </a:r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complex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komplexné čísla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numerics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numerické spracovanie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valarray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pole pre numerické spracovanie</a:t>
            </a:r>
          </a:p>
          <a:p>
            <a:pPr>
              <a:buFontTx/>
              <a:buNone/>
            </a:pPr>
            <a:endParaRPr lang="sk-SK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Podpora jazyka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exception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spracovanie výnimiek</a:t>
            </a:r>
          </a:p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limits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základné číselné typy – vlastnosti</a:t>
            </a:r>
          </a:p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new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operátory new a delete – správa pamäti</a:t>
            </a:r>
          </a:p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typeinfo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runtime typová informácia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12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Doplnkov</a:t>
            </a:r>
            <a:r>
              <a:rPr lang="sk-SK" smtClean="0"/>
              <a:t>é</a:t>
            </a:r>
          </a:p>
        </p:txBody>
      </p:sp>
      <p:sp>
        <p:nvSpPr>
          <p:cNvPr id="1433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smtClean="0"/>
              <a:t>Vylepšenie štandardných knižničných funkcií – strcpy – strcpy_s (doplňované tvorcami prekladačov)</a:t>
            </a:r>
          </a:p>
          <a:p>
            <a:r>
              <a:rPr lang="sk-SK" sz="2000" smtClean="0"/>
              <a:t>Podpora konkrétneho operačného systému – systémovo závislé – OWL, MFC,</a:t>
            </a:r>
            <a:r>
              <a:rPr lang="en-US" sz="2000" smtClean="0"/>
              <a:t> wxWidgets, Qt</a:t>
            </a:r>
            <a:r>
              <a:rPr lang="sk-SK" sz="2000" smtClean="0"/>
              <a:t> atď.</a:t>
            </a:r>
          </a:p>
          <a:p>
            <a:r>
              <a:rPr lang="sk-SK" sz="2000" smtClean="0"/>
              <a:t>Aplikačno-špecifické </a:t>
            </a:r>
          </a:p>
          <a:p>
            <a:endParaRPr lang="sk-SK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13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pPr eaLnBrk="1" hangingPunct="1"/>
            <a:r>
              <a:rPr lang="sk-SK" dirty="0" smtClean="0"/>
              <a:t>Práca so súbormi – </a:t>
            </a:r>
            <a:br>
              <a:rPr lang="sk-SK" dirty="0" smtClean="0"/>
            </a:br>
            <a:r>
              <a:rPr lang="sk-SK" dirty="0" smtClean="0"/>
              <a:t>neobjektovo - orientovaná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060848"/>
            <a:ext cx="7844408" cy="4536504"/>
          </a:xfrm>
        </p:spPr>
        <p:txBody>
          <a:bodyPr/>
          <a:lstStyle/>
          <a:p>
            <a:pPr algn="l" eaLnBrk="1" hangingPunct="1"/>
            <a:r>
              <a:rPr lang="sk-SK" sz="2000" dirty="0" smtClean="0">
                <a:solidFill>
                  <a:srgbClr val="FF0000"/>
                </a:solidFill>
              </a:rPr>
              <a:t>Dátový prúd </a:t>
            </a:r>
            <a:r>
              <a:rPr lang="sk-SK" sz="2000" dirty="0" smtClean="0"/>
              <a:t>– zdroj-</a:t>
            </a:r>
            <a:r>
              <a:rPr lang="en-US" sz="2000" dirty="0" smtClean="0"/>
              <a:t>&gt;</a:t>
            </a:r>
            <a:r>
              <a:rPr lang="sk-SK" sz="2000" dirty="0" smtClean="0"/>
              <a:t>spotrebiteľ – buffer, transformácia dát</a:t>
            </a:r>
          </a:p>
          <a:p>
            <a:pPr algn="l" eaLnBrk="1" hangingPunct="1"/>
            <a:r>
              <a:rPr lang="sk-SK" sz="2000" dirty="0" smtClean="0">
                <a:solidFill>
                  <a:srgbClr val="FF0000"/>
                </a:solidFill>
              </a:rPr>
              <a:t>Vstupno-výstupná knižnica</a:t>
            </a:r>
          </a:p>
          <a:p>
            <a:pPr algn="l" eaLnBrk="1" hangingPunct="1"/>
            <a:r>
              <a:rPr lang="sk-SK" sz="2000" dirty="0" smtClean="0">
                <a:solidFill>
                  <a:srgbClr val="FF0000"/>
                </a:solidFill>
              </a:rPr>
              <a:t>Streamy</a:t>
            </a:r>
          </a:p>
          <a:p>
            <a:pPr algn="l" eaLnBrk="1" hangingPunct="1"/>
            <a:r>
              <a:rPr lang="sk-SK" sz="2000" dirty="0" smtClean="0"/>
              <a:t>Práca so súbormi na </a:t>
            </a:r>
            <a:r>
              <a:rPr lang="sk-SK" sz="2000" dirty="0" smtClean="0">
                <a:solidFill>
                  <a:srgbClr val="FF0000"/>
                </a:solidFill>
              </a:rPr>
              <a:t>najnižšej úrovni </a:t>
            </a:r>
            <a:r>
              <a:rPr lang="sk-SK" sz="2000" dirty="0" smtClean="0"/>
              <a:t>– identifikátor súboru </a:t>
            </a:r>
          </a:p>
          <a:p>
            <a:pPr algn="l" eaLnBrk="1" hangingPunct="1"/>
            <a:r>
              <a:rPr lang="sk-SK" sz="2000" dirty="0" smtClean="0"/>
              <a:t>Binárne (ako v pamäti počítača) – komunikácia medzi počítačmi, programami</a:t>
            </a:r>
          </a:p>
          <a:p>
            <a:pPr algn="l" eaLnBrk="1" hangingPunct="1"/>
            <a:r>
              <a:rPr lang="sk-SK" sz="2000" dirty="0" smtClean="0"/>
              <a:t> Textové súbory – znaková reprezentácia dát – pomalšie,  počítač človek, </a:t>
            </a:r>
            <a:r>
              <a:rPr lang="sk-SK" sz="2000" dirty="0" err="1" smtClean="0"/>
              <a:t>xml</a:t>
            </a:r>
            <a:r>
              <a:rPr lang="sk-SK" sz="2000" dirty="0" smtClean="0"/>
              <a:t>-značkovacie jazyky (čitateľné, hľadanie chýb)</a:t>
            </a:r>
          </a:p>
          <a:p>
            <a:pPr algn="l" eaLnBrk="1" hangingPunct="1"/>
            <a:r>
              <a:rPr lang="sk-SK" sz="2000" dirty="0" smtClean="0"/>
              <a:t>Otvorenie súboru – textový alebo binárny</a:t>
            </a:r>
            <a:endParaRPr lang="en-US" sz="2000" dirty="0" smtClean="0"/>
          </a:p>
          <a:p>
            <a:pPr algn="l" eaLnBrk="1" hangingPunct="1"/>
            <a:endParaRPr lang="sk-SK" sz="2000" dirty="0" smtClean="0"/>
          </a:p>
          <a:p>
            <a:pPr algn="l" eaLnBrk="1" hangingPunct="1"/>
            <a:endParaRPr lang="sk-SK" sz="2800" dirty="0" smtClean="0">
              <a:solidFill>
                <a:srgbClr val="0070C0"/>
              </a:solidFill>
            </a:endParaRP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22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Vstupno-výstupná knižnica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smtClean="0"/>
              <a:t>Prostriedky vstupu a výstupu (V/V) nie sú súčasťou jazyka C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Existuje štandardná knižnica vstupno-výstupných funkcií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Každý program, ktorý chce využívať túto  knižnicu, musí obsahovať niekde riadok: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#include &lt;stdio.h&gt;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V knižnici existuje veľké množstvo funkcií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Väčšinou návratová hodnota -1 znamená chybu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Globálna premenná errno je po volaní každej funkcie nastavovaná na kód chyby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Pre použitie premennej errno je nutné vložiť riadok: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#include &lt;errno.h&gt;</a:t>
            </a:r>
            <a:endParaRPr lang="sk-SK" sz="2000" smtClean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15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21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printf</a:t>
            </a:r>
            <a:endParaRPr lang="sk-SK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Výstup ide na štandardný výstup (väčšinou obrazovka)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int printf( format, prem1, prem2, ... );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kde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format: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%[priznak][sirka][.presnost][F|N|h|l|L]typ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priznak: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- prem. bude zarovnaná vľavo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+ prem. bude zarovnaná vpravo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 alternatívne vytlačiť (závisí od typu)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sirka: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600" smtClean="0"/>
              <a:t>počet znakov, na koľko bude prem. vytlačená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presnost: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600" smtClean="0"/>
              <a:t>počet  desatinných miest  pri výstupe premennej, príp.  minimálny  počet  znakov  premennej (typ integer)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600" smtClean="0"/>
              <a:t>musí začínať bodkou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F|N|h|l|L: - modifikátor typu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F	- ďaleký (far) smerník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N	- blízky (near) smerník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h	- short (int)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l	- long (int, float, double)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L	- long (float, double)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16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7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printf - typ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typ - určuje typ premennej: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u="sng" smtClean="0"/>
              <a:t>zn.	typ	formát výstupu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d		int	znamienkové desiatkové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i		int	znamienkové desiatkové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o		int	bezznam. osmičkové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u		int	bezznam. desiatkové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x		int	bezznam. hexadecimálne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X		int		 – " –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f		float	znam. hodnota [-]dddd.dddd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e		float	znam. hodnota [-]d.dddd e [+/-]ddd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g		float	buď f alebo e (závisí od hodnoty prem.)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E		float	to isté ako 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G		float	to isté ako 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c		char	jeden znak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s		char*	tlačí znaky až kým nenarazí na znak '\0‚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p		void*	tlačí premennú ako smerník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17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scanf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000" smtClean="0"/>
              <a:t>int scanf( format, &amp;prem1, &amp;prem2, ... );</a:t>
            </a:r>
          </a:p>
          <a:p>
            <a:pPr eaLnBrk="1" hangingPunct="1"/>
            <a:r>
              <a:rPr lang="sk-SK" sz="2800" smtClean="0"/>
              <a:t>kde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format: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%[sirka][h|l|L]typ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sirka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maximálna veľkosť pri čítaní zo vstupu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F|N|h|l|L:</a:t>
            </a:r>
          </a:p>
          <a:p>
            <a:pPr lvl="3" eaLnBrk="1" hangingPunct="1"/>
            <a:r>
              <a:rPr lang="sk-SK" sz="1800" smtClean="0"/>
              <a:t>modifikátor typu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h	- short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l	- double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L	- long double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typ</a:t>
            </a:r>
          </a:p>
          <a:p>
            <a:pPr lvl="3" eaLnBrk="1" hangingPunct="1"/>
            <a:r>
              <a:rPr lang="sk-SK" sz="1800" smtClean="0"/>
              <a:t>podobnný ako pri printf</a:t>
            </a:r>
          </a:p>
          <a:p>
            <a:pPr eaLnBrk="1" hangingPunct="1"/>
            <a:r>
              <a:rPr lang="en-US" sz="2800" smtClean="0"/>
              <a:t>&amp;</a:t>
            </a:r>
            <a:r>
              <a:rPr lang="sk-SK" sz="2800" smtClean="0"/>
              <a:t> bude pred každou premennou okrem poľa resp. smerníkom do poľa, ktoré chceme načítať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18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0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Formátová konverzia v pamäti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sprintf:</a:t>
            </a:r>
          </a:p>
          <a:p>
            <a:pPr lvl="1" eaLnBrk="1" hangingPunct="1"/>
            <a:r>
              <a:rPr lang="sk-SK" sz="2400" smtClean="0"/>
              <a:t>podobné ako printf, ale výstup ide do string-u</a:t>
            </a:r>
          </a:p>
          <a:p>
            <a:pPr lvl="1" eaLnBrk="1" hangingPunct="1"/>
            <a:r>
              <a:rPr lang="sk-SK" sz="2400" smtClean="0"/>
              <a:t>formátová konverzia v pamäti</a:t>
            </a:r>
          </a:p>
          <a:p>
            <a:pPr lvl="1" eaLnBrk="1" hangingPunct="1"/>
            <a:r>
              <a:rPr lang="sk-SK" sz="2400" smtClean="0"/>
              <a:t>formát taký istý ako pri printf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int sprintf( char *buf, formát, prem1, prem2, ... )</a:t>
            </a:r>
          </a:p>
          <a:p>
            <a:pPr eaLnBrk="1" hangingPunct="1"/>
            <a:r>
              <a:rPr lang="sk-SK" sz="2800" smtClean="0"/>
              <a:t>sscanf:</a:t>
            </a:r>
          </a:p>
          <a:p>
            <a:pPr lvl="1" eaLnBrk="1" hangingPunct="1"/>
            <a:r>
              <a:rPr lang="sk-SK" sz="2400" smtClean="0"/>
              <a:t>podobné ako scanf, ale vstup ide zo string-u</a:t>
            </a:r>
          </a:p>
          <a:p>
            <a:pPr lvl="1" eaLnBrk="1" hangingPunct="1"/>
            <a:r>
              <a:rPr lang="sk-SK" sz="2400" smtClean="0"/>
              <a:t>formátová konverzia v pamäti</a:t>
            </a:r>
          </a:p>
          <a:p>
            <a:pPr lvl="1" eaLnBrk="1" hangingPunct="1"/>
            <a:r>
              <a:rPr lang="sk-SK" sz="2400" smtClean="0"/>
              <a:t>formát taký istý ako pri scanf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int sscanf( char *buf, formát, &amp;prem1, &amp;prem2, ... )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19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8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Druhy knižníc</a:t>
            </a:r>
          </a:p>
        </p:txBody>
      </p:sp>
      <p:sp>
        <p:nvSpPr>
          <p:cNvPr id="3075" name="Zástupný symbol obsahu 2"/>
          <p:cNvSpPr>
            <a:spLocks noGrp="1"/>
          </p:cNvSpPr>
          <p:nvPr>
            <p:ph idx="1"/>
          </p:nvPr>
        </p:nvSpPr>
        <p:spPr>
          <a:xfrm>
            <a:off x="1115616" y="980728"/>
            <a:ext cx="7258000" cy="5732462"/>
          </a:xfrm>
        </p:spPr>
        <p:txBody>
          <a:bodyPr/>
          <a:lstStyle/>
          <a:p>
            <a:r>
              <a:rPr lang="sk-SK" sz="2800" dirty="0" smtClean="0"/>
              <a:t>Štandardné</a:t>
            </a:r>
          </a:p>
          <a:p>
            <a:r>
              <a:rPr lang="sk-SK" sz="2800" dirty="0" smtClean="0"/>
              <a:t>Doplnkové </a:t>
            </a:r>
          </a:p>
          <a:p>
            <a:pPr lvl="1"/>
            <a:r>
              <a:rPr lang="sk-SK" dirty="0" smtClean="0"/>
              <a:t>doplnené tvorcami prekladačov</a:t>
            </a:r>
          </a:p>
          <a:p>
            <a:pPr lvl="1"/>
            <a:r>
              <a:rPr lang="sk-SK" dirty="0" smtClean="0"/>
              <a:t>komerčné</a:t>
            </a:r>
          </a:p>
          <a:p>
            <a:endParaRPr lang="sk-SK" dirty="0" smtClean="0"/>
          </a:p>
          <a:p>
            <a:r>
              <a:rPr lang="sk-SK" sz="2800" dirty="0" err="1" smtClean="0"/>
              <a:t>Funkcionálne</a:t>
            </a:r>
            <a:endParaRPr lang="sk-SK" sz="2800" dirty="0" smtClean="0"/>
          </a:p>
          <a:p>
            <a:r>
              <a:rPr lang="sk-SK" sz="2800" dirty="0" err="1" smtClean="0"/>
              <a:t>Objektovo-orientované</a:t>
            </a:r>
            <a:endParaRPr lang="sk-SK" sz="2800" dirty="0" smtClean="0"/>
          </a:p>
          <a:p>
            <a:endParaRPr lang="sk-SK" sz="2800" dirty="0" smtClean="0"/>
          </a:p>
          <a:p>
            <a:r>
              <a:rPr lang="sk-SK" sz="2800" dirty="0" smtClean="0"/>
              <a:t>Statické - </a:t>
            </a:r>
            <a:r>
              <a:rPr lang="sk-SK" sz="2800" dirty="0" err="1" smtClean="0"/>
              <a:t>lib</a:t>
            </a:r>
            <a:endParaRPr lang="sk-SK" sz="2800" dirty="0" smtClean="0"/>
          </a:p>
          <a:p>
            <a:r>
              <a:rPr lang="sk-SK" sz="2800" dirty="0" smtClean="0"/>
              <a:t>Dynamické – potrebná podpora systému (Windows – DLL, Linux - so)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Neobjektové prúdy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678" y="1053939"/>
            <a:ext cx="8640960" cy="5732462"/>
          </a:xfrm>
        </p:spPr>
        <p:txBody>
          <a:bodyPr/>
          <a:lstStyle/>
          <a:p>
            <a:pPr eaLnBrk="1" hangingPunct="1"/>
            <a:r>
              <a:rPr lang="sk-SK" sz="2400" dirty="0" smtClean="0"/>
              <a:t>Práca so súbormi na vyššej úrovni</a:t>
            </a:r>
          </a:p>
          <a:p>
            <a:pPr eaLnBrk="1" hangingPunct="1"/>
            <a:r>
              <a:rPr lang="sk-SK" sz="2400" dirty="0" smtClean="0"/>
              <a:t>Prúd/stream je tok dát (zo súboru alebo vstupného zariadenie, alebo do súboru alebo výstupného zariadenia)</a:t>
            </a:r>
          </a:p>
          <a:p>
            <a:pPr eaLnBrk="1" hangingPunct="1"/>
            <a:r>
              <a:rPr lang="sk-SK" sz="2400" dirty="0" smtClean="0"/>
              <a:t>Keď  chceme  so  súborom  pracovať musíme ho otvoriť a na konci zatvoriť</a:t>
            </a:r>
          </a:p>
          <a:p>
            <a:pPr eaLnBrk="1" hangingPunct="1"/>
            <a:r>
              <a:rPr lang="sk-SK" sz="2400" dirty="0" smtClean="0"/>
              <a:t>Otvorenie súboru: </a:t>
            </a:r>
            <a:r>
              <a:rPr lang="sk-SK" sz="2400" dirty="0" err="1" smtClean="0"/>
              <a:t>fopen</a:t>
            </a:r>
            <a:endParaRPr lang="sk-SK" sz="2400" dirty="0" smtClean="0"/>
          </a:p>
          <a:p>
            <a:pPr eaLnBrk="1" hangingPunct="1"/>
            <a:r>
              <a:rPr lang="sk-SK" sz="2400" dirty="0" smtClean="0"/>
              <a:t>Zatvorenie súboru: </a:t>
            </a:r>
            <a:r>
              <a:rPr lang="sk-SK" sz="2400" dirty="0" err="1" smtClean="0"/>
              <a:t>fclose</a:t>
            </a:r>
            <a:endParaRPr lang="sk-SK" sz="2400" dirty="0" smtClean="0"/>
          </a:p>
          <a:p>
            <a:pPr eaLnBrk="1" hangingPunct="1"/>
            <a:r>
              <a:rPr lang="sk-SK" sz="2400" dirty="0" smtClean="0"/>
              <a:t>Pre prácu s prúdmi množstvo funkcií f....</a:t>
            </a:r>
          </a:p>
          <a:p>
            <a:pPr marL="457200" lvl="1" indent="0" eaLnBrk="1" hangingPunct="1">
              <a:buNone/>
            </a:pPr>
            <a:r>
              <a:rPr lang="sk-SK" sz="2000" dirty="0" err="1" smtClean="0"/>
              <a:t>fputc</a:t>
            </a:r>
            <a:r>
              <a:rPr lang="sk-SK" sz="2000" dirty="0" smtClean="0"/>
              <a:t>, </a:t>
            </a:r>
            <a:r>
              <a:rPr lang="sk-SK" sz="2000" dirty="0" err="1" smtClean="0"/>
              <a:t>fputs</a:t>
            </a:r>
            <a:r>
              <a:rPr lang="sk-SK" sz="2000" dirty="0" smtClean="0"/>
              <a:t>, </a:t>
            </a:r>
            <a:r>
              <a:rPr lang="sk-SK" sz="2000" dirty="0" err="1" smtClean="0"/>
              <a:t>feof</a:t>
            </a:r>
            <a:r>
              <a:rPr lang="sk-SK" sz="2000" dirty="0" smtClean="0"/>
              <a:t>, </a:t>
            </a:r>
            <a:r>
              <a:rPr lang="sk-SK" sz="2000" dirty="0" err="1" smtClean="0"/>
              <a:t>fgetc</a:t>
            </a:r>
            <a:r>
              <a:rPr lang="sk-SK" sz="2000" dirty="0" smtClean="0"/>
              <a:t>, </a:t>
            </a:r>
            <a:r>
              <a:rPr lang="sk-SK" sz="2000" dirty="0" err="1" smtClean="0"/>
              <a:t>fgets</a:t>
            </a:r>
            <a:r>
              <a:rPr lang="sk-SK" sz="2000" dirty="0" smtClean="0"/>
              <a:t>, </a:t>
            </a:r>
            <a:r>
              <a:rPr lang="sk-SK" sz="2000" dirty="0" err="1" smtClean="0"/>
              <a:t>fflush</a:t>
            </a:r>
            <a:r>
              <a:rPr lang="sk-SK" sz="2000" dirty="0" smtClean="0"/>
              <a:t>, </a:t>
            </a:r>
            <a:r>
              <a:rPr lang="sk-SK" sz="2000" dirty="0" err="1" smtClean="0"/>
              <a:t>fread</a:t>
            </a:r>
            <a:r>
              <a:rPr lang="sk-SK" sz="2000" dirty="0" smtClean="0"/>
              <a:t>, </a:t>
            </a:r>
            <a:r>
              <a:rPr lang="sk-SK" sz="2000" dirty="0" err="1" smtClean="0"/>
              <a:t>fwrite</a:t>
            </a:r>
            <a:r>
              <a:rPr lang="sk-SK" sz="2000" dirty="0" smtClean="0"/>
              <a:t>, ...</a:t>
            </a:r>
          </a:p>
          <a:p>
            <a:pPr eaLnBrk="1" hangingPunct="1"/>
            <a:r>
              <a:rPr lang="sk-SK" sz="2400" dirty="0" smtClean="0"/>
              <a:t>Pri spustení programu sú otvorené prúdy streamy</a:t>
            </a:r>
          </a:p>
          <a:p>
            <a:pPr lvl="1" eaLnBrk="1" hangingPunct="1">
              <a:buFontTx/>
              <a:buNone/>
            </a:pPr>
            <a:r>
              <a:rPr lang="sk-SK" sz="2000" dirty="0" err="1" smtClean="0"/>
              <a:t>stdin</a:t>
            </a:r>
            <a:r>
              <a:rPr lang="sk-SK" sz="2000" dirty="0" smtClean="0"/>
              <a:t> – štandardný vstupný stream</a:t>
            </a:r>
          </a:p>
          <a:p>
            <a:pPr lvl="1" eaLnBrk="1" hangingPunct="1">
              <a:buFontTx/>
              <a:buNone/>
            </a:pPr>
            <a:r>
              <a:rPr lang="sk-SK" sz="2000" dirty="0" err="1" smtClean="0"/>
              <a:t>stdout</a:t>
            </a:r>
            <a:r>
              <a:rPr lang="sk-SK" sz="2000" dirty="0" smtClean="0"/>
              <a:t> – štandardný výstupný stream</a:t>
            </a:r>
          </a:p>
          <a:p>
            <a:pPr lvl="1" eaLnBrk="1" hangingPunct="1">
              <a:buFontTx/>
              <a:buNone/>
            </a:pPr>
            <a:r>
              <a:rPr lang="sk-SK" sz="2000" dirty="0" err="1" smtClean="0"/>
              <a:t>st</a:t>
            </a:r>
            <a:r>
              <a:rPr lang="en-US" sz="2000" dirty="0" smtClean="0"/>
              <a:t>d</a:t>
            </a:r>
            <a:r>
              <a:rPr lang="sk-SK" sz="2000" dirty="0" err="1" smtClean="0"/>
              <a:t>err</a:t>
            </a:r>
            <a:r>
              <a:rPr lang="sk-SK" sz="2000" dirty="0" smtClean="0"/>
              <a:t> – štandardný chybový stream</a:t>
            </a:r>
          </a:p>
          <a:p>
            <a:pPr eaLnBrk="1" hangingPunct="1"/>
            <a:r>
              <a:rPr lang="sk-SK" sz="2400" dirty="0" smtClean="0"/>
              <a:t>Max</a:t>
            </a:r>
            <a:r>
              <a:rPr lang="sk-SK" sz="2400" dirty="0"/>
              <a:t>. počet súčasne otvorených súborov </a:t>
            </a:r>
            <a:r>
              <a:rPr lang="sk-SK" sz="2400" dirty="0" smtClean="0"/>
              <a:t>(FILES, </a:t>
            </a:r>
            <a:r>
              <a:rPr lang="sk-SK" sz="2400" dirty="0" err="1" smtClean="0"/>
              <a:t>ulimit</a:t>
            </a:r>
            <a:r>
              <a:rPr lang="sk-SK" sz="2400" dirty="0" smtClean="0"/>
              <a:t>)</a:t>
            </a:r>
            <a:endParaRPr lang="sk-SK" sz="2400" dirty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20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67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fopen, fclose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FILE *</a:t>
            </a:r>
            <a:r>
              <a:rPr lang="sk-SK" sz="1600" dirty="0" err="1" smtClean="0"/>
              <a:t>fopen</a:t>
            </a:r>
            <a:r>
              <a:rPr lang="sk-SK" sz="1600" dirty="0" smtClean="0"/>
              <a:t>( </a:t>
            </a:r>
            <a:r>
              <a:rPr lang="sk-SK" sz="1600" dirty="0" err="1" smtClean="0"/>
              <a:t>char</a:t>
            </a:r>
            <a:r>
              <a:rPr lang="sk-SK" sz="1600" dirty="0" smtClean="0"/>
              <a:t> *meno, </a:t>
            </a:r>
            <a:r>
              <a:rPr lang="sk-SK" sz="1600" dirty="0" err="1" smtClean="0"/>
              <a:t>char</a:t>
            </a:r>
            <a:r>
              <a:rPr lang="sk-SK" sz="1600" dirty="0" smtClean="0"/>
              <a:t> *</a:t>
            </a:r>
            <a:r>
              <a:rPr lang="sk-SK" sz="1600" dirty="0" err="1" smtClean="0"/>
              <a:t>mod</a:t>
            </a:r>
            <a:r>
              <a:rPr lang="sk-SK" sz="1600" dirty="0" smtClean="0"/>
              <a:t> )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funkcia vracia smerník na štruktúru FILE, ak sa súbor dá</a:t>
            </a:r>
            <a:br>
              <a:rPr lang="sk-SK" sz="1400" dirty="0" smtClean="0"/>
            </a:br>
            <a:r>
              <a:rPr lang="sk-SK" sz="1400" dirty="0" smtClean="0"/>
              <a:t>   otvoriť a NULL ak sa súbor nedá otvoriť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v premennej </a:t>
            </a:r>
            <a:r>
              <a:rPr lang="sk-SK" sz="1400" dirty="0" err="1" smtClean="0"/>
              <a:t>errno</a:t>
            </a:r>
            <a:r>
              <a:rPr lang="sk-SK" sz="1400" dirty="0" smtClean="0"/>
              <a:t> je dôvod, prečo sa nepodarilo otvoriť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meno: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názov súboru, ktorý chcem otvoriť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pozor na znak </a:t>
            </a:r>
            <a:r>
              <a:rPr lang="en-US" sz="1400" dirty="0" smtClean="0"/>
              <a:t>’</a:t>
            </a:r>
            <a:r>
              <a:rPr lang="sk-SK" sz="1400" dirty="0" smtClean="0"/>
              <a:t>\</a:t>
            </a:r>
            <a:r>
              <a:rPr lang="en-US" sz="1400" dirty="0" smtClean="0"/>
              <a:t>’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mod</a:t>
            </a:r>
            <a:r>
              <a:rPr lang="sk-SK" sz="1600" dirty="0" smtClean="0"/>
              <a:t>: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mód v ktorom má byť súbor otvorený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r		(</a:t>
            </a:r>
            <a:r>
              <a:rPr lang="sk-SK" sz="1400" dirty="0" err="1" smtClean="0"/>
              <a:t>read</a:t>
            </a:r>
            <a:r>
              <a:rPr lang="sk-SK" sz="1400" dirty="0" smtClean="0"/>
              <a:t>) otvorenie súboru iba pre čítanie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w		(</a:t>
            </a:r>
            <a:r>
              <a:rPr lang="sk-SK" sz="1400" dirty="0" err="1" smtClean="0"/>
              <a:t>write</a:t>
            </a:r>
            <a:r>
              <a:rPr lang="sk-SK" sz="1400" dirty="0" smtClean="0"/>
              <a:t>) vytvorenie - " - pre zápis, ak už súbor existuje, bude zrušený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a		(</a:t>
            </a:r>
            <a:r>
              <a:rPr lang="sk-SK" sz="1400" dirty="0" err="1" smtClean="0"/>
              <a:t>append</a:t>
            </a:r>
            <a:r>
              <a:rPr lang="sk-SK" sz="1400" dirty="0" smtClean="0"/>
              <a:t>) otvorenie súboru pre zápis na koniec súboru,</a:t>
            </a:r>
            <a:br>
              <a:rPr lang="sk-SK" sz="1400" dirty="0" smtClean="0"/>
            </a:br>
            <a:r>
              <a:rPr lang="sk-SK" sz="1400" dirty="0" smtClean="0"/>
              <a:t>	ak súbor neexistuje, tak ho vytvorí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r+		otvorenie súboru pre </a:t>
            </a:r>
            <a:r>
              <a:rPr lang="sk-SK" sz="1400" dirty="0" err="1" smtClean="0"/>
              <a:t>update</a:t>
            </a:r>
            <a:r>
              <a:rPr lang="sk-SK" sz="1400" dirty="0" smtClean="0"/>
              <a:t> (čítanie aj zápis) ak existuje, bude ponechaný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w+	vytvorenie súboru pre </a:t>
            </a:r>
            <a:r>
              <a:rPr lang="sk-SK" sz="1400" dirty="0" err="1" smtClean="0"/>
              <a:t>update</a:t>
            </a:r>
            <a:r>
              <a:rPr lang="sk-SK" sz="1400" dirty="0" smtClean="0"/>
              <a:t>, ak už súbor existuje, bude zrušený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a+  	otvorenie pre </a:t>
            </a:r>
            <a:r>
              <a:rPr lang="sk-SK" sz="1400" dirty="0" err="1" smtClean="0"/>
              <a:t>update</a:t>
            </a:r>
            <a:r>
              <a:rPr lang="sk-SK" sz="1400" dirty="0" smtClean="0"/>
              <a:t> (ako r+, ale ukazovateľ koniec súboru)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doplnkový mód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b  - otvoriť ako binárny súbor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t  - otvoriť ako textový súbor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fclose</a:t>
            </a:r>
            <a:r>
              <a:rPr lang="sk-SK" sz="1600" dirty="0" smtClean="0"/>
              <a:t>( FILE</a:t>
            </a:r>
            <a:r>
              <a:rPr lang="en-US" sz="1600" dirty="0" smtClean="0"/>
              <a:t>* )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zatvorenie</a:t>
            </a:r>
            <a:r>
              <a:rPr lang="en-US" sz="1400" dirty="0" smtClean="0"/>
              <a:t> </a:t>
            </a:r>
            <a:r>
              <a:rPr lang="sk-SK" sz="1400" dirty="0" smtClean="0"/>
              <a:t>súboru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vracia -1 ak sa nepodarilo zatvoriť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v premennej </a:t>
            </a:r>
            <a:r>
              <a:rPr lang="sk-SK" sz="1400" dirty="0" err="1" smtClean="0"/>
              <a:t>errno</a:t>
            </a:r>
            <a:r>
              <a:rPr lang="sk-SK" sz="1400" dirty="0" smtClean="0"/>
              <a:t> je dôvod, prečo sa nepodarilo zatvoriť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21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5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fprintf, fscanf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funkcia </a:t>
            </a:r>
            <a:r>
              <a:rPr lang="sk-SK" sz="1800" dirty="0" err="1" smtClean="0"/>
              <a:t>fprintf</a:t>
            </a:r>
            <a:r>
              <a:rPr lang="sk-SK" sz="1800" dirty="0" smtClean="0"/>
              <a:t> - podobná ako </a:t>
            </a:r>
            <a:r>
              <a:rPr lang="sk-SK" sz="1800" dirty="0" err="1" smtClean="0"/>
              <a:t>printf</a:t>
            </a:r>
            <a:r>
              <a:rPr lang="sk-SK" sz="1800" dirty="0" smtClean="0"/>
              <a:t>, ale výstup ide do súboru (</a:t>
            </a:r>
            <a:r>
              <a:rPr lang="sk-SK" sz="1800" dirty="0" err="1" smtClean="0"/>
              <a:t>stream-u</a:t>
            </a:r>
            <a:r>
              <a:rPr lang="sk-SK" sz="18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</a:t>
            </a:r>
            <a:r>
              <a:rPr lang="sk-SK" sz="1400" dirty="0" err="1" smtClean="0"/>
              <a:t>fprintf</a:t>
            </a:r>
            <a:r>
              <a:rPr lang="sk-SK" sz="1400" dirty="0" smtClean="0"/>
              <a:t>( FILE *f, </a:t>
            </a:r>
            <a:r>
              <a:rPr lang="sk-SK" sz="1400" dirty="0" err="1" smtClean="0"/>
              <a:t>format</a:t>
            </a:r>
            <a:r>
              <a:rPr lang="sk-SK" sz="1400" dirty="0" smtClean="0"/>
              <a:t>, prem1, prem2, ... )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funkcia </a:t>
            </a:r>
            <a:r>
              <a:rPr lang="sk-SK" sz="1800" dirty="0" err="1" smtClean="0"/>
              <a:t>fscanf</a:t>
            </a:r>
            <a:r>
              <a:rPr lang="sk-SK" sz="1800" dirty="0" smtClean="0"/>
              <a:t> - podobná ako </a:t>
            </a:r>
            <a:r>
              <a:rPr lang="sk-SK" sz="1800" dirty="0" err="1" smtClean="0"/>
              <a:t>scanf</a:t>
            </a:r>
            <a:r>
              <a:rPr lang="sk-SK" sz="1800" dirty="0" smtClean="0"/>
              <a:t>, ale vstup ide zo súboru (</a:t>
            </a:r>
            <a:r>
              <a:rPr lang="sk-SK" sz="1800" dirty="0" err="1" smtClean="0"/>
              <a:t>stream-u</a:t>
            </a:r>
            <a:r>
              <a:rPr lang="sk-SK" sz="18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</a:t>
            </a:r>
            <a:r>
              <a:rPr lang="sk-SK" sz="1400" dirty="0" err="1" smtClean="0"/>
              <a:t>fscanf</a:t>
            </a:r>
            <a:r>
              <a:rPr lang="sk-SK" sz="1400" dirty="0" smtClean="0"/>
              <a:t>( FILE *f, </a:t>
            </a:r>
            <a:r>
              <a:rPr lang="sk-SK" sz="1400" dirty="0" err="1" smtClean="0"/>
              <a:t>format</a:t>
            </a:r>
            <a:r>
              <a:rPr lang="sk-SK" sz="1400" dirty="0" smtClean="0"/>
              <a:t>, &amp;prem1, &amp;prem2, ... )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Príklad: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main</a:t>
            </a:r>
            <a:r>
              <a:rPr lang="sk-SK" sz="1400" dirty="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FILE </a:t>
            </a:r>
            <a:r>
              <a:rPr lang="en-US" sz="1400" dirty="0" smtClean="0"/>
              <a:t>*</a:t>
            </a:r>
            <a:r>
              <a:rPr lang="sk-SK" sz="1400" dirty="0" smtClean="0"/>
              <a:t>f,</a:t>
            </a:r>
            <a:r>
              <a:rPr lang="en-US" sz="1400" dirty="0" smtClean="0"/>
              <a:t> *</a:t>
            </a:r>
            <a:r>
              <a:rPr lang="sk-SK" sz="1400" dirty="0" smtClean="0"/>
              <a:t>g;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f = </a:t>
            </a:r>
            <a:r>
              <a:rPr lang="sk-SK" sz="1400" dirty="0" err="1" smtClean="0"/>
              <a:t>fopen</a:t>
            </a:r>
            <a:r>
              <a:rPr lang="sk-SK" sz="1400" dirty="0" smtClean="0"/>
              <a:t>( "</a:t>
            </a:r>
            <a:r>
              <a:rPr lang="sk-SK" sz="1400" dirty="0" err="1" smtClean="0"/>
              <a:t>jano.dat</a:t>
            </a:r>
            <a:r>
              <a:rPr lang="sk-SK" sz="1400" dirty="0" smtClean="0"/>
              <a:t>", "</a:t>
            </a:r>
            <a:r>
              <a:rPr lang="sk-SK" sz="1400" dirty="0" err="1" smtClean="0"/>
              <a:t>w+b</a:t>
            </a:r>
            <a:r>
              <a:rPr lang="sk-SK" sz="1400" dirty="0" smtClean="0"/>
              <a:t>"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if</a:t>
            </a:r>
            <a:r>
              <a:rPr lang="sk-SK" sz="1400" dirty="0" smtClean="0"/>
              <a:t>( f == NULL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	/* chybové hlásenie 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g = </a:t>
            </a:r>
            <a:r>
              <a:rPr lang="sk-SK" sz="1400" dirty="0" err="1" smtClean="0"/>
              <a:t>fopen</a:t>
            </a:r>
            <a:r>
              <a:rPr lang="sk-SK" sz="1400" dirty="0" smtClean="0"/>
              <a:t>( "</a:t>
            </a:r>
            <a:r>
              <a:rPr lang="sk-SK" sz="1400" dirty="0" err="1" smtClean="0"/>
              <a:t>jozef.txt</a:t>
            </a:r>
            <a:r>
              <a:rPr lang="sk-SK" sz="1400" dirty="0" smtClean="0"/>
              <a:t>", "</a:t>
            </a:r>
            <a:r>
              <a:rPr lang="sk-SK" sz="1400" dirty="0" err="1" smtClean="0"/>
              <a:t>rt</a:t>
            </a:r>
            <a:r>
              <a:rPr lang="sk-SK" sz="1400" dirty="0" smtClean="0"/>
              <a:t>"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if</a:t>
            </a:r>
            <a:r>
              <a:rPr lang="sk-SK" sz="1400" dirty="0" smtClean="0"/>
              <a:t>( g== NULL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	/* chybové hlásenie 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fprintf</a:t>
            </a:r>
            <a:r>
              <a:rPr lang="sk-SK" sz="1400" dirty="0" smtClean="0"/>
              <a:t>( f, "</a:t>
            </a:r>
            <a:r>
              <a:rPr lang="sk-SK" sz="1400" dirty="0" err="1" smtClean="0"/>
              <a:t>Vysledok</a:t>
            </a:r>
            <a:r>
              <a:rPr lang="sk-SK" sz="1400" dirty="0" smtClean="0"/>
              <a:t>: %</a:t>
            </a:r>
            <a:r>
              <a:rPr lang="sk-SK" sz="1400" dirty="0" err="1" smtClean="0"/>
              <a:t>i\n</a:t>
            </a:r>
            <a:r>
              <a:rPr lang="sk-SK" sz="1400" dirty="0" smtClean="0"/>
              <a:t>", </a:t>
            </a:r>
            <a:r>
              <a:rPr lang="sk-SK" sz="1400" dirty="0" err="1" smtClean="0"/>
              <a:t>vysl</a:t>
            </a:r>
            <a:r>
              <a:rPr lang="sk-SK" sz="1400" dirty="0" smtClean="0"/>
              <a:t>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fclose</a:t>
            </a:r>
            <a:r>
              <a:rPr lang="sk-SK" sz="1400" dirty="0" smtClean="0"/>
              <a:t>(f);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fclose</a:t>
            </a:r>
            <a:r>
              <a:rPr lang="sk-SK" sz="1400" dirty="0" smtClean="0"/>
              <a:t>(g);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Vždy sa musí testovať, či sa podarilo otvoriť súbor. Inak je to hrubá chyba.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sk-SK" sz="1400" dirty="0" err="1" smtClean="0"/>
              <a:t>fprintf</a:t>
            </a:r>
            <a:r>
              <a:rPr lang="sk-SK" sz="1400" dirty="0" smtClean="0"/>
              <a:t>(</a:t>
            </a:r>
            <a:r>
              <a:rPr lang="en-US" sz="1400" dirty="0" err="1" smtClean="0"/>
              <a:t>stdout</a:t>
            </a:r>
            <a:r>
              <a:rPr lang="en-US" sz="1400" dirty="0" smtClean="0"/>
              <a:t>, “</a:t>
            </a:r>
            <a:r>
              <a:rPr lang="en-US" sz="1400" dirty="0" err="1" smtClean="0"/>
              <a:t>ahoj</a:t>
            </a:r>
            <a:r>
              <a:rPr lang="en-US" sz="1400" dirty="0" smtClean="0"/>
              <a:t>”); je to </a:t>
            </a:r>
            <a:r>
              <a:rPr lang="sk-SK" sz="1400" dirty="0" smtClean="0"/>
              <a:t>isté</a:t>
            </a:r>
            <a:r>
              <a:rPr lang="en-US" sz="1400" dirty="0" smtClean="0"/>
              <a:t> </a:t>
            </a:r>
            <a:r>
              <a:rPr lang="en-US" sz="1400" dirty="0" err="1" smtClean="0"/>
              <a:t>ako</a:t>
            </a:r>
            <a:r>
              <a:rPr lang="en-US" sz="1400" dirty="0" smtClean="0"/>
              <a:t> </a:t>
            </a:r>
            <a:r>
              <a:rPr lang="sk-SK" sz="1400" dirty="0" err="1" smtClean="0"/>
              <a:t>printf</a:t>
            </a:r>
            <a:r>
              <a:rPr lang="sk-SK" sz="1400" dirty="0" smtClean="0"/>
              <a:t>(</a:t>
            </a:r>
            <a:r>
              <a:rPr lang="en-US" sz="1400" dirty="0" smtClean="0"/>
              <a:t> “</a:t>
            </a:r>
            <a:r>
              <a:rPr lang="en-US" sz="1400" dirty="0" err="1"/>
              <a:t>ahoj</a:t>
            </a:r>
            <a:r>
              <a:rPr lang="en-US" sz="1400" dirty="0" smtClean="0"/>
              <a:t>”);</a:t>
            </a:r>
            <a:endParaRPr lang="sk-SK" sz="1400" dirty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22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16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Čo je koniec súboru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Koniec súboru nie je znak (aj keď sa niekedy testuje)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FILE* </a:t>
            </a:r>
            <a:r>
              <a:rPr lang="en-US" dirty="0" err="1" smtClean="0"/>
              <a:t>f_in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(“c:\\text.txt”);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ch</a:t>
            </a:r>
            <a:r>
              <a:rPr lang="en-US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while( (</a:t>
            </a:r>
            <a:r>
              <a:rPr lang="en-US" dirty="0" err="1" smtClean="0"/>
              <a:t>ch</a:t>
            </a:r>
            <a:r>
              <a:rPr lang="en-US" dirty="0" smtClean="0"/>
              <a:t>=</a:t>
            </a:r>
            <a:r>
              <a:rPr lang="en-US" dirty="0" err="1" smtClean="0"/>
              <a:t>fgetc</a:t>
            </a:r>
            <a:r>
              <a:rPr lang="en-US" dirty="0" smtClean="0"/>
              <a:t>(</a:t>
            </a:r>
            <a:r>
              <a:rPr lang="en-US" dirty="0" err="1" smtClean="0"/>
              <a:t>f_in</a:t>
            </a:r>
            <a:r>
              <a:rPr lang="en-US" dirty="0" smtClean="0"/>
              <a:t>)) != EOF ){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putchar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}</a:t>
            </a:r>
          </a:p>
          <a:p>
            <a:pPr eaLnBrk="1" hangingPunct="1"/>
            <a:r>
              <a:rPr lang="sk-SK" dirty="0" smtClean="0"/>
              <a:t>Čo ak sa v príklade zmení „</a:t>
            </a:r>
            <a:r>
              <a:rPr lang="sk-SK" dirty="0" err="1" smtClean="0"/>
              <a:t>int</a:t>
            </a:r>
            <a:r>
              <a:rPr lang="sk-SK" dirty="0" smtClean="0"/>
              <a:t> ch“ na „</a:t>
            </a:r>
            <a:r>
              <a:rPr lang="sk-SK" dirty="0" err="1" smtClean="0"/>
              <a:t>char</a:t>
            </a:r>
            <a:r>
              <a:rPr lang="sk-SK" dirty="0" smtClean="0"/>
              <a:t> ch“ ?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23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4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súbormi na nižšej úrovni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279" y="1006285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So súbormi môžeme v jazyku C pracovať na úrovni operačného systému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Nepristupujeme ku súboru pomocou smerníka na štruktúru FILE, ale pomocou popisovača súboru (</a:t>
            </a:r>
            <a:r>
              <a:rPr lang="sk-SK" sz="2000" dirty="0" err="1" smtClean="0"/>
              <a:t>handler</a:t>
            </a:r>
            <a:r>
              <a:rPr lang="sk-SK" sz="2000" dirty="0" smtClean="0"/>
              <a:t>) - celé číslo typu </a:t>
            </a:r>
            <a:r>
              <a:rPr lang="sk-SK" sz="2000" dirty="0" err="1" smtClean="0"/>
              <a:t>int</a:t>
            </a: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V zdrojovom súbore programu musí byť: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#</a:t>
            </a:r>
            <a:r>
              <a:rPr lang="sk-SK" sz="1600" dirty="0" err="1" smtClean="0"/>
              <a:t>include</a:t>
            </a:r>
            <a:r>
              <a:rPr lang="sk-SK" sz="1600" dirty="0" smtClean="0"/>
              <a:t> &lt;</a:t>
            </a:r>
            <a:r>
              <a:rPr lang="sk-SK" sz="1600" dirty="0" err="1" smtClean="0"/>
              <a:t>io.h</a:t>
            </a:r>
            <a:r>
              <a:rPr lang="sk-SK" sz="1600" dirty="0" smtClean="0"/>
              <a:t>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#</a:t>
            </a:r>
            <a:r>
              <a:rPr lang="sk-SK" sz="1600" dirty="0" err="1" smtClean="0"/>
              <a:t>include</a:t>
            </a:r>
            <a:r>
              <a:rPr lang="sk-SK" sz="1600" dirty="0" smtClean="0"/>
              <a:t> &lt;</a:t>
            </a:r>
            <a:r>
              <a:rPr lang="sk-SK" sz="1600" dirty="0" err="1" smtClean="0"/>
              <a:t>fcntl.h</a:t>
            </a:r>
            <a:r>
              <a:rPr lang="sk-SK" sz="16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Otvorenie súboru: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open</a:t>
            </a:r>
            <a:r>
              <a:rPr lang="sk-SK" sz="1600" dirty="0" smtClean="0"/>
              <a:t>( </a:t>
            </a:r>
            <a:r>
              <a:rPr lang="sk-SK" sz="1600" dirty="0" err="1" smtClean="0"/>
              <a:t>char</a:t>
            </a:r>
            <a:r>
              <a:rPr lang="sk-SK" sz="1600" dirty="0" smtClean="0"/>
              <a:t> *meno,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mod</a:t>
            </a:r>
            <a:r>
              <a:rPr lang="sk-SK" sz="1600" dirty="0" smtClean="0"/>
              <a:t> );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dirty="0" smtClean="0"/>
              <a:t>kde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meno - názov súboru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mod</a:t>
            </a:r>
            <a:r>
              <a:rPr lang="sk-SK" sz="1600" dirty="0" smtClean="0"/>
              <a:t> - kombinácia symbolických konštánt: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O_RDONLY, O_WRONLY, O_RDWR,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O_NDELAY, O_APPEND, O_CREAT, O_EXCL, OTRUNC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O_BINARY, O_TEXT,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a ďalších pre zamykanie súborov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/>
              <a:t>Funkcia</a:t>
            </a:r>
            <a:r>
              <a:rPr lang="sk-SK" sz="2000" dirty="0" smtClean="0"/>
              <a:t> vracia popisovač súboru ak sa podarilo súbor otvoriť a -1 ak sa súbor nepodarilo otvoriť (v </a:t>
            </a:r>
            <a:r>
              <a:rPr lang="sk-SK" sz="2000" dirty="0" err="1" smtClean="0"/>
              <a:t>errno</a:t>
            </a:r>
            <a:r>
              <a:rPr lang="sk-SK" sz="2000" dirty="0" smtClean="0"/>
              <a:t> je kód chyby)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Zatvorenie súboru: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close</a:t>
            </a:r>
            <a:r>
              <a:rPr lang="sk-SK" sz="1600" dirty="0" smtClean="0"/>
              <a:t>( </a:t>
            </a:r>
            <a:r>
              <a:rPr lang="sk-SK" sz="1600" dirty="0" err="1" smtClean="0"/>
              <a:t>int</a:t>
            </a:r>
            <a:r>
              <a:rPr lang="sk-SK" sz="1600" dirty="0" smtClean="0"/>
              <a:t> );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/>
              <a:t>Pri spustení programu </a:t>
            </a:r>
            <a:r>
              <a:rPr lang="sk-SK" sz="2000" dirty="0" smtClean="0"/>
              <a:t>otvorené: vstup(0</a:t>
            </a:r>
            <a:r>
              <a:rPr lang="sk-SK" sz="2000" dirty="0"/>
              <a:t>), </a:t>
            </a:r>
            <a:r>
              <a:rPr lang="sk-SK" sz="2000" dirty="0" smtClean="0"/>
              <a:t>výstup(1</a:t>
            </a:r>
            <a:r>
              <a:rPr lang="sk-SK" sz="2000" dirty="0"/>
              <a:t>) a chybový výstup(2)</a:t>
            </a:r>
            <a:endParaRPr lang="en-US" sz="2000" dirty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24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3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read, write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mtClean="0"/>
              <a:t>Binárne čítanie zo súboru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int </a:t>
            </a:r>
            <a:r>
              <a:rPr lang="sk-SK" smtClean="0"/>
              <a:t>read( int handler, void</a:t>
            </a:r>
            <a:r>
              <a:rPr lang="en-US" smtClean="0"/>
              <a:t>* buf, unsigned len )</a:t>
            </a:r>
          </a:p>
          <a:p>
            <a:pPr eaLnBrk="1" hangingPunct="1">
              <a:lnSpc>
                <a:spcPct val="90000"/>
              </a:lnSpc>
            </a:pPr>
            <a:r>
              <a:rPr lang="sk-SK" smtClean="0"/>
              <a:t>Binárny zápis do súboru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int </a:t>
            </a:r>
            <a:r>
              <a:rPr lang="sk-SK" smtClean="0"/>
              <a:t>write( int handler, void</a:t>
            </a:r>
            <a:r>
              <a:rPr lang="en-US" smtClean="0"/>
              <a:t>* buf, unsigned len )</a:t>
            </a:r>
            <a:endParaRPr lang="sk-SK" smtClean="0"/>
          </a:p>
          <a:p>
            <a:pPr lvl="1" eaLnBrk="1" hangingPunct="1">
              <a:lnSpc>
                <a:spcPct val="90000"/>
              </a:lnSpc>
            </a:pPr>
            <a:r>
              <a:rPr lang="sk-SK" smtClean="0"/>
              <a:t>kde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handler</a:t>
            </a:r>
          </a:p>
          <a:p>
            <a:pPr lvl="3" eaLnBrk="1" hangingPunct="1">
              <a:lnSpc>
                <a:spcPct val="90000"/>
              </a:lnSpc>
            </a:pPr>
            <a:r>
              <a:rPr lang="sk-SK" smtClean="0"/>
              <a:t>popisovač súboru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buf</a:t>
            </a:r>
          </a:p>
          <a:p>
            <a:pPr lvl="3" eaLnBrk="1" hangingPunct="1">
              <a:lnSpc>
                <a:spcPct val="90000"/>
              </a:lnSpc>
            </a:pPr>
            <a:r>
              <a:rPr lang="sk-SK" smtClean="0"/>
              <a:t>smerník na buffer, ktorý sa zapíše/prečíta do/zo súboru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len</a:t>
            </a:r>
          </a:p>
          <a:p>
            <a:pPr lvl="3" eaLnBrk="1" hangingPunct="1">
              <a:lnSpc>
                <a:spcPct val="90000"/>
              </a:lnSpc>
            </a:pPr>
            <a:r>
              <a:rPr lang="sk-SK" smtClean="0"/>
              <a:t>počet bytes, ktoré sa zapíšu/prečítajú do/zo súboru</a:t>
            </a:r>
          </a:p>
          <a:p>
            <a:pPr eaLnBrk="1" hangingPunct="1">
              <a:lnSpc>
                <a:spcPct val="90000"/>
              </a:lnSpc>
            </a:pPr>
            <a:r>
              <a:rPr lang="sk-SK" smtClean="0"/>
              <a:t>Zapisuje resp. číta dáta do/zo súboru v tvare v akom sú dáta v pamäti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25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48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Príklad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#include &lt;io.h&gt;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#include &lt;fcntl.h&gt;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#include &lt;errno.h&gt;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2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void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int in, out;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out = open( "jano.dat", O_WRONLY | O_CREAT</a:t>
            </a:r>
            <a:r>
              <a:rPr lang="en-US" sz="1200" smtClean="0"/>
              <a:t> | O_TEXT</a:t>
            </a:r>
            <a:r>
              <a:rPr lang="sk-SK" sz="120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if( out == -1 )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fprintf(stderr,"Chyba pri otváraní súboru jano.dat: 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perror( strerror( errno )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exit( 1 );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in = open( "jozef.txt", O_RDONLY </a:t>
            </a:r>
            <a:r>
              <a:rPr lang="en-US" sz="1200" smtClean="0"/>
              <a:t> | O_BINARY</a:t>
            </a:r>
            <a:r>
              <a:rPr lang="sk-SK" sz="120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if( in == -1 )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fprintf(stderr,"Chyba pri otváraní súboru jozef.txt: 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perror( strerror( errno )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close( out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exit( 1 );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char buf[512];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int num;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while( ( num = read( in, buf, 512) ) &gt;0 ){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write( out, buf, num);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if( num == -1 )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perror( strerror( errno )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close(in);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close(out);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}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26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4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SDL Simple DirectMedia Layer</a:t>
            </a:r>
            <a:endParaRPr lang="sk-SK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Inicializácia</a:t>
            </a:r>
          </a:p>
        </p:txBody>
      </p:sp>
      <p:sp>
        <p:nvSpPr>
          <p:cNvPr id="1638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000" dirty="0" smtClean="0"/>
              <a:t>Inicializácia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sdl.h</a:t>
            </a:r>
            <a:r>
              <a:rPr lang="en-US" sz="1600" dirty="0" smtClean="0"/>
              <a:t>&gt;</a:t>
            </a:r>
          </a:p>
          <a:p>
            <a:pPr lvl="2" eaLnBrk="1" hangingPunct="1">
              <a:buFontTx/>
              <a:buNone/>
            </a:pPr>
            <a:endParaRPr lang="en-US" sz="1600" dirty="0" smtClean="0"/>
          </a:p>
          <a:p>
            <a:pPr lvl="2" eaLnBrk="1" hangingPunct="1">
              <a:buFontTx/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argc</a:t>
            </a:r>
            <a:r>
              <a:rPr lang="en-US" sz="1600" dirty="0" smtClean="0"/>
              <a:t>, char *</a:t>
            </a:r>
            <a:r>
              <a:rPr lang="en-US" sz="1600" dirty="0" err="1" smtClean="0"/>
              <a:t>argv</a:t>
            </a:r>
            <a:r>
              <a:rPr lang="en-US" sz="1600" dirty="0" smtClean="0"/>
              <a:t>[])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{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2060"/>
                </a:solidFill>
              </a:rPr>
              <a:t>SDL_Init</a:t>
            </a:r>
            <a:r>
              <a:rPr lang="en-US" sz="1600" dirty="0" smtClean="0"/>
              <a:t>( SDL_INIT_EVERYTHING );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2060"/>
                </a:solidFill>
              </a:rPr>
              <a:t>SDL_Surface</a:t>
            </a:r>
            <a:r>
              <a:rPr lang="en-US" sz="1600" dirty="0" smtClean="0"/>
              <a:t> *screen;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sk-SK" sz="1600" dirty="0" err="1" smtClean="0"/>
              <a:t>screen</a:t>
            </a:r>
            <a:r>
              <a:rPr lang="sk-SK" sz="1600" dirty="0" smtClean="0"/>
              <a:t> = </a:t>
            </a:r>
            <a:r>
              <a:rPr lang="sk-SK" sz="1600" dirty="0" err="1" smtClean="0">
                <a:solidFill>
                  <a:srgbClr val="002060"/>
                </a:solidFill>
              </a:rPr>
              <a:t>SDL_SetVideoMode</a:t>
            </a:r>
            <a:r>
              <a:rPr lang="sk-SK" sz="1600" dirty="0" smtClean="0"/>
              <a:t>( 800, 600, 32, SDL_SWSURFACE);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if</a:t>
            </a:r>
            <a:r>
              <a:rPr lang="sk-SK" sz="1600" dirty="0" smtClean="0"/>
              <a:t> ( </a:t>
            </a:r>
            <a:r>
              <a:rPr lang="sk-SK" sz="1600" dirty="0" err="1" smtClean="0"/>
              <a:t>screen</a:t>
            </a:r>
            <a:r>
              <a:rPr lang="sk-SK" sz="1600" dirty="0" smtClean="0"/>
              <a:t> == NULL ) {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	</a:t>
            </a:r>
            <a:r>
              <a:rPr lang="sk-SK" sz="1600" dirty="0" err="1" smtClean="0"/>
              <a:t>fprintf</a:t>
            </a:r>
            <a:r>
              <a:rPr lang="sk-SK" sz="1600" dirty="0" smtClean="0"/>
              <a:t>(</a:t>
            </a:r>
            <a:r>
              <a:rPr lang="sk-SK" sz="1600" dirty="0" err="1" smtClean="0"/>
              <a:t>stderr</a:t>
            </a:r>
            <a:r>
              <a:rPr lang="sk-SK" sz="1600" dirty="0" smtClean="0"/>
              <a:t>, "</a:t>
            </a:r>
            <a:r>
              <a:rPr lang="sk-SK" sz="1600" dirty="0" err="1" smtClean="0"/>
              <a:t>Probl</a:t>
            </a:r>
            <a:r>
              <a:rPr lang="en-US" sz="1600" smtClean="0"/>
              <a:t>e</a:t>
            </a:r>
            <a:r>
              <a:rPr lang="sk-SK" sz="1600" smtClean="0"/>
              <a:t>m</a:t>
            </a:r>
            <a:r>
              <a:rPr lang="sk-SK" sz="1600" dirty="0" smtClean="0"/>
              <a:t>: %</a:t>
            </a:r>
            <a:r>
              <a:rPr lang="sk-SK" sz="1600" dirty="0" err="1" smtClean="0"/>
              <a:t>s\n</a:t>
            </a:r>
            <a:r>
              <a:rPr lang="sk-SK" sz="1600" dirty="0" smtClean="0"/>
              <a:t>", </a:t>
            </a:r>
            <a:r>
              <a:rPr lang="sk-SK" sz="1600" dirty="0" err="1" smtClean="0">
                <a:solidFill>
                  <a:srgbClr val="002060"/>
                </a:solidFill>
              </a:rPr>
              <a:t>SDL_GetError</a:t>
            </a:r>
            <a:r>
              <a:rPr lang="sk-SK" sz="1600" dirty="0" smtClean="0"/>
              <a:t>());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	exit(1);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</a:t>
            </a:r>
            <a:r>
              <a:rPr lang="en-US" sz="1600" dirty="0" smtClean="0"/>
              <a:t>/* … */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2060"/>
                </a:solidFill>
              </a:rPr>
              <a:t>SDL_Quit</a:t>
            </a:r>
            <a:r>
              <a:rPr lang="en-US" sz="1600" dirty="0" smtClean="0"/>
              <a:t>(  );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    return 0;</a:t>
            </a:r>
            <a:endParaRPr lang="sk-SK" sz="1600" dirty="0" smtClean="0"/>
          </a:p>
          <a:p>
            <a:pPr lvl="2" eaLnBrk="1" hangingPunct="1">
              <a:buFontTx/>
              <a:buNone/>
            </a:pPr>
            <a:r>
              <a:rPr lang="en-US" sz="1600" dirty="0" smtClean="0"/>
              <a:t>}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28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Kreslenie</a:t>
            </a:r>
          </a:p>
        </p:txBody>
      </p:sp>
      <p:sp>
        <p:nvSpPr>
          <p:cNvPr id="1741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Vymazanie obrazovky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SDL_FillRect( SDL_GetVideoSurface(), NULL, color);</a:t>
            </a:r>
          </a:p>
          <a:p>
            <a:pPr eaLnBrk="1" hangingPunct="1"/>
            <a:r>
              <a:rPr lang="sk-SK" sz="2800" smtClean="0"/>
              <a:t>Kreslenie obdĺžnika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SDL_Rect box</a:t>
            </a:r>
            <a:r>
              <a:rPr lang="en-US" sz="200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box.x=…; box.y=…; box.w=…; box.h=…;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SDL_FillRect(screen, &amp;box, color);</a:t>
            </a:r>
          </a:p>
          <a:p>
            <a:pPr eaLnBrk="1" hangingPunct="1"/>
            <a:r>
              <a:rPr lang="sk-SK" sz="2800" smtClean="0"/>
              <a:t>Tvorba farby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SDL_MapRGB(screen-&gt;format,R,G,B));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// R, G, B – farebné zložky </a:t>
            </a:r>
            <a:r>
              <a:rPr lang="en-US" sz="2000" smtClean="0"/>
              <a:t>&lt;0..255&gt;</a:t>
            </a:r>
            <a:endParaRPr lang="sk-SK" sz="2000" smtClean="0"/>
          </a:p>
          <a:p>
            <a:pPr eaLnBrk="1" hangingPunct="1"/>
            <a:r>
              <a:rPr lang="sk-SK" sz="2800" smtClean="0"/>
              <a:t>Aktualizácia obraz</a:t>
            </a:r>
            <a:r>
              <a:rPr lang="en-US" sz="2800" smtClean="0"/>
              <a:t>ovky</a:t>
            </a:r>
            <a:endParaRPr lang="sk-SK" sz="2800" smtClean="0"/>
          </a:p>
          <a:p>
            <a:pPr lvl="2" eaLnBrk="1" hangingPunct="1">
              <a:buFontTx/>
              <a:buNone/>
            </a:pPr>
            <a:r>
              <a:rPr lang="sk-SK" sz="2000" smtClean="0"/>
              <a:t>SDL_UpdateRect(screen,0,0,0,0);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29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Štandardné</a:t>
            </a:r>
          </a:p>
        </p:txBody>
      </p:sp>
      <p:sp>
        <p:nvSpPr>
          <p:cNvPr id="409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Štandardná knižnica – </a:t>
            </a:r>
            <a:r>
              <a:rPr lang="sk-SK" dirty="0" err="1" smtClean="0"/>
              <a:t>sada</a:t>
            </a:r>
            <a:r>
              <a:rPr lang="sk-SK" dirty="0" smtClean="0"/>
              <a:t> štandardov pre knižnice a hlavičkové súbory C++ podľa normy ISO</a:t>
            </a:r>
          </a:p>
          <a:p>
            <a:pPr lvl="1"/>
            <a:r>
              <a:rPr lang="sk-SK" dirty="0" smtClean="0"/>
              <a:t>Prevzaté z C jazyka – neobjektovo-orientované, funkcie</a:t>
            </a:r>
          </a:p>
          <a:p>
            <a:pPr lvl="1"/>
            <a:r>
              <a:rPr lang="sk-SK" dirty="0" smtClean="0"/>
              <a:t>Objektovo-orientované knižnice C++</a:t>
            </a:r>
            <a:endParaRPr lang="en-US" dirty="0" smtClean="0"/>
          </a:p>
          <a:p>
            <a:pPr lvl="1"/>
            <a:r>
              <a:rPr lang="en-US" dirty="0" err="1" smtClean="0"/>
              <a:t>Hlavi</a:t>
            </a:r>
            <a:r>
              <a:rPr lang="sk-SK" dirty="0" err="1" smtClean="0"/>
              <a:t>čkové</a:t>
            </a:r>
            <a:r>
              <a:rPr lang="sk-SK" dirty="0" smtClean="0"/>
              <a:t> súbory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Obrázok</a:t>
            </a:r>
          </a:p>
        </p:txBody>
      </p:sp>
      <p:sp>
        <p:nvSpPr>
          <p:cNvPr id="1843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Načítava štandardne BMP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SDL_Surface* </a:t>
            </a:r>
            <a:r>
              <a:rPr lang="en-US" sz="2000" smtClean="0"/>
              <a:t>bmp = SDL_LoadBMP( „</a:t>
            </a:r>
            <a:r>
              <a:rPr lang="sk-SK" sz="2000" smtClean="0"/>
              <a:t>subor</a:t>
            </a:r>
            <a:r>
              <a:rPr lang="en-US" sz="2000" smtClean="0"/>
              <a:t>.bmp" );</a:t>
            </a:r>
          </a:p>
          <a:p>
            <a:pPr eaLnBrk="1" hangingPunct="1"/>
            <a:r>
              <a:rPr lang="sk-SK" sz="2800" smtClean="0"/>
              <a:t>Iné typy (PNG, JPG, ...) pomocou knižnice SDL_Image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SDL_Surface* img = IMG_Load</a:t>
            </a:r>
            <a:r>
              <a:rPr lang="en-US" sz="2000" smtClean="0"/>
              <a:t>( </a:t>
            </a:r>
            <a:r>
              <a:rPr lang="sk-SK" sz="2000" smtClean="0"/>
              <a:t>„subor.png“</a:t>
            </a:r>
            <a:r>
              <a:rPr lang="en-US" sz="2000" smtClean="0"/>
              <a:t> );</a:t>
            </a:r>
            <a:endParaRPr lang="sk-SK" sz="2000" smtClean="0"/>
          </a:p>
          <a:p>
            <a:pPr eaLnBrk="1" hangingPunct="1"/>
            <a:r>
              <a:rPr lang="sk-SK" sz="2800" smtClean="0"/>
              <a:t>Uvolnenie pamäti na konci programu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SDL_FreeSurface( bmp );</a:t>
            </a:r>
            <a:endParaRPr lang="sk-SK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SDL_FreeSurface( </a:t>
            </a:r>
            <a:r>
              <a:rPr lang="sk-SK" sz="2000" smtClean="0"/>
              <a:t>img</a:t>
            </a:r>
            <a:r>
              <a:rPr lang="en-US" sz="2000" smtClean="0"/>
              <a:t> );</a:t>
            </a:r>
            <a:endParaRPr lang="sk-SK" sz="2000" smtClean="0"/>
          </a:p>
          <a:p>
            <a:pPr eaLnBrk="1" hangingPunct="1"/>
            <a:r>
              <a:rPr lang="sk-SK" sz="2800" smtClean="0"/>
              <a:t>Vykreslenie obrázku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DrawImage(</a:t>
            </a:r>
            <a:r>
              <a:rPr lang="sk-SK" sz="2000" smtClean="0"/>
              <a:t> screen, </a:t>
            </a:r>
            <a:r>
              <a:rPr lang="en-US" sz="2000" smtClean="0"/>
              <a:t>bmp,</a:t>
            </a:r>
            <a:r>
              <a:rPr lang="sk-SK" sz="2000" smtClean="0"/>
              <a:t> </a:t>
            </a:r>
            <a:r>
              <a:rPr lang="en-US" sz="2000" smtClean="0"/>
              <a:t>x,</a:t>
            </a:r>
            <a:r>
              <a:rPr lang="sk-SK" sz="2000" smtClean="0"/>
              <a:t> </a:t>
            </a:r>
            <a:r>
              <a:rPr lang="en-US" sz="2000" smtClean="0"/>
              <a:t>y</a:t>
            </a:r>
            <a:r>
              <a:rPr lang="sk-SK" sz="2000" smtClean="0"/>
              <a:t> </a:t>
            </a:r>
            <a:r>
              <a:rPr lang="en-US" sz="2000" smtClean="0"/>
              <a:t>);</a:t>
            </a:r>
            <a:r>
              <a:rPr lang="sk-SK" sz="2000" smtClean="0"/>
              <a:t>  // nie je funkcia v SDL</a:t>
            </a:r>
            <a:endParaRPr lang="sk-SK" sz="2800" smtClean="0"/>
          </a:p>
          <a:p>
            <a:pPr eaLnBrk="1" hangingPunct="1"/>
            <a:endParaRPr lang="sk-SK" sz="2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30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Vykreslenie obrázku</a:t>
            </a:r>
          </a:p>
        </p:txBody>
      </p:sp>
      <p:sp>
        <p:nvSpPr>
          <p:cNvPr id="1945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1800" smtClean="0"/>
              <a:t>void DrawImage( SDL_Surface</a:t>
            </a:r>
            <a:r>
              <a:rPr lang="en-US" sz="1800" smtClean="0"/>
              <a:t>*</a:t>
            </a:r>
            <a:r>
              <a:rPr lang="sk-SK" sz="1800" smtClean="0"/>
              <a:t> d</a:t>
            </a:r>
            <a:r>
              <a:rPr lang="en-US" sz="1800" smtClean="0"/>
              <a:t>e</a:t>
            </a:r>
            <a:r>
              <a:rPr lang="sk-SK" sz="1800" smtClean="0"/>
              <a:t>st_surface, SDL_Surface* src_surface, int x, int y )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{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SDL_Rect src_rect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src_rect.x = 0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src_rect.y = 0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src_rect.w = src_surface-&gt;w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src_rect.h = src_surface-&gt;h ;</a:t>
            </a:r>
          </a:p>
          <a:p>
            <a:pPr lvl="2" eaLnBrk="1" hangingPunct="1">
              <a:buFontTx/>
              <a:buNone/>
            </a:pPr>
            <a:endParaRPr lang="sk-SK" sz="1800" smtClean="0"/>
          </a:p>
          <a:p>
            <a:pPr lvl="2" eaLnBrk="1" hangingPunct="1">
              <a:buFontTx/>
              <a:buNone/>
            </a:pPr>
            <a:r>
              <a:rPr lang="sk-SK" sz="1800" smtClean="0"/>
              <a:t>	SDL_Rect dest_rect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dest_rect.x = x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dest_rect.y = y ;</a:t>
            </a:r>
          </a:p>
          <a:p>
            <a:pPr lvl="2" eaLnBrk="1" hangingPunct="1">
              <a:buFontTx/>
              <a:buNone/>
            </a:pPr>
            <a:endParaRPr lang="sk-SK" sz="1800" smtClean="0"/>
          </a:p>
          <a:p>
            <a:pPr lvl="2" eaLnBrk="1" hangingPunct="1">
              <a:buFontTx/>
              <a:buNone/>
            </a:pPr>
            <a:r>
              <a:rPr lang="sk-SK" sz="1800" smtClean="0"/>
              <a:t>	SDL_BlitSurface( src_surface, &amp;src_rect, dest_surface, &amp;dest_rect ) ;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}</a:t>
            </a:r>
            <a:endParaRPr lang="sk-SK" sz="1800" smtClean="0"/>
          </a:p>
          <a:p>
            <a:pPr lvl="2" eaLnBrk="1" hangingPunct="1">
              <a:buFontTx/>
              <a:buNone/>
            </a:pP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31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Vstupy</a:t>
            </a:r>
          </a:p>
        </p:txBody>
      </p:sp>
      <p:sp>
        <p:nvSpPr>
          <p:cNvPr id="2048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Čakanie na vstup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SDL_Event event;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SDL_WaitEvent(&amp;event);</a:t>
            </a:r>
          </a:p>
          <a:p>
            <a:pPr eaLnBrk="1" hangingPunct="1"/>
            <a:r>
              <a:rPr lang="sk-SK" smtClean="0"/>
              <a:t>Náhľad na vstup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SDL_Event event;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SDL_PollEvent(&amp;event);</a:t>
            </a:r>
          </a:p>
          <a:p>
            <a:pPr eaLnBrk="1" hangingPunct="1"/>
            <a:r>
              <a:rPr lang="sk-SK" smtClean="0"/>
              <a:t>event.type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SDL_MOUSEMOTION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SDL_MOUSEBUTTONDOWN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SDL_KEYDOWN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SDL_QUIT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32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Hlavná slučka</a:t>
            </a:r>
          </a:p>
        </p:txBody>
      </p:sp>
      <p:sp>
        <p:nvSpPr>
          <p:cNvPr id="2150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mtClean="0"/>
              <a:t>while(1){</a:t>
            </a:r>
          </a:p>
          <a:p>
            <a:pPr lvl="2" eaLnBrk="1" hangingPunct="1">
              <a:buFontTx/>
              <a:buNone/>
            </a:pPr>
            <a:r>
              <a:rPr lang="sk-SK" smtClean="0"/>
              <a:t>	while ( SDL_WaitEvent(&amp;event) ) {</a:t>
            </a: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		</a:t>
            </a:r>
            <a:r>
              <a:rPr lang="sk-SK" smtClean="0"/>
              <a:t>switch (event.type) {</a:t>
            </a: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			/* obsluha vstupov */</a:t>
            </a:r>
          </a:p>
          <a:p>
            <a:pPr lvl="2" eaLnBrk="1" hangingPunct="1">
              <a:buFontTx/>
              <a:buNone/>
            </a:pPr>
            <a:r>
              <a:rPr lang="en-US" smtClean="0"/>
              <a:t>		case SDL_QUIT:</a:t>
            </a:r>
          </a:p>
          <a:p>
            <a:pPr lvl="2" eaLnBrk="1" hangingPunct="1">
              <a:buFontTx/>
              <a:buNone/>
            </a:pPr>
            <a:r>
              <a:rPr lang="en-US" smtClean="0"/>
              <a:t>			exit(0);</a:t>
            </a:r>
          </a:p>
          <a:p>
            <a:pPr lvl="2" eaLnBrk="1" hangingPunct="1">
              <a:buFontTx/>
              <a:buNone/>
            </a:pPr>
            <a:r>
              <a:rPr lang="en-US" smtClean="0"/>
              <a:t>		}</a:t>
            </a:r>
          </a:p>
          <a:p>
            <a:pPr lvl="2" eaLnBrk="1" hangingPunct="1">
              <a:buFontTx/>
              <a:buNone/>
            </a:pPr>
            <a:r>
              <a:rPr lang="en-US" smtClean="0"/>
              <a:t>		/* vykreslenie sceny */</a:t>
            </a:r>
          </a:p>
          <a:p>
            <a:pPr lvl="2" eaLnBrk="1" hangingPunct="1">
              <a:buFontTx/>
              <a:buNone/>
            </a:pPr>
            <a:r>
              <a:rPr lang="en-US" smtClean="0"/>
              <a:t>		</a:t>
            </a:r>
            <a:r>
              <a:rPr lang="sk-SK" smtClean="0"/>
              <a:t>SDL_UpdateRect(screen,0,0,0,0);</a:t>
            </a:r>
          </a:p>
          <a:p>
            <a:pPr lvl="2" eaLnBrk="1" hangingPunct="1">
              <a:buFontTx/>
              <a:buNone/>
            </a:pPr>
            <a:r>
              <a:rPr lang="en-US" smtClean="0"/>
              <a:t>	}</a:t>
            </a:r>
          </a:p>
          <a:p>
            <a:pPr lvl="2" eaLnBrk="1" hangingPunct="1">
              <a:buFontTx/>
              <a:buNone/>
            </a:pPr>
            <a:r>
              <a:rPr lang="en-US" smtClean="0"/>
              <a:t>}</a:t>
            </a:r>
            <a:endParaRPr lang="sk-SK" smtClean="0"/>
          </a:p>
          <a:p>
            <a:pPr lvl="2" eaLnBrk="1" hangingPunct="1">
              <a:buFontTx/>
              <a:buNone/>
            </a:pPr>
            <a:endParaRPr lang="sk-SK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33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</a:t>
            </a:r>
            <a:endParaRPr lang="sk-SK" smtClean="0"/>
          </a:p>
        </p:txBody>
      </p:sp>
      <p:sp>
        <p:nvSpPr>
          <p:cNvPr id="2253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Potrebujeme ďalšiu knižnicu „SDL_ttf“</a:t>
            </a:r>
          </a:p>
          <a:p>
            <a:pPr eaLnBrk="1" hangingPunct="1"/>
            <a:r>
              <a:rPr lang="sk-SK" sz="2800" smtClean="0"/>
              <a:t>Natiahnutie TrueType fontu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TTF_Font* font;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font = TTF_OpenFont(„arialn.ttf“, 24);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if (font == NULL){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	printf(„TTF problem: %s %s \n", file, TTF_GetError());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}</a:t>
            </a:r>
          </a:p>
          <a:p>
            <a:pPr eaLnBrk="1" hangingPunct="1"/>
            <a:r>
              <a:rPr lang="sk-SK" sz="2800" smtClean="0"/>
              <a:t>Prevod textu na SDL_Surface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SDL_Surface* txt_surface;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SDL_Color farba={255,0,0,0};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txt_surface = TTF_RenderText_Solid(font, text, farba);</a:t>
            </a:r>
          </a:p>
          <a:p>
            <a:pPr eaLnBrk="1" hangingPunct="1"/>
            <a:r>
              <a:rPr lang="sk-SK" sz="2800" smtClean="0"/>
              <a:t>Vykreslenie</a:t>
            </a:r>
          </a:p>
          <a:p>
            <a:pPr lvl="2" eaLnBrk="1" hangingPunct="1">
              <a:buFontTx/>
              <a:buNone/>
            </a:pPr>
            <a:r>
              <a:rPr lang="pl-PL" sz="2000" smtClean="0"/>
              <a:t>DrawImage( screen, </a:t>
            </a:r>
            <a:r>
              <a:rPr lang="en-US" sz="2000" smtClean="0"/>
              <a:t>txt_surface</a:t>
            </a:r>
            <a:r>
              <a:rPr lang="pl-PL" sz="2000" smtClean="0"/>
              <a:t>, x, y );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34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Prevzaté z C jazyka</a:t>
            </a:r>
          </a:p>
        </p:txBody>
      </p:sp>
      <p:sp>
        <p:nvSpPr>
          <p:cNvPr id="5123" name="Zástupný symbol obsahu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732462"/>
          </a:xfrm>
        </p:spPr>
        <p:txBody>
          <a:bodyPr/>
          <a:lstStyle/>
          <a:p>
            <a:r>
              <a:rPr lang="sk-SK" smtClean="0"/>
              <a:t>24 hlavičkových súborov </a:t>
            </a:r>
          </a:p>
          <a:p>
            <a:pPr lvl="1"/>
            <a:r>
              <a:rPr lang="sk-SK" smtClean="0"/>
              <a:t>Každý hlavičkový súbor obsahuje jednu či viac deklarácií funkcií a definície typov a makier</a:t>
            </a:r>
          </a:p>
          <a:p>
            <a:pPr lvl="1"/>
            <a:r>
              <a:rPr lang="sk-SK" smtClean="0"/>
              <a:t>Poskytuje základnú sadu matematických funkcií, funkcie pre prácu s reťazcami a funkcie pre súborový a konzolový vstup a výstup</a:t>
            </a:r>
          </a:p>
          <a:p>
            <a:pPr lvl="1"/>
            <a:r>
              <a:rPr lang="sk-SK" smtClean="0"/>
              <a:t>Jednoduchosť, prenositeľnosť na nové platformy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4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>
          <a:xfrm>
            <a:off x="468313" y="58738"/>
            <a:ext cx="8229600" cy="561975"/>
          </a:xfrm>
        </p:spPr>
        <p:txBody>
          <a:bodyPr/>
          <a:lstStyle/>
          <a:p>
            <a:r>
              <a:rPr lang="sk-SK" smtClean="0"/>
              <a:t>Hlavičkové súbory z C jazyka</a:t>
            </a:r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>
          <a:xfrm>
            <a:off x="395288" y="620713"/>
            <a:ext cx="8229600" cy="6237287"/>
          </a:xfrm>
        </p:spPr>
        <p:txBody>
          <a:bodyPr/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&lt;a</a:t>
            </a:r>
            <a:r>
              <a:rPr lang="sk-SK" sz="1200" b="1" dirty="0" err="1" smtClean="0">
                <a:solidFill>
                  <a:srgbClr val="FF0000"/>
                </a:solidFill>
              </a:rPr>
              <a:t>ssert.h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cassert</a:t>
            </a:r>
            <a:r>
              <a:rPr lang="sk-SK" sz="1200" b="1" dirty="0" smtClean="0">
                <a:solidFill>
                  <a:srgbClr val="FF0000"/>
                </a:solidFill>
              </a:rPr>
              <a:t>)</a:t>
            </a:r>
            <a:r>
              <a:rPr lang="sk-SK" sz="1200" dirty="0" smtClean="0"/>
              <a:t>- obsahuje </a:t>
            </a:r>
            <a:r>
              <a:rPr lang="sk-SK" sz="1200" dirty="0" err="1" smtClean="0"/>
              <a:t>makra</a:t>
            </a:r>
            <a:r>
              <a:rPr lang="sk-SK" sz="1200" dirty="0" smtClean="0"/>
              <a:t> pre prác</a:t>
            </a:r>
            <a:r>
              <a:rPr lang="en-US" sz="1200" dirty="0" smtClean="0"/>
              <a:t>u</a:t>
            </a:r>
            <a:r>
              <a:rPr lang="sk-SK" sz="1200" dirty="0" smtClean="0"/>
              <a:t> s chybami - detekcia a odlaďovanie chýb.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complex.h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práca s komplexnými číslami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</a:rPr>
              <a:t>ctype.h</a:t>
            </a:r>
            <a:r>
              <a:rPr lang="en-US" sz="1200" b="1" dirty="0" smtClean="0">
                <a:solidFill>
                  <a:srgbClr val="FF0000"/>
                </a:solidFill>
              </a:rPr>
              <a:t>&gt; </a:t>
            </a:r>
            <a:r>
              <a:rPr lang="sk-SK" sz="1200" b="1" dirty="0" smtClean="0">
                <a:solidFill>
                  <a:srgbClr val="FF0000"/>
                </a:solidFill>
              </a:rPr>
              <a:t>(</a:t>
            </a:r>
            <a:r>
              <a:rPr lang="sk-SK" sz="1200" b="1" dirty="0" err="1" smtClean="0">
                <a:solidFill>
                  <a:srgbClr val="FF0000"/>
                </a:solidFill>
              </a:rPr>
              <a:t>cctype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en-US" sz="1200" dirty="0" smtClean="0"/>
              <a:t>- </a:t>
            </a:r>
            <a:r>
              <a:rPr lang="sk-SK" sz="1200" dirty="0" smtClean="0"/>
              <a:t>prevody písmen</a:t>
            </a:r>
            <a:r>
              <a:rPr lang="en-US" sz="1200" dirty="0" smtClean="0"/>
              <a:t> 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errno.h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 (</a:t>
            </a:r>
            <a:r>
              <a:rPr lang="sk-SK" sz="1200" b="1" dirty="0" err="1" smtClean="0">
                <a:solidFill>
                  <a:srgbClr val="FF0000"/>
                </a:solidFill>
              </a:rPr>
              <a:t>cerrno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testovanie chybových kódov, hlásených funkciami knižníc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fenv.h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práca s plávajúcou desatinnou čiarkou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float.h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cfloat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definície konštánt pre plávajúcu desatinnú čiarku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inttypes.h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presné prevody celých čísel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smtClean="0">
                <a:solidFill>
                  <a:srgbClr val="FF0000"/>
                </a:solidFill>
              </a:rPr>
              <a:t>iso646.h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programovanie v znakovej sade ISO 646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limits.h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climits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definícia konštánt a vlastností </a:t>
            </a:r>
            <a:r>
              <a:rPr lang="sk-SK" sz="1200" dirty="0" err="1" smtClean="0"/>
              <a:t>celočíslených</a:t>
            </a:r>
            <a:r>
              <a:rPr lang="sk-SK" sz="1200" dirty="0" smtClean="0"/>
              <a:t> typov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locale.h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pre </a:t>
            </a:r>
            <a:r>
              <a:rPr lang="sk-SK" sz="1200" dirty="0" err="1" smtClean="0"/>
              <a:t>setlocale</a:t>
            </a:r>
            <a:r>
              <a:rPr lang="sk-SK" sz="1200" dirty="0" smtClean="0"/>
              <a:t> – výber lokalizácie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math.h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cmath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matematické výpočty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setjmp.h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csetjmp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pre </a:t>
            </a:r>
            <a:r>
              <a:rPr lang="sk-SK" sz="1200" dirty="0" err="1" smtClean="0"/>
              <a:t>setjmp</a:t>
            </a:r>
            <a:r>
              <a:rPr lang="sk-SK" sz="1200" dirty="0" smtClean="0"/>
              <a:t> a </a:t>
            </a:r>
            <a:r>
              <a:rPr lang="sk-SK" sz="1200" dirty="0" err="1" smtClean="0"/>
              <a:t>longjmp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signal.h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csignal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pre výnimky a signály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stdarg.h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cstdarg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prístup k argumentom funkcií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stdbool.h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dátový typ </a:t>
            </a:r>
            <a:r>
              <a:rPr lang="sk-SK" sz="1200" dirty="0" err="1" smtClean="0"/>
              <a:t>boolean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stdint.h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Definície ďalších typov </a:t>
            </a:r>
            <a:r>
              <a:rPr lang="sk-SK" sz="1200" dirty="0" err="1" smtClean="0"/>
              <a:t>int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stddef.h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cstddef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niekoľko užitočných dátových typov a </a:t>
            </a:r>
            <a:r>
              <a:rPr lang="sk-SK" sz="1200" dirty="0" err="1" smtClean="0"/>
              <a:t>makier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stdio.h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cstdio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podpora vstupu a výstupu (</a:t>
            </a:r>
            <a:r>
              <a:rPr lang="sk-SK" sz="1200" dirty="0" err="1" smtClean="0"/>
              <a:t>funkcionálna</a:t>
            </a:r>
            <a:r>
              <a:rPr lang="sk-SK" sz="1200" dirty="0" smtClean="0"/>
              <a:t>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stdlib.h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cstdlib</a:t>
            </a:r>
            <a:r>
              <a:rPr lang="sk-SK" sz="1200" b="1" dirty="0" smtClean="0">
                <a:solidFill>
                  <a:srgbClr val="FF0000"/>
                </a:solidFill>
              </a:rPr>
              <a:t>)</a:t>
            </a:r>
            <a:r>
              <a:rPr lang="sk-SK" sz="1200" dirty="0" smtClean="0"/>
              <a:t>- generátor náhodných čísiel, pamäť, kontrola procesov, vyhľadávanie a triedenie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string.h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cstring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práca s reťazcami znakov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tgmath.h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matematické funkcie pre prácu so zabudovanými typmi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time.h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(ctime) </a:t>
            </a:r>
            <a:r>
              <a:rPr lang="sk-SK" sz="1200" dirty="0" smtClean="0"/>
              <a:t>- konverzie časov a dátumov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wchar.h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cwchar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viacbytové znaky (UNICODE)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wctype.h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cwctype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klasifikácia znakov</a:t>
            </a:r>
          </a:p>
          <a:p>
            <a:endParaRPr lang="sk-SK" sz="12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5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Objektovo-orientované</a:t>
            </a:r>
          </a:p>
        </p:txBody>
      </p:sp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Knižnica tried a funkcií</a:t>
            </a:r>
          </a:p>
          <a:p>
            <a:r>
              <a:rPr lang="sk-SK" smtClean="0"/>
              <a:t>Založená na konvencií STL</a:t>
            </a:r>
          </a:p>
          <a:p>
            <a:r>
              <a:rPr lang="sk-SK" smtClean="0"/>
              <a:t>Hlavičkové súbory bez .h</a:t>
            </a:r>
          </a:p>
          <a:p>
            <a:r>
              <a:rPr lang="sk-SK" smtClean="0"/>
              <a:t>Vo vývoji, doplňovaná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6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Kontajnery</a:t>
            </a:r>
          </a:p>
        </p:txBody>
      </p:sp>
      <p:sp>
        <p:nvSpPr>
          <p:cNvPr id="819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&lt;bitset&gt; </a:t>
            </a:r>
            <a:r>
              <a:rPr lang="en-US" sz="2000" smtClean="0"/>
              <a:t>- std::bitset – bitov</a:t>
            </a:r>
            <a:r>
              <a:rPr lang="sk-SK" sz="2000" smtClean="0"/>
              <a:t>é pole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deque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 std::deque – obojstranný rad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list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 </a:t>
            </a:r>
            <a:r>
              <a:rPr lang="sk-SK" sz="2000" smtClean="0"/>
              <a:t>- std::list – obojsmerne zreťazený zoznam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map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std::map a std::multimap – utriedené asociatívne pole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queue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std::queue – jednostranný rad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set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std::set a std::multiset – množiny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stack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std::stack – zásobník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vector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std::vector – dynamické polia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7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Všeobecné</a:t>
            </a:r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algorithm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definície kontajnerových algoritmov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functional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funkcionálne objekty pre štandardné algoritmy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iterator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práca s iterátormi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locale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triedy a šablóny pre prácu s lokalizačnými dátami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memory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správa pamäti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stdexcept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štandardné výnimky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utility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std::pair – práca s usporiadanými dvojicami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8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Reťazce - string</a:t>
            </a:r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string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štandardné reťazcové triedy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9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1980</Words>
  <Application>Microsoft Office PowerPoint</Application>
  <PresentationFormat>Prezentácia na obrazovke (4:3)</PresentationFormat>
  <Paragraphs>481</Paragraphs>
  <Slides>34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34</vt:i4>
      </vt:variant>
    </vt:vector>
  </HeadingPairs>
  <TitlesOfParts>
    <vt:vector size="37" baseType="lpstr">
      <vt:lpstr>Arial</vt:lpstr>
      <vt:lpstr>Calibri</vt:lpstr>
      <vt:lpstr>Výchozí návrh</vt:lpstr>
      <vt:lpstr>Prezentácia programu PowerPoint</vt:lpstr>
      <vt:lpstr>Druhy knižníc</vt:lpstr>
      <vt:lpstr>Štandardné</vt:lpstr>
      <vt:lpstr>Prevzaté z C jazyka</vt:lpstr>
      <vt:lpstr>Hlavičkové súbory z C jazyka</vt:lpstr>
      <vt:lpstr>Objektovo-orientované</vt:lpstr>
      <vt:lpstr>Kontajnery</vt:lpstr>
      <vt:lpstr>Všeobecné</vt:lpstr>
      <vt:lpstr>Reťazce - string</vt:lpstr>
      <vt:lpstr>Vstup/Výstup - prúdy</vt:lpstr>
      <vt:lpstr>Numerické</vt:lpstr>
      <vt:lpstr>Podpora jazyka</vt:lpstr>
      <vt:lpstr>Doplnkové</vt:lpstr>
      <vt:lpstr>Práca so súbormi –  neobjektovo - orientovaná</vt:lpstr>
      <vt:lpstr>Vstupno-výstupná knižnica</vt:lpstr>
      <vt:lpstr>printf</vt:lpstr>
      <vt:lpstr>printf - typ</vt:lpstr>
      <vt:lpstr>scanf</vt:lpstr>
      <vt:lpstr>Formátová konverzia v pamäti</vt:lpstr>
      <vt:lpstr>Neobjektové prúdy</vt:lpstr>
      <vt:lpstr>fopen, fclose</vt:lpstr>
      <vt:lpstr>fprintf, fscanf</vt:lpstr>
      <vt:lpstr>Čo je koniec súboru</vt:lpstr>
      <vt:lpstr>Práca so súbormi na nižšej úrovni</vt:lpstr>
      <vt:lpstr>read, write</vt:lpstr>
      <vt:lpstr>Príklad</vt:lpstr>
      <vt:lpstr>SDL Simple DirectMedia Layer</vt:lpstr>
      <vt:lpstr>Inicializácia</vt:lpstr>
      <vt:lpstr>Kreslenie</vt:lpstr>
      <vt:lpstr>Obrázok</vt:lpstr>
      <vt:lpstr>Vykreslenie obrázku</vt:lpstr>
      <vt:lpstr>Vstupy</vt:lpstr>
      <vt:lpstr>Hlavná slučka</vt:lpstr>
      <vt:lpstr>Text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511</cp:revision>
  <dcterms:created xsi:type="dcterms:W3CDTF">2005-10-09T17:16:28Z</dcterms:created>
  <dcterms:modified xsi:type="dcterms:W3CDTF">2019-11-19T05:38:30Z</dcterms:modified>
</cp:coreProperties>
</file>