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7"/>
  </p:notesMasterIdLst>
  <p:sldIdLst>
    <p:sldId id="256" r:id="rId2"/>
    <p:sldId id="265" r:id="rId3"/>
    <p:sldId id="260" r:id="rId4"/>
    <p:sldId id="266" r:id="rId5"/>
    <p:sldId id="267" r:id="rId6"/>
    <p:sldId id="268" r:id="rId7"/>
    <p:sldId id="257" r:id="rId8"/>
    <p:sldId id="269" r:id="rId9"/>
    <p:sldId id="270" r:id="rId10"/>
    <p:sldId id="258" r:id="rId11"/>
    <p:sldId id="272" r:id="rId12"/>
    <p:sldId id="271" r:id="rId13"/>
    <p:sldId id="259" r:id="rId14"/>
    <p:sldId id="273" r:id="rId15"/>
    <p:sldId id="274" r:id="rId16"/>
    <p:sldId id="275" r:id="rId17"/>
    <p:sldId id="261" r:id="rId18"/>
    <p:sldId id="276" r:id="rId19"/>
    <p:sldId id="277" r:id="rId20"/>
    <p:sldId id="264" r:id="rId21"/>
    <p:sldId id="263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  <p:sldId id="297" r:id="rId42"/>
    <p:sldId id="298" r:id="rId43"/>
    <p:sldId id="299" r:id="rId44"/>
    <p:sldId id="300" r:id="rId45"/>
    <p:sldId id="301" r:id="rId46"/>
    <p:sldId id="302" r:id="rId47"/>
    <p:sldId id="303" r:id="rId48"/>
    <p:sldId id="304" r:id="rId49"/>
    <p:sldId id="305" r:id="rId50"/>
    <p:sldId id="306" r:id="rId51"/>
    <p:sldId id="307" r:id="rId52"/>
    <p:sldId id="308" r:id="rId53"/>
    <p:sldId id="309" r:id="rId54"/>
    <p:sldId id="310" r:id="rId55"/>
    <p:sldId id="311" r:id="rId56"/>
  </p:sldIdLst>
  <p:sldSz cx="9144000" cy="6858000" type="screen4x3"/>
  <p:notesSz cx="7099300" cy="10234613"/>
  <p:defaultTextStyle>
    <a:defPPr>
      <a:defRPr lang="sk-SK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FF0000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4349" autoAdjust="0"/>
  </p:normalViewPr>
  <p:slideViewPr>
    <p:cSldViewPr>
      <p:cViewPr varScale="1">
        <p:scale>
          <a:sx n="107" d="100"/>
          <a:sy n="107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2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noProof="0" smtClean="0"/>
              <a:t>Klepnutím lze upravit styly předlohy textu.</a:t>
            </a:r>
          </a:p>
          <a:p>
            <a:pPr lvl="1"/>
            <a:r>
              <a:rPr lang="sk-SK" noProof="0" smtClean="0"/>
              <a:t>Druhá úroveň</a:t>
            </a:r>
          </a:p>
          <a:p>
            <a:pPr lvl="2"/>
            <a:r>
              <a:rPr lang="sk-SK" noProof="0" smtClean="0"/>
              <a:t>Třetí úroveň</a:t>
            </a:r>
          </a:p>
          <a:p>
            <a:pPr lvl="3"/>
            <a:r>
              <a:rPr lang="sk-SK" noProof="0" smtClean="0"/>
              <a:t>Čtvrtá úroveň</a:t>
            </a:r>
          </a:p>
          <a:p>
            <a:pPr lvl="4"/>
            <a:r>
              <a:rPr lang="sk-SK" noProof="0" smtClean="0"/>
              <a:t>Pátá úroveň</a:t>
            </a:r>
          </a:p>
        </p:txBody>
      </p:sp>
      <p:sp>
        <p:nvSpPr>
          <p:cNvPr id="132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32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760036AD-2445-4FB3-BFAC-E6895807025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22463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CA61867-C07E-4D2C-A2F1-F90FA9753396}" type="slidenum">
              <a:rPr lang="sk-SK" smtClean="0"/>
              <a:pPr eaLnBrk="1" hangingPunct="1"/>
              <a:t>1</a:t>
            </a:fld>
            <a:endParaRPr lang="sk-SK" smtClean="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5C351E3-8B53-424B-A907-609B45558A37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5A5A3E4-E887-4303-BEDF-3CA1AE645A93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500EA9D2-B4B4-42D0-8C83-54C74D23A02E}" type="slidenum">
              <a:rPr lang="sk-SK" smtClean="0"/>
              <a:pPr eaLnBrk="1" hangingPunct="1"/>
              <a:t>10</a:t>
            </a:fld>
            <a:endParaRPr lang="sk-SK" smtClean="0"/>
          </a:p>
        </p:txBody>
      </p:sp>
      <p:sp>
        <p:nvSpPr>
          <p:cNvPr id="29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48FE32B-CF2A-4F52-8AA6-07A34D7A5699}" type="slidenum">
              <a:rPr lang="sk-SK" smtClean="0"/>
              <a:pPr eaLnBrk="1" hangingPunct="1"/>
              <a:t>13</a:t>
            </a:fld>
            <a:endParaRPr lang="sk-SK" smtClean="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05E6662-2DE2-4140-9AEE-99ABFAEB6C97}" type="slidenum">
              <a:rPr lang="sk-SK" smtClean="0"/>
              <a:pPr eaLnBrk="1" hangingPunct="1"/>
              <a:t>17</a:t>
            </a:fld>
            <a:endParaRPr lang="sk-SK" smtClean="0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A6BD71B-9098-4BC8-8631-5A88A174390E}" type="slidenum">
              <a:rPr lang="sk-SK" smtClean="0"/>
              <a:pPr eaLnBrk="1" hangingPunct="1"/>
              <a:t>20</a:t>
            </a:fld>
            <a:endParaRPr lang="sk-SK" smtClean="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D485301-0E3C-4D68-94E4-D5FCB70608CA}" type="slidenum">
              <a:rPr lang="sk-SK" smtClean="0"/>
              <a:pPr eaLnBrk="1" hangingPunct="1"/>
              <a:t>21</a:t>
            </a:fld>
            <a:endParaRPr lang="sk-SK" smtClean="0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sk-SK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Zástupný symbol obrazu snímky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Zástupný symbol poznámok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>
              <a:spcBef>
                <a:spcPct val="0"/>
              </a:spcBef>
            </a:pPr>
            <a:r>
              <a:rPr lang="sk-SK" altLang="sk-SK" smtClean="0"/>
              <a:t>10, 10 prečo?</a:t>
            </a:r>
          </a:p>
        </p:txBody>
      </p:sp>
      <p:sp>
        <p:nvSpPr>
          <p:cNvPr id="9220" name="Zástupný symbol čísla snímky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FB4863B1-8688-4526-9CA6-53634CEAF3BC}" type="slidenum">
              <a:rPr lang="sk-SK" altLang="sk-SK"/>
              <a:pPr eaLnBrk="1" hangingPunct="1"/>
              <a:t>44</a:t>
            </a:fld>
            <a:endParaRPr lang="sk-SK" altLang="sk-SK"/>
          </a:p>
        </p:txBody>
      </p:sp>
    </p:spTree>
    <p:extLst>
      <p:ext uri="{BB962C8B-B14F-4D97-AF65-F5344CB8AC3E}">
        <p14:creationId xmlns:p14="http://schemas.microsoft.com/office/powerpoint/2010/main" val="254162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sk-SK" smtClean="0"/>
              <a:t>Kliknite sem a upravte štýl predlohy podnadpisov.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ACB451-1C9A-47D9-BF25-73EE5C75248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04556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95FE77-CA8E-413A-B9D7-8344AF3DB9D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09889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/>
          <p:cNvSpPr>
            <a:spLocks noGrp="1"/>
          </p:cNvSpPr>
          <p:nvPr>
            <p:ph type="title" orient="vert"/>
          </p:nvPr>
        </p:nvSpPr>
        <p:spPr>
          <a:xfrm>
            <a:off x="6638925" y="188913"/>
            <a:ext cx="2058988" cy="6669087"/>
          </a:xfrm>
        </p:spPr>
        <p:txBody>
          <a:bodyPr vert="eaVert"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zvislého textu 2"/>
          <p:cNvSpPr>
            <a:spLocks noGrp="1"/>
          </p:cNvSpPr>
          <p:nvPr>
            <p:ph type="body" orient="vert" idx="1"/>
          </p:nvPr>
        </p:nvSpPr>
        <p:spPr>
          <a:xfrm>
            <a:off x="457200" y="188913"/>
            <a:ext cx="6029325" cy="6669087"/>
          </a:xfrm>
        </p:spPr>
        <p:txBody>
          <a:bodyPr vert="eaVert"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22E53B-388D-41E8-9A97-D2520CCF19AB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63565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25036F-B2F1-46E1-AA40-FB67310752FE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81741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7ACAA0-26D5-4661-B973-5DB712E1F67A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20145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sz="half" idx="1"/>
          </p:nvPr>
        </p:nvSpPr>
        <p:spPr>
          <a:xfrm>
            <a:off x="457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648200" y="1125538"/>
            <a:ext cx="4038600" cy="57324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1135A71-C925-41F6-8126-E0D3FEAA556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503528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tex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4" name="Zástupný symbol obsah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5" name="Zástupný symbol tex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6" name="Zástupný symbol obsah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63DB8B-52AE-47D4-B52B-41658C4A9886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7117744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7EC158-A2EC-478F-8059-5E8594CD09AF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2314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357B27-C1E4-4761-BAB2-53C005E478D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7194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Tretia úroveň</a:t>
            </a:r>
          </a:p>
          <a:p>
            <a:pPr lvl="3"/>
            <a:r>
              <a:rPr lang="sk-SK" smtClean="0"/>
              <a:t>Štvrtá úroveň</a:t>
            </a:r>
          </a:p>
          <a:p>
            <a:pPr lvl="4"/>
            <a:r>
              <a:rPr lang="sk-SK" smtClean="0"/>
              <a:t>Piata úroveň</a:t>
            </a:r>
            <a:endParaRPr lang="sk-SK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A0FE02-15F9-47F9-B2A1-1ACBB67B6128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4126351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sk-SK" smtClean="0"/>
              <a:t>Kliknite sem a upravte štýl predlohy nadpisov.</a:t>
            </a:r>
            <a:endParaRPr lang="sk-SK"/>
          </a:p>
        </p:txBody>
      </p:sp>
      <p:sp>
        <p:nvSpPr>
          <p:cNvPr id="3" name="Zástupný symbol obrázka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sk-SK" noProof="0" smtClean="0"/>
          </a:p>
        </p:txBody>
      </p:sp>
      <p:sp>
        <p:nvSpPr>
          <p:cNvPr id="4" name="Zástupný symbol tex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sk-SK" smtClean="0"/>
              <a:t>Kliknite sem a upravte štýly predlohy textu.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EB8800B-BA4A-4354-A017-FA32346FD1F4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975679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188913"/>
            <a:ext cx="8229600" cy="7778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 předlohy nadpisů.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25538"/>
            <a:ext cx="8229600" cy="5732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k-SK" smtClean="0"/>
              <a:t>Klepnutím lze upravit styly předlohy textu.</a:t>
            </a:r>
          </a:p>
          <a:p>
            <a:pPr lvl="1"/>
            <a:r>
              <a:rPr lang="sk-SK" smtClean="0"/>
              <a:t>Druhá úroveň</a:t>
            </a:r>
          </a:p>
          <a:p>
            <a:pPr lvl="2"/>
            <a:r>
              <a:rPr lang="sk-SK" smtClean="0"/>
              <a:t>Třetí úroveň</a:t>
            </a:r>
          </a:p>
          <a:p>
            <a:pPr lvl="3"/>
            <a:r>
              <a:rPr lang="sk-SK" smtClean="0"/>
              <a:t>Čtvrtá úroveň</a:t>
            </a:r>
          </a:p>
          <a:p>
            <a:pPr lvl="4"/>
            <a:r>
              <a:rPr lang="sk-SK" smtClean="0"/>
              <a:t>Pátá úroveň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sk-SK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1D1F6C0B-0BB5-439F-9130-83F5DAEE938D}" type="slidenum">
              <a:rPr lang="sk-SK"/>
              <a:pPr>
                <a:defRPr/>
              </a:pPr>
              <a:t>‹#›</a:t>
            </a:fld>
            <a:endParaRPr lang="sk-S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chemeClr val="bg1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FF0000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sk-S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 txBox="1">
            <a:spLocks/>
          </p:cNvSpPr>
          <p:nvPr/>
        </p:nvSpPr>
        <p:spPr bwMode="auto">
          <a:xfrm>
            <a:off x="179512" y="188640"/>
            <a:ext cx="8784976" cy="864096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93758" y="1700808"/>
            <a:ext cx="8784976" cy="432048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/>
            <a:r>
              <a:rPr lang="en-US" sz="9600" kern="0" dirty="0" smtClean="0">
                <a:solidFill>
                  <a:schemeClr val="accent1">
                    <a:lumMod val="75000"/>
                  </a:schemeClr>
                </a:solidFill>
              </a:rPr>
              <a:t>V</a:t>
            </a:r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ý</a:t>
            </a:r>
            <a:r>
              <a:rPr lang="en-US" sz="9600" kern="0" smtClean="0">
                <a:solidFill>
                  <a:schemeClr val="accent1">
                    <a:lumMod val="75000"/>
                  </a:schemeClr>
                </a:solidFill>
              </a:rPr>
              <a:t>nimky</a:t>
            </a:r>
            <a:endParaRPr lang="sk-SK" sz="9600" kern="0" dirty="0" smtClean="0">
              <a:solidFill>
                <a:schemeClr val="accent1">
                  <a:lumMod val="75000"/>
                </a:schemeClr>
              </a:solidFill>
            </a:endParaRPr>
          </a:p>
          <a:p>
            <a:pPr algn="ctr"/>
            <a:r>
              <a:rPr lang="sk-SK" sz="9600" kern="0" dirty="0">
                <a:solidFill>
                  <a:schemeClr val="accent1">
                    <a:lumMod val="75000"/>
                  </a:schemeClr>
                </a:solidFill>
              </a:rPr>
              <a:t>9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sk-SK" smtClean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class Vynimka{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char* text;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Vynimka(char* txt) { text=txt;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char* Preco() { return text;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double vydel</a:t>
            </a:r>
            <a:r>
              <a:rPr lang="en-US" sz="1600" smtClean="0"/>
              <a:t>(double x, double y){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if(y==0)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     throw Vynimka(“Delenie nulou”);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return x / y;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main()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{	…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try{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int a=3, b=0;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double x=vydel(a, b);</a:t>
            </a:r>
            <a:r>
              <a:rPr lang="sk-SK" sz="1600" smtClean="0"/>
              <a:t> // nastane výnimka a odvíjanie zásobníka</a:t>
            </a:r>
            <a:endParaRPr lang="en-US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…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catch(Vynimka&amp; v){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	cout &lt;&lt; v.Preco() &lt;&lt; ‘\n’;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</p:txBody>
      </p:sp>
      <p:sp>
        <p:nvSpPr>
          <p:cNvPr id="11268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1B0639-9AEA-4E0C-9BFF-9CD66661FF6F}" type="slidenum">
              <a:rPr lang="sk-SK" smtClean="0"/>
              <a:pPr eaLnBrk="1" hangingPunct="1"/>
              <a:t>10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sk-SK" smtClean="0"/>
          </a:p>
        </p:txBody>
      </p:sp>
      <p:sp>
        <p:nvSpPr>
          <p:cNvPr id="12291" name="Zástupný symbol obsahu 2"/>
          <p:cNvSpPr>
            <a:spLocks noGrp="1"/>
          </p:cNvSpPr>
          <p:nvPr>
            <p:ph idx="1"/>
          </p:nvPr>
        </p:nvSpPr>
        <p:spPr>
          <a:xfrm>
            <a:off x="180975" y="1133475"/>
            <a:ext cx="4330700" cy="4167188"/>
          </a:xfrm>
          <a:solidFill>
            <a:schemeClr val="bg1"/>
          </a:solidFill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Chyba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Varovanie : public Chyba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Fatal : public Chyba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void Fun() { throw Fatal();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</p:txBody>
      </p:sp>
      <p:sp>
        <p:nvSpPr>
          <p:cNvPr id="12292" name="Obdĺžnik 3"/>
          <p:cNvSpPr>
            <a:spLocks noChangeArrowheads="1"/>
          </p:cNvSpPr>
          <p:nvPr/>
        </p:nvSpPr>
        <p:spPr bwMode="auto">
          <a:xfrm>
            <a:off x="4500563" y="1052513"/>
            <a:ext cx="4572000" cy="4802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A a;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a. Fun ();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catch(Chyba &amp;)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cout &lt;&lt; "Chyba" &lt;&lt; endl;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// Skryté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catch(Varovanie &amp;) {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cout &lt;&lt; "Varovanie" &lt;&lt; endl;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catch(Fatal &amp;) {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cout &lt;&lt; "Fatal" &lt;&lt; endl;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} </a:t>
            </a:r>
          </a:p>
          <a:p>
            <a:endParaRPr lang="sk-SK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293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260C3ED-9832-4F42-8CB2-1A96A1406171}" type="slidenum">
              <a:rPr lang="sk-SK" smtClean="0"/>
              <a:pPr eaLnBrk="1" hangingPunct="1"/>
              <a:t>11</a:t>
            </a:fld>
            <a:endParaRPr lang="sk-SK" smtClean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Modely ošetrenia výnimiek</a:t>
            </a:r>
          </a:p>
        </p:txBody>
      </p:sp>
      <p:sp>
        <p:nvSpPr>
          <p:cNvPr id="13315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790575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200" smtClean="0"/>
              <a:t>ukončenie – používa C++</a:t>
            </a:r>
          </a:p>
          <a:p>
            <a:pPr eaLnBrk="1" hangingPunct="1">
              <a:lnSpc>
                <a:spcPct val="80000"/>
              </a:lnSpc>
            </a:pPr>
            <a:r>
              <a:rPr lang="sk-SK" sz="2200" smtClean="0"/>
              <a:t>obnovenie – ak potrebujeme musíme si to naprogramovať</a:t>
            </a:r>
          </a:p>
          <a:p>
            <a:endParaRPr lang="sk-SK" smtClean="0"/>
          </a:p>
        </p:txBody>
      </p:sp>
      <p:sp>
        <p:nvSpPr>
          <p:cNvPr id="13316" name="Obdĺžnik 1"/>
          <p:cNvSpPr>
            <a:spLocks noChangeArrowheads="1"/>
          </p:cNvSpPr>
          <p:nvPr/>
        </p:nvSpPr>
        <p:spPr bwMode="auto">
          <a:xfrm>
            <a:off x="1979613" y="1916113"/>
            <a:ext cx="4572000" cy="3694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bool ok = true;</a:t>
            </a:r>
          </a:p>
          <a:p>
            <a:r>
              <a:rPr lang="en-US" b="1">
                <a:latin typeface="Courier New" pitchFamily="49" charset="0"/>
                <a:cs typeface="Courier New" pitchFamily="49" charset="0"/>
              </a:rPr>
              <a:t>  while(ok==true) {</a:t>
            </a: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b="1">
                <a:latin typeface="Courier New" pitchFamily="49" charset="0"/>
                <a:cs typeface="Courier New" pitchFamily="49" charset="0"/>
              </a:rPr>
              <a:t>try {</a:t>
            </a:r>
          </a:p>
          <a:p>
            <a:pPr lvl="1"/>
            <a:r>
              <a:rPr lang="sk-SK" b="1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throw 50</a:t>
            </a:r>
            <a:r>
              <a:rPr lang="sk-SK" b="1"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/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pPr lvl="1"/>
            <a:r>
              <a:rPr lang="sk-SK" b="1">
                <a:latin typeface="Courier New" pitchFamily="49" charset="0"/>
                <a:cs typeface="Courier New" pitchFamily="49" charset="0"/>
              </a:rPr>
              <a:t>  catch(</a:t>
            </a:r>
            <a:r>
              <a:rPr lang="en-US" b="1">
                <a:latin typeface="Courier New" pitchFamily="49" charset="0"/>
                <a:cs typeface="Courier New" pitchFamily="49" charset="0"/>
              </a:rPr>
              <a:t>int x</a:t>
            </a:r>
            <a:r>
              <a:rPr lang="sk-SK" b="1">
                <a:latin typeface="Courier New" pitchFamily="49" charset="0"/>
                <a:cs typeface="Courier New" pitchFamily="49" charset="0"/>
              </a:rPr>
              <a:t>) {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     // OPRAVA </a:t>
            </a:r>
            <a:endParaRPr lang="sk-SK" b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	 if(Skoncit==ANO)</a:t>
            </a: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	   ok=false;	</a:t>
            </a:r>
            <a:endParaRPr lang="sk-SK" b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  <a:endParaRPr lang="en-US" b="1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b="1">
                <a:latin typeface="Courier New" pitchFamily="49" charset="0"/>
                <a:cs typeface="Courier New" pitchFamily="49" charset="0"/>
              </a:rPr>
              <a:t>}</a:t>
            </a:r>
            <a:endParaRPr lang="sk-SK" b="1">
              <a:latin typeface="Courier New" pitchFamily="49" charset="0"/>
              <a:cs typeface="Courier New" pitchFamily="49" charset="0"/>
            </a:endParaRP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13317" name="Zástupný symbol čísla snímky 2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328CB28-8B47-4BC4-A5CD-7DF138E0AE51}" type="slidenum">
              <a:rPr lang="sk-SK" smtClean="0"/>
              <a:pPr eaLnBrk="1" hangingPunct="1"/>
              <a:t>12</a:t>
            </a:fld>
            <a:endParaRPr lang="sk-SK" smtClean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Pravidl</a:t>
            </a:r>
            <a:r>
              <a:rPr lang="sk-SK" smtClean="0"/>
              <a:t>á používania výnimiek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Každú výnimku treba zachytiť – neošetrená výnimka je programová chyba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Nezachytená výnimka vyvoláva terminate() - volá abort()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600" smtClean="0"/>
              <a:t>dá sa zmeniť pomocou set_terminate() </a:t>
            </a:r>
          </a:p>
          <a:p>
            <a:pPr lvl="1" eaLnBrk="1" hangingPunct="1">
              <a:lnSpc>
                <a:spcPct val="80000"/>
              </a:lnSpc>
            </a:pPr>
            <a:endParaRPr lang="sk-SK" sz="1600" smtClean="0"/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V deštruktore negenerovať výnimku (odporúčanie)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vo výnimke môže nastať ďalšia výnimka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2000" smtClean="0"/>
              <a:t>V deštruktore lokálnej premennej pri odvíjaní zásobníka výnimka volá terminate()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V konštruktore byť opatrný – ak nastala výnimka v konštruktore, deštruktor tohto objektu sa </a:t>
            </a:r>
            <a:r>
              <a:rPr lang="en-US" sz="2400" smtClean="0">
                <a:solidFill>
                  <a:srgbClr val="FF0000"/>
                </a:solidFill>
              </a:rPr>
              <a:t>nevykon</a:t>
            </a:r>
            <a:r>
              <a:rPr lang="sk-SK" sz="2400" smtClean="0">
                <a:solidFill>
                  <a:srgbClr val="FF0000"/>
                </a:solidFill>
              </a:rPr>
              <a:t>á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Zachytávať výnimky odkazom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Používať potomkov štandardných výnimiek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Zachytenie akejkoľvek výnimky</a:t>
            </a:r>
            <a:r>
              <a:rPr lang="en-US" sz="2400" smtClean="0"/>
              <a:t>:</a:t>
            </a:r>
            <a:endParaRPr lang="sk-SK" sz="2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catch</a:t>
            </a:r>
            <a:r>
              <a:rPr lang="en-US" sz="1800" smtClean="0"/>
              <a:t>(…){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cout &lt;&lt; “V</a:t>
            </a:r>
            <a:r>
              <a:rPr lang="sk-SK" sz="1800" smtClean="0"/>
              <a:t>ýnimočný stav</a:t>
            </a:r>
            <a:r>
              <a:rPr lang="en-US" sz="1800" smtClean="0"/>
              <a:t>\n”;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throw; // </a:t>
            </a:r>
            <a:r>
              <a:rPr lang="sk-SK" sz="1800" smtClean="0"/>
              <a:t>prevyslanie výnimky</a:t>
            </a:r>
            <a:endParaRPr lang="en-US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</a:t>
            </a:r>
            <a:endParaRPr lang="sk-SK" sz="1800" smtClean="0"/>
          </a:p>
        </p:txBody>
      </p:sp>
      <p:sp>
        <p:nvSpPr>
          <p:cNvPr id="14340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425C3C8-9511-4BE8-B9CB-E065A57EFB32}" type="slidenum">
              <a:rPr lang="sk-SK" smtClean="0"/>
              <a:pPr eaLnBrk="1" hangingPunct="1"/>
              <a:t>13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Obalová trieda</a:t>
            </a:r>
          </a:p>
        </p:txBody>
      </p:sp>
      <p:sp>
        <p:nvSpPr>
          <p:cNvPr id="15363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3827463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int *Pole_d;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A()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cout &lt;&lt; "A()" &lt;&lt; endl;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Pole_d=new int[100];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rob_nieco();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void rob_nieco()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Pole_d[0]=1;</a:t>
            </a:r>
          </a:p>
          <a:p>
            <a:pPr marL="0" indent="0">
              <a:buFontTx/>
              <a:buNone/>
            </a:pP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  throw 47;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~A()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cout &lt;&lt; "~A()" &lt;&lt; endl;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delete []Pole_d;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5364" name="Obdĺžnik 3"/>
          <p:cNvSpPr>
            <a:spLocks noChangeArrowheads="1"/>
          </p:cNvSpPr>
          <p:nvPr/>
        </p:nvSpPr>
        <p:spPr bwMode="auto">
          <a:xfrm>
            <a:off x="3995738" y="1052513"/>
            <a:ext cx="51482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A ur;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catch(int)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cout&lt;&lt;"Obsluha vynimky"&lt;&lt;endl;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15365" name="Obdĺžnik 4"/>
          <p:cNvSpPr>
            <a:spLocks noChangeArrowheads="1"/>
          </p:cNvSpPr>
          <p:nvPr/>
        </p:nvSpPr>
        <p:spPr bwMode="auto">
          <a:xfrm>
            <a:off x="5435600" y="4437063"/>
            <a:ext cx="252095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>
                <a:solidFill>
                  <a:srgbClr val="0070C0"/>
                </a:solidFill>
              </a:rPr>
              <a:t>A()</a:t>
            </a:r>
          </a:p>
          <a:p>
            <a:r>
              <a:rPr lang="sk-SK">
                <a:solidFill>
                  <a:srgbClr val="0070C0"/>
                </a:solidFill>
              </a:rPr>
              <a:t>Obsluha vynimky</a:t>
            </a:r>
          </a:p>
        </p:txBody>
      </p:sp>
      <p:sp>
        <p:nvSpPr>
          <p:cNvPr id="15366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8B39132-6C14-4D17-A470-7BCDBB64AF69}" type="slidenum">
              <a:rPr lang="sk-SK" smtClean="0"/>
              <a:pPr eaLnBrk="1" hangingPunct="1"/>
              <a:t>14</a:t>
            </a:fld>
            <a:endParaRPr lang="sk-SK" smtClean="0"/>
          </a:p>
        </p:txBody>
      </p:sp>
      <p:pic>
        <p:nvPicPr>
          <p:cNvPr id="7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Obalová trieda - pokračovanie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class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Obal {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*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Pole_d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public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Obal(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vel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) { 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&lt;&lt; "Obal() - alokujem '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vel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Pole_d=new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vel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]; 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~Obal() { 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&lt;&lt; "~Obal() -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dealokujem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'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vel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'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" &lt;&lt;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endl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delete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[]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Pole_d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; 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  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 smtClean="0">
                <a:latin typeface="Courier New" pitchFamily="49" charset="0"/>
                <a:cs typeface="Courier New" pitchFamily="49" charset="0"/>
              </a:rPr>
              <a:t>operator</a:t>
            </a:r>
            <a:r>
              <a:rPr lang="sk-SK" sz="1600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*() {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return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sk-SK" sz="1600" b="1" dirty="0" err="1">
                <a:latin typeface="Courier New" pitchFamily="49" charset="0"/>
                <a:cs typeface="Courier New" pitchFamily="49" charset="0"/>
              </a:rPr>
              <a:t>Pole_d</a:t>
            </a:r>
            <a:r>
              <a:rPr lang="sk-SK" sz="1600" b="1" dirty="0">
                <a:latin typeface="Courier New" pitchFamily="49" charset="0"/>
                <a:cs typeface="Courier New" pitchFamily="49" charset="0"/>
              </a:rPr>
              <a:t>; };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  <a:defRPr/>
            </a:pPr>
            <a:r>
              <a:rPr lang="sk-SK" sz="1600" b="1" dirty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>
              <a:defRPr/>
            </a:pPr>
            <a:endParaRPr lang="sk-SK" sz="16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6388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C1C7247-B9D8-4A99-8AF9-EAE58ABFE4A0}" type="slidenum">
              <a:rPr lang="sk-SK" smtClean="0"/>
              <a:pPr eaLnBrk="1" hangingPunct="1"/>
              <a:t>15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Obalová trieda - použitie</a:t>
            </a:r>
          </a:p>
        </p:txBody>
      </p:sp>
      <p:sp>
        <p:nvSpPr>
          <p:cNvPr id="17411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3754438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Obal Pole_d;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A() : Pole_d(100)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cout &lt;&lt; "A()" &lt;&lt; endl;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rob_nieco();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void rob_nieco()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Pole_d[0]=1;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throw 47;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~A() {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cout &lt;&lt; "~A()" &lt;&lt; endl;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7412" name="Obdĺžnik 3"/>
          <p:cNvSpPr>
            <a:spLocks noChangeArrowheads="1"/>
          </p:cNvSpPr>
          <p:nvPr/>
        </p:nvSpPr>
        <p:spPr bwMode="auto">
          <a:xfrm>
            <a:off x="3995738" y="1125538"/>
            <a:ext cx="5148262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A ur;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catch(int)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cout &lt;&lt;"Obsluha vynimky"&lt;&lt; endl;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} </a:t>
            </a:r>
          </a:p>
        </p:txBody>
      </p:sp>
      <p:sp>
        <p:nvSpPr>
          <p:cNvPr id="5" name="Obdĺžnik 4"/>
          <p:cNvSpPr/>
          <p:nvPr/>
        </p:nvSpPr>
        <p:spPr>
          <a:xfrm>
            <a:off x="4859338" y="4724400"/>
            <a:ext cx="3673475" cy="1201738"/>
          </a:xfrm>
          <a:prstGeom prst="rect">
            <a:avLst/>
          </a:prstGeom>
          <a:solidFill>
            <a:schemeClr val="accent3">
              <a:lumMod val="95000"/>
            </a:schemeClr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sk-SK" dirty="0">
                <a:solidFill>
                  <a:srgbClr val="0070C0"/>
                </a:solidFill>
              </a:rPr>
              <a:t>Obal() - alokujem '</a:t>
            </a:r>
            <a:r>
              <a:rPr lang="sk-SK" dirty="0" err="1">
                <a:solidFill>
                  <a:srgbClr val="0070C0"/>
                </a:solidFill>
              </a:rPr>
              <a:t>vel</a:t>
            </a:r>
            <a:r>
              <a:rPr lang="sk-SK" dirty="0">
                <a:solidFill>
                  <a:srgbClr val="0070C0"/>
                </a:solidFill>
              </a:rPr>
              <a:t>' </a:t>
            </a:r>
            <a:r>
              <a:rPr lang="sk-SK" dirty="0" err="1">
                <a:solidFill>
                  <a:srgbClr val="0070C0"/>
                </a:solidFill>
              </a:rPr>
              <a:t>int</a:t>
            </a:r>
            <a:endParaRPr lang="sk-SK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sk-SK" dirty="0">
                <a:solidFill>
                  <a:srgbClr val="0070C0"/>
                </a:solidFill>
              </a:rPr>
              <a:t>A()</a:t>
            </a:r>
          </a:p>
          <a:p>
            <a:pPr>
              <a:defRPr/>
            </a:pPr>
            <a:r>
              <a:rPr lang="sk-SK" dirty="0">
                <a:solidFill>
                  <a:srgbClr val="0070C0"/>
                </a:solidFill>
              </a:rPr>
              <a:t>~Obal() - </a:t>
            </a:r>
            <a:r>
              <a:rPr lang="sk-SK" dirty="0" err="1">
                <a:solidFill>
                  <a:srgbClr val="0070C0"/>
                </a:solidFill>
              </a:rPr>
              <a:t>dealokujem</a:t>
            </a:r>
            <a:r>
              <a:rPr lang="sk-SK" dirty="0">
                <a:solidFill>
                  <a:srgbClr val="0070C0"/>
                </a:solidFill>
              </a:rPr>
              <a:t> '</a:t>
            </a:r>
            <a:r>
              <a:rPr lang="sk-SK" dirty="0" err="1">
                <a:solidFill>
                  <a:srgbClr val="0070C0"/>
                </a:solidFill>
              </a:rPr>
              <a:t>vel</a:t>
            </a:r>
            <a:r>
              <a:rPr lang="sk-SK" dirty="0">
                <a:solidFill>
                  <a:srgbClr val="0070C0"/>
                </a:solidFill>
              </a:rPr>
              <a:t>' </a:t>
            </a:r>
            <a:r>
              <a:rPr lang="sk-SK" dirty="0" err="1">
                <a:solidFill>
                  <a:srgbClr val="0070C0"/>
                </a:solidFill>
              </a:rPr>
              <a:t>int</a:t>
            </a:r>
            <a:endParaRPr lang="sk-SK" dirty="0">
              <a:solidFill>
                <a:srgbClr val="0070C0"/>
              </a:solidFill>
            </a:endParaRPr>
          </a:p>
          <a:p>
            <a:pPr>
              <a:defRPr/>
            </a:pPr>
            <a:r>
              <a:rPr lang="sk-SK" dirty="0">
                <a:solidFill>
                  <a:srgbClr val="0070C0"/>
                </a:solidFill>
              </a:rPr>
              <a:t>Obsluha </a:t>
            </a:r>
            <a:r>
              <a:rPr lang="sk-SK" dirty="0" err="1">
                <a:solidFill>
                  <a:srgbClr val="0070C0"/>
                </a:solidFill>
              </a:rPr>
              <a:t>vynimky</a:t>
            </a:r>
            <a:endParaRPr lang="sk-SK" dirty="0">
              <a:solidFill>
                <a:srgbClr val="0070C0"/>
              </a:solidFill>
            </a:endParaRPr>
          </a:p>
        </p:txBody>
      </p:sp>
      <p:sp>
        <p:nvSpPr>
          <p:cNvPr id="17414" name="Zástupný symbol čísla snímky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DCBDE5-EF5F-4E9E-BE9E-50C921BEA187}" type="slidenum">
              <a:rPr lang="sk-SK" smtClean="0"/>
              <a:pPr eaLnBrk="1" hangingPunct="1"/>
              <a:t>16</a:t>
            </a:fld>
            <a:endParaRPr lang="sk-SK" smtClean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Výnimky na úrovni funkcií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smtClean="0"/>
              <a:t>double vydel</a:t>
            </a:r>
            <a:r>
              <a:rPr lang="en-US" smtClean="0"/>
              <a:t>Pole(double* pole, double y, int n)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try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for(int i=0 ; i&lt;n ; i++){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	pole[i]=vydel( pole[i], y);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catch(Vynimka v)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	cout&lt;&lt;v.Preco()&lt;&lt;‘\n’;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sk-SK" smtClean="0"/>
              <a:t>To isté platí aj pre metódy</a:t>
            </a:r>
          </a:p>
          <a:p>
            <a:pPr eaLnBrk="1" hangingPunct="1">
              <a:lnSpc>
                <a:spcPct val="90000"/>
              </a:lnSpc>
            </a:pPr>
            <a:r>
              <a:rPr lang="sk-SK" smtClean="0"/>
              <a:t>Často sa používa v konštruktoroch</a:t>
            </a:r>
          </a:p>
        </p:txBody>
      </p:sp>
      <p:sp>
        <p:nvSpPr>
          <p:cNvPr id="18436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EDAB6DF-29C7-4B43-84B5-BBDB40373D91}" type="slidenum">
              <a:rPr lang="sk-SK" smtClean="0"/>
              <a:pPr eaLnBrk="1" hangingPunct="1"/>
              <a:t>17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Výnimka na úrovni funkcie</a:t>
            </a:r>
          </a:p>
        </p:txBody>
      </p:sp>
      <p:sp>
        <p:nvSpPr>
          <p:cNvPr id="1945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cZakladnaTrieda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int i;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class cVynimka {};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cZakladnaTrieda(int i) : i(i)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throw cVynimka();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9460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9446173-808D-47C9-B65D-AA8CB1533233}" type="slidenum">
              <a:rPr lang="sk-SK" smtClean="0"/>
              <a:pPr eaLnBrk="1" hangingPunct="1"/>
              <a:t>18</a:t>
            </a:fld>
            <a:endParaRPr lang="sk-SK" smtClean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Výnimka na úrovni funkcie-pokr.</a:t>
            </a:r>
          </a:p>
        </p:txBody>
      </p:sp>
      <p:sp>
        <p:nvSpPr>
          <p:cNvPr id="20483" name="Zástupný symbol obsahu 2"/>
          <p:cNvSpPr>
            <a:spLocks noGrp="1"/>
          </p:cNvSpPr>
          <p:nvPr>
            <p:ph idx="1"/>
          </p:nvPr>
        </p:nvSpPr>
        <p:spPr>
          <a:xfrm>
            <a:off x="107950" y="1125538"/>
            <a:ext cx="8928100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cOdvodenaTrieda : public cZakladnaTrieda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class cVynimkaOdv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const char* msg;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cVynimkaOdv(const char* msg) : msg(msg) {}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const char* Oznam() const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  return msg;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cOdvodenaTrieda(int j) // Konštruktor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 </a:t>
            </a:r>
          </a:p>
          <a:p>
            <a:pPr marL="0" indent="0">
              <a:buFontTx/>
              <a:buNone/>
            </a:pP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: </a:t>
            </a: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cZakladnaTrieda(j)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// Telo konštruktora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cout &lt;&lt; "Toto by sa nemalo vytlačit" &lt;&lt; endl;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</a:t>
            </a: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catch (cVynimka &amp;) {</a:t>
            </a:r>
          </a:p>
          <a:p>
            <a:pPr marL="0" indent="0">
              <a:buFontTx/>
              <a:buNone/>
            </a:pP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throw cVynimkaOdv("cZakladnaTrieda subobjekt vyslal vynimku");;</a:t>
            </a:r>
          </a:p>
          <a:p>
            <a:pPr marL="0" indent="0">
              <a:buFontTx/>
              <a:buNone/>
            </a:pP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20484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B35C6B-F736-495C-8F14-BC19B1A8FED3}" type="slidenum">
              <a:rPr lang="sk-SK" smtClean="0"/>
              <a:pPr eaLnBrk="1" hangingPunct="1"/>
              <a:t>19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Č</a:t>
            </a:r>
            <a:r>
              <a:rPr lang="en-US" smtClean="0"/>
              <a:t>o je to v</a:t>
            </a:r>
            <a:r>
              <a:rPr lang="sk-SK" smtClean="0"/>
              <a:t>ý</a:t>
            </a:r>
            <a:r>
              <a:rPr lang="en-US" smtClean="0"/>
              <a:t>nimka</a:t>
            </a:r>
            <a:endParaRPr lang="sk-SK" smtClean="0"/>
          </a:p>
        </p:txBody>
      </p:sp>
      <p:sp>
        <p:nvSpPr>
          <p:cNvPr id="307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Reprezentuje nejakú </a:t>
            </a:r>
            <a:r>
              <a:rPr lang="sk-SK" b="1" i="1" smtClean="0"/>
              <a:t>zlú</a:t>
            </a:r>
            <a:r>
              <a:rPr lang="sk-SK" smtClean="0"/>
              <a:t> udalosť</a:t>
            </a:r>
          </a:p>
          <a:p>
            <a:r>
              <a:rPr lang="sk-SK" smtClean="0"/>
              <a:t>Predstavuje nezvyčajný a neočakávaný stav</a:t>
            </a:r>
          </a:p>
          <a:p>
            <a:r>
              <a:rPr lang="sk-SK" smtClean="0"/>
              <a:t>Môžu byť spôsobené externými faktormi a faktormi prostredia</a:t>
            </a:r>
          </a:p>
        </p:txBody>
      </p:sp>
      <p:sp>
        <p:nvSpPr>
          <p:cNvPr id="3076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C8C709-E9E7-40E1-B758-6C2A5F375C2C}" type="slidenum">
              <a:rPr lang="sk-SK" smtClean="0"/>
              <a:pPr eaLnBrk="1" hangingPunct="1"/>
              <a:t>2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Špecifikácia výnimky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400" smtClean="0"/>
              <a:t>Môžeme definovať, ktoré výnimky metóda generuje: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800" smtClean="0"/>
              <a:t>class complex </a:t>
            </a:r>
            <a:r>
              <a:rPr lang="en-US" sz="18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double r, i;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public: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	complex vydel(double delitel) throw(Vynimka, Vynimka2) { … 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800" smtClean="0"/>
              <a:t>};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smtClean="0"/>
              <a:t>Ak throw(v1,v2,v3) nie je uveden</a:t>
            </a:r>
            <a:r>
              <a:rPr lang="sk-SK" sz="2400" smtClean="0"/>
              <a:t>é, metóda môže vyhodiť ľubovoľnú výnimku.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throw( ) – metóda nevyhadzuje žiadnu výnmku</a:t>
            </a:r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unexpected() – funkcia</a:t>
            </a:r>
            <a:r>
              <a:rPr lang="en-US" sz="2400" smtClean="0"/>
              <a:t> {</a:t>
            </a:r>
            <a:r>
              <a:rPr lang="sk-SK" sz="2400" smtClean="0"/>
              <a:t>nastavuje</a:t>
            </a:r>
            <a:r>
              <a:rPr lang="en-US" sz="2400" smtClean="0"/>
              <a:t>me cez</a:t>
            </a:r>
            <a:r>
              <a:rPr lang="sk-SK" sz="2400" smtClean="0"/>
              <a:t> set_unexpected()</a:t>
            </a:r>
            <a:r>
              <a:rPr lang="en-US" sz="2400" smtClean="0"/>
              <a:t>}</a:t>
            </a:r>
            <a:r>
              <a:rPr lang="sk-SK" sz="2400" smtClean="0"/>
              <a:t>, ktorá sa volá ak metóda vyhodí inú výnimku ako je uvedená v hlavičke – štandardne volá terminate()</a:t>
            </a:r>
            <a:r>
              <a:rPr lang="en-US" sz="2400" smtClean="0"/>
              <a:t> {</a:t>
            </a:r>
            <a:r>
              <a:rPr lang="sk-SK" sz="2400" smtClean="0"/>
              <a:t>nastavuje</a:t>
            </a:r>
            <a:r>
              <a:rPr lang="en-US" sz="2400" smtClean="0"/>
              <a:t>me cez</a:t>
            </a:r>
            <a:r>
              <a:rPr lang="sk-SK" sz="2400" smtClean="0"/>
              <a:t> set_</a:t>
            </a:r>
            <a:r>
              <a:rPr lang="en-US" sz="2400" smtClean="0"/>
              <a:t>terminate</a:t>
            </a:r>
            <a:r>
              <a:rPr lang="sk-SK" sz="2400" smtClean="0"/>
              <a:t>()</a:t>
            </a:r>
            <a:r>
              <a:rPr lang="en-US" sz="2400" smtClean="0"/>
              <a:t>}</a:t>
            </a:r>
            <a:endParaRPr lang="sk-SK" sz="2400" smtClean="0"/>
          </a:p>
          <a:p>
            <a:pPr eaLnBrk="1" hangingPunct="1">
              <a:lnSpc>
                <a:spcPct val="80000"/>
              </a:lnSpc>
            </a:pPr>
            <a:r>
              <a:rPr lang="sk-SK" sz="2400" smtClean="0"/>
              <a:t>U šablón je deklarácia výnimiek prakticky nepoužiteľná</a:t>
            </a:r>
          </a:p>
        </p:txBody>
      </p:sp>
      <p:sp>
        <p:nvSpPr>
          <p:cNvPr id="21508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07F1EE3-2BC6-4B78-AACD-A7E0A30C3ABA}" type="slidenum">
              <a:rPr lang="sk-SK" smtClean="0"/>
              <a:pPr eaLnBrk="1" hangingPunct="1"/>
              <a:t>20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Štandardné výnimky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smtClean="0"/>
              <a:t>exception – </a:t>
            </a:r>
            <a:r>
              <a:rPr lang="sk-SK" smtClean="0"/>
              <a:t>základná trieda</a:t>
            </a:r>
            <a:endParaRPr lang="en-US" smtClean="0"/>
          </a:p>
          <a:p>
            <a:pPr eaLnBrk="1" hangingPunct="1"/>
            <a:r>
              <a:rPr lang="sk-SK" smtClean="0"/>
              <a:t>logic</a:t>
            </a:r>
            <a:r>
              <a:rPr lang="en-US" smtClean="0"/>
              <a:t>_</a:t>
            </a:r>
            <a:r>
              <a:rPr lang="sk-SK" smtClean="0"/>
              <a:t>error – chyby programovacej logiky (napr. nesprávny parameter)</a:t>
            </a:r>
            <a:endParaRPr lang="en-US" smtClean="0"/>
          </a:p>
          <a:p>
            <a:pPr eaLnBrk="1" hangingPunct="1"/>
            <a:r>
              <a:rPr lang="en-US" smtClean="0"/>
              <a:t>runtime_error</a:t>
            </a:r>
            <a:r>
              <a:rPr lang="sk-SK" smtClean="0"/>
              <a:t> – chyba hardvéru, vyčerpanie pamäte</a:t>
            </a:r>
          </a:p>
          <a:p>
            <a:pPr eaLnBrk="1" hangingPunct="1"/>
            <a:endParaRPr lang="en-US" smtClean="0"/>
          </a:p>
          <a:p>
            <a:pPr eaLnBrk="1" hangingPunct="1"/>
            <a:endParaRPr lang="sk-SK" smtClean="0"/>
          </a:p>
        </p:txBody>
      </p:sp>
      <p:sp>
        <p:nvSpPr>
          <p:cNvPr id="22532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21DDFF0-649B-408B-B3ED-7E8D25BCBE1F}" type="slidenum">
              <a:rPr lang="sk-SK" smtClean="0"/>
              <a:pPr eaLnBrk="1" hangingPunct="1"/>
              <a:t>21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Používanie výnimiek</a:t>
            </a:r>
          </a:p>
        </p:txBody>
      </p:sp>
      <p:sp>
        <p:nvSpPr>
          <p:cNvPr id="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sk-SK" sz="1600" dirty="0">
                <a:solidFill>
                  <a:srgbClr val="FF0000"/>
                </a:solidFill>
              </a:rPr>
              <a:t>Nie pre asynchrónne udalosti</a:t>
            </a:r>
          </a:p>
          <a:p>
            <a:pPr>
              <a:defRPr/>
            </a:pPr>
            <a:r>
              <a:rPr lang="sk-SK" sz="1600" dirty="0">
                <a:solidFill>
                  <a:srgbClr val="FF0000"/>
                </a:solidFill>
              </a:rPr>
              <a:t>Nie pre mierne chybové </a:t>
            </a:r>
            <a:r>
              <a:rPr lang="sk-SK" sz="1600" dirty="0" smtClean="0">
                <a:solidFill>
                  <a:srgbClr val="FF0000"/>
                </a:solidFill>
              </a:rPr>
              <a:t>podmienky</a:t>
            </a:r>
          </a:p>
          <a:p>
            <a:pPr>
              <a:defRPr/>
            </a:pPr>
            <a:r>
              <a:rPr lang="sk-SK" sz="1600" dirty="0">
                <a:solidFill>
                  <a:srgbClr val="FF0000"/>
                </a:solidFill>
              </a:rPr>
              <a:t>Nie pre riadenie priebehu programu</a:t>
            </a:r>
          </a:p>
          <a:p>
            <a:pPr>
              <a:defRPr/>
            </a:pPr>
            <a:endParaRPr lang="sk-SK" sz="1600" dirty="0" smtClean="0"/>
          </a:p>
          <a:p>
            <a:pPr>
              <a:defRPr/>
            </a:pPr>
            <a:r>
              <a:rPr lang="sk-SK" sz="1600" dirty="0"/>
              <a:t>Vyriešenie problému a opätovné zavolanie funkcie ktorá výnimku spôsobila.</a:t>
            </a:r>
          </a:p>
          <a:p>
            <a:pPr>
              <a:defRPr/>
            </a:pPr>
            <a:r>
              <a:rPr lang="sk-SK" sz="1600" dirty="0"/>
              <a:t>Zorganizovanie vecí a pokračovanie bez opätovného volania funkcie.</a:t>
            </a:r>
          </a:p>
          <a:p>
            <a:pPr>
              <a:defRPr/>
            </a:pPr>
            <a:r>
              <a:rPr lang="sk-SK" sz="1600" dirty="0"/>
              <a:t>Výpočet nejakého alternatívneho výsledku namiesto toho, čo mala poskytovať funkcia.</a:t>
            </a:r>
          </a:p>
          <a:p>
            <a:pPr>
              <a:defRPr/>
            </a:pPr>
            <a:r>
              <a:rPr lang="sk-SK" sz="1600" dirty="0"/>
              <a:t>Urobenie hocičoho v aktuálnom kontexte a znovu vyslanie </a:t>
            </a:r>
            <a:r>
              <a:rPr lang="sk-SK" sz="1600" b="1" i="1" dirty="0"/>
              <a:t>tej istej </a:t>
            </a:r>
            <a:r>
              <a:rPr lang="sk-SK" sz="1600" dirty="0"/>
              <a:t>výnimky do vyššieho kontextu.</a:t>
            </a:r>
          </a:p>
          <a:p>
            <a:pPr>
              <a:defRPr/>
            </a:pPr>
            <a:r>
              <a:rPr lang="sk-SK" sz="1600" dirty="0"/>
              <a:t>Urobenie hocičoho v aktuálnom kontexte a znovu vyslanie </a:t>
            </a:r>
            <a:r>
              <a:rPr lang="sk-SK" sz="1600" b="1" i="1" dirty="0"/>
              <a:t>odlišnej </a:t>
            </a:r>
            <a:r>
              <a:rPr lang="sk-SK" sz="1600" dirty="0"/>
              <a:t>výnimky do vyššieho kontextu.</a:t>
            </a:r>
          </a:p>
          <a:p>
            <a:pPr>
              <a:defRPr/>
            </a:pPr>
            <a:r>
              <a:rPr lang="sk-SK" sz="1600" dirty="0"/>
              <a:t>Ukončenie programu</a:t>
            </a:r>
          </a:p>
          <a:p>
            <a:pPr>
              <a:defRPr/>
            </a:pPr>
            <a:r>
              <a:rPr lang="sk-SK" sz="1600" dirty="0"/>
              <a:t>Obaľovacie funkcie (najmä C knižničné funkcie, ktoré používajú obyčajnú chybovú schému tak, aby poskytovali výnimky).</a:t>
            </a:r>
          </a:p>
          <a:p>
            <a:pPr>
              <a:defRPr/>
            </a:pPr>
            <a:r>
              <a:rPr lang="sk-SK" sz="1600" dirty="0"/>
              <a:t>Zjednodušenie. Ak schéma výnimiek robí veci komplikovanejšími, </a:t>
            </a:r>
            <a:r>
              <a:rPr lang="sk-SK" sz="1600" dirty="0" smtClean="0"/>
              <a:t>nie je vhodné používať </a:t>
            </a:r>
            <a:r>
              <a:rPr lang="sk-SK" sz="1600" dirty="0"/>
              <a:t>ju.</a:t>
            </a:r>
          </a:p>
          <a:p>
            <a:pPr>
              <a:defRPr/>
            </a:pPr>
            <a:r>
              <a:rPr lang="sk-SK" sz="1600" dirty="0"/>
              <a:t>Vytvorenie bezpečnejšej knižnice a programu.  Toto je dlhodobá investícia (odolnosť aplikácie).</a:t>
            </a:r>
          </a:p>
          <a:p>
            <a:pPr marL="0" indent="0">
              <a:buFontTx/>
              <a:buNone/>
              <a:defRPr/>
            </a:pPr>
            <a:endParaRPr lang="sk-SK" sz="1600" dirty="0"/>
          </a:p>
        </p:txBody>
      </p:sp>
      <p:sp>
        <p:nvSpPr>
          <p:cNvPr id="23556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1BBAC34-407A-4493-B924-44E036EEAEF7}" type="slidenum">
              <a:rPr lang="sk-SK" smtClean="0"/>
              <a:pPr eaLnBrk="1" hangingPunct="1"/>
              <a:t>22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Pravidlá</a:t>
            </a:r>
          </a:p>
        </p:txBody>
      </p:sp>
      <p:sp>
        <p:nvSpPr>
          <p:cNvPr id="2457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Začnime so štandardnými výnimkami</a:t>
            </a:r>
          </a:p>
          <a:p>
            <a:r>
              <a:rPr lang="sk-SK" smtClean="0"/>
              <a:t>Vnárajme svoje vlastné výnimky</a:t>
            </a:r>
          </a:p>
          <a:p>
            <a:r>
              <a:rPr lang="sk-SK" smtClean="0"/>
              <a:t>Používajme hierarchie  výnimiek</a:t>
            </a:r>
          </a:p>
          <a:p>
            <a:r>
              <a:rPr lang="sk-SK" smtClean="0"/>
              <a:t>Zachytávajme odkazom, nie hodnotou</a:t>
            </a:r>
          </a:p>
          <a:p>
            <a:r>
              <a:rPr lang="sk-SK" smtClean="0"/>
              <a:t>Vysielajme výnimky v konštruktoroch</a:t>
            </a:r>
          </a:p>
          <a:p>
            <a:r>
              <a:rPr lang="sk-SK" smtClean="0"/>
              <a:t>Negenerujme výnimky v deštruktoroch</a:t>
            </a:r>
          </a:p>
          <a:p>
            <a:endParaRPr lang="sk-SK" smtClean="0"/>
          </a:p>
        </p:txBody>
      </p:sp>
      <p:sp>
        <p:nvSpPr>
          <p:cNvPr id="24580" name="Zástupný symbol čísla snímky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CE523B6-7BDD-4B53-8995-0306003892C6}" type="slidenum">
              <a:rPr lang="sk-SK" smtClean="0"/>
              <a:pPr eaLnBrk="1" hangingPunct="1"/>
              <a:t>23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1"/>
          <p:cNvSpPr>
            <a:spLocks noGrp="1"/>
          </p:cNvSpPr>
          <p:nvPr/>
        </p:nvSpPr>
        <p:spPr bwMode="auto">
          <a:xfrm>
            <a:off x="179388" y="188913"/>
            <a:ext cx="8785225" cy="8636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sk-SK" dirty="0" smtClean="0"/>
              <a:t>Informatika 3</a:t>
            </a:r>
            <a:endParaRPr lang="sk-SK" dirty="0"/>
          </a:p>
        </p:txBody>
      </p:sp>
      <p:sp>
        <p:nvSpPr>
          <p:cNvPr id="5" name="Nadpis 1"/>
          <p:cNvSpPr txBox="1">
            <a:spLocks/>
          </p:cNvSpPr>
          <p:nvPr/>
        </p:nvSpPr>
        <p:spPr bwMode="auto">
          <a:xfrm>
            <a:off x="179388" y="1916113"/>
            <a:ext cx="8785225" cy="4321175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en-US" sz="5400" kern="0" dirty="0" err="1" smtClean="0">
                <a:solidFill>
                  <a:schemeClr val="accent1">
                    <a:lumMod val="75000"/>
                  </a:schemeClr>
                </a:solidFill>
              </a:rPr>
              <a:t>Ukladacie</a:t>
            </a:r>
            <a:r>
              <a:rPr lang="en-US" sz="5400" kern="0" dirty="0" smtClean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5400" kern="0" dirty="0" err="1" smtClean="0">
                <a:solidFill>
                  <a:schemeClr val="accent1">
                    <a:lumMod val="75000"/>
                  </a:schemeClr>
                </a:solidFill>
              </a:rPr>
              <a:t>triedy</a:t>
            </a:r>
            <a:endParaRPr lang="sk-SK" sz="54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7007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Deklarácia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dirty="0" smtClean="0"/>
              <a:t>Deklarácia premenných</a:t>
            </a:r>
          </a:p>
          <a:p>
            <a:pPr eaLnBrk="1" hangingPunct="1">
              <a:buFontTx/>
              <a:buNone/>
            </a:pPr>
            <a:r>
              <a:rPr lang="sk-SK" altLang="sk-SK" sz="2000" b="1" dirty="0" smtClean="0">
                <a:solidFill>
                  <a:srgbClr val="FF0000"/>
                </a:solidFill>
              </a:rPr>
              <a:t>&lt;</a:t>
            </a:r>
            <a:r>
              <a:rPr lang="sk-SK" altLang="sk-SK" sz="2000" b="1" dirty="0" err="1" smtClean="0">
                <a:solidFill>
                  <a:srgbClr val="FF0000"/>
                </a:solidFill>
              </a:rPr>
              <a:t>ukladacia_trieda</a:t>
            </a:r>
            <a:r>
              <a:rPr lang="sk-SK" altLang="sk-SK" sz="2000" b="1" dirty="0" smtClean="0">
                <a:solidFill>
                  <a:srgbClr val="FF0000"/>
                </a:solidFill>
              </a:rPr>
              <a:t>&gt; &lt;modifikátor&gt; &lt;</a:t>
            </a:r>
            <a:r>
              <a:rPr lang="sk-SK" altLang="sk-SK" sz="2000" b="1" dirty="0" err="1" smtClean="0">
                <a:solidFill>
                  <a:srgbClr val="FF0000"/>
                </a:solidFill>
              </a:rPr>
              <a:t>deklarátor</a:t>
            </a:r>
            <a:r>
              <a:rPr lang="sk-SK" altLang="sk-SK" sz="2000" b="1" dirty="0" smtClean="0">
                <a:solidFill>
                  <a:srgbClr val="FF0000"/>
                </a:solidFill>
              </a:rPr>
              <a:t>&gt; pr1, pr2, … </a:t>
            </a:r>
            <a:r>
              <a:rPr lang="sk-SK" altLang="sk-SK" sz="2000" b="1" dirty="0" err="1" smtClean="0">
                <a:solidFill>
                  <a:srgbClr val="FF0000"/>
                </a:solidFill>
              </a:rPr>
              <a:t>prN</a:t>
            </a:r>
            <a:r>
              <a:rPr lang="sk-SK" altLang="sk-SK" sz="2000" b="1" dirty="0" smtClean="0">
                <a:solidFill>
                  <a:srgbClr val="FF0000"/>
                </a:solidFill>
              </a:rPr>
              <a:t>;</a:t>
            </a:r>
          </a:p>
          <a:p>
            <a:pPr eaLnBrk="1" hangingPunct="1"/>
            <a:r>
              <a:rPr lang="sk-SK" altLang="sk-SK" dirty="0" smtClean="0"/>
              <a:t>Ukladacia trieda:</a:t>
            </a:r>
          </a:p>
          <a:p>
            <a:pPr lvl="2" eaLnBrk="1" hangingPunct="1"/>
            <a:r>
              <a:rPr lang="sk-SK" altLang="sk-SK" dirty="0" err="1" smtClean="0"/>
              <a:t>extern</a:t>
            </a:r>
            <a:endParaRPr lang="sk-SK" altLang="sk-SK" dirty="0" smtClean="0"/>
          </a:p>
          <a:p>
            <a:pPr lvl="2" eaLnBrk="1" hangingPunct="1"/>
            <a:r>
              <a:rPr lang="sk-SK" altLang="sk-SK" dirty="0" err="1" smtClean="0"/>
              <a:t>static</a:t>
            </a:r>
            <a:endParaRPr lang="sk-SK" altLang="sk-SK" dirty="0" smtClean="0"/>
          </a:p>
          <a:p>
            <a:pPr lvl="2" eaLnBrk="1" hangingPunct="1"/>
            <a:r>
              <a:rPr lang="sk-SK" altLang="sk-SK" dirty="0" smtClean="0"/>
              <a:t>register</a:t>
            </a:r>
          </a:p>
          <a:p>
            <a:pPr lvl="2" eaLnBrk="1" hangingPunct="1"/>
            <a:r>
              <a:rPr lang="sk-SK" altLang="sk-SK" dirty="0" err="1" smtClean="0"/>
              <a:t>volatile</a:t>
            </a:r>
            <a:endParaRPr lang="sk-SK" altLang="sk-SK" dirty="0" smtClean="0"/>
          </a:p>
          <a:p>
            <a:pPr eaLnBrk="1" hangingPunct="1"/>
            <a:endParaRPr lang="sk-SK" altLang="sk-SK" dirty="0" smtClean="0"/>
          </a:p>
        </p:txBody>
      </p:sp>
      <p:sp>
        <p:nvSpPr>
          <p:cNvPr id="3076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132E1D6-ACC1-486B-8CB0-E7338F79A90C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25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3077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20211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Automatická premenná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/>
            <a:r>
              <a:rPr lang="sk-SK" altLang="sk-SK" dirty="0" smtClean="0"/>
              <a:t>deklarovaná </a:t>
            </a:r>
            <a:r>
              <a:rPr lang="sk-SK" altLang="sk-SK" dirty="0" smtClean="0"/>
              <a:t>v zloženom príkaze (funkcii) </a:t>
            </a:r>
          </a:p>
          <a:p>
            <a:pPr lvl="1" eaLnBrk="1" hangingPunct="1"/>
            <a:r>
              <a:rPr lang="sk-SK" altLang="sk-SK" dirty="0" smtClean="0"/>
              <a:t>lokálne v zloženom príkaze</a:t>
            </a:r>
          </a:p>
          <a:p>
            <a:pPr lvl="1" eaLnBrk="1" hangingPunct="1"/>
            <a:r>
              <a:rPr lang="sk-SK" altLang="sk-SK" dirty="0" smtClean="0"/>
              <a:t>pri začiatku vykonávania zloženého príkazu premenná vzniká, pri skončení zaniká</a:t>
            </a:r>
          </a:p>
          <a:p>
            <a:pPr lvl="1" eaLnBrk="1" hangingPunct="1"/>
            <a:r>
              <a:rPr lang="sk-SK" altLang="sk-SK" dirty="0" smtClean="0"/>
              <a:t>je alokovaná v zásobníku – rýchla alokácia</a:t>
            </a:r>
          </a:p>
          <a:p>
            <a:pPr lvl="1" eaLnBrk="1" hangingPunct="1"/>
            <a:r>
              <a:rPr lang="sk-SK" altLang="sk-SK" dirty="0" smtClean="0"/>
              <a:t>kľúčové slovo </a:t>
            </a:r>
            <a:r>
              <a:rPr lang="sk-SK" altLang="sk-SK" b="1" dirty="0" smtClean="0"/>
              <a:t>auto</a:t>
            </a:r>
            <a:r>
              <a:rPr lang="sk-SK" altLang="sk-SK" dirty="0" smtClean="0"/>
              <a:t> je nepovinné – lokálne premenné sú implicitne auto</a:t>
            </a:r>
          </a:p>
          <a:p>
            <a:pPr lvl="1" eaLnBrk="1" hangingPunct="1"/>
            <a:endParaRPr lang="sk-SK" altLang="sk-SK" dirty="0" smtClean="0"/>
          </a:p>
          <a:p>
            <a:pPr lvl="2" eaLnBrk="1" hangingPunct="1">
              <a:buFontTx/>
              <a:buNone/>
            </a:pPr>
            <a:r>
              <a:rPr lang="sk-SK" altLang="sk-SK" dirty="0" smtClean="0"/>
              <a:t>auto </a:t>
            </a:r>
            <a:r>
              <a:rPr lang="sk-SK" altLang="sk-SK" dirty="0" err="1" smtClean="0"/>
              <a:t>int</a:t>
            </a:r>
            <a:r>
              <a:rPr lang="sk-SK" altLang="sk-SK" dirty="0" smtClean="0"/>
              <a:t> i=0;</a:t>
            </a:r>
          </a:p>
          <a:p>
            <a:pPr eaLnBrk="1" hangingPunct="1"/>
            <a:endParaRPr lang="sk-SK" altLang="sk-SK" dirty="0" smtClean="0"/>
          </a:p>
        </p:txBody>
      </p:sp>
      <p:sp>
        <p:nvSpPr>
          <p:cNvPr id="4100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9AB156C-1893-40CB-9F99-0403D75DC465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26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4101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0823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Externé premenné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sk-SK" sz="2800" smtClean="0"/>
              <a:t>extern</a:t>
            </a:r>
            <a:endParaRPr lang="sk-SK" altLang="sk-SK" sz="2800" smtClean="0"/>
          </a:p>
          <a:p>
            <a:pPr lvl="1" eaLnBrk="1" hangingPunct="1"/>
            <a:r>
              <a:rPr lang="sk-SK" altLang="sk-SK" sz="2400" smtClean="0"/>
              <a:t>deklarácia premennej bez alokácie pamäťového miesta</a:t>
            </a:r>
          </a:p>
          <a:p>
            <a:pPr lvl="1" eaLnBrk="1" hangingPunct="1"/>
            <a:r>
              <a:rPr lang="sk-SK" altLang="sk-SK" sz="2400" smtClean="0"/>
              <a:t>deklarované mimo akejkoľvek funkcie</a:t>
            </a:r>
          </a:p>
          <a:p>
            <a:pPr lvl="1" eaLnBrk="1" hangingPunct="1"/>
            <a:r>
              <a:rPr lang="sk-SK" altLang="sk-SK" sz="2400" smtClean="0"/>
              <a:t>globálne premenné, dostupné v celom programe</a:t>
            </a:r>
          </a:p>
          <a:p>
            <a:pPr lvl="1" eaLnBrk="1" hangingPunct="1"/>
            <a:r>
              <a:rPr lang="sk-SK" altLang="sk-SK" sz="2400" smtClean="0"/>
              <a:t>kľúčové slovo </a:t>
            </a:r>
            <a:r>
              <a:rPr lang="sk-SK" altLang="sk-SK" sz="2400" b="1" smtClean="0"/>
              <a:t>extern</a:t>
            </a:r>
            <a:r>
              <a:rPr lang="sk-SK" altLang="sk-SK" sz="2400" smtClean="0"/>
              <a:t> - použité iba pre deklaráciu premennej, ktorá bola definovaná v inom zdrojovom súbore</a:t>
            </a:r>
          </a:p>
          <a:p>
            <a:pPr lvl="1" eaLnBrk="1" hangingPunct="1"/>
            <a:r>
              <a:rPr lang="sk-SK" altLang="sk-SK" sz="2400" smtClean="0"/>
              <a:t>Vo všetkých zdrojových súboroch musí byť externá premenná dekladovaná slovom </a:t>
            </a:r>
            <a:r>
              <a:rPr lang="sk-SK" altLang="sk-SK" sz="2400" b="1" smtClean="0"/>
              <a:t>extern</a:t>
            </a:r>
            <a:r>
              <a:rPr lang="sk-SK" altLang="sk-SK" sz="2400" smtClean="0"/>
              <a:t>, ale v jednom musí byť definovaná bez kľúčového slova </a:t>
            </a:r>
            <a:r>
              <a:rPr lang="sk-SK" altLang="sk-SK" sz="2400" b="1" smtClean="0"/>
              <a:t>extern</a:t>
            </a:r>
          </a:p>
          <a:p>
            <a:pPr lvl="1" eaLnBrk="1" hangingPunct="1"/>
            <a:r>
              <a:rPr lang="sk-SK" altLang="sk-SK" sz="2400" smtClean="0"/>
              <a:t>najčastejšie používané deklarácie globálnych premenných v hlavičkových súboroch</a:t>
            </a:r>
          </a:p>
        </p:txBody>
      </p:sp>
      <p:sp>
        <p:nvSpPr>
          <p:cNvPr id="512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619C34EA-8104-434C-B54D-C177FB618F1C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27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5125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02309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Statická premenná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static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1600" smtClean="0"/>
              <a:t>platia pre ňu pravidlá ako pre globálnu premennú</a:t>
            </a:r>
          </a:p>
          <a:p>
            <a:pPr lvl="2" eaLnBrk="1" hangingPunct="1">
              <a:lnSpc>
                <a:spcPct val="80000"/>
              </a:lnSpc>
            </a:pPr>
            <a:r>
              <a:rPr lang="sk-SK" altLang="sk-SK" sz="1400" smtClean="0"/>
              <a:t>vzniká pri spustení programu</a:t>
            </a:r>
          </a:p>
          <a:p>
            <a:pPr lvl="2" eaLnBrk="1" hangingPunct="1">
              <a:lnSpc>
                <a:spcPct val="80000"/>
              </a:lnSpc>
            </a:pPr>
            <a:r>
              <a:rPr lang="sk-SK" altLang="sk-SK" sz="1400" smtClean="0"/>
              <a:t>inicializuje sa na nulu alebo na hodnotu na zadanú pri deklarácií</a:t>
            </a:r>
          </a:p>
          <a:p>
            <a:pPr lvl="1" eaLnBrk="1" hangingPunct="1">
              <a:lnSpc>
                <a:spcPct val="80000"/>
              </a:lnSpc>
            </a:pPr>
            <a:endParaRPr lang="sk-SK" altLang="sk-SK" sz="1600" smtClean="0"/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static – lokálne premenné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1600" smtClean="0"/>
              <a:t>deklarované v zloženom príkaze alebo vo funkcii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1600" smtClean="0"/>
              <a:t>identifikátor premennej je platný v rámci zloženého príkazu alebo funkcie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1600" smtClean="0"/>
              <a:t>po vykonaní zloženého príkazu/funkcie nie je premenná zrušená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1600" smtClean="0"/>
              <a:t>zostáva jej hodnota z predchádzajúceho vykonávania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int pocitadlo</a:t>
            </a:r>
            <a:r>
              <a:rPr lang="en-US" altLang="sk-SK" sz="1400" smtClean="0"/>
              <a:t>()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static int pocet_volani = 1;</a:t>
            </a:r>
            <a:r>
              <a:rPr lang="sk-SK" altLang="sk-SK" sz="1400" smtClean="0"/>
              <a:t>	// !!! inicializácia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				// iba pri spustení programu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return pocet_volani++;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}</a:t>
            </a:r>
            <a:endParaRPr lang="sk-SK" altLang="sk-SK" sz="1400" smtClean="0"/>
          </a:p>
          <a:p>
            <a:pPr lvl="1" eaLnBrk="1" hangingPunct="1">
              <a:lnSpc>
                <a:spcPct val="80000"/>
              </a:lnSpc>
            </a:pPr>
            <a:endParaRPr lang="sk-SK" altLang="sk-SK" sz="1600" smtClean="0"/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static – globálne premenné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1600" smtClean="0"/>
              <a:t>identifikátor premennej je platný iba v rámci zdrojového súboru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1600" smtClean="0"/>
              <a:t>je opakom ku </a:t>
            </a:r>
            <a:r>
              <a:rPr lang="sk-SK" altLang="sk-SK" sz="1600" b="1" smtClean="0"/>
              <a:t>extern</a:t>
            </a:r>
            <a:r>
              <a:rPr lang="sk-SK" altLang="sk-SK" sz="1600" smtClean="0"/>
              <a:t> – premenná sa nedostane do tabuľky krížových referencií</a:t>
            </a:r>
          </a:p>
        </p:txBody>
      </p:sp>
      <p:sp>
        <p:nvSpPr>
          <p:cNvPr id="614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0621D2B-1A86-455E-A56F-950487C03A3D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28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6149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589994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Registrové premenné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register</a:t>
            </a:r>
          </a:p>
          <a:p>
            <a:pPr lvl="1" eaLnBrk="1" hangingPunct="1"/>
            <a:r>
              <a:rPr lang="sk-SK" altLang="sk-SK" smtClean="0"/>
              <a:t>pre premenné ku ktorým potrebujeme rýchly prístup</a:t>
            </a:r>
          </a:p>
          <a:p>
            <a:pPr lvl="1" eaLnBrk="1" hangingPunct="1"/>
            <a:r>
              <a:rPr lang="sk-SK" altLang="sk-SK" smtClean="0"/>
              <a:t>prekladač sa pokúsi uložiť premennú do registra procesora</a:t>
            </a:r>
          </a:p>
          <a:p>
            <a:pPr lvl="1" eaLnBrk="1" hangingPunct="1"/>
            <a:r>
              <a:rPr lang="sk-SK" altLang="sk-SK" smtClean="0"/>
              <a:t>nie je zaručené, že premenná bude v registri (obmedzené množstvo registrov)</a:t>
            </a:r>
          </a:p>
          <a:p>
            <a:pPr lvl="1" eaLnBrk="1" hangingPunct="1"/>
            <a:r>
              <a:rPr lang="sk-SK" altLang="sk-SK" smtClean="0"/>
              <a:t>nemožno na premennú použiť operátor adresy</a:t>
            </a:r>
          </a:p>
        </p:txBody>
      </p:sp>
      <p:sp>
        <p:nvSpPr>
          <p:cNvPr id="7172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41A7F586-A18F-42E1-9F63-15A7886C26A0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29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7173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899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smtClean="0"/>
              <a:t>Ako ošetrovať chyby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sk-SK" sz="1800" dirty="0" smtClean="0"/>
              <a:t>Program </a:t>
            </a:r>
            <a:r>
              <a:rPr lang="sk-SK" sz="1800" dirty="0"/>
              <a:t>sa ukončí.</a:t>
            </a:r>
            <a:endParaRPr lang="sk-SK" sz="1800" dirty="0" smtClean="0"/>
          </a:p>
          <a:p>
            <a:pPr eaLnBrk="1" hangingPunct="1">
              <a:defRPr/>
            </a:pPr>
            <a:r>
              <a:rPr lang="sk-SK" sz="1800" dirty="0"/>
              <a:t>Funkcie, </a:t>
            </a:r>
            <a:r>
              <a:rPr lang="sk-SK" sz="1800" dirty="0" err="1"/>
              <a:t>detekujúce</a:t>
            </a:r>
            <a:r>
              <a:rPr lang="sk-SK" sz="1800" dirty="0"/>
              <a:t> </a:t>
            </a:r>
            <a:r>
              <a:rPr lang="sk-SK" sz="1800" dirty="0" smtClean="0"/>
              <a:t>výnimku návratovou hodnotou - stavová hodnota, indikujúca </a:t>
            </a:r>
            <a:r>
              <a:rPr lang="sk-SK" sz="1800" dirty="0" err="1" smtClean="0"/>
              <a:t>nežiadúci</a:t>
            </a:r>
            <a:r>
              <a:rPr lang="sk-SK" sz="1800" dirty="0" smtClean="0"/>
              <a:t> stav; globálny indikátor </a:t>
            </a:r>
            <a:r>
              <a:rPr lang="sk-SK" sz="1800" dirty="0" err="1" smtClean="0"/>
              <a:t>errno</a:t>
            </a:r>
            <a:r>
              <a:rPr lang="sk-SK" sz="1800" dirty="0" smtClean="0"/>
              <a:t> a </a:t>
            </a:r>
            <a:r>
              <a:rPr lang="sk-SK" sz="1800" dirty="0" err="1" smtClean="0"/>
              <a:t>perror</a:t>
            </a:r>
            <a:endParaRPr lang="sk-SK" sz="1800" dirty="0" smtClean="0"/>
          </a:p>
          <a:p>
            <a:pPr eaLnBrk="1" hangingPunct="1">
              <a:defRPr/>
            </a:pPr>
            <a:r>
              <a:rPr lang="sk-SK" sz="1800" dirty="0"/>
              <a:t>Vytvorenie spätne volanej funkcie na ošetrenie chýb, ktorú budú pri výskyte výnimky volať nízko-úrovňové funkcie.</a:t>
            </a:r>
            <a:endParaRPr lang="sk-SK" sz="1800" dirty="0" smtClean="0"/>
          </a:p>
          <a:p>
            <a:pPr eaLnBrk="1" hangingPunct="1">
              <a:defRPr/>
            </a:pPr>
            <a:r>
              <a:rPr lang="sk-SK" sz="1800" dirty="0" smtClean="0"/>
              <a:t>Vykonanie vzdialeného skoku – </a:t>
            </a:r>
            <a:r>
              <a:rPr lang="sk-SK" sz="1800" dirty="0" err="1" smtClean="0"/>
              <a:t>setjmp</a:t>
            </a:r>
            <a:r>
              <a:rPr lang="sk-SK" sz="1800" dirty="0" smtClean="0"/>
              <a:t>, </a:t>
            </a:r>
            <a:r>
              <a:rPr lang="sk-SK" sz="1800" dirty="0" err="1" smtClean="0"/>
              <a:t>longjmp</a:t>
            </a:r>
            <a:r>
              <a:rPr lang="sk-SK" sz="1800" dirty="0" smtClean="0"/>
              <a:t> zo štandardnej C knižnice</a:t>
            </a:r>
          </a:p>
          <a:p>
            <a:pPr lvl="1" eaLnBrk="1" hangingPunct="1">
              <a:defRPr/>
            </a:pPr>
            <a:r>
              <a:rPr lang="sk-SK" sz="1800" dirty="0" err="1" smtClean="0"/>
              <a:t>setjmp</a:t>
            </a:r>
            <a:r>
              <a:rPr lang="sk-SK" sz="1800" dirty="0" smtClean="0"/>
              <a:t> – uloží sa dobrý stav programu</a:t>
            </a:r>
          </a:p>
          <a:p>
            <a:pPr lvl="1" eaLnBrk="1" hangingPunct="1">
              <a:defRPr/>
            </a:pPr>
            <a:r>
              <a:rPr lang="sk-SK" sz="1800" dirty="0" err="1" smtClean="0"/>
              <a:t>longjmp</a:t>
            </a:r>
            <a:r>
              <a:rPr lang="sk-SK" sz="1800" dirty="0" smtClean="0"/>
              <a:t> – obnoví sa tento stav</a:t>
            </a:r>
          </a:p>
          <a:p>
            <a:pPr indent="-285750" eaLnBrk="1" hangingPunct="1">
              <a:defRPr/>
            </a:pPr>
            <a:r>
              <a:rPr lang="sk-SK" sz="1800" dirty="0" smtClean="0"/>
              <a:t>Signály </a:t>
            </a:r>
            <a:r>
              <a:rPr lang="sk-SK" sz="1800" dirty="0"/>
              <a:t>- funkcie </a:t>
            </a:r>
            <a:r>
              <a:rPr lang="sk-SK" sz="1800" dirty="0" err="1"/>
              <a:t>signal</a:t>
            </a:r>
            <a:r>
              <a:rPr lang="sk-SK" sz="1800" dirty="0"/>
              <a:t> a </a:t>
            </a:r>
            <a:r>
              <a:rPr lang="sk-SK" sz="1800" dirty="0" err="1"/>
              <a:t>raise</a:t>
            </a:r>
            <a:r>
              <a:rPr lang="sk-SK" sz="1800" dirty="0"/>
              <a:t> so štandardnej C knižnice (asynchrónne)</a:t>
            </a:r>
          </a:p>
          <a:p>
            <a:pPr marL="457200" lvl="1" indent="0" eaLnBrk="1" hangingPunct="1">
              <a:buFontTx/>
              <a:buNone/>
              <a:defRPr/>
            </a:pPr>
            <a:endParaRPr lang="sk-SK" sz="1800" dirty="0" smtClean="0"/>
          </a:p>
          <a:p>
            <a:pPr eaLnBrk="1" hangingPunct="1">
              <a:defRPr/>
            </a:pPr>
            <a:r>
              <a:rPr lang="sk-SK" sz="1800" dirty="0" smtClean="0"/>
              <a:t>Ani jeden nevie volať </a:t>
            </a:r>
            <a:r>
              <a:rPr lang="sk-SK" sz="1800" dirty="0" err="1" smtClean="0"/>
              <a:t>deštruktory</a:t>
            </a:r>
            <a:endParaRPr lang="sk-SK" sz="1800" dirty="0" smtClean="0"/>
          </a:p>
          <a:p>
            <a:pPr eaLnBrk="1" hangingPunct="1">
              <a:defRPr/>
            </a:pPr>
            <a:r>
              <a:rPr lang="sk-SK" sz="1800" dirty="0" smtClean="0"/>
              <a:t>Pre C++ sa používajú výnimky</a:t>
            </a:r>
          </a:p>
        </p:txBody>
      </p:sp>
      <p:sp>
        <p:nvSpPr>
          <p:cNvPr id="4100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79A3342-498E-4FB3-8A1F-6152CDE50AFB}" type="slidenum">
              <a:rPr lang="sk-SK" smtClean="0"/>
              <a:pPr eaLnBrk="1" hangingPunct="1"/>
              <a:t>3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sk-SK" altLang="sk-SK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volatile</a:t>
            </a:r>
          </a:p>
          <a:p>
            <a:pPr lvl="1" eaLnBrk="1" hangingPunct="1"/>
            <a:r>
              <a:rPr lang="sk-SK" altLang="sk-SK" smtClean="0"/>
              <a:t>pre premenné, ktoré môžu meniť svoju hodnotu mimo program (napr. cez prerušenie)</a:t>
            </a:r>
          </a:p>
          <a:p>
            <a:pPr lvl="1" eaLnBrk="1" hangingPunct="1"/>
            <a:r>
              <a:rPr lang="sk-SK" altLang="sk-SK" smtClean="0"/>
              <a:t>každá operácia s premennou je vykonávaná priamo v pamäti</a:t>
            </a:r>
          </a:p>
          <a:p>
            <a:pPr lvl="1" eaLnBrk="1" hangingPunct="1"/>
            <a:r>
              <a:rPr lang="sk-SK" altLang="sk-SK" smtClean="0"/>
              <a:t>operácie sú pomalšie</a:t>
            </a:r>
          </a:p>
        </p:txBody>
      </p:sp>
      <p:sp>
        <p:nvSpPr>
          <p:cNvPr id="8196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F7DC1B0-94AA-4F90-A751-F7623B92EEAA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30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8197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148058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Kľúčové slová v deklarácii funkcie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Deklarácia funkcie</a:t>
            </a:r>
          </a:p>
          <a:p>
            <a:pPr eaLnBrk="1" hangingPunct="1"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&lt;typ&gt; &lt;meno&gt;(</a:t>
            </a:r>
            <a:r>
              <a:rPr lang="sk-SK" altLang="sk-SK" sz="2000" b="1" smtClean="0">
                <a:solidFill>
                  <a:srgbClr val="FF0000"/>
                </a:solidFill>
              </a:rPr>
              <a:t>parametre);</a:t>
            </a:r>
          </a:p>
          <a:p>
            <a:pPr eaLnBrk="1" hangingPunct="1"/>
            <a:r>
              <a:rPr lang="sk-SK" altLang="sk-SK" smtClean="0"/>
              <a:t>Pred</a:t>
            </a:r>
            <a:r>
              <a:rPr lang="en-US" altLang="sk-SK" smtClean="0"/>
              <a:t> </a:t>
            </a:r>
            <a:r>
              <a:rPr lang="sk-SK" altLang="sk-SK" smtClean="0"/>
              <a:t>deklaráciou funkcie môže byť:</a:t>
            </a:r>
          </a:p>
          <a:p>
            <a:pPr lvl="2" eaLnBrk="1" hangingPunct="1"/>
            <a:r>
              <a:rPr lang="sk-SK" altLang="sk-SK" smtClean="0"/>
              <a:t>extern</a:t>
            </a:r>
          </a:p>
          <a:p>
            <a:pPr lvl="2" eaLnBrk="1" hangingPunct="1"/>
            <a:r>
              <a:rPr lang="sk-SK" altLang="sk-SK" smtClean="0"/>
              <a:t>static</a:t>
            </a:r>
          </a:p>
          <a:p>
            <a:pPr lvl="2" eaLnBrk="1" hangingPunct="1"/>
            <a:r>
              <a:rPr lang="sk-SK" altLang="sk-SK" smtClean="0"/>
              <a:t>interrupt</a:t>
            </a:r>
          </a:p>
          <a:p>
            <a:pPr lvl="2" eaLnBrk="1" hangingPunct="1"/>
            <a:r>
              <a:rPr lang="sk-SK" altLang="sk-SK" smtClean="0"/>
              <a:t>inline</a:t>
            </a:r>
          </a:p>
        </p:txBody>
      </p:sp>
      <p:sp>
        <p:nvSpPr>
          <p:cNvPr id="9220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0C5186E2-4622-46D1-858C-C4D1A2A058C6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31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9221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465328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sk-SK" altLang="sk-SK" smtClean="0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extern</a:t>
            </a:r>
          </a:p>
          <a:p>
            <a:pPr lvl="1" eaLnBrk="1" hangingPunct="1"/>
            <a:r>
              <a:rPr lang="sk-SK" altLang="sk-SK" smtClean="0"/>
              <a:t>deklarácia funkcie – hlavička</a:t>
            </a:r>
          </a:p>
          <a:p>
            <a:pPr lvl="1" eaLnBrk="1" hangingPunct="1"/>
            <a:r>
              <a:rPr lang="sk-SK" altLang="sk-SK" smtClean="0"/>
              <a:t>kľúčové slovo </a:t>
            </a:r>
            <a:r>
              <a:rPr lang="sk-SK" altLang="sk-SK" b="1" smtClean="0"/>
              <a:t>extern</a:t>
            </a:r>
            <a:r>
              <a:rPr lang="sk-SK" altLang="sk-SK" smtClean="0"/>
              <a:t> pre funkcie je nepovinné, hlavičky funkcií sú implicitne typu </a:t>
            </a:r>
            <a:r>
              <a:rPr lang="sk-SK" altLang="sk-SK" b="1" smtClean="0"/>
              <a:t>extern</a:t>
            </a:r>
          </a:p>
          <a:p>
            <a:pPr lvl="1" eaLnBrk="1" hangingPunct="1"/>
            <a:r>
              <a:rPr lang="sk-SK" altLang="sk-SK" smtClean="0"/>
              <a:t>identifikátor funkcie sa dostane do tabuľky krížových referencií – implicitné chovanie hlavičiek funkcií</a:t>
            </a:r>
          </a:p>
          <a:p>
            <a:pPr eaLnBrk="1" hangingPunct="1"/>
            <a:r>
              <a:rPr lang="sk-SK" altLang="sk-SK" smtClean="0"/>
              <a:t>static</a:t>
            </a:r>
          </a:p>
          <a:p>
            <a:pPr lvl="1" eaLnBrk="1" hangingPunct="1"/>
            <a:r>
              <a:rPr lang="sk-SK" altLang="sk-SK" smtClean="0"/>
              <a:t>je opakom ku </a:t>
            </a:r>
            <a:r>
              <a:rPr lang="sk-SK" altLang="sk-SK" b="1" smtClean="0"/>
              <a:t>extern</a:t>
            </a:r>
            <a:r>
              <a:rPr lang="sk-SK" altLang="sk-SK" smtClean="0"/>
              <a:t> – identifikátor funkcie sa nedostane do tabuľky krížových referencií</a:t>
            </a:r>
          </a:p>
          <a:p>
            <a:pPr lvl="1" eaLnBrk="1" hangingPunct="1"/>
            <a:endParaRPr lang="sk-SK" altLang="sk-SK" smtClean="0"/>
          </a:p>
        </p:txBody>
      </p:sp>
      <p:sp>
        <p:nvSpPr>
          <p:cNvPr id="10244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DF4536B-0750-4AC4-8F37-5362FC84F5BB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32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10245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475696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z="3200" smtClean="0"/>
              <a:t>extern, static pre premenné a funkcie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Pre globálne premenné a funkcie sa extern a static používa pri linkovaní viacerých zdrojových súborov</a:t>
            </a:r>
          </a:p>
          <a:p>
            <a:pPr eaLnBrk="1" hangingPunct="1"/>
            <a:r>
              <a:rPr lang="sk-SK" altLang="sk-SK" b="1" smtClean="0"/>
              <a:t>static</a:t>
            </a:r>
            <a:r>
              <a:rPr lang="sk-SK" altLang="sk-SK" smtClean="0"/>
              <a:t> – funkcia/globálna premenná platná iba v danom zdrojovom súbore</a:t>
            </a:r>
          </a:p>
          <a:p>
            <a:pPr eaLnBrk="1" hangingPunct="1"/>
            <a:r>
              <a:rPr lang="sk-SK" altLang="sk-SK" b="1" smtClean="0"/>
              <a:t>extern</a:t>
            </a:r>
            <a:r>
              <a:rPr lang="sk-SK" altLang="sk-SK" smtClean="0"/>
              <a:t> – funkcia/globálna premenná platná v celom programe</a:t>
            </a:r>
          </a:p>
          <a:p>
            <a:pPr eaLnBrk="1" hangingPunct="1"/>
            <a:endParaRPr lang="sk-SK" altLang="sk-SK" smtClean="0"/>
          </a:p>
        </p:txBody>
      </p:sp>
      <p:sp>
        <p:nvSpPr>
          <p:cNvPr id="11268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C5FBE1EB-120A-47BF-81B3-6E2AC47B3333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33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11269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2981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sk-SK" dirty="0" err="1" smtClean="0"/>
              <a:t>Preru</a:t>
            </a:r>
            <a:r>
              <a:rPr lang="sk-SK" altLang="sk-SK" dirty="0" err="1" smtClean="0"/>
              <a:t>šenie</a:t>
            </a:r>
            <a:endParaRPr lang="sk-SK" altLang="sk-SK" dirty="0" smtClean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dirty="0" err="1" smtClean="0"/>
              <a:t>interrupt</a:t>
            </a:r>
            <a:endParaRPr lang="sk-SK" altLang="sk-SK" dirty="0" smtClean="0"/>
          </a:p>
          <a:p>
            <a:pPr lvl="1" eaLnBrk="1" hangingPunct="1"/>
            <a:r>
              <a:rPr lang="sk-SK" altLang="sk-SK" dirty="0" smtClean="0"/>
              <a:t>funkcie, ktoré sú väčšinou volané cez prerušenie</a:t>
            </a:r>
          </a:p>
          <a:p>
            <a:pPr lvl="1" eaLnBrk="1" hangingPunct="1"/>
            <a:r>
              <a:rPr lang="sk-SK" altLang="sk-SK" dirty="0" smtClean="0"/>
              <a:t>pred spustením funkcie sa uchová aktuálny stav registrov</a:t>
            </a:r>
          </a:p>
          <a:p>
            <a:pPr lvl="1" eaLnBrk="1" hangingPunct="1"/>
            <a:r>
              <a:rPr lang="sk-SK" altLang="sk-SK" dirty="0" smtClean="0"/>
              <a:t>po ukončení funkcie je obnovený stav registrov</a:t>
            </a:r>
          </a:p>
          <a:p>
            <a:pPr lvl="1" eaLnBrk="1" hangingPunct="1"/>
            <a:r>
              <a:rPr lang="sk-SK" altLang="sk-SK" dirty="0" smtClean="0"/>
              <a:t>volanie funkcie je pomalšie</a:t>
            </a:r>
          </a:p>
        </p:txBody>
      </p:sp>
      <p:sp>
        <p:nvSpPr>
          <p:cNvPr id="12292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7D8DC91-F9F6-4100-8622-F5BF19806CE3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34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12293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394688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sk-SK" altLang="sk-SK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inline</a:t>
            </a:r>
          </a:p>
          <a:p>
            <a:pPr lvl="1" eaLnBrk="1" hangingPunct="1"/>
            <a:r>
              <a:rPr lang="sk-SK" altLang="sk-SK" smtClean="0"/>
              <a:t>pre jednoduché funkcie</a:t>
            </a:r>
          </a:p>
          <a:p>
            <a:pPr lvl="1" eaLnBrk="1" hangingPunct="1"/>
            <a:r>
              <a:rPr lang="sk-SK" altLang="sk-SK" smtClean="0"/>
              <a:t>funkcia nie je volaná ako štandardná funkcia ale je kompilovaná priamo do volania</a:t>
            </a:r>
          </a:p>
          <a:p>
            <a:pPr lvl="1" eaLnBrk="1" hangingPunct="1"/>
            <a:r>
              <a:rPr lang="sk-SK" altLang="sk-SK" smtClean="0"/>
              <a:t>ak sa používa vo viacerých zdrojových súboroch, musí byť definovaná (aj s telom) v hlavičkovom súbore</a:t>
            </a:r>
          </a:p>
          <a:p>
            <a:pPr lvl="1" eaLnBrk="1" hangingPunct="1"/>
            <a:r>
              <a:rPr lang="sk-SK" altLang="sk-SK" smtClean="0"/>
              <a:t>nie je možné získať smerník na funkciu</a:t>
            </a:r>
          </a:p>
        </p:txBody>
      </p:sp>
      <p:sp>
        <p:nvSpPr>
          <p:cNvPr id="13316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191EE94-1686-4D43-84EA-ADE3E6EA0820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35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13317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16183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Veľké projekty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Rozdeliť program do viacerých zdrojových súborov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Používať hlavičkové súbory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V hlavičkovom súbore: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2000" smtClean="0"/>
              <a:t>deklarácia štruktúr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2000" smtClean="0"/>
              <a:t>deklarácia globálnych premenných s kľúčovým slovom </a:t>
            </a:r>
            <a:r>
              <a:rPr lang="sk-SK" altLang="sk-SK" sz="2000" b="1" smtClean="0"/>
              <a:t>extern</a:t>
            </a:r>
            <a:endParaRPr lang="sk-SK" altLang="sk-SK" sz="2000" smtClean="0"/>
          </a:p>
          <a:p>
            <a:pPr lvl="1" eaLnBrk="1" hangingPunct="1">
              <a:lnSpc>
                <a:spcPct val="90000"/>
              </a:lnSpc>
            </a:pPr>
            <a:r>
              <a:rPr lang="sk-SK" altLang="sk-SK" sz="2000" smtClean="0"/>
              <a:t>hlavičky funkcií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z="2000" smtClean="0"/>
              <a:t>symbolické konštanty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Prekladač automaticky zistí závislosti zdrojových súborov na hlavičkových súboroch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Pri zmene hlavičkového súboru sa prekladajú len súbory, ktoré sú na ňom závislé</a:t>
            </a:r>
          </a:p>
          <a:p>
            <a:pPr eaLnBrk="1" hangingPunct="1">
              <a:lnSpc>
                <a:spcPct val="90000"/>
              </a:lnSpc>
            </a:pPr>
            <a:r>
              <a:rPr lang="en-US" altLang="sk-SK" sz="2400" smtClean="0"/>
              <a:t>#</a:t>
            </a:r>
            <a:r>
              <a:rPr lang="sk-SK" altLang="sk-SK" sz="2400" smtClean="0"/>
              <a:t>include aj v súbore, kde sa funkcia definuje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linkovanie – tabuľka krížových referencií</a:t>
            </a:r>
          </a:p>
        </p:txBody>
      </p:sp>
      <p:sp>
        <p:nvSpPr>
          <p:cNvPr id="14340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EEFBB0D9-EA3F-488E-A4D2-75ECD967C096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36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  <p:pic>
        <p:nvPicPr>
          <p:cNvPr id="14341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636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8424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Premenlivý počet parametrov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7394755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Premenlivý počet parametrov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609600" indent="-609600" eaLnBrk="1" hangingPunct="1"/>
            <a:r>
              <a:rPr lang="sk-SK" altLang="sk-SK" smtClean="0"/>
              <a:t>Potrebné typy:</a:t>
            </a:r>
          </a:p>
          <a:p>
            <a:pPr marL="990600" lvl="1" indent="-533400" eaLnBrk="1" hangingPunct="1">
              <a:buFontTx/>
              <a:buNone/>
            </a:pPr>
            <a:r>
              <a:rPr lang="sk-SK" altLang="sk-SK" b="1" smtClean="0"/>
              <a:t>va_list</a:t>
            </a:r>
            <a:r>
              <a:rPr lang="sk-SK" altLang="sk-SK" smtClean="0"/>
              <a:t> – typ premennej ukazujúcej do zásobníka</a:t>
            </a:r>
          </a:p>
          <a:p>
            <a:pPr marL="609600" indent="-609600" eaLnBrk="1" hangingPunct="1"/>
            <a:r>
              <a:rPr lang="sk-SK" altLang="sk-SK" smtClean="0"/>
              <a:t>Používame makrá:</a:t>
            </a:r>
            <a:endParaRPr lang="sk-SK" altLang="sk-SK" b="1" smtClean="0"/>
          </a:p>
          <a:p>
            <a:pPr marL="990600" lvl="1" indent="-533400" eaLnBrk="1" hangingPunct="1">
              <a:buFontTx/>
              <a:buNone/>
            </a:pPr>
            <a:r>
              <a:rPr lang="sk-SK" altLang="sk-SK" b="1" smtClean="0"/>
              <a:t>va_start</a:t>
            </a:r>
            <a:r>
              <a:rPr lang="en-US" altLang="sk-SK" b="1" smtClean="0"/>
              <a:t>( va_list, last_fix_param)</a:t>
            </a:r>
          </a:p>
          <a:p>
            <a:pPr marL="1371600" lvl="2" indent="-457200" eaLnBrk="1" hangingPunct="1"/>
            <a:r>
              <a:rPr lang="sk-SK" altLang="sk-SK" smtClean="0"/>
              <a:t>inicializácia zásobníka</a:t>
            </a:r>
          </a:p>
          <a:p>
            <a:pPr marL="990600" lvl="1" indent="-533400" eaLnBrk="1" hangingPunct="1">
              <a:buFontTx/>
              <a:buNone/>
            </a:pPr>
            <a:r>
              <a:rPr lang="sk-SK" altLang="sk-SK" b="1" smtClean="0"/>
              <a:t>va_arg</a:t>
            </a:r>
            <a:r>
              <a:rPr lang="en-US" altLang="sk-SK" b="1" smtClean="0"/>
              <a:t>( va_list, typ )</a:t>
            </a:r>
          </a:p>
          <a:p>
            <a:pPr marL="1371600" lvl="2" indent="-457200" eaLnBrk="1" hangingPunct="1"/>
            <a:r>
              <a:rPr lang="sk-SK" altLang="sk-SK" smtClean="0"/>
              <a:t>vracia aktuálny parameter zo zásobníka</a:t>
            </a:r>
          </a:p>
          <a:p>
            <a:pPr marL="990600" lvl="1" indent="-533400" eaLnBrk="1" hangingPunct="1">
              <a:buFontTx/>
              <a:buNone/>
            </a:pPr>
            <a:r>
              <a:rPr lang="sk-SK" altLang="sk-SK" b="1" smtClean="0"/>
              <a:t>va_end</a:t>
            </a:r>
            <a:r>
              <a:rPr lang="en-US" altLang="sk-SK" b="1" smtClean="0"/>
              <a:t>( va_list )</a:t>
            </a:r>
          </a:p>
          <a:p>
            <a:pPr marL="1371600" lvl="2" indent="-457200" eaLnBrk="1" hangingPunct="1"/>
            <a:r>
              <a:rPr lang="sk-SK" altLang="sk-SK" smtClean="0"/>
              <a:t>upratanie zásobníka</a:t>
            </a:r>
          </a:p>
        </p:txBody>
      </p:sp>
    </p:spTree>
    <p:extLst>
      <p:ext uri="{BB962C8B-B14F-4D97-AF65-F5344CB8AC3E}">
        <p14:creationId xmlns:p14="http://schemas.microsoft.com/office/powerpoint/2010/main" val="15937138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Príklad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sk-SK" sz="1800" smtClean="0"/>
              <a:t>Nap</a:t>
            </a:r>
            <a:r>
              <a:rPr lang="sk-SK" altLang="sk-SK" sz="1800" smtClean="0"/>
              <a:t>íšte funkciu max_double, ktorá vráti najväčší prvok so zadaných parametrov typu double. Prvý parameter bude počet prvkov.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Použitie: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double x </a:t>
            </a:r>
            <a:r>
              <a:rPr lang="en-US" altLang="sk-SK" sz="1400" smtClean="0"/>
              <a:t>= max_double( 4, 1.3, 2.4, 0.2, 9.6 );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Riešenie:</a:t>
            </a:r>
            <a:endParaRPr lang="en-US" altLang="sk-SK" sz="18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#include &lt;stdio.h&gt;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#include &lt;stdarg.h&gt;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double</a:t>
            </a:r>
            <a:r>
              <a:rPr lang="sk-SK" altLang="sk-SK" sz="1400" smtClean="0"/>
              <a:t> </a:t>
            </a:r>
            <a:r>
              <a:rPr lang="en-US" altLang="sk-SK" sz="1400" smtClean="0"/>
              <a:t>max_double</a:t>
            </a:r>
            <a:r>
              <a:rPr lang="sk-SK" altLang="sk-SK" sz="1400" smtClean="0"/>
              <a:t> ( int </a:t>
            </a:r>
            <a:r>
              <a:rPr lang="en-US" altLang="sk-SK" sz="1400" smtClean="0"/>
              <a:t>num</a:t>
            </a:r>
            <a:r>
              <a:rPr lang="sk-SK" altLang="sk-SK" sz="1400" smtClean="0"/>
              <a:t>, ...)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{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int i = 0;</a:t>
            </a:r>
            <a:endParaRPr lang="sk-SK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	double ret = </a:t>
            </a:r>
            <a:r>
              <a:rPr lang="en-US" altLang="sk-SK" sz="1400" smtClean="0"/>
              <a:t>-100000;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</a:t>
            </a:r>
            <a:r>
              <a:rPr lang="sk-SK" altLang="sk-SK" sz="1400" smtClean="0"/>
              <a:t>va_list argptr;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</a:t>
            </a:r>
            <a:r>
              <a:rPr lang="sk-SK" altLang="sk-SK" sz="1400" smtClean="0"/>
              <a:t>va_start(argptr, </a:t>
            </a:r>
            <a:r>
              <a:rPr lang="en-US" altLang="sk-SK" sz="1400" smtClean="0"/>
              <a:t>num</a:t>
            </a:r>
            <a:r>
              <a:rPr lang="sk-SK" altLang="sk-SK" sz="1400" smtClean="0"/>
              <a:t>);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for( </a:t>
            </a:r>
            <a:r>
              <a:rPr lang="sk-SK" altLang="sk-SK" sz="1400" smtClean="0"/>
              <a:t>i = 0</a:t>
            </a:r>
            <a:r>
              <a:rPr lang="en-US" altLang="sk-SK" sz="1400" smtClean="0"/>
              <a:t> ; i &lt; num</a:t>
            </a:r>
            <a:r>
              <a:rPr lang="sk-SK" altLang="sk-SK" sz="1400" smtClean="0"/>
              <a:t> </a:t>
            </a:r>
            <a:r>
              <a:rPr lang="en-US" altLang="sk-SK" sz="1400" smtClean="0"/>
              <a:t>; i++ </a:t>
            </a:r>
            <a:r>
              <a:rPr lang="sk-SK" altLang="sk-SK" sz="1400" smtClean="0"/>
              <a:t>) {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	</a:t>
            </a:r>
            <a:r>
              <a:rPr lang="sk-SK" altLang="sk-SK" sz="1400" smtClean="0"/>
              <a:t>double </a:t>
            </a:r>
            <a:r>
              <a:rPr lang="en-US" altLang="sk-SK" sz="1400" smtClean="0"/>
              <a:t>x</a:t>
            </a:r>
            <a:r>
              <a:rPr lang="sk-SK" altLang="sk-SK" sz="1400" smtClean="0"/>
              <a:t> = va_arg( argptr, </a:t>
            </a:r>
            <a:r>
              <a:rPr lang="en-US" altLang="sk-SK" sz="1400" smtClean="0"/>
              <a:t>double</a:t>
            </a:r>
            <a:r>
              <a:rPr lang="sk-SK" altLang="sk-SK" sz="1400" smtClean="0"/>
              <a:t> );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	if( x &gt; ret ) ret = x;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</a:t>
            </a:r>
            <a:r>
              <a:rPr lang="sk-SK" altLang="sk-SK" sz="1400" smtClean="0"/>
              <a:t>}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return ret;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}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int main()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{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</a:t>
            </a:r>
            <a:r>
              <a:rPr lang="sk-SK" altLang="sk-SK" sz="1400" smtClean="0"/>
              <a:t>double x </a:t>
            </a:r>
            <a:r>
              <a:rPr lang="en-US" altLang="sk-SK" sz="1400" smtClean="0"/>
              <a:t>= max_double( 4, 1.3, 2.4f, 0.2, 9.6 ); // float sa automaticky konvertuje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altLang="sk-SK" sz="1400" smtClean="0"/>
              <a:t>	printf( “max = %f\n”, x );			// na double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22180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</a:t>
            </a:r>
          </a:p>
        </p:txBody>
      </p:sp>
      <p:sp>
        <p:nvSpPr>
          <p:cNvPr id="5123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4475163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A() { cout &lt;&lt; "A()" &lt;&lt; endl;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~A() { cout &lt;&lt; "~A()" &lt;&lt; endl;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jmp_buf jbuf;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void fun()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A a;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for(int i=0;i&lt;3;i++)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cout &lt;&lt; "fun()\n";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longjmp(jbuf,</a:t>
            </a:r>
            <a:r>
              <a:rPr lang="sk-SK" sz="1600" b="1" smtClean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</a:t>
            </a: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124" name="Obdĺžnik 3"/>
          <p:cNvSpPr>
            <a:spLocks noChangeArrowheads="1"/>
          </p:cNvSpPr>
          <p:nvPr/>
        </p:nvSpPr>
        <p:spPr bwMode="auto">
          <a:xfrm>
            <a:off x="4067175" y="3500438"/>
            <a:ext cx="5059363" cy="2862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latin typeface="Courier New" pitchFamily="49" charset="0"/>
                <a:cs typeface="Courier New" pitchFamily="49" charset="0"/>
              </a:rPr>
              <a:t>int main() 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if(</a:t>
            </a:r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setjmp(jbuf)</a:t>
            </a:r>
            <a:r>
              <a:rPr lang="sk-SK" b="1">
                <a:latin typeface="Courier New" pitchFamily="49" charset="0"/>
                <a:cs typeface="Courier New" pitchFamily="49" charset="0"/>
              </a:rPr>
              <a:t> == 0)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cout &lt;&lt; "setjmp=0...\n";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fun();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 else {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  cout &lt;&lt; "setjmp!=0..." &lt;&lt; endl;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  return 0;</a:t>
            </a:r>
          </a:p>
          <a:p>
            <a:r>
              <a:rPr lang="sk-SK" b="1">
                <a:latin typeface="Courier New" pitchFamily="49" charset="0"/>
                <a:cs typeface="Courier New" pitchFamily="49" charset="0"/>
              </a:rPr>
              <a:t>}</a:t>
            </a:r>
            <a:endParaRPr lang="sk-SK"/>
          </a:p>
        </p:txBody>
      </p:sp>
      <p:sp>
        <p:nvSpPr>
          <p:cNvPr id="512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9868345D-675D-4802-BEC7-80E6DE4AF313}" type="slidenum">
              <a:rPr lang="sk-SK" smtClean="0"/>
              <a:pPr eaLnBrk="1" hangingPunct="1"/>
              <a:t>4</a:t>
            </a:fld>
            <a:endParaRPr lang="sk-SK" smtClean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Práca s vláknami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algn="l" eaLnBrk="1" hangingPunct="1"/>
            <a:endParaRPr lang="sk-SK" altLang="sk-SK" smtClean="0"/>
          </a:p>
        </p:txBody>
      </p:sp>
    </p:spTree>
    <p:extLst>
      <p:ext uri="{BB962C8B-B14F-4D97-AF65-F5344CB8AC3E}">
        <p14:creationId xmlns:p14="http://schemas.microsoft.com/office/powerpoint/2010/main" val="5782768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Vytvorenie vlákna</a:t>
            </a:r>
          </a:p>
        </p:txBody>
      </p:sp>
      <p:sp>
        <p:nvSpPr>
          <p:cNvPr id="3075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3600" smtClean="0"/>
              <a:t>Vo windows</a:t>
            </a: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uintptr_t _beginthread(</a:t>
            </a: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void (*ThreadFunc)(void*),</a:t>
            </a: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unsigned _StackSize,</a:t>
            </a:r>
            <a:endParaRPr lang="sk-SK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void* _ArgList</a:t>
            </a:r>
            <a:endParaRPr lang="sk-SK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);</a:t>
            </a:r>
          </a:p>
          <a:p>
            <a:r>
              <a:rPr lang="sk-SK" altLang="sk-SK" sz="3600" smtClean="0"/>
              <a:t>V Linuxe</a:t>
            </a: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int pthread_create(</a:t>
            </a:r>
            <a:endParaRPr lang="sk-SK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pthread_t *thread,</a:t>
            </a:r>
            <a:endParaRPr lang="sk-SK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const pthread_attr_t *attr,</a:t>
            </a:r>
            <a:endParaRPr lang="sk-SK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void *(*start_routine)(void*),</a:t>
            </a:r>
            <a:endParaRPr lang="sk-SK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void *arg</a:t>
            </a:r>
            <a:endParaRPr lang="sk-SK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); </a:t>
            </a:r>
            <a:endParaRPr lang="sk-SK" altLang="sk-SK" sz="20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822219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Čakanie na ukončenie vlákna</a:t>
            </a:r>
          </a:p>
        </p:txBody>
      </p:sp>
      <p:sp>
        <p:nvSpPr>
          <p:cNvPr id="409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sz="3600" smtClean="0"/>
              <a:t>Vo windows</a:t>
            </a: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DWORD WaitForSingleObject(</a:t>
            </a: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HANDLE hHandle,</a:t>
            </a: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DWORD dwMilliseconds</a:t>
            </a: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);</a:t>
            </a:r>
            <a:endParaRPr lang="en-US" altLang="sk-SK" sz="2000" b="1" smtClean="0">
              <a:solidFill>
                <a:srgbClr val="FF0000"/>
              </a:solidFill>
            </a:endParaRPr>
          </a:p>
          <a:p>
            <a:r>
              <a:rPr lang="sk-SK" altLang="sk-SK" sz="3600" smtClean="0"/>
              <a:t>V Linuxe</a:t>
            </a: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int pthread_join(</a:t>
            </a:r>
            <a:endParaRPr lang="sk-SK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pthread_t thread,</a:t>
            </a:r>
            <a:endParaRPr lang="sk-SK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void **value_ptr</a:t>
            </a:r>
            <a:endParaRPr lang="sk-SK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sk-SK" altLang="sk-SK" sz="2000" b="1" smtClean="0">
                <a:solidFill>
                  <a:srgbClr val="FF0000"/>
                </a:solidFill>
              </a:rPr>
              <a:t>		</a:t>
            </a:r>
            <a:r>
              <a:rPr lang="en-US" altLang="sk-SK" sz="2000" b="1" smtClean="0">
                <a:solidFill>
                  <a:srgbClr val="FF0000"/>
                </a:solidFill>
              </a:rPr>
              <a:t>);</a:t>
            </a:r>
            <a:endParaRPr lang="sk-SK" altLang="sk-SK" sz="2000" b="1" smtClean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83635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Zásady multithreading</a:t>
            </a:r>
          </a:p>
        </p:txBody>
      </p:sp>
      <p:sp>
        <p:nvSpPr>
          <p:cNvPr id="5123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altLang="sk-SK" dirty="0" smtClean="0"/>
              <a:t>Funkcie </a:t>
            </a:r>
            <a:r>
              <a:rPr lang="sk-SK" altLang="sk-SK" dirty="0" err="1" smtClean="0"/>
              <a:t>reentrantné</a:t>
            </a:r>
            <a:r>
              <a:rPr lang="sk-SK" altLang="sk-SK" dirty="0" smtClean="0"/>
              <a:t> –funkcie, ktoré nemajú vnútorný stav (napr. pri použití premenných typu </a:t>
            </a:r>
            <a:r>
              <a:rPr lang="sk-SK" altLang="sk-SK" dirty="0" err="1" smtClean="0"/>
              <a:t>static</a:t>
            </a:r>
            <a:r>
              <a:rPr lang="sk-SK" altLang="sk-SK" dirty="0" smtClean="0"/>
              <a:t>)</a:t>
            </a:r>
          </a:p>
          <a:p>
            <a:r>
              <a:rPr lang="sk-SK" altLang="sk-SK" dirty="0" smtClean="0"/>
              <a:t>Používať/tvoriť triedy vláknovo-bezpečné</a:t>
            </a:r>
          </a:p>
          <a:p>
            <a:r>
              <a:rPr lang="sk-SK" altLang="sk-SK" dirty="0" smtClean="0"/>
              <a:t>Využívať prvky IPC (</a:t>
            </a:r>
            <a:r>
              <a:rPr lang="sk-SK" altLang="sk-SK" dirty="0" err="1" smtClean="0"/>
              <a:t>inter-process</a:t>
            </a:r>
            <a:r>
              <a:rPr lang="sk-SK" altLang="sk-SK" dirty="0" smtClean="0"/>
              <a:t> </a:t>
            </a:r>
            <a:r>
              <a:rPr lang="sk-SK" altLang="sk-SK" dirty="0" err="1" smtClean="0"/>
              <a:t>communication</a:t>
            </a:r>
            <a:r>
              <a:rPr lang="sk-SK" altLang="sk-SK" dirty="0" smtClean="0"/>
              <a:t>)</a:t>
            </a:r>
          </a:p>
          <a:p>
            <a:pPr lvl="1"/>
            <a:r>
              <a:rPr lang="sk-SK" altLang="sk-SK" dirty="0" err="1" smtClean="0"/>
              <a:t>Semafóry</a:t>
            </a:r>
            <a:endParaRPr lang="sk-SK" altLang="sk-SK" dirty="0" smtClean="0"/>
          </a:p>
          <a:p>
            <a:pPr lvl="1"/>
            <a:r>
              <a:rPr lang="sk-SK" altLang="sk-SK" dirty="0" smtClean="0"/>
              <a:t>Signály</a:t>
            </a:r>
          </a:p>
          <a:p>
            <a:pPr lvl="1"/>
            <a:r>
              <a:rPr lang="sk-SK" altLang="sk-SK" dirty="0" smtClean="0"/>
              <a:t>Fronty </a:t>
            </a:r>
            <a:r>
              <a:rPr lang="sk-SK" altLang="sk-SK" dirty="0" smtClean="0"/>
              <a:t>správ</a:t>
            </a:r>
          </a:p>
          <a:p>
            <a:pPr lvl="1"/>
            <a:r>
              <a:rPr lang="sk-SK" altLang="sk-SK" dirty="0" smtClean="0"/>
              <a:t>Rúry (</a:t>
            </a:r>
            <a:r>
              <a:rPr lang="sk-SK" altLang="sk-SK" dirty="0" err="1" smtClean="0"/>
              <a:t>pipes</a:t>
            </a:r>
            <a:r>
              <a:rPr lang="sk-SK" altLang="sk-SK" dirty="0" smtClean="0"/>
              <a:t>)</a:t>
            </a:r>
            <a:endParaRPr lang="sk-SK" altLang="sk-SK" dirty="0" smtClean="0"/>
          </a:p>
          <a:p>
            <a:pPr lvl="1"/>
            <a:r>
              <a:rPr lang="sk-SK" altLang="sk-SK" dirty="0" smtClean="0"/>
              <a:t>atď.</a:t>
            </a:r>
          </a:p>
        </p:txBody>
      </p:sp>
    </p:spTree>
    <p:extLst>
      <p:ext uri="{BB962C8B-B14F-4D97-AF65-F5344CB8AC3E}">
        <p14:creationId xmlns:p14="http://schemas.microsoft.com/office/powerpoint/2010/main" val="296958905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altLang="sk-SK" smtClean="0"/>
              <a:t>Príklad nereentrantnej funkcie</a:t>
            </a:r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c</a:t>
            </a:r>
            <a:r>
              <a:rPr lang="sk-SK" altLang="sk-SK" sz="2000" b="1" smtClean="0">
                <a:solidFill>
                  <a:srgbClr val="FF0000"/>
                </a:solidFill>
              </a:rPr>
              <a:t>har</a:t>
            </a:r>
            <a:r>
              <a:rPr lang="en-US" altLang="sk-SK" sz="2000" b="1" smtClean="0">
                <a:solidFill>
                  <a:srgbClr val="FF0000"/>
                </a:solidFill>
              </a:rPr>
              <a:t>* IntToString(int val)</a:t>
            </a: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{</a:t>
            </a: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	static char buf[512];</a:t>
            </a: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	sprintf(buf, “%d”, val);</a:t>
            </a: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	return buf;</a:t>
            </a: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}</a:t>
            </a:r>
          </a:p>
          <a:p>
            <a:pPr>
              <a:buFontTx/>
              <a:buNone/>
            </a:pPr>
            <a:endParaRPr lang="en-US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…</a:t>
            </a: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printf(“%s, %s”, IntToString(10), IntToString(20));</a:t>
            </a: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…</a:t>
            </a:r>
          </a:p>
          <a:p>
            <a:pPr>
              <a:buFontTx/>
              <a:buNone/>
            </a:pPr>
            <a:endParaRPr lang="en-US" altLang="sk-SK" sz="2000" b="1" smtClean="0">
              <a:solidFill>
                <a:srgbClr val="FF0000"/>
              </a:solidFill>
            </a:endParaRPr>
          </a:p>
          <a:p>
            <a:pPr>
              <a:buFontTx/>
              <a:buNone/>
            </a:pPr>
            <a:r>
              <a:rPr lang="en-US" altLang="sk-SK" sz="2000" b="1" smtClean="0">
                <a:solidFill>
                  <a:srgbClr val="FF0000"/>
                </a:solidFill>
              </a:rPr>
              <a:t>// </a:t>
            </a:r>
            <a:r>
              <a:rPr lang="sk-SK" altLang="sk-SK" sz="2000" b="1" smtClean="0">
                <a:solidFill>
                  <a:srgbClr val="FF0000"/>
                </a:solidFill>
              </a:rPr>
              <a:t>Čo sa zobrazí na obrazovke? Prečo?</a:t>
            </a:r>
          </a:p>
        </p:txBody>
      </p:sp>
    </p:spTree>
    <p:extLst>
      <p:ext uri="{BB962C8B-B14F-4D97-AF65-F5344CB8AC3E}">
        <p14:creationId xmlns:p14="http://schemas.microsoft.com/office/powerpoint/2010/main" val="4329066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Práca s vláknami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k-SK" altLang="sk-SK" sz="1800" smtClean="0"/>
              <a:t>#include &lt;windows.h&gt;</a:t>
            </a:r>
          </a:p>
          <a:p>
            <a:pPr>
              <a:buFontTx/>
              <a:buNone/>
            </a:pPr>
            <a:r>
              <a:rPr lang="sk-SK" altLang="sk-SK" sz="1800" smtClean="0"/>
              <a:t>#include &lt;process.h&gt;</a:t>
            </a:r>
          </a:p>
          <a:p>
            <a:pPr>
              <a:buFontTx/>
              <a:buNone/>
            </a:pPr>
            <a:r>
              <a:rPr lang="sk-SK" altLang="sk-SK" sz="1800" smtClean="0"/>
              <a:t>#include &lt;math.h&gt;</a:t>
            </a:r>
          </a:p>
          <a:p>
            <a:pPr>
              <a:buFontTx/>
              <a:buNone/>
            </a:pPr>
            <a:r>
              <a:rPr lang="sk-SK" altLang="sk-SK" sz="1800" smtClean="0"/>
              <a:t>using namespace std;</a:t>
            </a:r>
          </a:p>
          <a:p>
            <a:pPr>
              <a:buFontTx/>
              <a:buNone/>
            </a:pPr>
            <a:endParaRPr lang="en-US" altLang="sk-SK" sz="1800" smtClean="0"/>
          </a:p>
          <a:p>
            <a:pPr>
              <a:buFontTx/>
              <a:buNone/>
            </a:pPr>
            <a:r>
              <a:rPr lang="sk-SK" altLang="sk-SK" sz="1800" smtClean="0"/>
              <a:t>#define NUM_THREADS 10</a:t>
            </a:r>
          </a:p>
          <a:p>
            <a:pPr>
              <a:buFontTx/>
              <a:buNone/>
            </a:pPr>
            <a:endParaRPr lang="sk-SK" altLang="sk-SK" sz="1800" smtClean="0"/>
          </a:p>
          <a:p>
            <a:pPr>
              <a:buFontTx/>
              <a:buNone/>
            </a:pPr>
            <a:r>
              <a:rPr lang="sk-SK" altLang="sk-SK" sz="1800" smtClean="0"/>
              <a:t>void func(void* data)</a:t>
            </a:r>
          </a:p>
          <a:p>
            <a:pPr>
              <a:buFontTx/>
              <a:buNone/>
            </a:pPr>
            <a:r>
              <a:rPr lang="sk-SK" altLang="sk-SK" sz="1800" smtClean="0"/>
              <a:t>{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int id=*(int*)data;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for (double i=0;i&lt;100000000;i++)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{</a:t>
            </a:r>
          </a:p>
          <a:p>
            <a:pPr>
              <a:buFontTx/>
              <a:buNone/>
            </a:pPr>
            <a:r>
              <a:rPr lang="en-US" altLang="sk-SK" sz="1800" smtClean="0"/>
              <a:t>	</a:t>
            </a:r>
            <a:r>
              <a:rPr lang="sk-SK" altLang="sk-SK" sz="1800" smtClean="0"/>
              <a:t>sin(i);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}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cout &lt;&lt; id &lt;&lt; endl;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delete data;</a:t>
            </a:r>
          </a:p>
          <a:p>
            <a:pPr>
              <a:buFontTx/>
              <a:buNone/>
            </a:pPr>
            <a:r>
              <a:rPr lang="sk-SK" altLang="sk-SK" sz="1800" smtClean="0"/>
              <a:t>}</a:t>
            </a:r>
          </a:p>
          <a:p>
            <a:pPr>
              <a:buFontTx/>
              <a:buNone/>
            </a:pPr>
            <a:endParaRPr lang="sk-SK" altLang="sk-SK" sz="1800" smtClean="0"/>
          </a:p>
        </p:txBody>
      </p:sp>
      <p:sp>
        <p:nvSpPr>
          <p:cNvPr id="7172" name="Zástupný symbol obsahu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sk-SK" altLang="sk-SK" sz="1800" smtClean="0"/>
              <a:t>int main(int a, char* c[])</a:t>
            </a:r>
          </a:p>
          <a:p>
            <a:pPr>
              <a:buFontTx/>
              <a:buNone/>
            </a:pPr>
            <a:r>
              <a:rPr lang="sk-SK" altLang="sk-SK" sz="1800" smtClean="0"/>
              <a:t>{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HANDLE vlakna[NUM_THREADS];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for (int i=0;i&lt;NUM_THREADS;i++)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{</a:t>
            </a:r>
          </a:p>
          <a:p>
            <a:pPr>
              <a:buFontTx/>
              <a:buNone/>
            </a:pPr>
            <a:r>
              <a:rPr lang="en-US" altLang="sk-SK" sz="1800" smtClean="0"/>
              <a:t>	</a:t>
            </a:r>
            <a:r>
              <a:rPr lang="sk-SK" altLang="sk-SK" sz="1800" smtClean="0"/>
              <a:t>int* data=new int;</a:t>
            </a:r>
          </a:p>
          <a:p>
            <a:pPr>
              <a:buFontTx/>
              <a:buNone/>
            </a:pPr>
            <a:r>
              <a:rPr lang="en-US" altLang="sk-SK" sz="1800" smtClean="0"/>
              <a:t>	</a:t>
            </a:r>
            <a:r>
              <a:rPr lang="sk-SK" altLang="sk-SK" sz="1800" smtClean="0"/>
              <a:t>*data=i;</a:t>
            </a:r>
          </a:p>
          <a:p>
            <a:pPr>
              <a:buFontTx/>
              <a:buNone/>
            </a:pPr>
            <a:r>
              <a:rPr lang="en-US" altLang="sk-SK" sz="1800" smtClean="0"/>
              <a:t>	</a:t>
            </a:r>
            <a:r>
              <a:rPr lang="sk-SK" altLang="sk-SK" sz="1800" smtClean="0"/>
              <a:t>vlakna[i]=(HANDLE) </a:t>
            </a:r>
            <a:r>
              <a:rPr lang="en-US" altLang="sk-SK" sz="1800" smtClean="0"/>
              <a:t>	</a:t>
            </a:r>
            <a:r>
              <a:rPr lang="sk-SK" altLang="sk-SK" sz="1800" smtClean="0"/>
              <a:t>_beginthread(func,</a:t>
            </a:r>
            <a:r>
              <a:rPr lang="en-US" altLang="sk-SK" sz="1800" smtClean="0"/>
              <a:t> </a:t>
            </a:r>
            <a:r>
              <a:rPr lang="sk-SK" altLang="sk-SK" sz="1800" smtClean="0"/>
              <a:t>0,</a:t>
            </a:r>
            <a:r>
              <a:rPr lang="en-US" altLang="sk-SK" sz="1800" smtClean="0"/>
              <a:t> </a:t>
            </a:r>
            <a:r>
              <a:rPr lang="sk-SK" altLang="sk-SK" sz="1800" smtClean="0"/>
              <a:t>data);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}</a:t>
            </a:r>
          </a:p>
          <a:p>
            <a:pPr>
              <a:buFontTx/>
              <a:buNone/>
            </a:pPr>
            <a:r>
              <a:rPr lang="en-US" altLang="sk-SK" sz="1800" smtClean="0"/>
              <a:t>  </a:t>
            </a:r>
            <a:r>
              <a:rPr lang="sk-SK" altLang="sk-SK" sz="1800" smtClean="0"/>
              <a:t>WaitForMultipleObjects(</a:t>
            </a:r>
            <a:endParaRPr lang="en-US" altLang="sk-SK" sz="1800" smtClean="0"/>
          </a:p>
          <a:p>
            <a:pPr>
              <a:buFontTx/>
              <a:buNone/>
            </a:pPr>
            <a:r>
              <a:rPr lang="en-US" altLang="sk-SK" sz="1800" smtClean="0"/>
              <a:t>	</a:t>
            </a:r>
            <a:r>
              <a:rPr lang="sk-SK" altLang="sk-SK" sz="1800" smtClean="0"/>
              <a:t>NUM_THREADS,</a:t>
            </a:r>
            <a:endParaRPr lang="en-US" altLang="sk-SK" sz="1800" smtClean="0"/>
          </a:p>
          <a:p>
            <a:pPr>
              <a:buFontTx/>
              <a:buNone/>
            </a:pPr>
            <a:r>
              <a:rPr lang="en-US" altLang="sk-SK" sz="1800" smtClean="0"/>
              <a:t>	</a:t>
            </a:r>
            <a:r>
              <a:rPr lang="sk-SK" altLang="sk-SK" sz="1800" smtClean="0"/>
              <a:t>vlakna,</a:t>
            </a:r>
            <a:r>
              <a:rPr lang="en-US" altLang="sk-SK" sz="1800" smtClean="0"/>
              <a:t> </a:t>
            </a:r>
            <a:r>
              <a:rPr lang="sk-SK" altLang="sk-SK" sz="1800" smtClean="0"/>
              <a:t>true,</a:t>
            </a:r>
            <a:r>
              <a:rPr lang="en-US" altLang="sk-SK" sz="1800" smtClean="0"/>
              <a:t> </a:t>
            </a:r>
            <a:r>
              <a:rPr lang="sk-SK" altLang="sk-SK" sz="1800" smtClean="0"/>
              <a:t>INFINITE);</a:t>
            </a:r>
          </a:p>
          <a:p>
            <a:pPr>
              <a:buFontTx/>
              <a:buNone/>
            </a:pPr>
            <a:r>
              <a:rPr lang="en-US" altLang="sk-SK" sz="1800" smtClean="0"/>
              <a:t>	</a:t>
            </a:r>
            <a:r>
              <a:rPr lang="sk-SK" altLang="sk-SK" sz="1800" smtClean="0"/>
              <a:t>return 0;</a:t>
            </a:r>
          </a:p>
          <a:p>
            <a:pPr>
              <a:buFontTx/>
              <a:buNone/>
            </a:pPr>
            <a:r>
              <a:rPr lang="sk-SK" altLang="sk-SK" sz="1800" smtClean="0"/>
              <a:t>}</a:t>
            </a:r>
          </a:p>
          <a:p>
            <a:pPr>
              <a:buFontTx/>
              <a:buNone/>
            </a:pPr>
            <a:endParaRPr lang="sk-SK" altLang="sk-SK" sz="1800" smtClean="0"/>
          </a:p>
        </p:txBody>
      </p:sp>
    </p:spTree>
    <p:extLst>
      <p:ext uri="{BB962C8B-B14F-4D97-AF65-F5344CB8AC3E}">
        <p14:creationId xmlns:p14="http://schemas.microsoft.com/office/powerpoint/2010/main" val="170566398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1"/>
          <p:cNvSpPr txBox="1">
            <a:spLocks/>
          </p:cNvSpPr>
          <p:nvPr/>
        </p:nvSpPr>
        <p:spPr bwMode="auto">
          <a:xfrm>
            <a:off x="179388" y="188913"/>
            <a:ext cx="8785225" cy="863600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sk-SK" kern="0" smtClean="0"/>
              <a:t>Informatika 3</a:t>
            </a:r>
            <a:endParaRPr lang="sk-SK" kern="0" dirty="0"/>
          </a:p>
        </p:txBody>
      </p:sp>
      <p:sp>
        <p:nvSpPr>
          <p:cNvPr id="8" name="Nadpis 1"/>
          <p:cNvSpPr txBox="1">
            <a:spLocks/>
          </p:cNvSpPr>
          <p:nvPr/>
        </p:nvSpPr>
        <p:spPr bwMode="auto">
          <a:xfrm>
            <a:off x="179388" y="1557338"/>
            <a:ext cx="8785225" cy="4319587"/>
          </a:xfrm>
          <a:prstGeom prst="rect">
            <a:avLst/>
          </a:prstGeom>
          <a:gradFill rotWithShape="1">
            <a:gsLst>
              <a:gs pos="0">
                <a:schemeClr val="accent2">
                  <a:gamma/>
                  <a:shade val="46275"/>
                  <a:invGamma/>
                </a:schemeClr>
              </a:gs>
              <a:gs pos="100000">
                <a:schemeClr val="accent2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bg1"/>
                </a:solidFill>
                <a:latin typeface="Arial" charset="0"/>
              </a:defRPr>
            </a:lvl9pPr>
          </a:lstStyle>
          <a:p>
            <a:pPr algn="ctr">
              <a:defRPr/>
            </a:pPr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M</a:t>
            </a:r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etapr</a:t>
            </a:r>
            <a:r>
              <a:rPr lang="sk-SK" sz="9600" kern="0" dirty="0" smtClean="0">
                <a:solidFill>
                  <a:schemeClr val="accent1">
                    <a:lumMod val="75000"/>
                  </a:schemeClr>
                </a:solidFill>
              </a:rPr>
              <a:t>í</a:t>
            </a:r>
            <a:r>
              <a:rPr lang="en-US" sz="9600" kern="0" dirty="0" err="1" smtClean="0">
                <a:solidFill>
                  <a:schemeClr val="accent1">
                    <a:lumMod val="75000"/>
                  </a:schemeClr>
                </a:solidFill>
              </a:rPr>
              <a:t>kazy</a:t>
            </a:r>
            <a:endParaRPr lang="sk-SK" sz="9600" kern="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5224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Metapríkazy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Sú vykonávané pre</a:t>
            </a:r>
            <a:r>
              <a:rPr lang="en-US" altLang="sk-SK" smtClean="0"/>
              <a:t>procesorom</a:t>
            </a:r>
            <a:endParaRPr lang="sk-SK" altLang="sk-SK" smtClean="0"/>
          </a:p>
          <a:p>
            <a:pPr eaLnBrk="1" hangingPunct="1"/>
            <a:r>
              <a:rPr lang="sk-SK" altLang="sk-SK" smtClean="0"/>
              <a:t>Začínajú znakom </a:t>
            </a:r>
            <a:r>
              <a:rPr lang="en-US" altLang="sk-SK" smtClean="0"/>
              <a:t>‘#’</a:t>
            </a:r>
            <a:endParaRPr lang="sk-SK" altLang="sk-SK" smtClean="0"/>
          </a:p>
          <a:p>
            <a:pPr eaLnBrk="1" hangingPunct="1"/>
            <a:r>
              <a:rPr lang="sk-SK" altLang="sk-SK" smtClean="0"/>
              <a:t>Typy metapríkazov:</a:t>
            </a:r>
          </a:p>
          <a:p>
            <a:pPr lvl="1" eaLnBrk="1" hangingPunct="1"/>
            <a:r>
              <a:rPr lang="sk-SK" altLang="sk-SK" smtClean="0"/>
              <a:t>symbolické konštanty</a:t>
            </a:r>
          </a:p>
          <a:p>
            <a:pPr lvl="1" eaLnBrk="1" hangingPunct="1"/>
            <a:r>
              <a:rPr lang="sk-SK" altLang="sk-SK" smtClean="0"/>
              <a:t>makrá</a:t>
            </a:r>
          </a:p>
          <a:p>
            <a:pPr lvl="1" eaLnBrk="1" hangingPunct="1"/>
            <a:r>
              <a:rPr lang="sk-SK" altLang="sk-SK" smtClean="0"/>
              <a:t>vkladanie súboru</a:t>
            </a:r>
          </a:p>
          <a:p>
            <a:pPr lvl="1" eaLnBrk="1" hangingPunct="1"/>
            <a:r>
              <a:rPr lang="sk-SK" altLang="sk-SK" smtClean="0"/>
              <a:t>podmienený preklad</a:t>
            </a:r>
          </a:p>
          <a:p>
            <a:pPr lvl="1" eaLnBrk="1" hangingPunct="1"/>
            <a:r>
              <a:rPr lang="sk-SK" altLang="sk-SK" smtClean="0"/>
              <a:t>direktívy pre prekladač</a:t>
            </a:r>
          </a:p>
        </p:txBody>
      </p:sp>
      <p:pic>
        <p:nvPicPr>
          <p:cNvPr id="3076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7397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A86EE03-0616-49C6-950C-CD93B9531CEA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47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32615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Symbolické konštanty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19175"/>
            <a:ext cx="8229600" cy="57324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Nahrádza identifikátor textom uvedeným za ním</a:t>
            </a:r>
            <a:endParaRPr lang="cs-CZ" altLang="sk-SK" sz="2400" smtClean="0"/>
          </a:p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Zvykom je písať ich identifikátory veľkými písmenami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k-SK" sz="1800" smtClean="0"/>
              <a:t>#define PI 3.1415926535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k-SK" sz="1800" smtClean="0"/>
              <a:t>#define </a:t>
            </a:r>
            <a:r>
              <a:rPr lang="sk-SK" altLang="sk-SK" sz="1800" smtClean="0"/>
              <a:t>BIELA </a:t>
            </a:r>
            <a:r>
              <a:rPr lang="en-US" altLang="sk-SK" sz="1800" smtClean="0"/>
              <a:t>“biela”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Hodnota nemusí byť uvedená – využíva sa hlavne pri podmienenom preklade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k-SK" sz="1800" smtClean="0"/>
              <a:t>#define WIN32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V hodnote môžu byť komentáre </a:t>
            </a:r>
            <a:r>
              <a:rPr lang="en-US" altLang="sk-SK" sz="2400" smtClean="0"/>
              <a:t>/*…*/ aj //...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k-SK" sz="1800" smtClean="0"/>
              <a:t>#define MIN 2 /* minimalna hodnota */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k-SK" sz="1800" smtClean="0"/>
              <a:t>#define MAX 10 // maximalna hodnota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endParaRPr lang="en-US" altLang="sk-SK" sz="18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k-SK" sz="1800" smtClean="0"/>
              <a:t>for(int i=MIN ; i&lt;MAX ; i++){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k-SK" sz="1800" smtClean="0"/>
              <a:t>	…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k-SK" sz="1800" smtClean="0"/>
              <a:t>}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z="2400" smtClean="0"/>
              <a:t>platnosť symbolickej konštanty končí makroinštrukciou </a:t>
            </a:r>
            <a:r>
              <a:rPr lang="en-US" altLang="sk-SK" sz="2400" smtClean="0"/>
              <a:t>“</a:t>
            </a:r>
            <a:r>
              <a:rPr lang="sk-SK" altLang="sk-SK" sz="2400" smtClean="0"/>
              <a:t>undef</a:t>
            </a:r>
            <a:r>
              <a:rPr lang="en-US" altLang="sk-SK" sz="2400" smtClean="0"/>
              <a:t>”</a:t>
            </a:r>
            <a:endParaRPr lang="sk-SK" altLang="sk-SK" sz="2400" smtClean="0"/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sk-SK" altLang="sk-SK" sz="1800" smtClean="0"/>
              <a:t>#undef identifikátor</a:t>
            </a:r>
          </a:p>
          <a:p>
            <a:pPr eaLnBrk="1" hangingPunct="1">
              <a:lnSpc>
                <a:spcPct val="90000"/>
              </a:lnSpc>
            </a:pPr>
            <a:endParaRPr lang="sk-SK" altLang="sk-SK" sz="2400" smtClean="0"/>
          </a:p>
        </p:txBody>
      </p:sp>
      <p:pic>
        <p:nvPicPr>
          <p:cNvPr id="4100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94450"/>
            <a:ext cx="7397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1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7BA11949-F9CA-4294-8776-36148D65DFBC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48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261924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Makroinštrukcie - Makrá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#define identifikátor(zoznam parametrov) reťazec</a:t>
            </a:r>
          </a:p>
          <a:p>
            <a:pPr eaLnBrk="1" hangingPunct="1">
              <a:lnSpc>
                <a:spcPct val="80000"/>
              </a:lnSpc>
            </a:pPr>
            <a:endParaRPr lang="en-US" altLang="sk-SK" sz="1800" smtClean="0"/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definícia makra s formálnymi parametrami 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v  programe sa pri</a:t>
            </a:r>
            <a:r>
              <a:rPr lang="en-US" altLang="sk-SK" sz="1800" smtClean="0"/>
              <a:t> </a:t>
            </a:r>
            <a:r>
              <a:rPr lang="sk-SK" altLang="sk-SK" sz="1800" smtClean="0"/>
              <a:t>volaní makra dosadia za formálne parametre skutočné parametre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#define chodna(riadok,stlpec) gotoxy(stlpec,riadok)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použitie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chodna (3,2)</a:t>
            </a:r>
            <a:r>
              <a:rPr lang="en-US" altLang="sk-SK" sz="1400" smtClean="0"/>
              <a:t>	// preprekladac nahradi </a:t>
            </a:r>
            <a:r>
              <a:rPr lang="sk-SK" altLang="sk-SK" sz="1400" smtClean="0"/>
              <a:t>gotoxy(2,3)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operátor ## spája argumenty makra do jedného výrazu: 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#define FUNKCIA(i,j) funkcia (i##j)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FUNKCIA (x,9)</a:t>
            </a:r>
            <a:r>
              <a:rPr lang="en-US" altLang="sk-SK" sz="1400" smtClean="0"/>
              <a:t>	// preprekladac nahradi </a:t>
            </a:r>
            <a:r>
              <a:rPr lang="sk-SK" altLang="sk-SK" sz="1400" smtClean="0"/>
              <a:t>funcia (x9)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ak je pred formálnym parametrom znak #, skutočný parameter je konvertovaný na reťazec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#define vypi(premenna) printf(#premenna"=%d\n",premenna)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x=10;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vypis(x);</a:t>
            </a:r>
            <a:r>
              <a:rPr lang="en-US" altLang="sk-SK" sz="1400" smtClean="0"/>
              <a:t>		// preprekladac nahradi </a:t>
            </a:r>
            <a:r>
              <a:rPr lang="sk-SK" altLang="sk-SK" sz="1400" smtClean="0"/>
              <a:t>printf("x""=%d\n",x);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ako identifikátory nesmú byť použité štandardné makrá C-jazyka (_STDC, _DATE, ...)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1800" smtClean="0"/>
              <a:t>platnosť makra končí makroinštrukciou </a:t>
            </a:r>
            <a:r>
              <a:rPr lang="en-US" altLang="sk-SK" sz="1800" smtClean="0"/>
              <a:t>“</a:t>
            </a:r>
            <a:r>
              <a:rPr lang="sk-SK" altLang="sk-SK" sz="1800" smtClean="0"/>
              <a:t>undef</a:t>
            </a:r>
            <a:r>
              <a:rPr lang="en-US" altLang="sk-SK" sz="1800" smtClean="0"/>
              <a:t>”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#define pocet 200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....</a:t>
            </a:r>
            <a:endParaRPr lang="en-US" altLang="sk-SK" sz="14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400" smtClean="0"/>
              <a:t>#undef pocet</a:t>
            </a:r>
          </a:p>
          <a:p>
            <a:pPr eaLnBrk="1" hangingPunct="1">
              <a:lnSpc>
                <a:spcPct val="80000"/>
              </a:lnSpc>
            </a:pPr>
            <a:endParaRPr lang="sk-SK" altLang="sk-SK" sz="1800" smtClean="0"/>
          </a:p>
        </p:txBody>
      </p:sp>
      <p:pic>
        <p:nvPicPr>
          <p:cNvPr id="5124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1750"/>
            <a:ext cx="7397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5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50192D03-A5D2-4642-9B1C-CA0D3A250922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49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5141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OO ošetrovanie výnimiek</a:t>
            </a:r>
          </a:p>
        </p:txBody>
      </p:sp>
      <p:sp>
        <p:nvSpPr>
          <p:cNvPr id="6147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Ošetrenie výnimiek by malo byť vlastnosťou programovacieho jazyka</a:t>
            </a:r>
          </a:p>
          <a:p>
            <a:r>
              <a:rPr lang="sk-SK" smtClean="0"/>
              <a:t>Spôsob ošetrovania výnimiek by mal byť OOP orientovaný</a:t>
            </a:r>
          </a:p>
          <a:p>
            <a:r>
              <a:rPr lang="sk-SK" smtClean="0"/>
              <a:t>Ošetrovanie výnimiek musí byť flexibilné, musí podporovať  čo najviac najbežnejších typov výnimiek  a ich ošetrenie</a:t>
            </a:r>
          </a:p>
          <a:p>
            <a:r>
              <a:rPr lang="sk-SK" smtClean="0"/>
              <a:t>Mechanizmus ošetrovania výnimiek  musí byť prekrývateľný programátorom</a:t>
            </a:r>
          </a:p>
        </p:txBody>
      </p:sp>
      <p:sp>
        <p:nvSpPr>
          <p:cNvPr id="6148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36A8663-BDB7-4145-A82C-538861C08169}" type="slidenum">
              <a:rPr lang="sk-SK" smtClean="0"/>
              <a:pPr eaLnBrk="1" hangingPunct="1"/>
              <a:t>5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Makroinštrukcie - Makrá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1188" y="1042988"/>
            <a:ext cx="8229600" cy="57324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sk-SK" altLang="sk-SK" smtClean="0"/>
              <a:t>Pri použití je odporúčané používať zátvorky: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mtClean="0"/>
              <a:t>každý použitý parameter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mtClean="0"/>
              <a:t>celé makro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k-SK" smtClean="0"/>
              <a:t>#define max(a,b) ((a)&gt;(b) ? (a) : (b))</a:t>
            </a:r>
          </a:p>
          <a:p>
            <a:pPr lvl="2" eaLnBrk="1" hangingPunct="1">
              <a:lnSpc>
                <a:spcPct val="90000"/>
              </a:lnSpc>
              <a:buFontTx/>
              <a:buNone/>
            </a:pPr>
            <a:r>
              <a:rPr lang="en-US" altLang="sk-SK" smtClean="0"/>
              <a:t>x=max(a,max(b,c));	// ked nebudu zatvorky?</a:t>
            </a:r>
            <a:endParaRPr lang="sk-SK" altLang="sk-SK" smtClean="0"/>
          </a:p>
          <a:p>
            <a:pPr eaLnBrk="1" hangingPunct="1">
              <a:lnSpc>
                <a:spcPct val="90000"/>
              </a:lnSpc>
            </a:pPr>
            <a:r>
              <a:rPr lang="sk-SK" altLang="sk-SK" smtClean="0"/>
              <a:t>Výhody</a:t>
            </a:r>
            <a:endParaRPr lang="en-US" altLang="sk-SK" smtClean="0"/>
          </a:p>
          <a:p>
            <a:pPr lvl="1" eaLnBrk="1" hangingPunct="1">
              <a:lnSpc>
                <a:spcPct val="90000"/>
              </a:lnSpc>
            </a:pPr>
            <a:r>
              <a:rPr lang="sk-SK" altLang="sk-SK" smtClean="0"/>
              <a:t>rýchle operácie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mtClean="0"/>
              <a:t>podobné ako inline funkcie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mtClean="0"/>
              <a:t>jedno makro pre viaceré typy parametrov</a:t>
            </a:r>
          </a:p>
          <a:p>
            <a:pPr eaLnBrk="1" hangingPunct="1">
              <a:lnSpc>
                <a:spcPct val="90000"/>
              </a:lnSpc>
            </a:pPr>
            <a:r>
              <a:rPr lang="sk-SK" altLang="sk-SK" smtClean="0"/>
              <a:t>Nevýhody</a:t>
            </a:r>
          </a:p>
          <a:p>
            <a:pPr lvl="1" eaLnBrk="1" hangingPunct="1">
              <a:lnSpc>
                <a:spcPct val="90000"/>
              </a:lnSpc>
            </a:pPr>
            <a:r>
              <a:rPr lang="sk-SK" altLang="sk-SK" smtClean="0"/>
              <a:t>zle sa hľadá chyba</a:t>
            </a:r>
          </a:p>
        </p:txBody>
      </p:sp>
      <p:pic>
        <p:nvPicPr>
          <p:cNvPr id="6148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10325"/>
            <a:ext cx="7397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94E7C033-5031-4226-86F5-08F5332FCF2C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50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225749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Podmienený preklad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#if konštantný výraz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#elif konštantný výraz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#elif konštantný výraz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#else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...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#endif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/>
              <a:t>predkladá sa iba jedna vetva, v ktorej je konštantný výraz nenulový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/>
              <a:t>ak všetky konštantné výrazy sú nulové, bude sa preklať vetva </a:t>
            </a:r>
            <a:r>
              <a:rPr lang="en-US" altLang="sk-SK" sz="2000" smtClean="0"/>
              <a:t>#else</a:t>
            </a:r>
          </a:p>
          <a:p>
            <a:pPr eaLnBrk="1" hangingPunct="1">
              <a:lnSpc>
                <a:spcPct val="80000"/>
              </a:lnSpc>
            </a:pPr>
            <a:r>
              <a:rPr lang="en-US" altLang="sk-SK" sz="2000" smtClean="0"/>
              <a:t>vetva #else </a:t>
            </a:r>
            <a:r>
              <a:rPr lang="sk-SK" altLang="sk-SK" sz="2000" smtClean="0"/>
              <a:t>je nepovinná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/>
              <a:t>je možné využiť metaoperátor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defined (identifikátor)	// zátvorky sú nepovinné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1800" smtClean="0"/>
              <a:t>kde: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defined(id) = 1	//ak bolo definované #define id, inak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defined(id) = 0	//ak id nie je definované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/>
              <a:t>skrátenie: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#if defined</a:t>
            </a:r>
            <a:r>
              <a:rPr lang="en-US" altLang="sk-SK" sz="1600" smtClean="0"/>
              <a:t>(</a:t>
            </a:r>
            <a:r>
              <a:rPr lang="sk-SK" altLang="sk-SK" sz="1600" smtClean="0"/>
              <a:t>id</a:t>
            </a:r>
            <a:r>
              <a:rPr lang="en-US" altLang="sk-SK" sz="1600" smtClean="0"/>
              <a:t>)</a:t>
            </a:r>
            <a:r>
              <a:rPr lang="sk-SK" altLang="sk-SK" sz="1600" smtClean="0"/>
              <a:t>    &lt;=&gt; #ifdef id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altLang="sk-SK" sz="1600" smtClean="0"/>
              <a:t>#if !defined</a:t>
            </a:r>
            <a:r>
              <a:rPr lang="en-US" altLang="sk-SK" sz="1600" smtClean="0"/>
              <a:t>(</a:t>
            </a:r>
            <a:r>
              <a:rPr lang="sk-SK" altLang="sk-SK" sz="1600" smtClean="0"/>
              <a:t>id</a:t>
            </a:r>
            <a:r>
              <a:rPr lang="en-US" altLang="sk-SK" sz="1600" smtClean="0"/>
              <a:t>)</a:t>
            </a:r>
            <a:r>
              <a:rPr lang="sk-SK" altLang="sk-SK" sz="1600" smtClean="0"/>
              <a:t>   &lt;=&gt; #ifndef id</a:t>
            </a:r>
          </a:p>
          <a:p>
            <a:pPr eaLnBrk="1" hangingPunct="1">
              <a:lnSpc>
                <a:spcPct val="80000"/>
              </a:lnSpc>
            </a:pPr>
            <a:endParaRPr lang="sk-SK" altLang="sk-SK" sz="2000" smtClean="0"/>
          </a:p>
        </p:txBody>
      </p:sp>
      <p:pic>
        <p:nvPicPr>
          <p:cNvPr id="7172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89700"/>
            <a:ext cx="739775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1D88757A-71C8-489E-91BF-6AD92203B3EB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51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60024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pl-PL" altLang="sk-SK" sz="3200" smtClean="0"/>
              <a:t>Vloženie súboru do zdrojového programu </a:t>
            </a:r>
            <a:endParaRPr lang="sk-SK" altLang="sk-SK" sz="3200" smtClean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altLang="sk-SK" sz="2000" smtClean="0">
                <a:solidFill>
                  <a:srgbClr val="FF0000"/>
                </a:solidFill>
              </a:rPr>
              <a:t>#include "meno súboru</a:t>
            </a:r>
            <a:r>
              <a:rPr lang="en-US" altLang="sk-SK" sz="2000" smtClean="0">
                <a:solidFill>
                  <a:srgbClr val="FF0000"/>
                </a:solidFill>
              </a:rPr>
              <a:t>”</a:t>
            </a:r>
            <a:endParaRPr lang="sk-SK" altLang="sk-SK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/>
              <a:t>vkladaný súbor vyhľadáva prednostne v aktuálnom adresári, až potom v adresároch, nastavených pomocou    OPTIONS/ENVIRONMENT/INCLUDE/DIRECTORIES</a:t>
            </a:r>
            <a:r>
              <a:rPr lang="en-US" altLang="sk-SK" sz="2000" smtClean="0"/>
              <a:t> </a:t>
            </a:r>
            <a:r>
              <a:rPr lang="sk-SK" altLang="sk-SK" sz="2000" smtClean="0"/>
              <a:t>resp. -I</a:t>
            </a:r>
            <a:r>
              <a:rPr lang="en-US" altLang="sk-SK" sz="2000" smtClean="0"/>
              <a:t>&lt;dir&gt;</a:t>
            </a:r>
            <a:endParaRPr lang="sk-SK" altLang="sk-SK" sz="2000" smtClean="0"/>
          </a:p>
          <a:p>
            <a:pPr eaLnBrk="1" hangingPunct="1">
              <a:lnSpc>
                <a:spcPct val="80000"/>
              </a:lnSpc>
            </a:pPr>
            <a:endParaRPr lang="sk-SK" altLang="sk-SK" sz="2000" smtClean="0"/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>
                <a:solidFill>
                  <a:srgbClr val="FF0000"/>
                </a:solidFill>
              </a:rPr>
              <a:t>#include &lt;meno súboru&gt;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/>
              <a:t>súbor vyhľadáva v adresároch OPT./ENV./INCLUDE DIRECTORIES resp. -I</a:t>
            </a:r>
            <a:r>
              <a:rPr lang="en-US" altLang="sk-SK" sz="2000" smtClean="0"/>
              <a:t>&lt;dir&gt;</a:t>
            </a:r>
            <a:endParaRPr lang="sk-SK" altLang="sk-SK" sz="2000" smtClean="0"/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/>
              <a:t>namiesto mena súboru je možné použiť makro, obsahujúce názov súboru</a:t>
            </a:r>
            <a:endParaRPr lang="en-US" altLang="sk-SK" sz="2000" smtClean="0"/>
          </a:p>
          <a:p>
            <a:pPr eaLnBrk="1" hangingPunct="1">
              <a:lnSpc>
                <a:spcPct val="80000"/>
              </a:lnSpc>
            </a:pPr>
            <a:endParaRPr lang="en-US" altLang="sk-SK" sz="2000" smtClean="0"/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>
                <a:solidFill>
                  <a:srgbClr val="FF0000"/>
                </a:solidFill>
              </a:rPr>
              <a:t>#define subor "c:</a:t>
            </a:r>
            <a:r>
              <a:rPr lang="en-US" altLang="sk-SK" sz="2000" smtClean="0">
                <a:solidFill>
                  <a:srgbClr val="FF0000"/>
                </a:solidFill>
              </a:rPr>
              <a:t>\</a:t>
            </a:r>
            <a:r>
              <a:rPr lang="sk-SK" altLang="sk-SK" sz="2000" smtClean="0">
                <a:solidFill>
                  <a:srgbClr val="FF0000"/>
                </a:solidFill>
              </a:rPr>
              <a:t>\student</a:t>
            </a:r>
            <a:r>
              <a:rPr lang="en-US" altLang="sk-SK" sz="2000" smtClean="0">
                <a:solidFill>
                  <a:srgbClr val="FF0000"/>
                </a:solidFill>
              </a:rPr>
              <a:t>\</a:t>
            </a:r>
            <a:r>
              <a:rPr lang="sk-SK" altLang="sk-SK" sz="2000" smtClean="0">
                <a:solidFill>
                  <a:srgbClr val="FF0000"/>
                </a:solidFill>
              </a:rPr>
              <a:t>\vsuvka.c“</a:t>
            </a:r>
            <a:endParaRPr lang="en-US" altLang="sk-SK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>
                <a:solidFill>
                  <a:srgbClr val="FF0000"/>
                </a:solidFill>
              </a:rPr>
              <a:t># include subor</a:t>
            </a:r>
            <a:endParaRPr lang="en-US" altLang="sk-SK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>
                <a:solidFill>
                  <a:srgbClr val="FF0000"/>
                </a:solidFill>
              </a:rPr>
              <a:t>                 &lt;=&gt;</a:t>
            </a:r>
            <a:endParaRPr lang="en-US" altLang="sk-SK" sz="2000" smtClean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>
                <a:solidFill>
                  <a:srgbClr val="FF0000"/>
                </a:solidFill>
              </a:rPr>
              <a:t>#include "c:\</a:t>
            </a:r>
            <a:r>
              <a:rPr lang="en-US" altLang="sk-SK" sz="2000" smtClean="0">
                <a:solidFill>
                  <a:srgbClr val="FF0000"/>
                </a:solidFill>
              </a:rPr>
              <a:t>\</a:t>
            </a:r>
            <a:r>
              <a:rPr lang="sk-SK" altLang="sk-SK" sz="2000" smtClean="0">
                <a:solidFill>
                  <a:srgbClr val="FF0000"/>
                </a:solidFill>
              </a:rPr>
              <a:t>student</a:t>
            </a:r>
            <a:r>
              <a:rPr lang="en-US" altLang="sk-SK" sz="2000" smtClean="0">
                <a:solidFill>
                  <a:srgbClr val="FF0000"/>
                </a:solidFill>
              </a:rPr>
              <a:t>\\</a:t>
            </a:r>
            <a:r>
              <a:rPr lang="sk-SK" altLang="sk-SK" sz="2000" smtClean="0">
                <a:solidFill>
                  <a:srgbClr val="FF0000"/>
                </a:solidFill>
              </a:rPr>
              <a:t>vsuvka.c"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2000" smtClean="0"/>
              <a:t>vložený súbor môže opäť obsahovať direktívu   #include (nie je však povolená rekurzia - ani priama, ani nepriama)</a:t>
            </a:r>
          </a:p>
          <a:p>
            <a:pPr eaLnBrk="1" hangingPunct="1">
              <a:lnSpc>
                <a:spcPct val="80000"/>
              </a:lnSpc>
            </a:pPr>
            <a:endParaRPr lang="sk-SK" altLang="sk-SK" sz="2000" smtClean="0"/>
          </a:p>
          <a:p>
            <a:pPr eaLnBrk="1" hangingPunct="1">
              <a:lnSpc>
                <a:spcPct val="80000"/>
              </a:lnSpc>
            </a:pPr>
            <a:endParaRPr lang="sk-SK" altLang="sk-SK" sz="2000" smtClean="0"/>
          </a:p>
        </p:txBody>
      </p:sp>
      <p:pic>
        <p:nvPicPr>
          <p:cNvPr id="8196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2461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7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2FC81E23-185A-464E-BB67-DD479A4B85B1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52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909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Nastavenie čísla riadku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altLang="sk-SK" smtClean="0"/>
              <a:t>#line konštanta súbor</a:t>
            </a:r>
          </a:p>
          <a:p>
            <a:pPr eaLnBrk="1" hangingPunct="1"/>
            <a:r>
              <a:rPr lang="sk-SK" altLang="sk-SK" smtClean="0"/>
              <a:t>nasledujúcemu riadku priradené číslo "konštanta" a za zdrojový súbor sa považuje "súbor"</a:t>
            </a:r>
          </a:p>
          <a:p>
            <a:pPr eaLnBrk="1" hangingPunct="1"/>
            <a:r>
              <a:rPr lang="sk-SK" altLang="sk-SK" smtClean="0"/>
              <a:t>použitie - pri zisťovaní výskytu chýb v programe</a:t>
            </a:r>
          </a:p>
          <a:p>
            <a:pPr eaLnBrk="1" hangingPunct="1"/>
            <a:endParaRPr lang="sk-SK" altLang="sk-SK" smtClean="0"/>
          </a:p>
          <a:p>
            <a:pPr eaLnBrk="1" hangingPunct="1"/>
            <a:endParaRPr lang="sk-SK" altLang="sk-SK" smtClean="0"/>
          </a:p>
        </p:txBody>
      </p:sp>
      <p:pic>
        <p:nvPicPr>
          <p:cNvPr id="9220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386513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221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85D70268-392C-4233-B2F1-0AE4F45250D6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53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456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Generovanie chyby pri preklade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2" eaLnBrk="1" hangingPunct="1">
              <a:buFontTx/>
              <a:buNone/>
            </a:pPr>
            <a:r>
              <a:rPr lang="sk-SK" altLang="sk-SK" smtClean="0"/>
              <a:t>#error hlásenie</a:t>
            </a:r>
          </a:p>
          <a:p>
            <a:pPr eaLnBrk="1" hangingPunct="1"/>
            <a:r>
              <a:rPr lang="sk-SK" altLang="sk-SK" smtClean="0"/>
              <a:t>Zobrazenie chybového hlásenia pri preklade a kompilácia sa považuje za neúspešnú</a:t>
            </a:r>
          </a:p>
          <a:p>
            <a:pPr eaLnBrk="1" hangingPunct="1"/>
            <a:r>
              <a:rPr lang="sk-SK" altLang="sk-SK" smtClean="0"/>
              <a:t>Používa sa pre upozornenie na nekorektný preklad</a:t>
            </a:r>
          </a:p>
          <a:p>
            <a:pPr lvl="2" eaLnBrk="1" hangingPunct="1">
              <a:buFontTx/>
              <a:buNone/>
            </a:pPr>
            <a:r>
              <a:rPr lang="sk-SK" altLang="sk-SK" smtClean="0"/>
              <a:t>#if .....</a:t>
            </a:r>
          </a:p>
          <a:p>
            <a:pPr lvl="2" eaLnBrk="1" hangingPunct="1">
              <a:buFontTx/>
              <a:buNone/>
            </a:pPr>
            <a:r>
              <a:rPr lang="sk-SK" altLang="sk-SK" smtClean="0"/>
              <a:t>#error </a:t>
            </a:r>
            <a:r>
              <a:rPr lang="en-US" altLang="sk-SK" smtClean="0"/>
              <a:t>CHYBA: Preklada sa nespravny subor</a:t>
            </a:r>
            <a:endParaRPr lang="sk-SK" altLang="sk-SK" smtClean="0"/>
          </a:p>
          <a:p>
            <a:pPr lvl="2" eaLnBrk="1" hangingPunct="1">
              <a:buFontTx/>
              <a:buNone/>
            </a:pPr>
            <a:r>
              <a:rPr lang="sk-SK" altLang="sk-SK" smtClean="0"/>
              <a:t>#endif</a:t>
            </a:r>
          </a:p>
          <a:p>
            <a:pPr eaLnBrk="1" hangingPunct="1"/>
            <a:endParaRPr lang="sk-SK" altLang="sk-SK" smtClean="0"/>
          </a:p>
        </p:txBody>
      </p:sp>
      <p:pic>
        <p:nvPicPr>
          <p:cNvPr id="10244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53188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5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F34484E0-9AB2-4917-9C92-423F8DA49C95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54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910070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sk-SK" altLang="sk-SK" smtClean="0"/>
              <a:t>Direktíva pragma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altLang="sk-SK" sz="2800" smtClean="0"/>
              <a:t>Umožňuje zahrnúť do programu direktívy, ktoré sú pre konkrétnu implementáciu prekladača špecifické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2800" smtClean="0"/>
              <a:t>Ak direktíva nie je implementovaná, nedôjde k výskytu chyby - len sa nevykoná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2800" smtClean="0"/>
              <a:t>#pragma message(„Preklad vetvy 1")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2400" smtClean="0"/>
              <a:t>Vypíše správu počas prekladu</a:t>
            </a:r>
          </a:p>
          <a:p>
            <a:pPr eaLnBrk="1" hangingPunct="1">
              <a:lnSpc>
                <a:spcPct val="80000"/>
              </a:lnSpc>
            </a:pPr>
            <a:r>
              <a:rPr lang="en-US" altLang="sk-SK" sz="2800" smtClean="0"/>
              <a:t>#</a:t>
            </a:r>
            <a:r>
              <a:rPr lang="sk-SK" altLang="sk-SK" sz="2800" smtClean="0"/>
              <a:t>pragma once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2400" smtClean="0"/>
              <a:t>Preklad zdrojového súboru iba raz (hlavičkový súbor)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2800" smtClean="0"/>
              <a:t>#pragma saveregs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2400" smtClean="0"/>
              <a:t>vkladá sa pred volanie funkcie</a:t>
            </a:r>
          </a:p>
          <a:p>
            <a:pPr lvl="1" eaLnBrk="1" hangingPunct="1">
              <a:lnSpc>
                <a:spcPct val="80000"/>
              </a:lnSpc>
            </a:pPr>
            <a:r>
              <a:rPr lang="sk-SK" altLang="sk-SK" sz="2400" smtClean="0"/>
              <a:t>zabezpečí, že po ukončení  volania funkcie budú registre mať rovnakú hodnotu, ako pred volaním funkcie</a:t>
            </a:r>
          </a:p>
          <a:p>
            <a:pPr eaLnBrk="1" hangingPunct="1">
              <a:lnSpc>
                <a:spcPct val="80000"/>
              </a:lnSpc>
            </a:pPr>
            <a:r>
              <a:rPr lang="sk-SK" altLang="sk-SK" sz="2800" smtClean="0"/>
              <a:t>...</a:t>
            </a:r>
          </a:p>
        </p:txBody>
      </p:sp>
      <p:pic>
        <p:nvPicPr>
          <p:cNvPr id="11268" name="Obrázok 5" descr="logo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50" y="6402388"/>
            <a:ext cx="739775" cy="357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269" name="Zástupný symbol čísla snímky 2"/>
          <p:cNvSpPr>
            <a:spLocks noGrp="1"/>
          </p:cNvSpPr>
          <p:nvPr>
            <p:ph type="sldNum" sz="quarter" idx="12"/>
          </p:nvPr>
        </p:nvSpPr>
        <p:spPr>
          <a:xfrm>
            <a:off x="8621713" y="6526213"/>
            <a:ext cx="487362" cy="287337"/>
          </a:xfrm>
          <a:noFill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accent2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 b="1">
                <a:solidFill>
                  <a:srgbClr val="FF0000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fld id="{DCB2D65F-4BAD-4DDE-A27B-AD41A8A8D5FE}" type="slidenum">
              <a:rPr lang="sk-SK" altLang="sk-SK" sz="1800" b="1" i="1">
                <a:solidFill>
                  <a:schemeClr val="tx1"/>
                </a:solidFill>
              </a:rPr>
              <a:pPr eaLnBrk="1" hangingPunct="1">
                <a:spcBef>
                  <a:spcPct val="0"/>
                </a:spcBef>
                <a:buFontTx/>
                <a:buNone/>
              </a:pPr>
              <a:t>55</a:t>
            </a:fld>
            <a:endParaRPr lang="sk-SK" altLang="sk-SK" sz="1800" b="1" i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9377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Základný problém</a:t>
            </a:r>
          </a:p>
        </p:txBody>
      </p:sp>
      <p:sp>
        <p:nvSpPr>
          <p:cNvPr id="7171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mtClean="0"/>
              <a:t>Indikácia výnimky</a:t>
            </a:r>
          </a:p>
          <a:p>
            <a:r>
              <a:rPr lang="sk-SK" smtClean="0"/>
              <a:t>Ošetrenie výnimky</a:t>
            </a:r>
          </a:p>
        </p:txBody>
      </p:sp>
      <p:sp>
        <p:nvSpPr>
          <p:cNvPr id="7172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C1FEDDB-314C-4288-9AE7-194CDA3C6E13}" type="slidenum">
              <a:rPr lang="sk-SK" smtClean="0"/>
              <a:pPr eaLnBrk="1" hangingPunct="1"/>
              <a:t>6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0"/>
            <a:ext cx="8229600" cy="777875"/>
          </a:xfrm>
        </p:spPr>
        <p:txBody>
          <a:bodyPr/>
          <a:lstStyle/>
          <a:p>
            <a:pPr eaLnBrk="1" hangingPunct="1"/>
            <a:r>
              <a:rPr lang="sk-SK" smtClean="0"/>
              <a:t>Vyslanie výnimky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836613"/>
            <a:ext cx="8229600" cy="60213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sk-SK" sz="2000" smtClean="0"/>
              <a:t>Výnimka sa vyvoláva kľúčovým slovom </a:t>
            </a:r>
            <a:r>
              <a:rPr lang="sk-SK" sz="2000" b="1" smtClean="0"/>
              <a:t>throw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#include &lt;iostream.h&gt;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const int CHYBA = -1;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void Fun(unsigned char *data,long size)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	if(size &gt;1000)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	// nedokážem spracovať tak veľa dát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	throw CHYBA;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	// ... spracovanie dát</a:t>
            </a:r>
          </a:p>
          <a:p>
            <a:pPr marL="400050" lvl="1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</p:txBody>
      </p:sp>
      <p:sp>
        <p:nvSpPr>
          <p:cNvPr id="8196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8F06C27-3E57-40DF-B71C-EE00AAF7878E}" type="slidenum">
              <a:rPr lang="sk-SK" smtClean="0"/>
              <a:pPr eaLnBrk="1" hangingPunct="1"/>
              <a:t>7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Zachytenie výnimky</a:t>
            </a:r>
          </a:p>
        </p:txBody>
      </p:sp>
      <p:sp>
        <p:nvSpPr>
          <p:cNvPr id="9219" name="Zástupný symbol obsah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sk-SK" sz="1600" smtClean="0"/>
              <a:t>try </a:t>
            </a: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tx1"/>
                </a:solidFill>
              </a:rPr>
              <a:t>	/* riaden</a:t>
            </a:r>
            <a:r>
              <a:rPr lang="sk-SK" sz="1600" smtClean="0">
                <a:solidFill>
                  <a:schemeClr val="tx1"/>
                </a:solidFill>
              </a:rPr>
              <a:t>ý blok </a:t>
            </a:r>
            <a:r>
              <a:rPr lang="en-US" sz="1600" smtClean="0">
                <a:solidFill>
                  <a:schemeClr val="tx1"/>
                </a:solidFill>
              </a:rPr>
              <a:t>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 </a:t>
            </a: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catch(Vynimka v)</a:t>
            </a:r>
            <a:r>
              <a:rPr lang="sk-SK" sz="1600" smtClean="0"/>
              <a:t> </a:t>
            </a: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	</a:t>
            </a:r>
            <a:r>
              <a:rPr lang="en-US" sz="1600" smtClean="0">
                <a:solidFill>
                  <a:schemeClr val="tx1"/>
                </a:solidFill>
              </a:rPr>
              <a:t>/* </a:t>
            </a:r>
            <a:r>
              <a:rPr lang="sk-SK" sz="1600" smtClean="0">
                <a:solidFill>
                  <a:schemeClr val="tx1"/>
                </a:solidFill>
              </a:rPr>
              <a:t>ošetrenie výnimky </a:t>
            </a:r>
            <a:r>
              <a:rPr lang="en-US" sz="1600" smtClean="0">
                <a:solidFill>
                  <a:schemeClr val="tx1"/>
                </a:solidFill>
              </a:rPr>
              <a:t>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 </a:t>
            </a: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catch(Vynimka2 v2)</a:t>
            </a:r>
            <a:r>
              <a:rPr lang="sk-SK" sz="1600" smtClean="0"/>
              <a:t> </a:t>
            </a:r>
            <a:r>
              <a:rPr lang="en-US" sz="1600" smtClean="0"/>
              <a:t>{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>
                <a:solidFill>
                  <a:schemeClr val="tx1"/>
                </a:solidFill>
              </a:rPr>
              <a:t>	/* </a:t>
            </a:r>
            <a:r>
              <a:rPr lang="sk-SK" sz="1600" smtClean="0">
                <a:solidFill>
                  <a:schemeClr val="tx1"/>
                </a:solidFill>
              </a:rPr>
              <a:t>ošetrenie inej výnimky </a:t>
            </a:r>
            <a:r>
              <a:rPr lang="en-US" sz="1600" smtClean="0">
                <a:solidFill>
                  <a:schemeClr val="tx1"/>
                </a:solidFill>
              </a:rPr>
              <a:t>*/</a:t>
            </a:r>
          </a:p>
          <a:p>
            <a:pPr lvl="2" eaLnBrk="1" hangingPunct="1">
              <a:lnSpc>
                <a:spcPct val="80000"/>
              </a:lnSpc>
              <a:buFontTx/>
              <a:buNone/>
            </a:pPr>
            <a:r>
              <a:rPr lang="en-US" sz="1600" smtClean="0"/>
              <a:t>}</a:t>
            </a: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sk-SK" sz="1600" smtClean="0"/>
          </a:p>
          <a:p>
            <a:pPr lvl="2" eaLnBrk="1" hangingPunct="1">
              <a:lnSpc>
                <a:spcPct val="80000"/>
              </a:lnSpc>
              <a:buFontTx/>
              <a:buNone/>
            </a:pPr>
            <a:endParaRPr lang="en-US" sz="16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Ak výnimka nie je zachytená, prejde sa do ďalšej obaľujúcej sféry</a:t>
            </a:r>
          </a:p>
          <a:p>
            <a:pPr eaLnBrk="1" hangingPunct="1">
              <a:lnSpc>
                <a:spcPct val="80000"/>
              </a:lnSpc>
            </a:pPr>
            <a:endParaRPr lang="sk-SK" sz="2000" smtClean="0"/>
          </a:p>
          <a:p>
            <a:pPr eaLnBrk="1" hangingPunct="1">
              <a:lnSpc>
                <a:spcPct val="80000"/>
              </a:lnSpc>
            </a:pPr>
            <a:r>
              <a:rPr lang="sk-SK" sz="2000" smtClean="0"/>
              <a:t>Porovnávanie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Skočí do catch bloku podľa typu výnimky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typ musí byť rovnaký alebo potomkom typu parametra catch bloku</a:t>
            </a:r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Nevykonávajú sa konverzie jedného typu na iný</a:t>
            </a:r>
            <a:endParaRPr lang="en-US" sz="1800" smtClean="0"/>
          </a:p>
          <a:p>
            <a:pPr lvl="1" eaLnBrk="1" hangingPunct="1">
              <a:lnSpc>
                <a:spcPct val="80000"/>
              </a:lnSpc>
            </a:pPr>
            <a:r>
              <a:rPr lang="sk-SK" sz="1800" smtClean="0"/>
              <a:t>V catch môže byť odkaz na objekt (nevolá sa copy-konštruktor)</a:t>
            </a:r>
          </a:p>
          <a:p>
            <a:endParaRPr lang="sk-SK" smtClean="0"/>
          </a:p>
        </p:txBody>
      </p:sp>
      <p:sp>
        <p:nvSpPr>
          <p:cNvPr id="9220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E61BF8B-0264-4C4F-8E59-656AB2489138}" type="slidenum">
              <a:rPr lang="sk-SK" smtClean="0"/>
              <a:pPr eaLnBrk="1" hangingPunct="1"/>
              <a:t>8</a:t>
            </a:fld>
            <a:endParaRPr lang="sk-SK" smtClean="0"/>
          </a:p>
        </p:txBody>
      </p:sp>
      <p:pic>
        <p:nvPicPr>
          <p:cNvPr id="5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smtClean="0"/>
              <a:t>Príklad</a:t>
            </a:r>
          </a:p>
        </p:txBody>
      </p:sp>
      <p:sp>
        <p:nvSpPr>
          <p:cNvPr id="10243" name="Zástupný symbol obsahu 2"/>
          <p:cNvSpPr>
            <a:spLocks noGrp="1"/>
          </p:cNvSpPr>
          <p:nvPr>
            <p:ph idx="1"/>
          </p:nvPr>
        </p:nvSpPr>
        <p:spPr>
          <a:xfrm>
            <a:off x="457200" y="1125538"/>
            <a:ext cx="4186238" cy="5732462"/>
          </a:xfrm>
        </p:spPr>
        <p:txBody>
          <a:bodyPr/>
          <a:lstStyle/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// Výnimky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class A 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public: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A() { cout &lt;&lt; "A()" &lt;&lt; endl;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~A() { cout &lt;&lt; "~A()" &lt;&lt; endl; 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void Fun() 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A a;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for(int i = 0; i &lt; 3; i++)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  cout &lt;&lt; "fun()\n";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  throw 47;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marL="0" indent="0">
              <a:buFontTx/>
              <a:buNone/>
            </a:pPr>
            <a:r>
              <a:rPr lang="sk-SK" sz="1600" b="1" smtClean="0">
                <a:latin typeface="Courier New" pitchFamily="49" charset="0"/>
                <a:cs typeface="Courier New" pitchFamily="49" charset="0"/>
              </a:rPr>
              <a:t> </a:t>
            </a: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FontTx/>
              <a:buNone/>
            </a:pPr>
            <a:endParaRPr lang="sk-SK" sz="1600" b="1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244" name="Obdĺžnik 3"/>
          <p:cNvSpPr>
            <a:spLocks noChangeArrowheads="1"/>
          </p:cNvSpPr>
          <p:nvPr/>
        </p:nvSpPr>
        <p:spPr bwMode="auto">
          <a:xfrm>
            <a:off x="4067175" y="3776663"/>
            <a:ext cx="4860925" cy="2584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int main() {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try {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cout &lt;&lt; "main()" &lt;&lt; endl;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Fun();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 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catch (int) {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  cout &lt;&lt; "catch(int) "&lt;&lt; endl;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}</a:t>
            </a:r>
          </a:p>
          <a:p>
            <a:r>
              <a:rPr lang="sk-SK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endParaRPr lang="sk-SK">
              <a:solidFill>
                <a:srgbClr val="FF0000"/>
              </a:solidFill>
            </a:endParaRPr>
          </a:p>
        </p:txBody>
      </p:sp>
      <p:sp>
        <p:nvSpPr>
          <p:cNvPr id="10245" name="Zástupný symbol čísla snímky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F393FA00-C8CC-48E8-A44D-B6A103B73F2B}" type="slidenum">
              <a:rPr lang="sk-SK" smtClean="0"/>
              <a:pPr eaLnBrk="1" hangingPunct="1"/>
              <a:t>9</a:t>
            </a:fld>
            <a:endParaRPr lang="sk-SK" smtClean="0"/>
          </a:p>
        </p:txBody>
      </p:sp>
      <p:pic>
        <p:nvPicPr>
          <p:cNvPr id="6" name="Obrázok 5" descr="logo.PN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381560"/>
            <a:ext cx="739775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Výchozí návrh">
  <a:themeElements>
    <a:clrScheme name="Výchozí návrh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Výchozí návrh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ýchozí návrh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Výchozí návrh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ýchozí návrh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ív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3365</TotalTime>
  <Words>2460</Words>
  <Application>Microsoft Office PowerPoint</Application>
  <PresentationFormat>Prezentácia na obrazovke (4:3)</PresentationFormat>
  <Paragraphs>736</Paragraphs>
  <Slides>55</Slides>
  <Notes>9</Notes>
  <HiddenSlides>0</HiddenSlides>
  <MMClips>0</MMClips>
  <ScaleCrop>false</ScaleCrop>
  <HeadingPairs>
    <vt:vector size="6" baseType="variant">
      <vt:variant>
        <vt:lpstr>Použité písma</vt:lpstr>
      </vt:variant>
      <vt:variant>
        <vt:i4>2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55</vt:i4>
      </vt:variant>
    </vt:vector>
  </HeadingPairs>
  <TitlesOfParts>
    <vt:vector size="58" baseType="lpstr">
      <vt:lpstr>Arial</vt:lpstr>
      <vt:lpstr>Courier New</vt:lpstr>
      <vt:lpstr>Výchozí návrh</vt:lpstr>
      <vt:lpstr>Prezentácia programu PowerPoint</vt:lpstr>
      <vt:lpstr>Čo je to výnimka</vt:lpstr>
      <vt:lpstr>Ako ošetrovať chyby</vt:lpstr>
      <vt:lpstr>Príklad</vt:lpstr>
      <vt:lpstr>OO ošetrovanie výnimiek</vt:lpstr>
      <vt:lpstr>Základný problém</vt:lpstr>
      <vt:lpstr>Vyslanie výnimky</vt:lpstr>
      <vt:lpstr>Zachytenie výnimky</vt:lpstr>
      <vt:lpstr>Príklad</vt:lpstr>
      <vt:lpstr>Prezentácia programu PowerPoint</vt:lpstr>
      <vt:lpstr>Prezentácia programu PowerPoint</vt:lpstr>
      <vt:lpstr>Modely ošetrenia výnimiek</vt:lpstr>
      <vt:lpstr>Pravidlá používania výnimiek</vt:lpstr>
      <vt:lpstr>Obalová trieda</vt:lpstr>
      <vt:lpstr>Obalová trieda - pokračovanie</vt:lpstr>
      <vt:lpstr>Obalová trieda - použitie</vt:lpstr>
      <vt:lpstr>Výnimky na úrovni funkcií</vt:lpstr>
      <vt:lpstr>Výnimka na úrovni funkcie</vt:lpstr>
      <vt:lpstr>Výnimka na úrovni funkcie-pokr.</vt:lpstr>
      <vt:lpstr>Špecifikácia výnimky</vt:lpstr>
      <vt:lpstr>Štandardné výnimky</vt:lpstr>
      <vt:lpstr>Používanie výnimiek</vt:lpstr>
      <vt:lpstr>Pravidlá</vt:lpstr>
      <vt:lpstr>Prezentácia programu PowerPoint</vt:lpstr>
      <vt:lpstr>Deklarácia</vt:lpstr>
      <vt:lpstr>Automatická premenná</vt:lpstr>
      <vt:lpstr>Externé premenné</vt:lpstr>
      <vt:lpstr>Statická premenná</vt:lpstr>
      <vt:lpstr>Registrové premenné</vt:lpstr>
      <vt:lpstr>Prezentácia programu PowerPoint</vt:lpstr>
      <vt:lpstr>Kľúčové slová v deklarácii funkcie</vt:lpstr>
      <vt:lpstr>Prezentácia programu PowerPoint</vt:lpstr>
      <vt:lpstr>extern, static pre premenné a funkcie</vt:lpstr>
      <vt:lpstr>Prerušenie</vt:lpstr>
      <vt:lpstr>Prezentácia programu PowerPoint</vt:lpstr>
      <vt:lpstr>Veľké projekty</vt:lpstr>
      <vt:lpstr>Premenlivý počet parametrov</vt:lpstr>
      <vt:lpstr>Premenlivý počet parametrov</vt:lpstr>
      <vt:lpstr>Príklad</vt:lpstr>
      <vt:lpstr>Práca s vláknami</vt:lpstr>
      <vt:lpstr>Vytvorenie vlákna</vt:lpstr>
      <vt:lpstr>Čakanie na ukončenie vlákna</vt:lpstr>
      <vt:lpstr>Zásady multithreading</vt:lpstr>
      <vt:lpstr>Príklad nereentrantnej funkcie</vt:lpstr>
      <vt:lpstr>Práca s vláknami</vt:lpstr>
      <vt:lpstr>Prezentácia programu PowerPoint</vt:lpstr>
      <vt:lpstr>Metapríkazy</vt:lpstr>
      <vt:lpstr>Symbolické konštanty</vt:lpstr>
      <vt:lpstr>Makroinštrukcie - Makrá</vt:lpstr>
      <vt:lpstr>Makroinštrukcie - Makrá</vt:lpstr>
      <vt:lpstr>Podmienený preklad</vt:lpstr>
      <vt:lpstr>Vloženie súboru do zdrojového programu </vt:lpstr>
      <vt:lpstr>Nastavenie čísla riadku</vt:lpstr>
      <vt:lpstr>Generovanie chyby pri preklade</vt:lpstr>
      <vt:lpstr>Direktíva pragma</vt:lpstr>
    </vt:vector>
  </TitlesOfParts>
  <Company>KST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Funkcie</dc:title>
  <dc:creator>Emil Kršák</dc:creator>
  <cp:lastModifiedBy>Viliam Tavač</cp:lastModifiedBy>
  <cp:revision>874</cp:revision>
  <dcterms:created xsi:type="dcterms:W3CDTF">2005-10-09T17:16:28Z</dcterms:created>
  <dcterms:modified xsi:type="dcterms:W3CDTF">2018-12-07T06:29:46Z</dcterms:modified>
</cp:coreProperties>
</file>