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66" r:id="rId5"/>
    <p:sldId id="267" r:id="rId6"/>
    <p:sldId id="268" r:id="rId7"/>
    <p:sldId id="269" r:id="rId8"/>
    <p:sldId id="270" r:id="rId9"/>
    <p:sldId id="271" r:id="rId10"/>
    <p:sldId id="262" r:id="rId11"/>
    <p:sldId id="264" r:id="rId12"/>
    <p:sldId id="263" r:id="rId13"/>
    <p:sldId id="265" r:id="rId14"/>
    <p:sldId id="258" r:id="rId15"/>
    <p:sldId id="259" r:id="rId16"/>
    <p:sldId id="260" r:id="rId17"/>
    <p:sldId id="272" r:id="rId18"/>
    <p:sldId id="273" r:id="rId19"/>
    <p:sldId id="274" r:id="rId20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49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3200" y="0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8025" y="4856163"/>
            <a:ext cx="56705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defTabSz="912813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3200" y="9710738"/>
            <a:ext cx="307181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12" tIns="45656" rIns="91312" bIns="4565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2878F780-8D8A-4A1E-A474-3C5A6CC04B8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01540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E75FBDB-FFA8-4F97-A2F4-27ECCA370981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4FE7D25-C53D-4765-99AC-37B5FF3EFA82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a=3</a:t>
            </a:r>
          </a:p>
          <a:p>
            <a:pPr eaLnBrk="1" hangingPunct="1"/>
            <a:r>
              <a:rPr lang="en-US" dirty="0" smtClean="0"/>
              <a:t>q=8 (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pole.v</a:t>
            </a:r>
            <a:r>
              <a:rPr lang="en-US" dirty="0" smtClean="0"/>
              <a:t>)=4,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pole.size</a:t>
            </a:r>
            <a:r>
              <a:rPr lang="en-US" baseline="0" dirty="0" smtClean="0"/>
              <a:t>)=4)</a:t>
            </a:r>
            <a:endParaRPr lang="sk-SK" baseline="0" dirty="0" smtClean="0"/>
          </a:p>
          <a:p>
            <a:pPr eaLnBrk="1" hangingPunct="1"/>
            <a:r>
              <a:rPr lang="sk-SK" baseline="0" dirty="0" err="1" smtClean="0"/>
              <a:t>Pozn</a:t>
            </a:r>
            <a:r>
              <a:rPr lang="sk-SK" baseline="0" dirty="0" smtClean="0"/>
              <a:t>: príklad na bezpečné pole </a:t>
            </a:r>
            <a:r>
              <a:rPr lang="sk-SK" baseline="0" smtClean="0"/>
              <a:t>- nula</a:t>
            </a:r>
            <a:endParaRPr lang="en-US" baseline="0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7F9358-A892-4EA7-AC2A-24CB388CA74B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 (5*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))</a:t>
            </a:r>
            <a:endParaRPr lang="sk-SK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AE94B9-ADE1-489A-BFA0-16209493A22B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q=200 (20*</a:t>
            </a:r>
            <a:r>
              <a:rPr lang="en-US" dirty="0" err="1" smtClean="0"/>
              <a:t>sizedo</a:t>
            </a:r>
            <a:r>
              <a:rPr lang="en-US" smtClean="0"/>
              <a:t>(Fixed&lt;char,10&gt;))</a:t>
            </a:r>
            <a:endParaRPr lang="sk-SK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89797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662354-5E07-4D3F-A48B-E720FD00F018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D6648E-5B69-44F3-A1E8-38489D0BB0F2}" type="slidenum">
              <a:rPr lang="sk-SK" smtClean="0"/>
              <a:pPr eaLnBrk="1" hangingPunct="1"/>
              <a:t>15</a:t>
            </a:fld>
            <a:endParaRPr lang="sk-SK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16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17023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18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4131678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712F32E-DD10-43AA-AB57-7D5FE1EAFA96}" type="slidenum">
              <a:rPr lang="sk-SK" smtClean="0"/>
              <a:pPr eaLnBrk="1" hangingPunct="1"/>
              <a:t>19</a:t>
            </a:fld>
            <a:endParaRPr lang="sk-SK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4874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E59532-0ECF-4516-957F-930279631F67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87031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699583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1665420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2717101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602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BD5991-32EF-4608-975F-7370F564BE46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  <p:extLst>
      <p:ext uri="{BB962C8B-B14F-4D97-AF65-F5344CB8AC3E}">
        <p14:creationId xmlns:p14="http://schemas.microsoft.com/office/powerpoint/2010/main" val="380810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A07C84-D721-409D-823D-CA7D4C4A499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767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93818-F782-4C2F-A643-52BE2402BA8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94393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8E3FF-4D85-407A-80C8-D8F0CBA8294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2485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19A2-0B80-4BE4-8036-D690EBEF514C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49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A024F-2F4B-49F2-80EA-0CB5EB72E19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25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D3EA-C57D-4DDB-B79F-7B6C44134A70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941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D2833-76DD-46C2-84F8-D99D3CECF6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582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E459D-2CA8-44E5-8BF6-BB1D7409E5A5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0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79234-1CC3-4891-8346-7C80FB505C7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926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5F73A-4C12-4358-A105-D7515B6D8EB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876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DE6F5-CD98-4D35-BAB9-9AE356D81E5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68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BC0FDB87-DCB7-4632-A48C-1420797E451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79650"/>
          </a:xfrm>
        </p:spPr>
        <p:txBody>
          <a:bodyPr/>
          <a:lstStyle/>
          <a:p>
            <a:pPr algn="l" eaLnBrk="1" hangingPunct="1"/>
            <a:endParaRPr lang="sk-SK" smtClean="0"/>
          </a:p>
        </p:txBody>
      </p:sp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1716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sz="8000" dirty="0" smtClean="0">
                <a:solidFill>
                  <a:schemeClr val="accent1">
                    <a:lumMod val="90000"/>
                  </a:schemeClr>
                </a:solidFill>
              </a:rPr>
              <a:t>Šablóny</a:t>
            </a:r>
            <a:endParaRPr lang="sk-SK" sz="8000" kern="0" dirty="0" smtClean="0">
              <a:solidFill>
                <a:schemeClr val="accent1">
                  <a:lumMod val="90000"/>
                </a:schemeClr>
              </a:solidFill>
            </a:endParaRPr>
          </a:p>
          <a:p>
            <a:pPr algn="ctr"/>
            <a:r>
              <a:rPr lang="sk-SK" sz="8000" kern="0" dirty="0" smtClean="0">
                <a:solidFill>
                  <a:schemeClr val="accent1">
                    <a:lumMod val="90000"/>
                  </a:schemeClr>
                </a:solidFill>
              </a:rPr>
              <a:t>9</a:t>
            </a:r>
            <a:endParaRPr lang="sk-SK" sz="8000" kern="0" dirty="0">
              <a:solidFill>
                <a:schemeClr val="accent1">
                  <a:lumMod val="9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Šablóna tried – triedna šablóna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006285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Môže byť použité na </a:t>
            </a:r>
            <a:r>
              <a:rPr lang="sk-SK" sz="1800" dirty="0" err="1" smtClean="0"/>
              <a:t>class</a:t>
            </a:r>
            <a:r>
              <a:rPr lang="sk-SK" sz="1800" dirty="0" smtClean="0"/>
              <a:t>, </a:t>
            </a:r>
            <a:r>
              <a:rPr lang="sk-SK" sz="1800" dirty="0" err="1" smtClean="0"/>
              <a:t>struct</a:t>
            </a:r>
            <a:r>
              <a:rPr lang="sk-SK" sz="1800" dirty="0" smtClean="0"/>
              <a:t> aj </a:t>
            </a:r>
            <a:r>
              <a:rPr lang="sk-SK" sz="1800" dirty="0" err="1" smtClean="0"/>
              <a:t>union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template</a:t>
            </a:r>
            <a:r>
              <a:rPr lang="en-US" sz="1400" dirty="0" smtClean="0"/>
              <a:t>&lt;</a:t>
            </a:r>
            <a:r>
              <a:rPr lang="sk-SK" sz="1400" dirty="0" err="1" smtClean="0"/>
              <a:t>typename</a:t>
            </a:r>
            <a:r>
              <a:rPr lang="en-US" sz="1400" dirty="0" smtClean="0"/>
              <a:t> </a:t>
            </a:r>
            <a:r>
              <a:rPr lang="en-US" sz="1400" dirty="0" smtClean="0"/>
              <a:t>T&gt;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class List{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 *v;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int</a:t>
            </a:r>
            <a:r>
              <a:rPr lang="en-US" sz="1400" dirty="0" smtClean="0"/>
              <a:t> size;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static T </a:t>
            </a:r>
            <a:r>
              <a:rPr lang="en-US" sz="1400" dirty="0" err="1" smtClean="0">
                <a:solidFill>
                  <a:schemeClr val="accent1">
                    <a:lumMod val="25000"/>
                  </a:schemeClr>
                </a:solidFill>
              </a:rPr>
              <a:t>nula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T&amp; operator[ ](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) {return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&gt;=0 &amp;&amp; </a:t>
            </a:r>
            <a:r>
              <a:rPr lang="en-US" sz="1400" dirty="0" err="1" smtClean="0"/>
              <a:t>i</a:t>
            </a:r>
            <a:r>
              <a:rPr lang="en-US" sz="1400" dirty="0" smtClean="0"/>
              <a:t>&lt;size ? v[ </a:t>
            </a:r>
            <a:r>
              <a:rPr lang="en-US" sz="1400" dirty="0" err="1" smtClean="0"/>
              <a:t>i</a:t>
            </a:r>
            <a:r>
              <a:rPr lang="en-US" sz="1400" dirty="0" smtClean="0"/>
              <a:t> ] : </a:t>
            </a:r>
            <a:r>
              <a:rPr lang="en-US" sz="1400" dirty="0" err="1" smtClean="0"/>
              <a:t>nula</a:t>
            </a:r>
            <a:r>
              <a:rPr lang="en-US" sz="1400" dirty="0" smtClean="0"/>
              <a:t> ;}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template </a:t>
            </a:r>
            <a:r>
              <a:rPr lang="en-US" sz="1400" dirty="0" smtClean="0"/>
              <a:t>&lt;</a:t>
            </a:r>
            <a:r>
              <a:rPr lang="sk-SK" sz="1400" dirty="0"/>
              <a:t> </a:t>
            </a:r>
            <a:r>
              <a:rPr lang="sk-SK" sz="1400" dirty="0" err="1"/>
              <a:t>typename</a:t>
            </a:r>
            <a:r>
              <a:rPr lang="en-US" sz="1400" dirty="0" smtClean="0"/>
              <a:t> </a:t>
            </a:r>
            <a:r>
              <a:rPr lang="en-US" sz="1400" dirty="0" smtClean="0"/>
              <a:t>T&gt; List&lt;T&gt;::List(</a:t>
            </a:r>
            <a:r>
              <a:rPr lang="en-US" sz="1400" dirty="0" err="1" smtClean="0"/>
              <a:t>int</a:t>
            </a:r>
            <a:r>
              <a:rPr lang="en-US" sz="1400" dirty="0" smtClean="0"/>
              <a:t> n)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v = new T[n];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size=n;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template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&lt;</a:t>
            </a:r>
            <a:r>
              <a:rPr lang="sk-SK" sz="1400" dirty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sk-SK" sz="1400" dirty="0" err="1">
                <a:solidFill>
                  <a:schemeClr val="accent1">
                    <a:lumMod val="25000"/>
                  </a:schemeClr>
                </a:solidFill>
              </a:rPr>
              <a:t>typename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T&gt; T List&lt;T&gt;::</a:t>
            </a:r>
            <a:r>
              <a:rPr lang="en-US" sz="1400" dirty="0" err="1" smtClean="0">
                <a:solidFill>
                  <a:schemeClr val="accent1">
                    <a:lumMod val="25000"/>
                  </a:schemeClr>
                </a:solidFill>
              </a:rPr>
              <a:t>nula</a:t>
            </a:r>
            <a:r>
              <a:rPr lang="en-US" sz="1400" dirty="0" smtClean="0">
                <a:solidFill>
                  <a:schemeClr val="accent1">
                    <a:lumMod val="25000"/>
                  </a:schemeClr>
                </a:solidFill>
              </a:rPr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List&lt;</a:t>
            </a:r>
            <a:r>
              <a:rPr lang="sk-SK" sz="1400" dirty="0" err="1" smtClean="0"/>
              <a:t>int</a:t>
            </a:r>
            <a:r>
              <a:rPr lang="sk-SK" sz="1400" dirty="0" smtClean="0"/>
              <a:t>&gt; </a:t>
            </a:r>
            <a:r>
              <a:rPr lang="en-US" sz="1400" dirty="0" smtClean="0"/>
              <a:t>pole</a:t>
            </a:r>
            <a:r>
              <a:rPr lang="sk-SK" sz="1400" dirty="0" smtClean="0"/>
              <a:t>(10);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pole</a:t>
            </a:r>
            <a:r>
              <a:rPr lang="sk-SK" sz="1400" dirty="0" smtClean="0"/>
              <a:t>[-3] = 3;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a</a:t>
            </a:r>
            <a:r>
              <a:rPr lang="sk-SK" sz="1400" dirty="0" smtClean="0"/>
              <a:t> = </a:t>
            </a:r>
            <a:r>
              <a:rPr lang="en-US" sz="1400" dirty="0" smtClean="0"/>
              <a:t>pole</a:t>
            </a:r>
            <a:r>
              <a:rPr lang="sk-SK" sz="1400" dirty="0" smtClean="0"/>
              <a:t>[100];</a:t>
            </a:r>
            <a:r>
              <a:rPr lang="en-US" sz="1400" dirty="0" smtClean="0"/>
              <a:t>	// </a:t>
            </a:r>
            <a:r>
              <a:rPr lang="sk-SK" sz="1400" dirty="0" smtClean="0"/>
              <a:t>čo bude v </a:t>
            </a:r>
            <a:r>
              <a:rPr lang="en-US" sz="1400" dirty="0" smtClean="0"/>
              <a:t>‘a’ 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q = </a:t>
            </a:r>
            <a:r>
              <a:rPr lang="sk-SK" sz="1400" dirty="0" err="1" smtClean="0"/>
              <a:t>sizeof</a:t>
            </a:r>
            <a:r>
              <a:rPr lang="en-US" sz="1400" dirty="0" smtClean="0"/>
              <a:t>( pole );	// ??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Bežne sa používa operátor priradenia, </a:t>
            </a:r>
            <a:r>
              <a:rPr lang="sk-SK" sz="1800" dirty="0" err="1" smtClean="0"/>
              <a:t>copy-konštr</a:t>
            </a:r>
            <a:r>
              <a:rPr lang="sk-SK" sz="1800" dirty="0" smtClean="0"/>
              <a:t>. – ak je to nutné je treba ich preťažiť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10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Šablónová </a:t>
            </a:r>
            <a:r>
              <a:rPr lang="sk-SK" dirty="0" smtClean="0"/>
              <a:t>trieda – inštancia šablóny</a:t>
            </a:r>
            <a:endParaRPr lang="sk-SK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class</a:t>
            </a:r>
            <a:r>
              <a:rPr lang="sk-SK" sz="2000" dirty="0" smtClean="0"/>
              <a:t> </a:t>
            </a:r>
            <a:r>
              <a:rPr lang="sk-SK" sz="2000" dirty="0" err="1" smtClean="0"/>
              <a:t>Fixed</a:t>
            </a:r>
            <a:r>
              <a:rPr lang="sk-SK" sz="2000" dirty="0" smtClean="0"/>
              <a:t>{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 v[N];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static</a:t>
            </a:r>
            <a:r>
              <a:rPr lang="sk-SK" sz="2000" dirty="0" smtClean="0"/>
              <a:t> T 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public</a:t>
            </a:r>
            <a:r>
              <a:rPr lang="sk-SK" sz="2000" dirty="0" smtClean="0"/>
              <a:t>: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Fixed</a:t>
            </a:r>
            <a:r>
              <a:rPr lang="sk-SK" sz="2000" dirty="0" smtClean="0"/>
              <a:t>();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	T&amp; </a:t>
            </a:r>
            <a:r>
              <a:rPr lang="sk-SK" sz="2000" dirty="0" err="1" smtClean="0"/>
              <a:t>operator</a:t>
            </a:r>
            <a:r>
              <a:rPr lang="sk-SK" sz="2000" dirty="0" smtClean="0"/>
              <a:t>[ ](</a:t>
            </a:r>
            <a:r>
              <a:rPr lang="sk-SK" sz="2000" dirty="0" err="1" smtClean="0"/>
              <a:t>int</a:t>
            </a:r>
            <a:r>
              <a:rPr lang="sk-SK" sz="2000" dirty="0" smtClean="0"/>
              <a:t> i) {</a:t>
            </a:r>
            <a:r>
              <a:rPr lang="sk-SK" sz="2000" dirty="0" err="1" smtClean="0"/>
              <a:t>return</a:t>
            </a:r>
            <a:r>
              <a:rPr lang="sk-SK" sz="2000" dirty="0" smtClean="0"/>
              <a:t> i&gt;=0 &amp;&amp; i&lt;N ? v[ i ] : nula ;}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};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T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&lt;T,N&gt;::nula;</a:t>
            </a:r>
          </a:p>
          <a:p>
            <a:pPr lvl="2" eaLnBrk="1" hangingPunct="1">
              <a:buFontTx/>
              <a:buNone/>
            </a:pPr>
            <a:r>
              <a:rPr lang="sk-SK" sz="2000" dirty="0" err="1" smtClean="0"/>
              <a:t>template</a:t>
            </a:r>
            <a:r>
              <a:rPr lang="sk-SK" sz="2000" dirty="0" smtClean="0"/>
              <a:t> &lt;</a:t>
            </a:r>
            <a:r>
              <a:rPr lang="sk-SK" sz="2000" dirty="0" err="1" smtClean="0"/>
              <a:t>class</a:t>
            </a:r>
            <a:r>
              <a:rPr lang="sk-SK" sz="2000" dirty="0" smtClean="0"/>
              <a:t> T, </a:t>
            </a:r>
            <a:r>
              <a:rPr lang="sk-SK" sz="2000" dirty="0" err="1" smtClean="0"/>
              <a:t>int</a:t>
            </a:r>
            <a:r>
              <a:rPr lang="sk-SK" sz="2000" dirty="0" smtClean="0"/>
              <a:t> N&gt; </a:t>
            </a:r>
            <a:r>
              <a:rPr lang="sk-SK" sz="2000" dirty="0" err="1" smtClean="0"/>
              <a:t>Fixed</a:t>
            </a:r>
            <a:r>
              <a:rPr lang="sk-SK" sz="2000" dirty="0" smtClean="0"/>
              <a:t>&lt;T,N&gt;::</a:t>
            </a:r>
            <a:r>
              <a:rPr lang="sk-SK" sz="2000" dirty="0" err="1" smtClean="0"/>
              <a:t>Fixed</a:t>
            </a:r>
            <a:r>
              <a:rPr lang="sk-SK" sz="2000" dirty="0" smtClean="0"/>
              <a:t>() { }</a:t>
            </a:r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lvl="2" eaLnBrk="1" hangingPunct="1">
              <a:buFontTx/>
              <a:buNone/>
            </a:pPr>
            <a:r>
              <a:rPr lang="sk-SK" sz="2000" dirty="0" smtClean="0"/>
              <a:t>Fixed&lt;int,5&gt; pole;</a:t>
            </a:r>
          </a:p>
          <a:p>
            <a:pPr lvl="2" eaLnBrk="1" hangingPunct="1">
              <a:buFontTx/>
              <a:buNone/>
            </a:pPr>
            <a:r>
              <a:rPr lang="sk-SK" sz="2000" dirty="0" smtClean="0"/>
              <a:t>pole[100] = 10;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sk-SK" sz="2000" dirty="0" smtClean="0"/>
              <a:t>a = pole[-4];</a:t>
            </a:r>
          </a:p>
          <a:p>
            <a:pPr lvl="2" eaLnBrk="1" hangingPunct="1">
              <a:buFontTx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q = </a:t>
            </a:r>
            <a:r>
              <a:rPr lang="sk-SK" sz="2000" dirty="0" err="1" smtClean="0"/>
              <a:t>sizeof</a:t>
            </a:r>
            <a:r>
              <a:rPr lang="en-US" sz="2000" dirty="0" smtClean="0"/>
              <a:t>( pole );	// ??</a:t>
            </a:r>
            <a:endParaRPr lang="sk-SK" sz="20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11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lvl="2" eaLnBrk="1" hangingPunct="1">
              <a:buNone/>
            </a:pPr>
            <a:r>
              <a:rPr lang="sk-SK" b="0" dirty="0" err="1">
                <a:solidFill>
                  <a:schemeClr val="accent2">
                    <a:lumMod val="75000"/>
                  </a:schemeClr>
                </a:solidFill>
              </a:rPr>
              <a:t>template</a:t>
            </a:r>
            <a:r>
              <a:rPr lang="sk-SK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&lt;</a:t>
            </a:r>
            <a:r>
              <a:rPr lang="sk-SK" b="0" dirty="0" err="1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0" dirty="0" smtClean="0">
                <a:solidFill>
                  <a:schemeClr val="accent2">
                    <a:lumMod val="75000"/>
                  </a:schemeClr>
                </a:solidFill>
              </a:rPr>
              <a:t>T, </a:t>
            </a:r>
            <a:r>
              <a:rPr lang="sk-SK" b="0" dirty="0" err="1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sk-SK" b="0" dirty="0" smtClean="0">
                <a:solidFill>
                  <a:schemeClr val="accent2">
                    <a:lumMod val="75000"/>
                  </a:schemeClr>
                </a:solidFill>
              </a:rPr>
              <a:t> R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b="0" dirty="0" err="1">
                <a:solidFill>
                  <a:schemeClr val="accent2">
                    <a:lumMod val="75000"/>
                  </a:schemeClr>
                </a:solidFill>
              </a:rPr>
              <a:t>struct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0" dirty="0" smtClean="0">
                <a:solidFill>
                  <a:schemeClr val="accent2">
                    <a:lumMod val="75000"/>
                  </a:schemeClr>
                </a:solidFill>
              </a:rPr>
              <a:t> A;</a:t>
            </a:r>
          </a:p>
          <a:p>
            <a:pPr marL="228600" lvl="2" eaLnBrk="1" hangingPunct="1">
              <a:buNone/>
            </a:pPr>
            <a:endParaRPr lang="sk-SK" b="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lvl="2" eaLnBrk="1" hangingPunct="1">
              <a:buNone/>
            </a:pPr>
            <a:r>
              <a:rPr lang="sk-SK" b="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&lt;double, bool&gt; p(3.8, false);</a:t>
            </a:r>
          </a:p>
          <a:p>
            <a:pPr marL="228600" lvl="2" eaLnBrk="1" hangingPunct="1">
              <a:buNone/>
            </a:pPr>
            <a:endParaRPr lang="en-US" b="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lvl="2" eaLnBrk="1" hangingPunct="1">
              <a:buNone/>
            </a:pPr>
            <a:r>
              <a:rPr lang="en-US" dirty="0" smtClean="0"/>
              <a:t>C++17</a:t>
            </a:r>
          </a:p>
          <a:p>
            <a:pPr marL="228600" lvl="2" eaLnBrk="1" hangingPunct="1">
              <a:buNone/>
            </a:pPr>
            <a:r>
              <a:rPr lang="sk-SK" b="0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b="0" dirty="0" smtClean="0">
                <a:solidFill>
                  <a:schemeClr val="accent2">
                    <a:lumMod val="75000"/>
                  </a:schemeClr>
                </a:solidFill>
              </a:rPr>
              <a:t> p(3.8</a:t>
            </a:r>
            <a:r>
              <a:rPr lang="en-US" b="0" dirty="0">
                <a:solidFill>
                  <a:schemeClr val="accent2">
                    <a:lumMod val="75000"/>
                  </a:schemeClr>
                </a:solidFill>
              </a:rPr>
              <a:t>, false);</a:t>
            </a:r>
          </a:p>
          <a:p>
            <a:pPr marL="228600" lvl="2" eaLnBrk="1" hangingPunct="1">
              <a:buNone/>
            </a:pPr>
            <a:endParaRPr lang="en-US" dirty="0"/>
          </a:p>
          <a:p>
            <a:pPr marL="228600" lvl="2" eaLnBrk="1" hangingPunct="1">
              <a:buFontTx/>
              <a:buNone/>
            </a:pPr>
            <a:endParaRPr lang="sk-SK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12</a:t>
            </a:fld>
            <a:endParaRPr lang="sk-SK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pPr eaLnBrk="1" hangingPunct="1"/>
            <a:r>
              <a:rPr lang="sk-SK" dirty="0" smtClean="0"/>
              <a:t>Šablónová </a:t>
            </a:r>
            <a:r>
              <a:rPr lang="sk-SK" dirty="0" smtClean="0"/>
              <a:t>trieda – inštancia šablóny</a:t>
            </a: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/>
              <a:t>Funkčná šablóna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8900" lvl="1" indent="0" eaLnBrk="1" hangingPunct="1">
              <a:buNone/>
            </a:pPr>
            <a:r>
              <a:rPr lang="sk-SK" dirty="0" smtClean="0"/>
              <a:t>Namiesto </a:t>
            </a:r>
            <a:r>
              <a:rPr lang="sk-SK" dirty="0" smtClean="0"/>
              <a:t>písania viacerých funkcií</a:t>
            </a:r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627063" lvl="2" eaLnBrk="1" hangingPunct="1">
              <a:buFontTx/>
              <a:buNone/>
            </a:pP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 smtClean="0"/>
              <a:t>max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x, </a:t>
            </a:r>
            <a:r>
              <a:rPr lang="en-US" sz="2000" dirty="0" err="1" smtClean="0"/>
              <a:t>int</a:t>
            </a:r>
            <a:r>
              <a:rPr lang="en-US" sz="2000" dirty="0" smtClean="0"/>
              <a:t> y)			{return x &gt; y ? x : y;}</a:t>
            </a:r>
          </a:p>
          <a:p>
            <a:pPr marL="627063" lvl="2" eaLnBrk="1" hangingPunct="1">
              <a:buFontTx/>
              <a:buNone/>
            </a:pPr>
            <a:r>
              <a:rPr lang="en-US" sz="2000" dirty="0" smtClean="0"/>
              <a:t>float </a:t>
            </a:r>
            <a:r>
              <a:rPr lang="sk-SK" sz="2000" dirty="0" smtClean="0"/>
              <a:t>max</a:t>
            </a:r>
            <a:r>
              <a:rPr lang="en-US" sz="2000" dirty="0" smtClean="0"/>
              <a:t>(float x, float y)		{return x &gt; y ? x : y;}</a:t>
            </a:r>
          </a:p>
          <a:p>
            <a:pPr marL="627063" lvl="2" eaLnBrk="1" hangingPunct="1">
              <a:buFontTx/>
              <a:buNone/>
            </a:pPr>
            <a:r>
              <a:rPr lang="en-US" sz="2000" dirty="0" smtClean="0"/>
              <a:t>double </a:t>
            </a:r>
            <a:r>
              <a:rPr lang="sk-SK" sz="2000" dirty="0" smtClean="0"/>
              <a:t>max</a:t>
            </a:r>
            <a:r>
              <a:rPr lang="en-US" sz="2000" dirty="0" smtClean="0"/>
              <a:t>(double x, double y)	{return x &gt; y ? x : y;}</a:t>
            </a:r>
          </a:p>
          <a:p>
            <a:pPr marL="627063" lvl="2" eaLnBrk="1" hangingPunct="1">
              <a:buFontTx/>
              <a:buNone/>
            </a:pPr>
            <a:r>
              <a:rPr lang="en-US" sz="2000" dirty="0" smtClean="0"/>
              <a:t>long </a:t>
            </a:r>
            <a:r>
              <a:rPr lang="sk-SK" sz="2000" dirty="0" smtClean="0"/>
              <a:t>max</a:t>
            </a:r>
            <a:r>
              <a:rPr lang="en-US" sz="2000" dirty="0" smtClean="0"/>
              <a:t>(long x, long y)		{return x &gt; y ? x : y;}</a:t>
            </a:r>
          </a:p>
          <a:p>
            <a:pPr marL="627063" lvl="2" eaLnBrk="1" hangingPunct="1">
              <a:buFontTx/>
              <a:buNone/>
            </a:pPr>
            <a:r>
              <a:rPr lang="en-US" sz="2000" dirty="0" smtClean="0"/>
              <a:t>complex </a:t>
            </a:r>
            <a:r>
              <a:rPr lang="sk-SK" sz="2000" dirty="0" smtClean="0"/>
              <a:t>max</a:t>
            </a:r>
            <a:r>
              <a:rPr lang="en-US" sz="2000" dirty="0" smtClean="0"/>
              <a:t>(complex x, complex y)	{return x &gt; y ? x : y;}</a:t>
            </a:r>
            <a:endParaRPr lang="sk-SK" sz="2000" dirty="0" smtClean="0"/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eaLnBrk="1" hangingPunct="1"/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13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19826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Príklad</a:t>
            </a:r>
            <a:endParaRPr lang="sk-SK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Všetky funkcie môžeme nahradiť šablónou</a:t>
            </a:r>
            <a:endParaRPr lang="en-US" sz="2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template</a:t>
            </a:r>
            <a:r>
              <a:rPr lang="sk-SK" sz="1800" dirty="0" smtClean="0"/>
              <a:t> </a:t>
            </a:r>
            <a:r>
              <a:rPr lang="en-US" sz="1800" dirty="0" smtClean="0"/>
              <a:t>&lt;</a:t>
            </a:r>
            <a:r>
              <a:rPr lang="sk-SK" sz="1800" dirty="0" err="1" smtClean="0"/>
              <a:t>class</a:t>
            </a:r>
            <a:r>
              <a:rPr lang="sk-SK" sz="1800" dirty="0" smtClean="0"/>
              <a:t> T</a:t>
            </a:r>
            <a:r>
              <a:rPr lang="en-US" sz="1800" dirty="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T max(T x, Ty)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return (x &gt; y) ? x :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</a:t>
            </a:r>
            <a:r>
              <a:rPr lang="en-US" sz="1800" dirty="0" err="1" smtClean="0"/>
              <a:t>i</a:t>
            </a:r>
            <a:r>
              <a:rPr lang="en-US" sz="1800" dirty="0" smtClean="0"/>
              <a:t>=3, j=5;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k=max&lt;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&gt;(</a:t>
            </a:r>
            <a:r>
              <a:rPr lang="en-US" sz="1800" dirty="0" err="1" smtClean="0"/>
              <a:t>i</a:t>
            </a:r>
            <a:r>
              <a:rPr lang="en-US" sz="1800" dirty="0" smtClean="0"/>
              <a:t>,</a:t>
            </a:r>
            <a:r>
              <a:rPr lang="sk-SK" sz="1800" dirty="0" smtClean="0"/>
              <a:t> </a:t>
            </a:r>
            <a:r>
              <a:rPr lang="en-US" sz="1800" dirty="0" smtClean="0"/>
              <a:t>j);	// </a:t>
            </a:r>
            <a:r>
              <a:rPr lang="en-US" sz="1800" dirty="0" err="1" smtClean="0"/>
              <a:t>volanie</a:t>
            </a:r>
            <a:r>
              <a:rPr lang="en-US" sz="1800" dirty="0" smtClean="0"/>
              <a:t> </a:t>
            </a:r>
            <a:r>
              <a:rPr lang="sk-SK" sz="1800" dirty="0" smtClean="0"/>
              <a:t>š</a:t>
            </a:r>
            <a:r>
              <a:rPr lang="en-US" sz="1800" dirty="0" err="1" smtClean="0"/>
              <a:t>ablony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int</a:t>
            </a:r>
            <a:r>
              <a:rPr lang="en-US" sz="1800" dirty="0" smtClean="0"/>
              <a:t> k=max (</a:t>
            </a:r>
            <a:r>
              <a:rPr lang="en-US" sz="1800" dirty="0" err="1" smtClean="0"/>
              <a:t>i</a:t>
            </a:r>
            <a:r>
              <a:rPr lang="en-US" sz="1800" dirty="0" smtClean="0"/>
              <a:t>,</a:t>
            </a:r>
            <a:r>
              <a:rPr lang="sk-SK" sz="1800" dirty="0" smtClean="0"/>
              <a:t> </a:t>
            </a:r>
            <a:r>
              <a:rPr lang="en-US" sz="1800" dirty="0" smtClean="0"/>
              <a:t>j);	// </a:t>
            </a:r>
            <a:r>
              <a:rPr lang="en-US" sz="1800" dirty="0" err="1" smtClean="0"/>
              <a:t>nie</a:t>
            </a:r>
            <a:r>
              <a:rPr lang="en-US" sz="1800" dirty="0" smtClean="0"/>
              <a:t> je </a:t>
            </a:r>
            <a:r>
              <a:rPr lang="en-US" sz="1800" dirty="0" err="1" smtClean="0"/>
              <a:t>nutn</a:t>
            </a:r>
            <a:r>
              <a:rPr lang="sk-SK" sz="1800" dirty="0" smtClean="0"/>
              <a:t>é písať max</a:t>
            </a:r>
            <a:r>
              <a:rPr lang="en-US" sz="1800" dirty="0" smtClean="0"/>
              <a:t>&lt;</a:t>
            </a:r>
            <a:r>
              <a:rPr lang="en-US" sz="1800" dirty="0" err="1" smtClean="0"/>
              <a:t>int</a:t>
            </a:r>
            <a:r>
              <a:rPr lang="en-US" sz="1800" dirty="0" smtClean="0"/>
              <a:t>&gt;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Aby sme mohli zavolať šablónu: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complex</a:t>
            </a:r>
            <a:r>
              <a:rPr lang="sk-SK" sz="1800" dirty="0" smtClean="0"/>
              <a:t> p</a:t>
            </a:r>
            <a:r>
              <a:rPr lang="en-US" sz="1800" dirty="0" smtClean="0"/>
              <a:t>(3,5), q(10,20);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complex d = max(p, q);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musí existovať 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bool </a:t>
            </a:r>
            <a:r>
              <a:rPr lang="sk-SK" sz="1800" dirty="0" err="1" smtClean="0"/>
              <a:t>operator</a:t>
            </a:r>
            <a:r>
              <a:rPr lang="en-US" sz="1800" dirty="0" smtClean="0"/>
              <a:t>&gt;(</a:t>
            </a:r>
            <a:r>
              <a:rPr lang="en-US" sz="1800" dirty="0" err="1" smtClean="0"/>
              <a:t>const</a:t>
            </a:r>
            <a:r>
              <a:rPr lang="en-US" sz="1800" dirty="0" smtClean="0"/>
              <a:t> complex&amp; x, </a:t>
            </a:r>
            <a:r>
              <a:rPr lang="en-US" sz="1800" dirty="0" err="1" smtClean="0"/>
              <a:t>const</a:t>
            </a:r>
            <a:r>
              <a:rPr lang="en-US" sz="1800" dirty="0" smtClean="0"/>
              <a:t> complex&amp; y);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14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Pr</a:t>
            </a:r>
            <a:r>
              <a:rPr lang="sk-SK" dirty="0" err="1" smtClean="0"/>
              <a:t>íklad</a:t>
            </a:r>
            <a:endParaRPr lang="sk-SK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&lt;class T&gt;</a:t>
            </a:r>
          </a:p>
          <a:p>
            <a:pPr lvl="2" eaLnBrk="1" hangingPunct="1">
              <a:buFontTx/>
              <a:buNone/>
            </a:pPr>
            <a:r>
              <a:rPr lang="sk-SK" smtClean="0"/>
              <a:t>void</a:t>
            </a:r>
            <a:r>
              <a:rPr lang="en-US" smtClean="0"/>
              <a:t> </a:t>
            </a:r>
            <a:r>
              <a:rPr lang="sk-SK" smtClean="0"/>
              <a:t>Pole</a:t>
            </a:r>
            <a:r>
              <a:rPr lang="en-US" smtClean="0"/>
              <a:t>(T* pole, int n)</a:t>
            </a:r>
          </a:p>
          <a:p>
            <a:pPr lvl="2" eaLnBrk="1" hangingPunct="1"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buFontTx/>
              <a:buNone/>
            </a:pPr>
            <a:r>
              <a:rPr lang="en-US" smtClean="0"/>
              <a:t>	…</a:t>
            </a:r>
          </a:p>
          <a:p>
            <a:pPr lvl="2" eaLnBrk="1" hangingPunct="1"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buFontTx/>
              <a:buNone/>
            </a:pPr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15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Priorita volania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smtClean="0"/>
              <a:t>Ak nadefinujeme funkciu max s parametrami </a:t>
            </a:r>
            <a:r>
              <a:rPr lang="sk-SK" sz="2400" b="1" smtClean="0"/>
              <a:t>double</a:t>
            </a:r>
            <a:r>
              <a:rPr lang="sk-SK" sz="2400" smtClean="0"/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double max</a:t>
            </a:r>
            <a:r>
              <a:rPr lang="en-US" sz="1800" b="0" smtClean="0"/>
              <a:t>(double x, double y) { return </a:t>
            </a:r>
            <a:r>
              <a:rPr lang="sk-SK" sz="1800" b="0" smtClean="0"/>
              <a:t>55</a:t>
            </a:r>
            <a:r>
              <a:rPr lang="en-US" sz="1800" b="0" smtClean="0"/>
              <a:t>; 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main()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{</a:t>
            </a:r>
            <a:endParaRPr lang="sk-SK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int x</a:t>
            </a:r>
            <a:r>
              <a:rPr lang="en-US" sz="1800" b="0" smtClean="0"/>
              <a:t>=10, y=20;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int k=max(x,y);	// vol</a:t>
            </a:r>
            <a:r>
              <a:rPr lang="sk-SK" sz="1800" b="0" smtClean="0"/>
              <a:t>á sa šablóna (k=20)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z="1800" b="0" smtClean="0"/>
              <a:t>	</a:t>
            </a:r>
            <a:r>
              <a:rPr lang="en-US" sz="1800" b="0" smtClean="0"/>
              <a:t>double p=30, q=40;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	double w=max(p,q); // </a:t>
            </a:r>
            <a:r>
              <a:rPr lang="sk-SK" sz="1800" b="0" smtClean="0"/>
              <a:t>volá sa funkcia (w=55)</a:t>
            </a:r>
            <a:endParaRPr lang="en-US" sz="1800" b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0" smtClean="0"/>
              <a:t>}</a:t>
            </a:r>
            <a:endParaRPr lang="sk-SK" sz="1800" b="0" smtClean="0"/>
          </a:p>
          <a:p>
            <a:pPr eaLnBrk="1" hangingPunct="1">
              <a:lnSpc>
                <a:spcPct val="90000"/>
              </a:lnSpc>
            </a:pPr>
            <a:r>
              <a:rPr lang="sk-SK" sz="2400" smtClean="0"/>
              <a:t>Pravidlo: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existuje pre daný typ parametrov funkcia, zavolá táto funkcia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neexistuje, prekladač zistí, či nemôže vytvoriť inštanciu (špecializáciu) šablóny.</a:t>
            </a:r>
          </a:p>
          <a:p>
            <a:pPr lvl="1" eaLnBrk="1" hangingPunct="1">
              <a:lnSpc>
                <a:spcPct val="90000"/>
              </a:lnSpc>
            </a:pPr>
            <a:r>
              <a:rPr lang="sk-SK" sz="2000" smtClean="0"/>
              <a:t>Ak nie je k dispozicii ani funkcia, ani šablóna, prekladač vyhlási chybu</a:t>
            </a:r>
          </a:p>
          <a:p>
            <a:pPr lvl="1" eaLnBrk="1" hangingPunct="1">
              <a:lnSpc>
                <a:spcPct val="90000"/>
              </a:lnSpc>
            </a:pPr>
            <a:endParaRPr lang="sk-SK" sz="200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16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aliasov</a:t>
            </a:r>
            <a:endParaRPr lang="sk-SK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sz="2000" dirty="0" err="1" smtClean="0">
                <a:solidFill>
                  <a:srgbClr val="FF0000"/>
                </a:solidFill>
              </a:rPr>
              <a:t>template</a:t>
            </a:r>
            <a:r>
              <a:rPr lang="en-US" sz="2000" dirty="0" smtClean="0"/>
              <a:t> &lt;</a:t>
            </a:r>
            <a:r>
              <a:rPr lang="en-US" sz="2000" dirty="0" err="1" smtClean="0"/>
              <a:t>zoznam</a:t>
            </a:r>
            <a:r>
              <a:rPr lang="en-US" sz="2000" dirty="0" err="1" smtClean="0"/>
              <a:t>-parametrov</a:t>
            </a:r>
            <a:r>
              <a:rPr lang="en-US" sz="2000" dirty="0" smtClean="0"/>
              <a:t>&gt; </a:t>
            </a:r>
            <a:r>
              <a:rPr lang="en-US" sz="2000" dirty="0" smtClean="0">
                <a:solidFill>
                  <a:srgbClr val="FF0000"/>
                </a:solidFill>
              </a:rPr>
              <a:t>using</a:t>
            </a:r>
            <a:r>
              <a:rPr lang="en-US" sz="2000" dirty="0" smtClean="0"/>
              <a:t> </a:t>
            </a:r>
            <a:r>
              <a:rPr lang="en-US" sz="2000" dirty="0" err="1" smtClean="0"/>
              <a:t>identifk</a:t>
            </a:r>
            <a:r>
              <a:rPr lang="sk-SK" sz="2000" dirty="0" smtClean="0"/>
              <a:t>á</a:t>
            </a:r>
            <a:r>
              <a:rPr lang="en-US" sz="2000" dirty="0" smtClean="0"/>
              <a:t>tor</a:t>
            </a:r>
            <a:r>
              <a:rPr lang="sk-SK" sz="2000" dirty="0" smtClean="0"/>
              <a:t> = označenie typu;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sz="2000" dirty="0"/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sz="2000" b="1" dirty="0" err="1" smtClean="0"/>
              <a:t>template</a:t>
            </a:r>
            <a:r>
              <a:rPr lang="en-US" sz="2000" b="1" dirty="0" smtClean="0"/>
              <a:t>&lt;class T,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pocet</a:t>
            </a:r>
            <a:r>
              <a:rPr lang="en-US" sz="2000" b="1" dirty="0" smtClean="0"/>
              <a:t>&gt; class A { … };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en-US" sz="2000" b="1" dirty="0"/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template&lt;class T&gt; using Aa = A&lt;T,3&gt;;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en-US" sz="2000" b="1" dirty="0"/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Aa&lt;float&gt; x;</a:t>
            </a:r>
            <a:endParaRPr lang="sk-SK" sz="20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17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99109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</a:t>
            </a:r>
            <a:r>
              <a:rPr lang="en-US" dirty="0" err="1" smtClean="0"/>
              <a:t>premenn</a:t>
            </a:r>
            <a:r>
              <a:rPr lang="sk-SK" dirty="0" smtClean="0"/>
              <a:t>ý</a:t>
            </a:r>
            <a:r>
              <a:rPr lang="en-US" dirty="0" err="1" smtClean="0"/>
              <a:t>ch</a:t>
            </a:r>
            <a:endParaRPr lang="sk-SK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208" y="1032181"/>
            <a:ext cx="8229600" cy="5732462"/>
          </a:xfrm>
        </p:spPr>
        <p:txBody>
          <a:bodyPr/>
          <a:lstStyle/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sz="2000" b="1" dirty="0" err="1" smtClean="0">
                <a:solidFill>
                  <a:srgbClr val="FF0000"/>
                </a:solidFill>
              </a:rPr>
              <a:t>template</a:t>
            </a:r>
            <a:r>
              <a:rPr lang="en-US" sz="2000" b="1" dirty="0" smtClean="0"/>
              <a:t> &lt;</a:t>
            </a:r>
            <a:r>
              <a:rPr lang="en-US" sz="2000" b="1" dirty="0" err="1" smtClean="0"/>
              <a:t>zoznam</a:t>
            </a:r>
            <a:r>
              <a:rPr lang="en-US" sz="2000" b="1" dirty="0" err="1" smtClean="0"/>
              <a:t>-parametrov</a:t>
            </a:r>
            <a:r>
              <a:rPr lang="en-US" sz="2000" b="1" dirty="0" smtClean="0"/>
              <a:t>&gt; </a:t>
            </a:r>
            <a:r>
              <a:rPr lang="sk-SK" sz="2000" b="1" dirty="0"/>
              <a:t>deklarácia-premennej;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sz="2000" dirty="0"/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C++14</a:t>
            </a:r>
            <a:r>
              <a:rPr lang="sk-SK" altLang="sk-S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sk-SK" altLang="sk-S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b="1" dirty="0" err="1"/>
              <a:t>template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&lt;</a:t>
            </a:r>
            <a:r>
              <a:rPr lang="sk-SK" altLang="sk-SK" sz="2000" b="1" dirty="0" err="1" smtClean="0">
                <a:cs typeface="Courier New" panose="02070309020205020404" pitchFamily="49" charset="0"/>
              </a:rPr>
              <a:t>typename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cs typeface="Courier New" panose="02070309020205020404" pitchFamily="49" charset="0"/>
              </a:rPr>
              <a:t>T&gt; </a:t>
            </a:r>
            <a:endParaRPr lang="sk-SK" altLang="sk-SK" sz="2000" b="1" dirty="0" smtClean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b="1" dirty="0">
                <a:cs typeface="Courier New" panose="02070309020205020404" pitchFamily="49" charset="0"/>
              </a:rPr>
              <a:t>// 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Presnosť </a:t>
            </a:r>
            <a:r>
              <a:rPr lang="sk-SK" altLang="sk-SK" sz="2000" b="1" dirty="0">
                <a:cs typeface="Courier New" panose="02070309020205020404" pitchFamily="49" charset="0"/>
              </a:rPr>
              <a:t>je daná </a:t>
            </a:r>
            <a:r>
              <a:rPr lang="sk-SK" altLang="sk-SK" sz="2000" b="1" dirty="0" err="1">
                <a:cs typeface="Courier New" panose="02070309020205020404" pitchFamily="49" charset="0"/>
              </a:rPr>
              <a:t>šablonovým</a:t>
            </a:r>
            <a:r>
              <a:rPr lang="sk-SK" altLang="sk-SK" sz="2000" b="1" dirty="0">
                <a:cs typeface="Courier New" panose="02070309020205020404" pitchFamily="49" charset="0"/>
              </a:rPr>
              <a:t> parametrom.</a:t>
            </a:r>
            <a:endParaRPr lang="sk-SK" altLang="sk-SK" sz="2000" b="1" dirty="0" smtClean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b="1" dirty="0" err="1" smtClean="0">
                <a:cs typeface="Courier New" panose="02070309020205020404" pitchFamily="49" charset="0"/>
              </a:rPr>
              <a:t>constexpr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 </a:t>
            </a:r>
            <a:r>
              <a:rPr lang="sk-SK" altLang="sk-SK" sz="2000" b="1" dirty="0">
                <a:cs typeface="Courier New" panose="02070309020205020404" pitchFamily="49" charset="0"/>
              </a:rPr>
              <a:t>T pi = T(3.14159265358979323846</a:t>
            </a:r>
            <a:r>
              <a:rPr lang="sk-SK" altLang="sk-SK" sz="2000" dirty="0">
                <a:cs typeface="Courier New" panose="02070309020205020404" pitchFamily="49" charset="0"/>
              </a:rPr>
              <a:t>);  </a:t>
            </a:r>
            <a:endParaRPr lang="sk-SK" altLang="sk-SK" sz="2000" dirty="0" smtClean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altLang="sk-SK" sz="2000" dirty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altLang="sk-SK" sz="2000" dirty="0" smtClean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dirty="0" smtClean="0">
                <a:cs typeface="Courier New" panose="02070309020205020404" pitchFamily="49" charset="0"/>
              </a:rPr>
              <a:t> </a:t>
            </a:r>
            <a:r>
              <a:rPr lang="sk-SK" altLang="sk-SK" sz="2000" dirty="0">
                <a:solidFill>
                  <a:srgbClr val="666666"/>
                </a:solidFill>
                <a:cs typeface="Courier New" panose="02070309020205020404" pitchFamily="49" charset="0"/>
              </a:rPr>
              <a:t>// </a:t>
            </a:r>
            <a:r>
              <a:rPr lang="sk-SK" altLang="sk-SK" sz="2000" dirty="0" smtClean="0">
                <a:solidFill>
                  <a:srgbClr val="666666"/>
                </a:solidFill>
                <a:cs typeface="Courier New" panose="02070309020205020404" pitchFamily="49" charset="0"/>
              </a:rPr>
              <a:t>Použitie:</a:t>
            </a:r>
            <a:r>
              <a:rPr lang="sk-SK" altLang="sk-SK" sz="2000" dirty="0" smtClean="0">
                <a:cs typeface="Courier New" panose="02070309020205020404" pitchFamily="49" charset="0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b="1" dirty="0" err="1"/>
              <a:t>template</a:t>
            </a:r>
            <a:r>
              <a:rPr lang="sk-SK" altLang="sk-SK" sz="2000" b="1" dirty="0">
                <a:cs typeface="Courier New" panose="02070309020205020404" pitchFamily="49" charset="0"/>
              </a:rPr>
              <a:t>&lt;</a:t>
            </a:r>
            <a:r>
              <a:rPr lang="sk-SK" altLang="sk-SK" sz="2000" b="1" dirty="0" err="1">
                <a:cs typeface="Courier New" panose="02070309020205020404" pitchFamily="49" charset="0"/>
              </a:rPr>
              <a:t>typename</a:t>
            </a:r>
            <a:r>
              <a:rPr lang="sk-SK" altLang="sk-SK" sz="2000" b="1" dirty="0">
                <a:cs typeface="Courier New" panose="02070309020205020404" pitchFamily="49" charset="0"/>
              </a:rPr>
              <a:t> T&gt;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 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altLang="sk-SK" sz="2000" b="1" dirty="0" smtClean="0">
                <a:cs typeface="Courier New" panose="02070309020205020404" pitchFamily="49" charset="0"/>
              </a:rPr>
              <a:t>T </a:t>
            </a:r>
            <a:r>
              <a:rPr lang="sk-SK" altLang="sk-SK" sz="2000" b="1" dirty="0" err="1" smtClean="0">
                <a:cs typeface="Courier New" panose="02070309020205020404" pitchFamily="49" charset="0"/>
              </a:rPr>
              <a:t>PlochaKruhu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(T </a:t>
            </a:r>
            <a:r>
              <a:rPr lang="sk-SK" altLang="sk-SK" sz="2000" b="1" dirty="0">
                <a:cs typeface="Courier New" panose="02070309020205020404" pitchFamily="49" charset="0"/>
              </a:rPr>
              <a:t>r) { </a:t>
            </a:r>
            <a:r>
              <a:rPr lang="sk-SK" altLang="sk-SK" sz="2000" b="1" dirty="0" err="1">
                <a:cs typeface="Courier New" panose="02070309020205020404" pitchFamily="49" charset="0"/>
              </a:rPr>
              <a:t>return</a:t>
            </a:r>
            <a:r>
              <a:rPr lang="sk-SK" altLang="sk-SK" sz="2000" b="1" dirty="0">
                <a:cs typeface="Courier New" panose="02070309020205020404" pitchFamily="49" charset="0"/>
              </a:rPr>
              <a:t> pi&lt;T&gt; * r * r; </a:t>
            </a:r>
            <a:r>
              <a:rPr lang="sk-SK" altLang="sk-SK" sz="2000" b="1" dirty="0" smtClean="0">
                <a:cs typeface="Courier New" panose="02070309020205020404" pitchFamily="49" charset="0"/>
              </a:rPr>
              <a:t>}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sz="2000" b="1" dirty="0"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en-US" sz="2000" b="1" dirty="0" smtClean="0">
                <a:cs typeface="Courier New" panose="02070309020205020404" pitchFamily="49" charset="0"/>
              </a:rPr>
              <a:t>double</a:t>
            </a:r>
            <a:r>
              <a:rPr lang="sk-SK" sz="2000" b="1" dirty="0" smtClean="0">
                <a:cs typeface="Courier New" panose="02070309020205020404" pitchFamily="49" charset="0"/>
              </a:rPr>
              <a:t> p</a:t>
            </a:r>
            <a:r>
              <a:rPr lang="en-US" sz="2000" b="1" dirty="0" smtClean="0"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cs typeface="Courier New" panose="02070309020205020404" pitchFamily="49" charset="0"/>
              </a:rPr>
              <a:t>PlochaKruhu</a:t>
            </a:r>
            <a:r>
              <a:rPr lang="en-US" sz="2000" b="1" dirty="0" smtClean="0">
                <a:cs typeface="Courier New" panose="02070309020205020404" pitchFamily="49" charset="0"/>
              </a:rPr>
              <a:t>&lt;double&gt;(10.3);</a:t>
            </a:r>
          </a:p>
          <a:p>
            <a:pPr marL="0" lvl="1" indent="0" eaLnBrk="1" hangingPunct="1">
              <a:lnSpc>
                <a:spcPct val="90000"/>
              </a:lnSpc>
              <a:buNone/>
            </a:pPr>
            <a:r>
              <a:rPr lang="sk-SK" sz="2000" b="1" dirty="0" err="1">
                <a:cs typeface="Courier New" panose="02070309020205020404" pitchFamily="49" charset="0"/>
              </a:rPr>
              <a:t>float</a:t>
            </a:r>
            <a:r>
              <a:rPr lang="sk-SK" sz="2000" b="1" dirty="0">
                <a:cs typeface="Courier New" panose="02070309020205020404" pitchFamily="49" charset="0"/>
              </a:rPr>
              <a:t> </a:t>
            </a:r>
            <a:r>
              <a:rPr lang="sk-SK" sz="2000" b="1" dirty="0" smtClean="0">
                <a:cs typeface="Courier New" panose="02070309020205020404" pitchFamily="49" charset="0"/>
              </a:rPr>
              <a:t>p</a:t>
            </a:r>
            <a:r>
              <a:rPr lang="en-US" sz="2000" b="1" dirty="0" smtClean="0">
                <a:cs typeface="Courier New" panose="02070309020205020404" pitchFamily="49" charset="0"/>
              </a:rPr>
              <a:t> = </a:t>
            </a:r>
            <a:r>
              <a:rPr lang="en-US" sz="2000" b="1" dirty="0" err="1" smtClean="0">
                <a:cs typeface="Courier New" panose="02070309020205020404" pitchFamily="49" charset="0"/>
              </a:rPr>
              <a:t>PlochaKruhu</a:t>
            </a:r>
            <a:r>
              <a:rPr lang="en-US" sz="2000" b="1" dirty="0" smtClean="0">
                <a:cs typeface="Courier New" panose="02070309020205020404" pitchFamily="49" charset="0"/>
              </a:rPr>
              <a:t>&lt;float&gt;(</a:t>
            </a:r>
            <a:r>
              <a:rPr lang="en-US" sz="2000" b="1" dirty="0">
                <a:cs typeface="Courier New" panose="02070309020205020404" pitchFamily="49" charset="0"/>
              </a:rPr>
              <a:t>10.3);</a:t>
            </a:r>
            <a:endParaRPr lang="sk-SK" sz="2000" b="1" dirty="0"/>
          </a:p>
          <a:p>
            <a:pPr marL="0" lvl="1" indent="0" eaLnBrk="1" hangingPunct="1">
              <a:lnSpc>
                <a:spcPct val="90000"/>
              </a:lnSpc>
              <a:buNone/>
            </a:pPr>
            <a:endParaRPr lang="sk-SK" sz="2000" b="1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18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27682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err="1" smtClean="0"/>
              <a:t>constexpr</a:t>
            </a:r>
            <a:endParaRPr lang="sk-SK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19</a:t>
            </a:fld>
            <a:endParaRPr lang="sk-SK" dirty="0" smtClean="0"/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68313" y="1084094"/>
            <a:ext cx="46089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C++98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! chyba</a:t>
            </a:r>
            <a:endParaRPr kumimoji="0" lang="sk-SK" alt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7391" y="2989401"/>
            <a:ext cx="64524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C++11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sk-SK" altLang="sk-SK" sz="2400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OK</a:t>
            </a:r>
            <a:endParaRPr kumimoji="0" lang="sk-SK" altLang="sk-SK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Šablóny (template)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k-SK" b="1" dirty="0" smtClean="0"/>
              <a:t>Vzor pre:</a:t>
            </a:r>
          </a:p>
          <a:p>
            <a:pPr eaLnBrk="1" hangingPunct="1"/>
            <a:endParaRPr lang="sk-SK" dirty="0"/>
          </a:p>
          <a:p>
            <a:pPr eaLnBrk="1" hangingPunct="1"/>
            <a:r>
              <a:rPr lang="en-US" dirty="0" err="1" smtClean="0"/>
              <a:t>Popis</a:t>
            </a:r>
            <a:r>
              <a:rPr lang="en-US" dirty="0" smtClean="0"/>
              <a:t> </a:t>
            </a:r>
            <a:r>
              <a:rPr lang="en-US" dirty="0" err="1" smtClean="0"/>
              <a:t>mno</a:t>
            </a:r>
            <a:r>
              <a:rPr lang="sk-SK" dirty="0" err="1" smtClean="0"/>
              <a:t>žin</a:t>
            </a:r>
            <a:r>
              <a:rPr lang="sk-SK" dirty="0" err="1" smtClean="0"/>
              <a:t>y</a:t>
            </a:r>
            <a:r>
              <a:rPr lang="sk-SK" dirty="0" smtClean="0"/>
              <a:t> funkcii</a:t>
            </a:r>
          </a:p>
          <a:p>
            <a:pPr eaLnBrk="1" hangingPunct="1"/>
            <a:r>
              <a:rPr lang="sk-SK" dirty="0" smtClean="0"/>
              <a:t>Popis množiny tried</a:t>
            </a:r>
          </a:p>
          <a:p>
            <a:pPr eaLnBrk="1" hangingPunct="1"/>
            <a:r>
              <a:rPr lang="sk-SK" dirty="0" smtClean="0"/>
              <a:t>Skupina premenných – odlíšené typom</a:t>
            </a:r>
            <a:endParaRPr lang="sk-SK" dirty="0" smtClean="0"/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smtClean="0"/>
              <a:t>Explicitné vytvorenie inštancie šablóny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inštancie šablón sa vytvárajú automaticky, keď sú potrebné</a:t>
            </a:r>
          </a:p>
          <a:p>
            <a:pPr eaLnBrk="1" hangingPunct="1"/>
            <a:r>
              <a:rPr lang="sk-SK" smtClean="0"/>
              <a:t>Musíme dávať definíciu tela šablóny do hlavičkových súborov (pred volanie)</a:t>
            </a:r>
          </a:p>
          <a:p>
            <a:pPr eaLnBrk="1" hangingPunct="1"/>
            <a:r>
              <a:rPr lang="sk-SK" smtClean="0"/>
              <a:t>Vytvorenie inštancie šablóny v module bez volania</a:t>
            </a:r>
          </a:p>
          <a:p>
            <a:pPr lvl="2" eaLnBrk="1" hangingPunct="1">
              <a:buFontTx/>
              <a:buNone/>
            </a:pPr>
            <a:r>
              <a:rPr lang="sk-SK" smtClean="0"/>
              <a:t>template</a:t>
            </a:r>
            <a:r>
              <a:rPr lang="en-US" smtClean="0"/>
              <a:t> long max&lt;long&gt;(long, long);</a:t>
            </a:r>
          </a:p>
          <a:p>
            <a:pPr eaLnBrk="1" hangingPunct="1"/>
            <a:endParaRPr lang="sk-SK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3</a:t>
            </a:fld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(</a:t>
            </a:r>
            <a:r>
              <a:rPr lang="sk-SK" dirty="0" err="1" smtClean="0"/>
              <a:t>template</a:t>
            </a:r>
            <a:r>
              <a:rPr lang="sk-SK" dirty="0" smtClean="0"/>
              <a:t>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Náhrada </a:t>
            </a:r>
            <a:r>
              <a:rPr lang="sk-SK" dirty="0" err="1" smtClean="0"/>
              <a:t>makier</a:t>
            </a:r>
            <a:endParaRPr lang="sk-SK" dirty="0" smtClean="0"/>
          </a:p>
          <a:p>
            <a:pPr eaLnBrk="1" hangingPunct="1"/>
            <a:r>
              <a:rPr lang="sk-SK" dirty="0" smtClean="0"/>
              <a:t>Inštancia šablóny</a:t>
            </a:r>
            <a:endParaRPr lang="sk-SK" dirty="0" smtClean="0"/>
          </a:p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4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7718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- deklarácia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268288" lvl="2" indent="-250825" eaLnBrk="1" hangingPunct="1">
              <a:buFontTx/>
              <a:buNone/>
            </a:pPr>
            <a:r>
              <a:rPr lang="en-US" dirty="0" smtClean="0"/>
              <a:t>t</a:t>
            </a:r>
            <a:r>
              <a:rPr lang="sk-SK" dirty="0" err="1" smtClean="0"/>
              <a:t>emplate</a:t>
            </a:r>
            <a:r>
              <a:rPr lang="sk-SK" dirty="0" smtClean="0"/>
              <a:t> </a:t>
            </a:r>
            <a:r>
              <a:rPr lang="en-US" dirty="0" smtClean="0"/>
              <a:t>&lt;</a:t>
            </a:r>
            <a:r>
              <a:rPr lang="en-US" dirty="0" err="1" smtClean="0"/>
              <a:t>zoznam</a:t>
            </a:r>
            <a:r>
              <a:rPr lang="en-US" dirty="0" smtClean="0"/>
              <a:t>-</a:t>
            </a:r>
            <a:r>
              <a:rPr lang="sk-SK" dirty="0" smtClean="0"/>
              <a:t>formálnych-parametrov</a:t>
            </a:r>
            <a:r>
              <a:rPr lang="en-US" dirty="0" smtClean="0"/>
              <a:t>&gt; </a:t>
            </a:r>
            <a:r>
              <a:rPr lang="en-US" dirty="0" err="1" smtClean="0"/>
              <a:t>deklar</a:t>
            </a:r>
            <a:r>
              <a:rPr lang="sk-SK" dirty="0" smtClean="0"/>
              <a:t>á</a:t>
            </a:r>
            <a:r>
              <a:rPr lang="en-US" dirty="0" err="1" smtClean="0"/>
              <a:t>cia</a:t>
            </a:r>
            <a:endParaRPr lang="sk-SK" dirty="0" smtClean="0"/>
          </a:p>
          <a:p>
            <a:pPr marL="268288" lvl="2" indent="-250825" eaLnBrk="1" hangingPunct="1">
              <a:buFontTx/>
              <a:buNone/>
            </a:pPr>
            <a:endParaRPr lang="sk-SK" dirty="0"/>
          </a:p>
          <a:p>
            <a:pPr eaLnBrk="1" hangingPunct="1">
              <a:buFontTx/>
              <a:buChar char="-"/>
            </a:pPr>
            <a:r>
              <a:rPr lang="sk-SK" sz="2800" dirty="0" smtClean="0"/>
              <a:t>Hodnotové</a:t>
            </a:r>
          </a:p>
          <a:p>
            <a:pPr eaLnBrk="1" hangingPunct="1">
              <a:buFontTx/>
              <a:buChar char="-"/>
            </a:pPr>
            <a:r>
              <a:rPr lang="sk-SK" sz="2800" dirty="0" smtClean="0"/>
              <a:t>Typové</a:t>
            </a:r>
          </a:p>
          <a:p>
            <a:pPr eaLnBrk="1" hangingPunct="1">
              <a:buFontTx/>
              <a:buChar char="-"/>
            </a:pPr>
            <a:r>
              <a:rPr lang="sk-SK" sz="2800" dirty="0" smtClean="0"/>
              <a:t>Šablónové</a:t>
            </a:r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5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6399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– typové parametre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268288" lvl="2" indent="-250825" eaLnBrk="1" hangingPunct="1">
              <a:buFontTx/>
              <a:buNone/>
            </a:pPr>
            <a:r>
              <a:rPr lang="en-US" dirty="0" smtClean="0"/>
              <a:t>t</a:t>
            </a:r>
            <a:r>
              <a:rPr lang="sk-SK" dirty="0" err="1" smtClean="0"/>
              <a:t>emplate</a:t>
            </a:r>
            <a:r>
              <a:rPr lang="sk-SK" dirty="0" smtClean="0"/>
              <a:t> </a:t>
            </a:r>
            <a:r>
              <a:rPr lang="en-US" dirty="0" smtClean="0"/>
              <a:t>&lt;</a:t>
            </a:r>
            <a:r>
              <a:rPr lang="sk-SK" dirty="0" err="1" smtClean="0"/>
              <a:t>typename</a:t>
            </a:r>
            <a:r>
              <a:rPr lang="sk-SK" dirty="0" smtClean="0"/>
              <a:t> T = </a:t>
            </a:r>
            <a:r>
              <a:rPr lang="sk-SK" dirty="0" err="1" smtClean="0"/>
              <a:t>double</a:t>
            </a:r>
            <a:r>
              <a:rPr lang="en-US" dirty="0" smtClean="0"/>
              <a:t>&gt; </a:t>
            </a:r>
            <a:r>
              <a:rPr lang="sk-SK" dirty="0" err="1" smtClean="0"/>
              <a:t>class</a:t>
            </a:r>
            <a:r>
              <a:rPr lang="sk-SK" dirty="0" smtClean="0"/>
              <a:t> komplex;</a:t>
            </a:r>
          </a:p>
          <a:p>
            <a:pPr marL="268288" lvl="2" indent="-250825" eaLnBrk="1" hangingPunct="1">
              <a:buFontTx/>
              <a:buNone/>
            </a:pPr>
            <a:r>
              <a:rPr lang="sk-SK" sz="2800" dirty="0" smtClean="0">
                <a:solidFill>
                  <a:schemeClr val="accent2"/>
                </a:solidFill>
                <a:ea typeface="+mn-ea"/>
                <a:cs typeface="+mn-cs"/>
              </a:rPr>
              <a:t>				alebo</a:t>
            </a:r>
            <a:endParaRPr lang="sk-SK" sz="2800" dirty="0">
              <a:solidFill>
                <a:schemeClr val="accent2"/>
              </a:solidFill>
              <a:ea typeface="+mn-ea"/>
              <a:cs typeface="+mn-cs"/>
            </a:endParaRPr>
          </a:p>
          <a:p>
            <a:pPr marL="268288" lvl="2" indent="-250825" eaLnBrk="1" hangingPunct="1">
              <a:buNone/>
            </a:pPr>
            <a:r>
              <a:rPr lang="en-US" dirty="0"/>
              <a:t>t</a:t>
            </a:r>
            <a:r>
              <a:rPr lang="sk-SK" dirty="0" err="1"/>
              <a:t>emplate</a:t>
            </a:r>
            <a:r>
              <a:rPr lang="sk-SK" dirty="0"/>
              <a:t> </a:t>
            </a:r>
            <a:r>
              <a:rPr lang="en-US" dirty="0" smtClean="0"/>
              <a:t>&lt;</a:t>
            </a:r>
            <a:r>
              <a:rPr lang="sk-SK" dirty="0" err="1" smtClean="0"/>
              <a:t>class</a:t>
            </a:r>
            <a:r>
              <a:rPr lang="sk-SK" dirty="0" smtClean="0"/>
              <a:t> </a:t>
            </a:r>
            <a:r>
              <a:rPr lang="sk-SK" dirty="0"/>
              <a:t>T = </a:t>
            </a:r>
            <a:r>
              <a:rPr lang="sk-SK" dirty="0" err="1"/>
              <a:t>double</a:t>
            </a:r>
            <a:r>
              <a:rPr lang="en-US" dirty="0"/>
              <a:t>&gt; </a:t>
            </a:r>
            <a:r>
              <a:rPr lang="sk-SK" dirty="0" err="1"/>
              <a:t>class</a:t>
            </a:r>
            <a:r>
              <a:rPr lang="sk-SK" dirty="0"/>
              <a:t> komplex;</a:t>
            </a:r>
          </a:p>
          <a:p>
            <a:pPr marL="268288" lvl="2" indent="-250825" eaLnBrk="1" hangingPunct="1">
              <a:buFontTx/>
              <a:buNone/>
            </a:pPr>
            <a:endParaRPr lang="sk-SK" dirty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6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67017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– hodnotové parametre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280920" cy="5732462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360363" lvl="2" indent="-342900" eaLnBrk="1" hangingPunct="1">
              <a:buFontTx/>
              <a:buChar char="-"/>
            </a:pPr>
            <a:r>
              <a:rPr lang="sk-SK" dirty="0" smtClean="0"/>
              <a:t>Celočíselné typy</a:t>
            </a:r>
            <a:endParaRPr lang="sk-SK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0363" lvl="2" indent="-342900" eaLnBrk="1" hangingPunct="1">
              <a:buFontTx/>
              <a:buChar char="-"/>
            </a:pPr>
            <a:r>
              <a:rPr lang="sk-SK" dirty="0"/>
              <a:t>Vymenovacie </a:t>
            </a:r>
            <a:r>
              <a:rPr lang="sk-SK" dirty="0" smtClean="0"/>
              <a:t>typy</a:t>
            </a:r>
            <a:endParaRPr lang="sk-SK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60363" lvl="2" indent="-342900" eaLnBrk="1" hangingPunct="1">
              <a:buFontTx/>
              <a:buChar char="-"/>
            </a:pPr>
            <a:r>
              <a:rPr lang="sk-SK" dirty="0"/>
              <a:t>Smerník na objekt</a:t>
            </a:r>
          </a:p>
          <a:p>
            <a:pPr marL="360363" lvl="2" indent="-342900" eaLnBrk="1" hangingPunct="1">
              <a:buFontTx/>
              <a:buChar char="-"/>
            </a:pPr>
            <a:r>
              <a:rPr lang="sk-SK" dirty="0"/>
              <a:t>Odkaz </a:t>
            </a:r>
            <a:r>
              <a:rPr lang="sk-SK" dirty="0" smtClean="0"/>
              <a:t>objekt</a:t>
            </a:r>
          </a:p>
          <a:p>
            <a:pPr marL="360363" lvl="2" indent="-342900" eaLnBrk="1" hangingPunct="1">
              <a:buFontTx/>
              <a:buChar char="-"/>
            </a:pPr>
            <a:r>
              <a:rPr lang="sk-SK" dirty="0" smtClean="0"/>
              <a:t>Smerník na funkciu</a:t>
            </a:r>
          </a:p>
          <a:p>
            <a:pPr marL="360363" lvl="2" indent="-342900" eaLnBrk="1" hangingPunct="1">
              <a:buFontTx/>
              <a:buChar char="-"/>
            </a:pPr>
            <a:r>
              <a:rPr lang="sk-SK" dirty="0" smtClean="0"/>
              <a:t>Odkaz na funkciu</a:t>
            </a:r>
          </a:p>
          <a:p>
            <a:pPr marL="360363" lvl="2" indent="-342900" eaLnBrk="1" hangingPunct="1">
              <a:buFontTx/>
              <a:buChar char="-"/>
            </a:pPr>
            <a:r>
              <a:rPr lang="sk-SK" dirty="0" smtClean="0"/>
              <a:t>Smerník na triedu</a:t>
            </a:r>
          </a:p>
          <a:p>
            <a:pPr marL="360363" lvl="2" indent="-342900" eaLnBrk="1" hangingPunct="1">
              <a:buFontTx/>
              <a:buChar char="-"/>
            </a:pPr>
            <a:r>
              <a:rPr lang="sk-SK" dirty="0" err="1"/>
              <a:t>s</a:t>
            </a:r>
            <a:r>
              <a:rPr lang="sk-SK" dirty="0" err="1" smtClean="0"/>
              <a:t>td</a:t>
            </a:r>
            <a:r>
              <a:rPr lang="sk-SK" dirty="0" smtClean="0"/>
              <a:t>::</a:t>
            </a:r>
            <a:r>
              <a:rPr lang="sk-SK" dirty="0" err="1" smtClean="0"/>
              <a:t>nullptr_t</a:t>
            </a:r>
            <a:endParaRPr lang="sk-SK" dirty="0" smtClean="0"/>
          </a:p>
          <a:p>
            <a:pPr marL="360363" lvl="2" indent="-342900" eaLnBrk="1" hangingPunct="1">
              <a:buFontTx/>
              <a:buChar char="-"/>
            </a:pPr>
            <a:endParaRPr lang="sk-SK" dirty="0"/>
          </a:p>
          <a:p>
            <a:pPr eaLnBrk="1" hangingPunct="1"/>
            <a:r>
              <a:rPr lang="en-US" sz="2000" dirty="0" err="1" smtClean="0"/>
              <a:t>ako</a:t>
            </a:r>
            <a:r>
              <a:rPr lang="en-US" sz="2000" dirty="0" smtClean="0"/>
              <a:t> </a:t>
            </a:r>
            <a:r>
              <a:rPr lang="en-US" sz="2000" dirty="0" err="1" smtClean="0"/>
              <a:t>kon</a:t>
            </a:r>
            <a:r>
              <a:rPr lang="sk-SK" sz="2000" dirty="0" smtClean="0"/>
              <a:t>š</a:t>
            </a:r>
            <a:r>
              <a:rPr lang="en-US" sz="2000" dirty="0" err="1" smtClean="0"/>
              <a:t>tanty</a:t>
            </a:r>
            <a:endParaRPr lang="sk-SK" sz="2000" dirty="0" smtClean="0"/>
          </a:p>
          <a:p>
            <a:pPr marL="0" indent="0" eaLnBrk="1" hangingPunct="1">
              <a:buNone/>
            </a:pPr>
            <a:r>
              <a:rPr lang="sk-SK" sz="2800" dirty="0" err="1" smtClean="0"/>
              <a:t>template</a:t>
            </a:r>
            <a:r>
              <a:rPr lang="sk-SK" sz="2800" dirty="0" smtClean="0"/>
              <a:t> </a:t>
            </a:r>
            <a:r>
              <a:rPr lang="en-US" sz="2800" dirty="0" smtClean="0"/>
              <a:t>&lt;auto </a:t>
            </a:r>
            <a:r>
              <a:rPr lang="en-US" sz="2800" dirty="0" err="1" smtClean="0"/>
              <a:t>hodnota</a:t>
            </a:r>
            <a:r>
              <a:rPr lang="en-US" sz="2800" dirty="0" smtClean="0"/>
              <a:t>&gt; void f() {  … }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F&lt;10&gt;();</a:t>
            </a:r>
            <a:endParaRPr lang="en-US" sz="2800" dirty="0" smtClean="0"/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7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520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Šablóny – šablónové parametre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71" y="1125538"/>
            <a:ext cx="8280920" cy="5732462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360363" lvl="2" indent="-342900" eaLnBrk="1" hangingPunct="1">
              <a:buFontTx/>
              <a:buChar char="-"/>
            </a:pPr>
            <a:r>
              <a:rPr lang="sk-SK" dirty="0" smtClean="0"/>
              <a:t>Iná šablóna objektového typu</a:t>
            </a:r>
            <a:endParaRPr lang="sk-SK" b="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sk-SK" sz="2800" dirty="0" err="1" smtClean="0"/>
              <a:t>template</a:t>
            </a:r>
            <a:r>
              <a:rPr lang="sk-SK" sz="2800" dirty="0" smtClean="0"/>
              <a:t> </a:t>
            </a:r>
            <a:r>
              <a:rPr lang="en-US" sz="2800" dirty="0" smtClean="0"/>
              <a:t>&lt;</a:t>
            </a:r>
            <a:r>
              <a:rPr lang="sk-SK" sz="2800" dirty="0" err="1" smtClean="0"/>
              <a:t>class</a:t>
            </a:r>
            <a:r>
              <a:rPr lang="en-US" sz="2800" dirty="0" smtClean="0"/>
              <a:t> </a:t>
            </a:r>
            <a:r>
              <a:rPr lang="sk-SK" sz="2800" dirty="0" smtClean="0"/>
              <a:t>S, </a:t>
            </a:r>
            <a:r>
              <a:rPr lang="sk-SK" sz="2800" dirty="0" err="1" smtClean="0">
                <a:solidFill>
                  <a:srgbClr val="FF0000"/>
                </a:solidFill>
              </a:rPr>
              <a:t>template</a:t>
            </a:r>
            <a:r>
              <a:rPr lang="sk-SK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&lt;</a:t>
            </a:r>
            <a:r>
              <a:rPr lang="sk-SK" sz="2800" dirty="0" err="1" smtClean="0">
                <a:solidFill>
                  <a:srgbClr val="FF0000"/>
                </a:solidFill>
              </a:rPr>
              <a:t>class</a:t>
            </a:r>
            <a:r>
              <a:rPr lang="en-US" sz="2800" dirty="0" smtClean="0">
                <a:solidFill>
                  <a:srgbClr val="FF0000"/>
                </a:solidFill>
              </a:rPr>
              <a:t> T&gt; class R</a:t>
            </a:r>
            <a:r>
              <a:rPr lang="en-US" sz="2800" dirty="0" smtClean="0"/>
              <a:t>&gt; class </a:t>
            </a:r>
            <a:r>
              <a:rPr lang="en-US" sz="2800" dirty="0" err="1" smtClean="0"/>
              <a:t>kontajner</a:t>
            </a:r>
            <a:endParaRPr lang="en-US" sz="2800" dirty="0" smtClean="0"/>
          </a:p>
          <a:p>
            <a:pPr marL="0" indent="0" eaLnBrk="1" hangingPunct="1">
              <a:buNone/>
            </a:pPr>
            <a:r>
              <a:rPr lang="en-US" sz="2800" dirty="0" smtClean="0"/>
              <a:t> {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    R&lt;S&gt; data;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8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28234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2238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In</a:t>
            </a:r>
            <a:r>
              <a:rPr lang="sk-SK" dirty="0" err="1" smtClean="0"/>
              <a:t>štancia</a:t>
            </a:r>
            <a:r>
              <a:rPr lang="sk-SK" dirty="0" smtClean="0"/>
              <a:t> šablóny - parameter inej šablóny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571" y="1125538"/>
            <a:ext cx="8280920" cy="5732462"/>
          </a:xfrm>
        </p:spPr>
        <p:txBody>
          <a:bodyPr/>
          <a:lstStyle/>
          <a:p>
            <a:pPr lvl="2" eaLnBrk="1" hangingPunct="1">
              <a:buFontTx/>
              <a:buNone/>
            </a:pPr>
            <a:endParaRPr lang="sk-SK" sz="2000" dirty="0" smtClean="0"/>
          </a:p>
          <a:p>
            <a:pPr marL="0" indent="0" eaLnBrk="1" hangingPunct="1">
              <a:buNone/>
            </a:pPr>
            <a:endParaRPr lang="sk-SK" sz="2800" dirty="0" smtClean="0"/>
          </a:p>
          <a:p>
            <a:pPr marL="0" indent="0" eaLnBrk="1" hangingPunct="1">
              <a:buNone/>
            </a:pPr>
            <a:r>
              <a:rPr lang="sk-SK" sz="2800" dirty="0" err="1" smtClean="0"/>
              <a:t>template</a:t>
            </a:r>
            <a:r>
              <a:rPr lang="sk-SK" sz="2800" dirty="0" smtClean="0"/>
              <a:t> </a:t>
            </a:r>
            <a:r>
              <a:rPr lang="en-US" sz="2800" dirty="0" smtClean="0"/>
              <a:t>&lt;</a:t>
            </a:r>
            <a:r>
              <a:rPr lang="sk-SK" sz="2800" dirty="0" err="1" smtClean="0"/>
              <a:t>typename</a:t>
            </a:r>
            <a:r>
              <a:rPr lang="en-US" sz="2800" dirty="0" smtClean="0"/>
              <a:t> </a:t>
            </a:r>
            <a:r>
              <a:rPr lang="sk-SK" sz="2800" dirty="0" smtClean="0"/>
              <a:t>T </a:t>
            </a:r>
            <a:r>
              <a:rPr lang="en-US" sz="2800" dirty="0" smtClean="0"/>
              <a:t>= vector&lt;</a:t>
            </a:r>
            <a:r>
              <a:rPr lang="en-US" sz="2800" dirty="0" err="1" smtClean="0"/>
              <a:t>int</a:t>
            </a:r>
            <a:r>
              <a:rPr lang="en-US" sz="2800" b="1" dirty="0" smtClean="0">
                <a:solidFill>
                  <a:srgbClr val="FF0000"/>
                </a:solidFill>
              </a:rPr>
              <a:t>&gt;&gt;</a:t>
            </a:r>
            <a:r>
              <a:rPr lang="en-US" sz="2800" dirty="0" smtClean="0"/>
              <a:t> </a:t>
            </a:r>
            <a:r>
              <a:rPr lang="en-US" sz="2800" dirty="0" err="1" smtClean="0"/>
              <a:t>struct</a:t>
            </a:r>
            <a:r>
              <a:rPr lang="en-US" sz="2800" dirty="0" smtClean="0"/>
              <a:t> A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{  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 …</a:t>
            </a:r>
          </a:p>
          <a:p>
            <a:pPr marL="0" indent="0" eaLnBrk="1" hangingPunct="1">
              <a:buNone/>
            </a:pPr>
            <a:r>
              <a:rPr lang="en-US" sz="2800" dirty="0" smtClean="0"/>
              <a:t> }</a:t>
            </a:r>
          </a:p>
        </p:txBody>
      </p:sp>
      <p:pic>
        <p:nvPicPr>
          <p:cNvPr id="4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604448" y="6398832"/>
            <a:ext cx="442392" cy="33991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9</a:t>
            </a:fld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84819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498</Words>
  <Application>Microsoft Office PowerPoint</Application>
  <PresentationFormat>Prezentácia na obrazovke (4:3)</PresentationFormat>
  <Paragraphs>226</Paragraphs>
  <Slides>19</Slides>
  <Notes>19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19</vt:i4>
      </vt:variant>
    </vt:vector>
  </HeadingPairs>
  <TitlesOfParts>
    <vt:vector size="22" baseType="lpstr">
      <vt:lpstr>Arial</vt:lpstr>
      <vt:lpstr>Courier New</vt:lpstr>
      <vt:lpstr>Výchozí návrh</vt:lpstr>
      <vt:lpstr>Prezentácia programu PowerPoint</vt:lpstr>
      <vt:lpstr>Šablóny (template)</vt:lpstr>
      <vt:lpstr>Explicitné vytvorenie inštancie šablóny</vt:lpstr>
      <vt:lpstr>Šablóny (template)</vt:lpstr>
      <vt:lpstr>Šablóny - deklarácia</vt:lpstr>
      <vt:lpstr>Šablóny – typové parametre</vt:lpstr>
      <vt:lpstr>Šablóny – hodnotové parametre</vt:lpstr>
      <vt:lpstr>Šablóny – šablónové parametre</vt:lpstr>
      <vt:lpstr>Inštancia šablóny - parameter inej šablóny</vt:lpstr>
      <vt:lpstr>Šablóna tried – triedna šablóna</vt:lpstr>
      <vt:lpstr>Šablónová trieda – inštancia šablóny</vt:lpstr>
      <vt:lpstr>Šablónová trieda – inštancia šablóny</vt:lpstr>
      <vt:lpstr>Funkčná šablóna</vt:lpstr>
      <vt:lpstr>Príklad</vt:lpstr>
      <vt:lpstr>Príklad</vt:lpstr>
      <vt:lpstr>Priorita volania</vt:lpstr>
      <vt:lpstr>Šablóny aliasov</vt:lpstr>
      <vt:lpstr>Šablóny premenných</vt:lpstr>
      <vt:lpstr>constexpr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838</cp:revision>
  <dcterms:created xsi:type="dcterms:W3CDTF">2005-10-09T17:16:28Z</dcterms:created>
  <dcterms:modified xsi:type="dcterms:W3CDTF">2018-11-30T07:16:28Z</dcterms:modified>
</cp:coreProperties>
</file>