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9" autoAdjust="0"/>
  </p:normalViewPr>
  <p:slideViewPr>
    <p:cSldViewPr>
      <p:cViewPr varScale="1">
        <p:scale>
          <a:sx n="74" d="100"/>
          <a:sy n="74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035CF961-2DDA-48BD-8D08-77ADEAE07D6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8458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sk-SK" smtClean="0"/>
              <a:t>10, 10 prečo?</a:t>
            </a:r>
          </a:p>
        </p:txBody>
      </p:sp>
      <p:sp>
        <p:nvSpPr>
          <p:cNvPr id="922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910" indent="-2853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1400" indent="-22828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7960" indent="-22828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4520" indent="-22828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D51090-7433-4ABA-9315-AC76BFD40700}" type="slidenum">
              <a:rPr lang="sk-SK"/>
              <a:pPr eaLnBrk="1" hangingPunct="1"/>
              <a:t>32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A4F84-A157-4768-9808-F4CB481CF8A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46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C3B94-A0C8-4DFC-9C57-B3C54C84950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147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BF55C-D45C-4C36-BCE8-7CBBFE0595E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39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80B0D-684A-4649-BBF0-9A027E3249D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95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3B1E0-6DA0-4E29-A8CC-075E5A12A70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4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6F35A-D498-479D-85E0-99D6F206E4A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03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6C5D6-FEA7-4490-B6F4-20D3F5F97F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69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44089-8A3D-4C08-AFA1-95AC8C22C54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275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023CD-6609-48A8-8093-78D3020E53A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307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2346F-9F1E-483D-AD9C-7B0994A0F9C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11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57694-3CFA-4070-9DED-B8A24B90287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22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DE2E49-FD88-4968-9052-C5D7CA1E59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Parametre funkcie main</a:t>
            </a:r>
            <a:endParaRPr lang="sk-SK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k-SK" sz="2400" smtClean="0"/>
              <a:t>main má len dva parametre:</a:t>
            </a: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sk-SK" sz="2400" smtClean="0">
                <a:solidFill>
                  <a:srgbClr val="FF0000"/>
                </a:solidFill>
              </a:rPr>
              <a:t>main( unsigned int argc, char *argv[] ) { ... }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sk-SK" sz="2400" smtClean="0"/>
              <a:t>argc - počet parametrov na príkazovom riadku (včítane názvu</a:t>
            </a:r>
            <a:r>
              <a:rPr lang="en-US" sz="2400" smtClean="0"/>
              <a:t> </a:t>
            </a:r>
            <a:r>
              <a:rPr lang="sk-SK" sz="2400" smtClean="0"/>
              <a:t>programu)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sk-SK" sz="2400" smtClean="0"/>
              <a:t>argv - pole reťazcov (parametrov)</a:t>
            </a:r>
          </a:p>
          <a:p>
            <a:pPr>
              <a:lnSpc>
                <a:spcPct val="80000"/>
              </a:lnSpc>
            </a:pPr>
            <a:r>
              <a:rPr lang="sk-SK" sz="2400" smtClean="0"/>
              <a:t>agrv</a:t>
            </a:r>
            <a:r>
              <a:rPr lang="en-US" sz="2400" smtClean="0"/>
              <a:t>[0] – </a:t>
            </a:r>
            <a:r>
              <a:rPr lang="sk-SK" sz="2400" smtClean="0"/>
              <a:t>názov programu</a:t>
            </a:r>
          </a:p>
          <a:p>
            <a:pPr>
              <a:lnSpc>
                <a:spcPct val="80000"/>
              </a:lnSpc>
            </a:pPr>
            <a:endParaRPr lang="sk-SK" sz="2400" smtClean="0"/>
          </a:p>
          <a:p>
            <a:pPr>
              <a:lnSpc>
                <a:spcPct val="80000"/>
              </a:lnSpc>
            </a:pPr>
            <a:r>
              <a:rPr lang="sk-SK" sz="2400" smtClean="0"/>
              <a:t>príklad: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800" smtClean="0"/>
              <a:t>main( unsigned int argc, char *argv[] 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800" smtClean="0"/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800" smtClean="0"/>
              <a:t>	unsigned int i;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800" smtClean="0"/>
              <a:t>	for( i = 0 ; i &lt; argc ; i++ 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800" smtClean="0"/>
              <a:t>		printf( "%s ", argv[i] 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800" smtClean="0"/>
              <a:t>	printf( "\n" 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800" smtClean="0"/>
              <a:t>}</a:t>
            </a:r>
          </a:p>
          <a:p>
            <a:pPr>
              <a:lnSpc>
                <a:spcPct val="80000"/>
              </a:lnSpc>
            </a:pPr>
            <a:endParaRPr lang="sk-SK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extern</a:t>
            </a:r>
          </a:p>
          <a:p>
            <a:pPr lvl="1" eaLnBrk="1" hangingPunct="1"/>
            <a:r>
              <a:rPr lang="sk-SK" smtClean="0"/>
              <a:t>deklarácia funkcie – hlavička</a:t>
            </a:r>
          </a:p>
          <a:p>
            <a:pPr lvl="1" eaLnBrk="1" hangingPunct="1"/>
            <a:r>
              <a:rPr lang="sk-SK" smtClean="0"/>
              <a:t>kľúčové slovo </a:t>
            </a:r>
            <a:r>
              <a:rPr lang="sk-SK" b="1" smtClean="0"/>
              <a:t>extern</a:t>
            </a:r>
            <a:r>
              <a:rPr lang="sk-SK" smtClean="0"/>
              <a:t> pre funkcie je nepovinné, hlavičky funkcií sú implicitne typu </a:t>
            </a:r>
            <a:r>
              <a:rPr lang="sk-SK" b="1" smtClean="0"/>
              <a:t>extern</a:t>
            </a:r>
          </a:p>
          <a:p>
            <a:pPr lvl="1" eaLnBrk="1" hangingPunct="1"/>
            <a:r>
              <a:rPr lang="sk-SK" smtClean="0"/>
              <a:t>identifikátor funkcie sa dostane do tabuľky krížových referencií – implicitné chovanie hlavičiek funkcií</a:t>
            </a:r>
          </a:p>
          <a:p>
            <a:pPr eaLnBrk="1" hangingPunct="1"/>
            <a:r>
              <a:rPr lang="sk-SK" smtClean="0"/>
              <a:t>static</a:t>
            </a:r>
          </a:p>
          <a:p>
            <a:pPr lvl="1" eaLnBrk="1" hangingPunct="1"/>
            <a:r>
              <a:rPr lang="sk-SK" smtClean="0"/>
              <a:t>je opakom ku </a:t>
            </a:r>
            <a:r>
              <a:rPr lang="sk-SK" b="1" smtClean="0"/>
              <a:t>extern</a:t>
            </a:r>
            <a:r>
              <a:rPr lang="sk-SK" smtClean="0"/>
              <a:t> – identifikátor funkcie sa nedostane do tabuľky krížových referencií</a:t>
            </a:r>
          </a:p>
          <a:p>
            <a:pPr lvl="1"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50286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smtClean="0"/>
              <a:t>extern, static pre premenné a funkcie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 globálne premenné a funkcie sa extern a static používa pri linkovaní viacerých zdrojových súborov</a:t>
            </a:r>
          </a:p>
          <a:p>
            <a:pPr eaLnBrk="1" hangingPunct="1"/>
            <a:r>
              <a:rPr lang="sk-SK" b="1" smtClean="0"/>
              <a:t>static</a:t>
            </a:r>
            <a:r>
              <a:rPr lang="sk-SK" smtClean="0"/>
              <a:t> – funkcia/globálna premenná platná iba v danom zdrojovom súbore</a:t>
            </a:r>
          </a:p>
          <a:p>
            <a:pPr eaLnBrk="1" hangingPunct="1"/>
            <a:r>
              <a:rPr lang="sk-SK" b="1" smtClean="0"/>
              <a:t>extern</a:t>
            </a:r>
            <a:r>
              <a:rPr lang="sk-SK" smtClean="0"/>
              <a:t> – funkcia/globálna premenná platná v celom programe</a:t>
            </a:r>
          </a:p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62720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interrupt</a:t>
            </a:r>
          </a:p>
          <a:p>
            <a:pPr lvl="1" eaLnBrk="1" hangingPunct="1"/>
            <a:r>
              <a:rPr lang="sk-SK" smtClean="0"/>
              <a:t>funkcie, ktoré sú väčšinou volané cez prerušenie</a:t>
            </a:r>
          </a:p>
          <a:p>
            <a:pPr lvl="1" eaLnBrk="1" hangingPunct="1"/>
            <a:r>
              <a:rPr lang="sk-SK" smtClean="0"/>
              <a:t>pred spustením funkcie sa uchová aktuálny stav registrov</a:t>
            </a:r>
          </a:p>
          <a:p>
            <a:pPr lvl="1" eaLnBrk="1" hangingPunct="1"/>
            <a:r>
              <a:rPr lang="sk-SK" smtClean="0"/>
              <a:t>po ukončení funkcie je obnovený stav registrov</a:t>
            </a:r>
          </a:p>
          <a:p>
            <a:pPr lvl="1" eaLnBrk="1" hangingPunct="1"/>
            <a:r>
              <a:rPr lang="sk-SK" smtClean="0"/>
              <a:t>volanie funkcie je pomalšie</a:t>
            </a:r>
          </a:p>
        </p:txBody>
      </p:sp>
    </p:spTree>
    <p:extLst>
      <p:ext uri="{BB962C8B-B14F-4D97-AF65-F5344CB8AC3E}">
        <p14:creationId xmlns:p14="http://schemas.microsoft.com/office/powerpoint/2010/main" val="351325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inline</a:t>
            </a:r>
          </a:p>
          <a:p>
            <a:pPr lvl="1" eaLnBrk="1" hangingPunct="1"/>
            <a:r>
              <a:rPr lang="sk-SK" smtClean="0"/>
              <a:t>pre jednoduché funkcie</a:t>
            </a:r>
          </a:p>
          <a:p>
            <a:pPr lvl="1" eaLnBrk="1" hangingPunct="1"/>
            <a:r>
              <a:rPr lang="sk-SK" smtClean="0"/>
              <a:t>funkcia nie je volaná ako štandardná funkcia ale je kompilovaná priamo do volania</a:t>
            </a:r>
          </a:p>
          <a:p>
            <a:pPr lvl="1" eaLnBrk="1" hangingPunct="1"/>
            <a:r>
              <a:rPr lang="sk-SK" smtClean="0"/>
              <a:t>ak sa používa vo viacerých zdrojových súboroch, musí byť definovaná (aj s telom) v hlavičkovom súbore</a:t>
            </a:r>
          </a:p>
          <a:p>
            <a:pPr lvl="1" eaLnBrk="1" hangingPunct="1"/>
            <a:r>
              <a:rPr lang="sk-SK" smtClean="0"/>
              <a:t>nie je možné získať smerník na funkciu</a:t>
            </a:r>
          </a:p>
        </p:txBody>
      </p:sp>
    </p:spTree>
    <p:extLst>
      <p:ext uri="{BB962C8B-B14F-4D97-AF65-F5344CB8AC3E}">
        <p14:creationId xmlns:p14="http://schemas.microsoft.com/office/powerpoint/2010/main" val="321402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Veľké projekty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Rozdeliť program do viacerých zdrojových súborov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Používať hlavičkové súbory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V hlavičkovom súbore: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deklarácia štruktúr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deklarácia globálnych premenných s kľúčovým slovom </a:t>
            </a:r>
            <a:r>
              <a:rPr lang="sk-SK" sz="2000" b="1" smtClean="0"/>
              <a:t>extern</a:t>
            </a:r>
            <a:endParaRPr lang="sk-SK" sz="2000" smtClean="0"/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hlavičky funkcií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symbolické konštanty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Prekladač automaticky zistí závislosti zdrojových súborov na hlavičkových súboroch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Pri zmene hlavičkového súboru sa prekladajú len súbory, ktoré sú na ňom závislé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#</a:t>
            </a:r>
            <a:r>
              <a:rPr lang="sk-SK" sz="2400" smtClean="0"/>
              <a:t>include aj v súbore, kde sa funkcia definuje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linkovanie – tabuľka krížových referencií</a:t>
            </a:r>
          </a:p>
        </p:txBody>
      </p:sp>
    </p:spTree>
    <p:extLst>
      <p:ext uri="{BB962C8B-B14F-4D97-AF65-F5344CB8AC3E}">
        <p14:creationId xmlns:p14="http://schemas.microsoft.com/office/powerpoint/2010/main" val="159379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Premenlivý počet parametrov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1780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Premenlivý počet parametrov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smtClean="0"/>
              <a:t>Potrebné typy:</a:t>
            </a:r>
          </a:p>
          <a:p>
            <a:pPr marL="990600" lvl="1" indent="-533400" eaLnBrk="1" hangingPunct="1">
              <a:buFontTx/>
              <a:buNone/>
            </a:pPr>
            <a:r>
              <a:rPr lang="sk-SK" b="1" smtClean="0"/>
              <a:t>va_list</a:t>
            </a:r>
            <a:r>
              <a:rPr lang="sk-SK" smtClean="0"/>
              <a:t> – typ premennej ukazujúcej do zásobníka</a:t>
            </a:r>
          </a:p>
          <a:p>
            <a:pPr marL="609600" indent="-609600" eaLnBrk="1" hangingPunct="1"/>
            <a:r>
              <a:rPr lang="sk-SK" smtClean="0"/>
              <a:t>Používame makrá:</a:t>
            </a:r>
            <a:endParaRPr lang="sk-SK" b="1" smtClean="0"/>
          </a:p>
          <a:p>
            <a:pPr marL="990600" lvl="1" indent="-533400" eaLnBrk="1" hangingPunct="1">
              <a:buFontTx/>
              <a:buNone/>
            </a:pPr>
            <a:r>
              <a:rPr lang="sk-SK" b="1" smtClean="0"/>
              <a:t>va_start</a:t>
            </a:r>
            <a:r>
              <a:rPr lang="en-US" b="1" smtClean="0"/>
              <a:t>( va_list, last_fix_param)</a:t>
            </a:r>
          </a:p>
          <a:p>
            <a:pPr marL="1371600" lvl="2" indent="-457200" eaLnBrk="1" hangingPunct="1"/>
            <a:r>
              <a:rPr lang="sk-SK" smtClean="0"/>
              <a:t>inicializácia zásobníka</a:t>
            </a:r>
          </a:p>
          <a:p>
            <a:pPr marL="990600" lvl="1" indent="-533400" eaLnBrk="1" hangingPunct="1">
              <a:buFontTx/>
              <a:buNone/>
            </a:pPr>
            <a:r>
              <a:rPr lang="sk-SK" b="1" smtClean="0"/>
              <a:t>va_arg</a:t>
            </a:r>
            <a:r>
              <a:rPr lang="en-US" b="1" smtClean="0"/>
              <a:t>( va_list, typ )</a:t>
            </a:r>
          </a:p>
          <a:p>
            <a:pPr marL="1371600" lvl="2" indent="-457200" eaLnBrk="1" hangingPunct="1"/>
            <a:r>
              <a:rPr lang="sk-SK" smtClean="0"/>
              <a:t>vracia aktuálny parameter zo zásobníka</a:t>
            </a:r>
          </a:p>
          <a:p>
            <a:pPr marL="990600" lvl="1" indent="-533400" eaLnBrk="1" hangingPunct="1">
              <a:buFontTx/>
              <a:buNone/>
            </a:pPr>
            <a:r>
              <a:rPr lang="sk-SK" b="1" smtClean="0"/>
              <a:t>va_end</a:t>
            </a:r>
            <a:r>
              <a:rPr lang="en-US" b="1" smtClean="0"/>
              <a:t>( va_list )</a:t>
            </a:r>
          </a:p>
          <a:p>
            <a:pPr marL="1371600" lvl="2" indent="-457200" eaLnBrk="1" hangingPunct="1"/>
            <a:r>
              <a:rPr lang="sk-SK" smtClean="0"/>
              <a:t>upratanie zásobníka</a:t>
            </a:r>
          </a:p>
        </p:txBody>
      </p:sp>
    </p:spTree>
    <p:extLst>
      <p:ext uri="{BB962C8B-B14F-4D97-AF65-F5344CB8AC3E}">
        <p14:creationId xmlns:p14="http://schemas.microsoft.com/office/powerpoint/2010/main" val="368666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Príklad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Nap</a:t>
            </a:r>
            <a:r>
              <a:rPr lang="sk-SK" sz="1800" smtClean="0"/>
              <a:t>íšte funkciu max_double, ktorá vráti najväčší prvok so zadaných parametrov typu double. Prvý parameter bude počet prvkov.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Použitie: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double x </a:t>
            </a:r>
            <a:r>
              <a:rPr lang="en-US" sz="1400" smtClean="0"/>
              <a:t>= max_double( 4, 1.3, 2.4, 0.2, 9.6 );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Riešenie:</a:t>
            </a:r>
            <a:endParaRPr lang="en-US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#include &lt;stdio.h&gt;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#include &lt;stdarg.h&gt;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double</a:t>
            </a:r>
            <a:r>
              <a:rPr lang="sk-SK" sz="1400" smtClean="0"/>
              <a:t> </a:t>
            </a:r>
            <a:r>
              <a:rPr lang="en-US" sz="1400" smtClean="0"/>
              <a:t>max_double</a:t>
            </a:r>
            <a:r>
              <a:rPr lang="sk-SK" sz="1400" smtClean="0"/>
              <a:t> ( int </a:t>
            </a:r>
            <a:r>
              <a:rPr lang="en-US" sz="1400" smtClean="0"/>
              <a:t>num</a:t>
            </a:r>
            <a:r>
              <a:rPr lang="sk-SK" sz="1400" smtClean="0"/>
              <a:t>, ...)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{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int i = 0;</a:t>
            </a:r>
            <a:endParaRPr 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double ret = </a:t>
            </a:r>
            <a:r>
              <a:rPr lang="en-US" sz="1400" smtClean="0"/>
              <a:t>-100000;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</a:t>
            </a:r>
            <a:r>
              <a:rPr lang="sk-SK" sz="1400" smtClean="0"/>
              <a:t>va_list argptr;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</a:t>
            </a:r>
            <a:r>
              <a:rPr lang="sk-SK" sz="1400" smtClean="0"/>
              <a:t>va_start(argptr, </a:t>
            </a:r>
            <a:r>
              <a:rPr lang="en-US" sz="1400" smtClean="0"/>
              <a:t>num</a:t>
            </a:r>
            <a:r>
              <a:rPr lang="sk-SK" sz="1400" smtClean="0"/>
              <a:t>);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for( </a:t>
            </a:r>
            <a:r>
              <a:rPr lang="sk-SK" sz="1400" smtClean="0"/>
              <a:t>i = 0</a:t>
            </a:r>
            <a:r>
              <a:rPr lang="en-US" sz="1400" smtClean="0"/>
              <a:t> ; i &lt; num</a:t>
            </a:r>
            <a:r>
              <a:rPr lang="sk-SK" sz="1400" smtClean="0"/>
              <a:t> </a:t>
            </a:r>
            <a:r>
              <a:rPr lang="en-US" sz="1400" smtClean="0"/>
              <a:t>; i++ </a:t>
            </a:r>
            <a:r>
              <a:rPr lang="sk-SK" sz="1400" smtClean="0"/>
              <a:t>) {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	</a:t>
            </a:r>
            <a:r>
              <a:rPr lang="sk-SK" sz="1400" smtClean="0"/>
              <a:t>double </a:t>
            </a:r>
            <a:r>
              <a:rPr lang="en-US" sz="1400" smtClean="0"/>
              <a:t>x</a:t>
            </a:r>
            <a:r>
              <a:rPr lang="sk-SK" sz="1400" smtClean="0"/>
              <a:t> = va_arg( argptr, </a:t>
            </a:r>
            <a:r>
              <a:rPr lang="en-US" sz="1400" smtClean="0"/>
              <a:t>double</a:t>
            </a:r>
            <a:r>
              <a:rPr lang="sk-SK" sz="1400" smtClean="0"/>
              <a:t> );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	if( x &gt; ret ) ret = 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</a:t>
            </a:r>
            <a:r>
              <a:rPr lang="sk-SK" sz="1400" smtClean="0"/>
              <a:t>}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return ret;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}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int main()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{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</a:t>
            </a:r>
            <a:r>
              <a:rPr lang="sk-SK" sz="1400" smtClean="0"/>
              <a:t>double x </a:t>
            </a:r>
            <a:r>
              <a:rPr lang="en-US" sz="1400" smtClean="0"/>
              <a:t>= max_double( 4, 1.3, 2.4f, 0.2, 9.6 ); // float sa automaticky konvertuje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printf( “max = %f\n”, x );			// na double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3304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Metapríkazy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3113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Metapríkazy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Sú vykonávané preprekladačom</a:t>
            </a:r>
          </a:p>
          <a:p>
            <a:pPr eaLnBrk="1" hangingPunct="1"/>
            <a:r>
              <a:rPr lang="sk-SK" smtClean="0"/>
              <a:t>Začínajú znakom </a:t>
            </a:r>
            <a:r>
              <a:rPr lang="en-US" smtClean="0"/>
              <a:t>‘#’</a:t>
            </a:r>
            <a:endParaRPr lang="sk-SK" smtClean="0"/>
          </a:p>
          <a:p>
            <a:pPr eaLnBrk="1" hangingPunct="1"/>
            <a:r>
              <a:rPr lang="sk-SK" smtClean="0"/>
              <a:t>Typy metapríkazov:</a:t>
            </a:r>
          </a:p>
          <a:p>
            <a:pPr lvl="1" eaLnBrk="1" hangingPunct="1"/>
            <a:r>
              <a:rPr lang="sk-SK" smtClean="0"/>
              <a:t>symbolické konštanty</a:t>
            </a:r>
          </a:p>
          <a:p>
            <a:pPr lvl="1" eaLnBrk="1" hangingPunct="1"/>
            <a:r>
              <a:rPr lang="sk-SK" smtClean="0"/>
              <a:t>makrá</a:t>
            </a:r>
          </a:p>
          <a:p>
            <a:pPr lvl="1" eaLnBrk="1" hangingPunct="1"/>
            <a:r>
              <a:rPr lang="sk-SK" smtClean="0"/>
              <a:t>vkladanie súboru</a:t>
            </a:r>
          </a:p>
          <a:p>
            <a:pPr lvl="1" eaLnBrk="1" hangingPunct="1"/>
            <a:r>
              <a:rPr lang="sk-SK" smtClean="0"/>
              <a:t>podmienený preklad</a:t>
            </a:r>
          </a:p>
          <a:p>
            <a:pPr lvl="1" eaLnBrk="1" hangingPunct="1"/>
            <a:r>
              <a:rPr lang="sk-SK" smtClean="0"/>
              <a:t>direktívy pre prekladač</a:t>
            </a:r>
          </a:p>
        </p:txBody>
      </p:sp>
    </p:spTree>
    <p:extLst>
      <p:ext uri="{BB962C8B-B14F-4D97-AF65-F5344CB8AC3E}">
        <p14:creationId xmlns:p14="http://schemas.microsoft.com/office/powerpoint/2010/main" val="3036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Ukladacie triedy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4830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Symbolické konštanty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Nahrádza identifikátor textom uvedeným za ním</a:t>
            </a:r>
            <a:endParaRPr lang="cs-CZ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Zvykom je písať ich identifikátory veľkými písmenami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#define PI 3.1415926535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#define </a:t>
            </a:r>
            <a:r>
              <a:rPr lang="sk-SK" sz="1800" smtClean="0"/>
              <a:t>BIELA </a:t>
            </a:r>
            <a:r>
              <a:rPr lang="en-US" sz="1800" smtClean="0"/>
              <a:t>“biela”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Hodnota nemusí byť uvedená – využíva sa hlavne pri podmienenom preklade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#define WIN32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V hodnote môžu byť komentáre </a:t>
            </a:r>
            <a:r>
              <a:rPr lang="en-US" sz="2400" smtClean="0"/>
              <a:t>/*…*/ aj //...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#define MIN 2 /* minimalna hodnota */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#define MAX 10 // maximalna hodnota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for(int i=MIN ; i&lt;MAX ; i++){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platnosť symbolickej konštanty končí makroinštrukciou </a:t>
            </a:r>
            <a:r>
              <a:rPr lang="en-US" sz="2400" smtClean="0"/>
              <a:t>“</a:t>
            </a:r>
            <a:r>
              <a:rPr lang="sk-SK" sz="2400" smtClean="0"/>
              <a:t>undef</a:t>
            </a:r>
            <a:r>
              <a:rPr lang="en-US" sz="2400" smtClean="0"/>
              <a:t>”</a:t>
            </a:r>
            <a:endParaRPr lang="sk-SK" sz="24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#undef identifikátor</a:t>
            </a:r>
          </a:p>
          <a:p>
            <a:pPr eaLnBrk="1" hangingPunct="1">
              <a:lnSpc>
                <a:spcPct val="90000"/>
              </a:lnSpc>
            </a:pPr>
            <a:endParaRPr lang="sk-SK" sz="2400" smtClean="0"/>
          </a:p>
        </p:txBody>
      </p:sp>
    </p:spTree>
    <p:extLst>
      <p:ext uri="{BB962C8B-B14F-4D97-AF65-F5344CB8AC3E}">
        <p14:creationId xmlns:p14="http://schemas.microsoft.com/office/powerpoint/2010/main" val="3336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Makroinštrukcie - Makrá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#define identifikátor(zoznam parametrov) reťazec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definícia makra s formálnymi parametrami 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v  programe sa pri</a:t>
            </a:r>
            <a:r>
              <a:rPr lang="en-US" sz="1800" smtClean="0"/>
              <a:t> </a:t>
            </a:r>
            <a:r>
              <a:rPr lang="sk-SK" sz="1800" smtClean="0"/>
              <a:t>volaní makra dosadia za formálne parametre skutočné parametre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#define chodna(riadok,stlpec) gotoxy(stlpec,riadok)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použitie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chodna (3,2)</a:t>
            </a:r>
            <a:r>
              <a:rPr lang="en-US" sz="1400" smtClean="0"/>
              <a:t>	// preprekladac nahradi </a:t>
            </a:r>
            <a:r>
              <a:rPr lang="sk-SK" sz="1400" smtClean="0"/>
              <a:t>gotoxy(2,3)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operátor ## spája argumenty makra do jedného výrazu: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#define FUNKCIA(i,j) funkcia (i##j)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FUNKCIA (x,9)</a:t>
            </a:r>
            <a:r>
              <a:rPr lang="en-US" sz="1400" smtClean="0"/>
              <a:t>	// preprekladac nahradi </a:t>
            </a:r>
            <a:r>
              <a:rPr lang="sk-SK" sz="1400" smtClean="0"/>
              <a:t>funcia (x9)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ak je pred formálnym parametrom znak #, skutočný parameter je konvertovaný na reťazec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#define vypi(premenna) printf(#premenna"=%d\n",premenna)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x=10;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vypis(x);</a:t>
            </a:r>
            <a:r>
              <a:rPr lang="en-US" sz="1400" smtClean="0"/>
              <a:t>		// preprekladac nahradi </a:t>
            </a:r>
            <a:r>
              <a:rPr lang="sk-SK" sz="1400" smtClean="0"/>
              <a:t>printf("x""=%d\n",x);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ako identifikátory nesmú byť použité štandardné makrá C-jazyka (_STDC, _DATE, ...)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platnosť makra končí makroinštrukciou </a:t>
            </a:r>
            <a:r>
              <a:rPr lang="en-US" sz="1800" smtClean="0"/>
              <a:t>“</a:t>
            </a:r>
            <a:r>
              <a:rPr lang="sk-SK" sz="1800" smtClean="0"/>
              <a:t>undef</a:t>
            </a:r>
            <a:r>
              <a:rPr lang="en-US" sz="1800" smtClean="0"/>
              <a:t>”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#define pocet 200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....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#undef pocet</a:t>
            </a:r>
          </a:p>
          <a:p>
            <a:pPr eaLnBrk="1" hangingPunct="1">
              <a:lnSpc>
                <a:spcPct val="80000"/>
              </a:lnSpc>
            </a:pPr>
            <a:endParaRPr lang="sk-SK" sz="1800" smtClean="0"/>
          </a:p>
        </p:txBody>
      </p:sp>
    </p:spTree>
    <p:extLst>
      <p:ext uri="{BB962C8B-B14F-4D97-AF65-F5344CB8AC3E}">
        <p14:creationId xmlns:p14="http://schemas.microsoft.com/office/powerpoint/2010/main" val="36998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Makroinštrukcie - Makrá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280" cy="5732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dirty="0" smtClean="0"/>
              <a:t>Pri použití je odporúčané používať zátvorky: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každý použitý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celé makro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#define max(</a:t>
            </a:r>
            <a:r>
              <a:rPr lang="en-US" dirty="0" err="1" smtClean="0"/>
              <a:t>a,b</a:t>
            </a:r>
            <a:r>
              <a:rPr lang="en-US" dirty="0" smtClean="0"/>
              <a:t>) ((a)&gt;(b) ? (a) : (b))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x=max(</a:t>
            </a:r>
            <a:r>
              <a:rPr lang="en-US" dirty="0" err="1" smtClean="0"/>
              <a:t>a,max</a:t>
            </a:r>
            <a:r>
              <a:rPr lang="en-US" dirty="0" smtClean="0"/>
              <a:t>(</a:t>
            </a:r>
            <a:r>
              <a:rPr lang="en-US" dirty="0" err="1" smtClean="0"/>
              <a:t>b,c</a:t>
            </a:r>
            <a:r>
              <a:rPr lang="en-US" dirty="0" smtClean="0"/>
              <a:t>));	// </a:t>
            </a:r>
            <a:r>
              <a:rPr lang="en-US" dirty="0" err="1" smtClean="0"/>
              <a:t>ke</a:t>
            </a:r>
            <a:r>
              <a:rPr lang="sk-SK" dirty="0" smtClean="0"/>
              <a:t>ď</a:t>
            </a:r>
            <a:r>
              <a:rPr lang="en-US" dirty="0" smtClean="0"/>
              <a:t> </a:t>
            </a:r>
            <a:r>
              <a:rPr lang="en-US" dirty="0" err="1" smtClean="0"/>
              <a:t>nebud</a:t>
            </a:r>
            <a:r>
              <a:rPr lang="sk-SK" dirty="0" smtClean="0"/>
              <a:t>ú</a:t>
            </a:r>
            <a:r>
              <a:rPr lang="en-US" dirty="0" smtClean="0"/>
              <a:t> z</a:t>
            </a:r>
            <a:r>
              <a:rPr lang="sk-SK" dirty="0" smtClean="0"/>
              <a:t>á</a:t>
            </a:r>
            <a:r>
              <a:rPr lang="en-US" dirty="0" err="1" smtClean="0"/>
              <a:t>tvorky</a:t>
            </a:r>
            <a:r>
              <a:rPr lang="en-US" dirty="0" smtClean="0"/>
              <a:t>?</a:t>
            </a:r>
            <a:endParaRPr lang="sk-SK" dirty="0" smtClean="0"/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Výhody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rýchle operácie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podobné ako </a:t>
            </a:r>
            <a:r>
              <a:rPr lang="sk-SK" dirty="0" err="1" smtClean="0"/>
              <a:t>inline</a:t>
            </a:r>
            <a:r>
              <a:rPr lang="sk-SK" dirty="0" smtClean="0"/>
              <a:t> funkcie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jedno makro pre viaceré typy parametrov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Nevýhody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zle sa hľadá chyba</a:t>
            </a:r>
          </a:p>
        </p:txBody>
      </p:sp>
    </p:spTree>
    <p:extLst>
      <p:ext uri="{BB962C8B-B14F-4D97-AF65-F5344CB8AC3E}">
        <p14:creationId xmlns:p14="http://schemas.microsoft.com/office/powerpoint/2010/main" val="9755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Podmienený preklad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#if konštantný výraz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#elif konštantný výraz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#elif konštantný výraz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#else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#endif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predkladá sa iba jedna vetva, v ktorej je konštantný výraz nenulový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ak všetky konštantné výrazy sú nulové, bude sa preklať vetva </a:t>
            </a:r>
            <a:r>
              <a:rPr lang="en-US" sz="2000" smtClean="0"/>
              <a:t>#else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vetva #else </a:t>
            </a:r>
            <a:r>
              <a:rPr lang="sk-SK" sz="2000" smtClean="0"/>
              <a:t>je nepovinná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je možné využiť metaoperátor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defined (identifikátor)	// zátvorky sú nepovinné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kde: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defined(id) = 1	//ak bolo definované #define id, inak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defined(id) = 0	//ak id nie je definované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skrátenie: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#if defined</a:t>
            </a:r>
            <a:r>
              <a:rPr lang="en-US" sz="1600" smtClean="0"/>
              <a:t>(</a:t>
            </a:r>
            <a:r>
              <a:rPr lang="sk-SK" sz="1600" smtClean="0"/>
              <a:t>id</a:t>
            </a:r>
            <a:r>
              <a:rPr lang="en-US" sz="1600" smtClean="0"/>
              <a:t>)</a:t>
            </a:r>
            <a:r>
              <a:rPr lang="sk-SK" sz="1600" smtClean="0"/>
              <a:t>    &lt;=&gt; #ifdef id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#if !defined</a:t>
            </a:r>
            <a:r>
              <a:rPr lang="en-US" sz="1600" smtClean="0"/>
              <a:t>(</a:t>
            </a:r>
            <a:r>
              <a:rPr lang="sk-SK" sz="1600" smtClean="0"/>
              <a:t>id</a:t>
            </a:r>
            <a:r>
              <a:rPr lang="en-US" sz="1600" smtClean="0"/>
              <a:t>)</a:t>
            </a:r>
            <a:r>
              <a:rPr lang="sk-SK" sz="1600" smtClean="0"/>
              <a:t>   &lt;=&gt; #ifndef id</a:t>
            </a:r>
          </a:p>
          <a:p>
            <a:pPr eaLnBrk="1" hangingPunct="1">
              <a:lnSpc>
                <a:spcPct val="80000"/>
              </a:lnSpc>
            </a:pPr>
            <a:endParaRPr lang="sk-SK" sz="2000" smtClean="0"/>
          </a:p>
        </p:txBody>
      </p:sp>
    </p:spTree>
    <p:extLst>
      <p:ext uri="{BB962C8B-B14F-4D97-AF65-F5344CB8AC3E}">
        <p14:creationId xmlns:p14="http://schemas.microsoft.com/office/powerpoint/2010/main" val="15423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3200" smtClean="0"/>
              <a:t>Vloženie súboru do zdrojového programu </a:t>
            </a:r>
            <a:endParaRPr lang="sk-SK" sz="32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smtClean="0">
                <a:solidFill>
                  <a:srgbClr val="FF0000"/>
                </a:solidFill>
              </a:rPr>
              <a:t>#include "meno súboru</a:t>
            </a:r>
            <a:r>
              <a:rPr lang="en-US" sz="2000" smtClean="0">
                <a:solidFill>
                  <a:srgbClr val="FF0000"/>
                </a:solidFill>
              </a:rPr>
              <a:t>”</a:t>
            </a:r>
            <a:endParaRPr lang="sk-SK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vkladaný súbor vyhľadáva prednostne v aktuálnom adresári, až potom v adresároch, nastavených pomocou    OPTIONS/ENVIRONMENT/INCLUDE/DIRECTORIES</a:t>
            </a:r>
            <a:r>
              <a:rPr lang="en-US" sz="2000" smtClean="0"/>
              <a:t> </a:t>
            </a:r>
            <a:r>
              <a:rPr lang="sk-SK" sz="2000" smtClean="0"/>
              <a:t>resp. -I</a:t>
            </a:r>
            <a:r>
              <a:rPr lang="en-US" sz="2000" smtClean="0"/>
              <a:t>&lt;dir&gt;</a:t>
            </a:r>
            <a:endParaRPr lang="sk-SK" sz="2000" smtClean="0"/>
          </a:p>
          <a:p>
            <a:pPr eaLnBrk="1" hangingPunct="1">
              <a:lnSpc>
                <a:spcPct val="80000"/>
              </a:lnSpc>
            </a:pPr>
            <a:endParaRPr lang="sk-SK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>
                <a:solidFill>
                  <a:srgbClr val="FF0000"/>
                </a:solidFill>
              </a:rPr>
              <a:t>#include &lt;meno súboru&gt;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súbor vyhľadáva v adresároch OPT./ENV./INCLUDE DIRECTORIES resp. -I</a:t>
            </a:r>
            <a:r>
              <a:rPr lang="en-US" sz="2000" smtClean="0"/>
              <a:t>&lt;dir&gt;</a:t>
            </a:r>
            <a:endParaRPr lang="sk-SK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namiesto mena súboru je možné použiť makro, obsahujúce názov súboru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>
                <a:solidFill>
                  <a:srgbClr val="FF0000"/>
                </a:solidFill>
              </a:rPr>
              <a:t>#define subor "c:</a:t>
            </a:r>
            <a:r>
              <a:rPr lang="en-US" sz="2000" smtClean="0">
                <a:solidFill>
                  <a:srgbClr val="FF0000"/>
                </a:solidFill>
              </a:rPr>
              <a:t>\</a:t>
            </a:r>
            <a:r>
              <a:rPr lang="sk-SK" sz="2000" smtClean="0">
                <a:solidFill>
                  <a:srgbClr val="FF0000"/>
                </a:solidFill>
              </a:rPr>
              <a:t>\student</a:t>
            </a:r>
            <a:r>
              <a:rPr lang="en-US" sz="2000" smtClean="0">
                <a:solidFill>
                  <a:srgbClr val="FF0000"/>
                </a:solidFill>
              </a:rPr>
              <a:t>\</a:t>
            </a:r>
            <a:r>
              <a:rPr lang="sk-SK" sz="2000" smtClean="0">
                <a:solidFill>
                  <a:srgbClr val="FF0000"/>
                </a:solidFill>
              </a:rPr>
              <a:t>\vsuvka.c“</a:t>
            </a: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k-SK" sz="2000" smtClean="0">
                <a:solidFill>
                  <a:srgbClr val="FF0000"/>
                </a:solidFill>
              </a:rPr>
              <a:t># include subor</a:t>
            </a: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k-SK" sz="2000" smtClean="0">
                <a:solidFill>
                  <a:srgbClr val="FF0000"/>
                </a:solidFill>
              </a:rPr>
              <a:t>                 &lt;=&gt;</a:t>
            </a: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k-SK" sz="2000" smtClean="0">
                <a:solidFill>
                  <a:srgbClr val="FF0000"/>
                </a:solidFill>
              </a:rPr>
              <a:t>#include "c:\</a:t>
            </a:r>
            <a:r>
              <a:rPr lang="en-US" sz="2000" smtClean="0">
                <a:solidFill>
                  <a:srgbClr val="FF0000"/>
                </a:solidFill>
              </a:rPr>
              <a:t>\</a:t>
            </a:r>
            <a:r>
              <a:rPr lang="sk-SK" sz="2000" smtClean="0">
                <a:solidFill>
                  <a:srgbClr val="FF0000"/>
                </a:solidFill>
              </a:rPr>
              <a:t>student</a:t>
            </a:r>
            <a:r>
              <a:rPr lang="en-US" sz="2000" smtClean="0">
                <a:solidFill>
                  <a:srgbClr val="FF0000"/>
                </a:solidFill>
              </a:rPr>
              <a:t>\\</a:t>
            </a:r>
            <a:r>
              <a:rPr lang="sk-SK" sz="2000" smtClean="0">
                <a:solidFill>
                  <a:srgbClr val="FF0000"/>
                </a:solidFill>
              </a:rPr>
              <a:t>vsuvka.c"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vložený súbor môže opäť obsahovať direktívu   #include (nie je však povolená rekurzia - ani priama, ani nepriama)</a:t>
            </a:r>
          </a:p>
          <a:p>
            <a:pPr eaLnBrk="1" hangingPunct="1">
              <a:lnSpc>
                <a:spcPct val="80000"/>
              </a:lnSpc>
            </a:pPr>
            <a:endParaRPr lang="sk-SK" sz="2000" smtClean="0"/>
          </a:p>
          <a:p>
            <a:pPr eaLnBrk="1" hangingPunct="1">
              <a:lnSpc>
                <a:spcPct val="80000"/>
              </a:lnSpc>
            </a:pPr>
            <a:endParaRPr lang="sk-SK" sz="2000" smtClean="0"/>
          </a:p>
        </p:txBody>
      </p:sp>
    </p:spTree>
    <p:extLst>
      <p:ext uri="{BB962C8B-B14F-4D97-AF65-F5344CB8AC3E}">
        <p14:creationId xmlns:p14="http://schemas.microsoft.com/office/powerpoint/2010/main" val="37489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Nastavenie čísla riadku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dirty="0" smtClean="0"/>
              <a:t>#</a:t>
            </a:r>
            <a:r>
              <a:rPr lang="sk-SK" dirty="0" err="1" smtClean="0"/>
              <a:t>line</a:t>
            </a:r>
            <a:r>
              <a:rPr lang="sk-SK" dirty="0" smtClean="0"/>
              <a:t> konštanta súbor</a:t>
            </a:r>
          </a:p>
          <a:p>
            <a:pPr eaLnBrk="1" hangingPunct="1"/>
            <a:r>
              <a:rPr lang="sk-SK" dirty="0" smtClean="0"/>
              <a:t>nasledujúcemu </a:t>
            </a:r>
            <a:r>
              <a:rPr lang="sk-SK" smtClean="0"/>
              <a:t>riadku je priradené </a:t>
            </a:r>
            <a:r>
              <a:rPr lang="sk-SK" dirty="0" smtClean="0"/>
              <a:t>číslo "konštanta" a za zdrojový súbor sa považuje "súbor"</a:t>
            </a:r>
          </a:p>
          <a:p>
            <a:pPr eaLnBrk="1" hangingPunct="1"/>
            <a:r>
              <a:rPr lang="sk-SK" dirty="0" smtClean="0"/>
              <a:t>použitie - pri zisťovaní výskytu chýb pri preklade ak je vkladaný súbor generovaný z iného</a:t>
            </a:r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6395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Generovanie chyby pri preklade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mtClean="0"/>
              <a:t>#error hlásenie</a:t>
            </a:r>
          </a:p>
          <a:p>
            <a:pPr eaLnBrk="1" hangingPunct="1"/>
            <a:r>
              <a:rPr lang="sk-SK" smtClean="0"/>
              <a:t>Zobrazenie chybového hlásenia pri preklade a kompilácia sa považuje za neúspešnú</a:t>
            </a:r>
          </a:p>
          <a:p>
            <a:pPr eaLnBrk="1" hangingPunct="1"/>
            <a:r>
              <a:rPr lang="sk-SK" smtClean="0"/>
              <a:t>Používa sa pre upozornenie na nekorektný preklad</a:t>
            </a:r>
          </a:p>
          <a:p>
            <a:pPr lvl="2" eaLnBrk="1" hangingPunct="1">
              <a:buFontTx/>
              <a:buNone/>
            </a:pPr>
            <a:r>
              <a:rPr lang="sk-SK" smtClean="0"/>
              <a:t>#if .....</a:t>
            </a:r>
          </a:p>
          <a:p>
            <a:pPr lvl="2" eaLnBrk="1" hangingPunct="1">
              <a:buFontTx/>
              <a:buNone/>
            </a:pPr>
            <a:r>
              <a:rPr lang="sk-SK" smtClean="0"/>
              <a:t>#error </a:t>
            </a:r>
            <a:r>
              <a:rPr lang="en-US" smtClean="0"/>
              <a:t>CHYBA: Preklada sa nespravny subor</a:t>
            </a:r>
            <a:endParaRPr lang="sk-SK" smtClean="0"/>
          </a:p>
          <a:p>
            <a:pPr lvl="2" eaLnBrk="1" hangingPunct="1">
              <a:buFontTx/>
              <a:buNone/>
            </a:pPr>
            <a:r>
              <a:rPr lang="sk-SK" smtClean="0"/>
              <a:t>#endif</a:t>
            </a:r>
          </a:p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129924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Direktíva pragma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smtClean="0"/>
              <a:t>Umožňuje zahrnúť do programu direktívy, ktoré sú pre konkrétnu implementáciu prekladača špecifické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Ak direktíva nie je implementovaná, nedôjde k výskytu chyby - len sa nevykoná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#pragma message(„Preklad vetvy 1")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400" smtClean="0"/>
              <a:t>Vypíše správu počas prekladu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#</a:t>
            </a:r>
            <a:r>
              <a:rPr lang="sk-SK" sz="2800" smtClean="0"/>
              <a:t>pragma once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400" smtClean="0"/>
              <a:t>Preklad zdrojového súboru iba raz (hlavičkový súbor)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#pragma saveregs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400" smtClean="0"/>
              <a:t>vkladá sa pred volanie funkcie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400" smtClean="0"/>
              <a:t>zabezpečí, že po ukončení  volania funkcie budú registre mať rovnakú hodnotu, ako pred volaním funkcie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4715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vláknami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834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Vytvorenie vlákna</a:t>
            </a:r>
          </a:p>
        </p:txBody>
      </p:sp>
      <p:sp>
        <p:nvSpPr>
          <p:cNvPr id="307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dirty="0" smtClean="0"/>
              <a:t>Vo </a:t>
            </a:r>
            <a:r>
              <a:rPr lang="sk-SK" sz="3600" dirty="0" err="1" smtClean="0"/>
              <a:t>windows</a:t>
            </a:r>
            <a:endParaRPr lang="sk-SK" sz="3600" dirty="0" smtClean="0"/>
          </a:p>
          <a:p>
            <a:pPr>
              <a:buFontTx/>
              <a:buNone/>
            </a:pPr>
            <a:r>
              <a:rPr lang="sk-SK" sz="2000" b="1" dirty="0" err="1" smtClean="0">
                <a:solidFill>
                  <a:srgbClr val="FF0000"/>
                </a:solidFill>
              </a:rPr>
              <a:t>uintptr_t</a:t>
            </a:r>
            <a:r>
              <a:rPr lang="sk-SK" sz="2000" b="1" dirty="0" smtClean="0">
                <a:solidFill>
                  <a:srgbClr val="FF0000"/>
                </a:solidFill>
              </a:rPr>
              <a:t> _</a:t>
            </a:r>
            <a:r>
              <a:rPr lang="sk-SK" sz="2000" b="1" dirty="0" err="1" smtClean="0">
                <a:solidFill>
                  <a:srgbClr val="FF0000"/>
                </a:solidFill>
              </a:rPr>
              <a:t>beginthread</a:t>
            </a:r>
            <a:r>
              <a:rPr lang="sk-SK" sz="2000" b="1" dirty="0" smtClean="0">
                <a:solidFill>
                  <a:srgbClr val="FF0000"/>
                </a:solidFill>
              </a:rPr>
              <a:t>(</a:t>
            </a: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sk-SK" sz="2000" b="1" dirty="0" err="1" smtClean="0">
                <a:solidFill>
                  <a:srgbClr val="FF0000"/>
                </a:solidFill>
              </a:rPr>
              <a:t>void</a:t>
            </a:r>
            <a:r>
              <a:rPr lang="sk-SK" sz="2000" b="1" dirty="0" smtClean="0">
                <a:solidFill>
                  <a:srgbClr val="FF0000"/>
                </a:solidFill>
              </a:rPr>
              <a:t> (*</a:t>
            </a:r>
            <a:r>
              <a:rPr lang="sk-SK" sz="2000" b="1" dirty="0" err="1" smtClean="0">
                <a:solidFill>
                  <a:srgbClr val="FF0000"/>
                </a:solidFill>
              </a:rPr>
              <a:t>ThreadFunc</a:t>
            </a:r>
            <a:r>
              <a:rPr lang="sk-SK" sz="2000" b="1" dirty="0" smtClean="0">
                <a:solidFill>
                  <a:srgbClr val="FF0000"/>
                </a:solidFill>
              </a:rPr>
              <a:t>)(</a:t>
            </a:r>
            <a:r>
              <a:rPr lang="sk-SK" sz="2000" b="1" dirty="0" err="1" smtClean="0">
                <a:solidFill>
                  <a:srgbClr val="FF0000"/>
                </a:solidFill>
              </a:rPr>
              <a:t>void</a:t>
            </a:r>
            <a:r>
              <a:rPr lang="sk-SK" sz="2000" b="1" dirty="0" smtClean="0">
                <a:solidFill>
                  <a:srgbClr val="FF0000"/>
                </a:solidFill>
              </a:rPr>
              <a:t>*),</a:t>
            </a: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unsigned _</a:t>
            </a:r>
            <a:r>
              <a:rPr lang="en-US" sz="2000" b="1" dirty="0" err="1" smtClean="0">
                <a:solidFill>
                  <a:srgbClr val="FF0000"/>
                </a:solidFill>
              </a:rPr>
              <a:t>StackSize</a:t>
            </a:r>
            <a:r>
              <a:rPr lang="en-US" sz="2000" b="1" dirty="0" smtClean="0">
                <a:solidFill>
                  <a:srgbClr val="FF0000"/>
                </a:solidFill>
              </a:rPr>
              <a:t>,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void* _</a:t>
            </a:r>
            <a:r>
              <a:rPr lang="en-US" sz="2000" b="1" dirty="0" err="1" smtClean="0">
                <a:solidFill>
                  <a:srgbClr val="FF0000"/>
                </a:solidFill>
              </a:rPr>
              <a:t>ArgList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sk-SK" sz="3600" dirty="0" smtClean="0"/>
              <a:t>V Linuxe</a:t>
            </a: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pthread_create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</a:rPr>
              <a:t>pthread_t</a:t>
            </a:r>
            <a:r>
              <a:rPr lang="en-US" sz="2000" b="1" dirty="0" smtClean="0">
                <a:solidFill>
                  <a:srgbClr val="FF0000"/>
                </a:solidFill>
              </a:rPr>
              <a:t> *thread,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</a:rPr>
              <a:t>const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pthread_attr_t</a:t>
            </a:r>
            <a:r>
              <a:rPr lang="en-US" sz="2000" b="1" dirty="0" smtClean="0">
                <a:solidFill>
                  <a:srgbClr val="FF0000"/>
                </a:solidFill>
              </a:rPr>
              <a:t> *</a:t>
            </a:r>
            <a:r>
              <a:rPr lang="en-US" sz="2000" b="1" dirty="0" err="1" smtClean="0">
                <a:solidFill>
                  <a:srgbClr val="FF0000"/>
                </a:solidFill>
              </a:rPr>
              <a:t>attr</a:t>
            </a:r>
            <a:r>
              <a:rPr lang="en-US" sz="2000" b="1" dirty="0" smtClean="0">
                <a:solidFill>
                  <a:srgbClr val="FF0000"/>
                </a:solidFill>
              </a:rPr>
              <a:t>,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void *(*</a:t>
            </a:r>
            <a:r>
              <a:rPr lang="en-US" sz="2000" b="1" dirty="0" err="1" smtClean="0">
                <a:solidFill>
                  <a:srgbClr val="FF0000"/>
                </a:solidFill>
              </a:rPr>
              <a:t>start_routine</a:t>
            </a:r>
            <a:r>
              <a:rPr lang="en-US" sz="2000" b="1" dirty="0" smtClean="0">
                <a:solidFill>
                  <a:srgbClr val="FF0000"/>
                </a:solidFill>
              </a:rPr>
              <a:t>)(void*),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void *</a:t>
            </a:r>
            <a:r>
              <a:rPr lang="en-US" sz="2000" b="1" dirty="0" err="1" smtClean="0">
                <a:solidFill>
                  <a:srgbClr val="FF0000"/>
                </a:solidFill>
              </a:rPr>
              <a:t>arg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); </a:t>
            </a:r>
            <a:endParaRPr lang="sk-SK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0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Deklarácia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Deklarácia premenných</a:t>
            </a:r>
          </a:p>
          <a:p>
            <a:pPr eaLnBrk="1" hangingPunct="1">
              <a:buFontTx/>
              <a:buNone/>
            </a:pPr>
            <a:r>
              <a:rPr lang="sk-SK" sz="2000" b="1" smtClean="0">
                <a:solidFill>
                  <a:srgbClr val="FF0000"/>
                </a:solidFill>
              </a:rPr>
              <a:t>&lt;ukladacia_trieda&gt; &lt;modifikátor&gt; &lt;deklarátor&gt; pr1, pr2, … prN;</a:t>
            </a:r>
          </a:p>
          <a:p>
            <a:pPr eaLnBrk="1" hangingPunct="1"/>
            <a:r>
              <a:rPr lang="sk-SK" smtClean="0"/>
              <a:t>Ukladacia trieda:</a:t>
            </a:r>
          </a:p>
          <a:p>
            <a:pPr lvl="2" eaLnBrk="1" hangingPunct="1"/>
            <a:r>
              <a:rPr lang="sk-SK" smtClean="0"/>
              <a:t>auto</a:t>
            </a:r>
          </a:p>
          <a:p>
            <a:pPr lvl="2" eaLnBrk="1" hangingPunct="1"/>
            <a:r>
              <a:rPr lang="sk-SK" smtClean="0"/>
              <a:t>extern</a:t>
            </a:r>
          </a:p>
          <a:p>
            <a:pPr lvl="2" eaLnBrk="1" hangingPunct="1"/>
            <a:r>
              <a:rPr lang="sk-SK" smtClean="0"/>
              <a:t>static</a:t>
            </a:r>
          </a:p>
          <a:p>
            <a:pPr lvl="2" eaLnBrk="1" hangingPunct="1"/>
            <a:r>
              <a:rPr lang="sk-SK" smtClean="0"/>
              <a:t>register</a:t>
            </a:r>
          </a:p>
          <a:p>
            <a:pPr lvl="2" eaLnBrk="1" hangingPunct="1"/>
            <a:r>
              <a:rPr lang="sk-SK" smtClean="0"/>
              <a:t>volatile</a:t>
            </a:r>
          </a:p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69734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Čakanie na ukončenie vlákna</a:t>
            </a:r>
          </a:p>
        </p:txBody>
      </p:sp>
      <p:sp>
        <p:nvSpPr>
          <p:cNvPr id="409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dirty="0" smtClean="0"/>
              <a:t>Vo </a:t>
            </a:r>
            <a:r>
              <a:rPr lang="sk-SK" sz="3600" dirty="0" err="1" smtClean="0"/>
              <a:t>windows</a:t>
            </a:r>
            <a:endParaRPr lang="sk-SK" sz="3600" dirty="0" smtClean="0"/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DWORD </a:t>
            </a:r>
            <a:r>
              <a:rPr lang="sk-SK" sz="2000" b="1" dirty="0" err="1" smtClean="0">
                <a:solidFill>
                  <a:srgbClr val="FF0000"/>
                </a:solidFill>
              </a:rPr>
              <a:t>WaitForSingleObject</a:t>
            </a:r>
            <a:r>
              <a:rPr lang="sk-SK" sz="2000" b="1" dirty="0" smtClean="0">
                <a:solidFill>
                  <a:srgbClr val="FF0000"/>
                </a:solidFill>
              </a:rPr>
              <a:t>(</a:t>
            </a: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HANDLE </a:t>
            </a:r>
            <a:r>
              <a:rPr lang="sk-SK" sz="2000" b="1" dirty="0" err="1" smtClean="0">
                <a:solidFill>
                  <a:srgbClr val="FF0000"/>
                </a:solidFill>
              </a:rPr>
              <a:t>hHandle</a:t>
            </a:r>
            <a:r>
              <a:rPr lang="sk-SK" sz="2000" b="1" dirty="0" smtClean="0">
                <a:solidFill>
                  <a:srgbClr val="FF0000"/>
                </a:solidFill>
              </a:rPr>
              <a:t>,</a:t>
            </a: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DWORD </a:t>
            </a:r>
            <a:r>
              <a:rPr lang="sk-SK" sz="2000" b="1" dirty="0" err="1" smtClean="0">
                <a:solidFill>
                  <a:srgbClr val="FF0000"/>
                </a:solidFill>
              </a:rPr>
              <a:t>dwMilliseconds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);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sk-SK" sz="3600" dirty="0" smtClean="0"/>
              <a:t>V Linuxe</a:t>
            </a: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pthread_join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</a:rPr>
              <a:t>pthread_t</a:t>
            </a:r>
            <a:r>
              <a:rPr lang="en-US" sz="2000" b="1" dirty="0" smtClean="0">
                <a:solidFill>
                  <a:srgbClr val="FF0000"/>
                </a:solidFill>
              </a:rPr>
              <a:t> thread,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void **</a:t>
            </a:r>
            <a:r>
              <a:rPr lang="en-US" sz="2000" b="1" dirty="0" err="1" smtClean="0">
                <a:solidFill>
                  <a:srgbClr val="FF0000"/>
                </a:solidFill>
              </a:rPr>
              <a:t>value_ptr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);</a:t>
            </a:r>
            <a:endParaRPr lang="sk-SK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51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Zásady multithreading</a:t>
            </a:r>
          </a:p>
        </p:txBody>
      </p:sp>
      <p:sp>
        <p:nvSpPr>
          <p:cNvPr id="512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Funkcie </a:t>
            </a:r>
            <a:r>
              <a:rPr lang="sk-SK" sz="2800" dirty="0" err="1" smtClean="0"/>
              <a:t>reentrantné</a:t>
            </a:r>
            <a:r>
              <a:rPr lang="sk-SK" sz="2800" dirty="0" smtClean="0"/>
              <a:t> –funkcie, ktoré nemajú vnútorný stav (napr. pri použití premenných typu </a:t>
            </a:r>
            <a:r>
              <a:rPr lang="sk-SK" sz="2800" dirty="0" err="1" smtClean="0"/>
              <a:t>static</a:t>
            </a:r>
            <a:r>
              <a:rPr lang="sk-SK" sz="2800" dirty="0" smtClean="0"/>
              <a:t>)</a:t>
            </a:r>
          </a:p>
          <a:p>
            <a:r>
              <a:rPr lang="sk-SK" sz="2800" dirty="0" smtClean="0"/>
              <a:t>Používať/tvoriť triedy vláknovo-bezpečné</a:t>
            </a:r>
          </a:p>
          <a:p>
            <a:r>
              <a:rPr lang="sk-SK" sz="2800" dirty="0" smtClean="0"/>
              <a:t>Využívať prvky IPC (</a:t>
            </a:r>
            <a:r>
              <a:rPr lang="sk-SK" sz="2800" dirty="0" err="1" smtClean="0"/>
              <a:t>inter-process</a:t>
            </a:r>
            <a:r>
              <a:rPr lang="sk-SK" sz="2800" dirty="0" smtClean="0"/>
              <a:t> </a:t>
            </a:r>
            <a:r>
              <a:rPr lang="sk-SK" sz="2800" dirty="0" err="1" smtClean="0"/>
              <a:t>communication</a:t>
            </a:r>
            <a:r>
              <a:rPr lang="sk-SK" sz="2800" dirty="0" smtClean="0"/>
              <a:t>)</a:t>
            </a:r>
          </a:p>
          <a:p>
            <a:pPr lvl="1"/>
            <a:r>
              <a:rPr lang="en-US" sz="2400" dirty="0" err="1" smtClean="0"/>
              <a:t>mutexy</a:t>
            </a:r>
            <a:endParaRPr lang="en-US" sz="2400" dirty="0" smtClean="0"/>
          </a:p>
          <a:p>
            <a:pPr lvl="1"/>
            <a:r>
              <a:rPr lang="sk-SK" sz="2400" dirty="0" err="1" smtClean="0"/>
              <a:t>Semafóry</a:t>
            </a:r>
            <a:endParaRPr lang="sk-SK" sz="2400" dirty="0" smtClean="0"/>
          </a:p>
          <a:p>
            <a:pPr lvl="1"/>
            <a:r>
              <a:rPr lang="sk-SK" sz="2400" dirty="0" smtClean="0"/>
              <a:t>Signály</a:t>
            </a:r>
          </a:p>
          <a:p>
            <a:pPr lvl="1"/>
            <a:r>
              <a:rPr lang="sk-SK" sz="2400" dirty="0" err="1" smtClean="0"/>
              <a:t>Fornty</a:t>
            </a:r>
            <a:r>
              <a:rPr lang="sk-SK" sz="2400" dirty="0" smtClean="0"/>
              <a:t> správ</a:t>
            </a:r>
          </a:p>
          <a:p>
            <a:pPr lvl="1"/>
            <a:r>
              <a:rPr lang="sk-SK" sz="2400" dirty="0" smtClean="0"/>
              <a:t>Rúry</a:t>
            </a:r>
          </a:p>
          <a:p>
            <a:pPr lvl="1"/>
            <a:r>
              <a:rPr lang="sk-SK" sz="2400" dirty="0" smtClean="0"/>
              <a:t>atď.</a:t>
            </a:r>
          </a:p>
        </p:txBody>
      </p:sp>
    </p:spTree>
    <p:extLst>
      <p:ext uri="{BB962C8B-B14F-4D97-AF65-F5344CB8AC3E}">
        <p14:creationId xmlns:p14="http://schemas.microsoft.com/office/powerpoint/2010/main" val="3715332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 nereentrantnej funkcie</a:t>
            </a:r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c</a:t>
            </a:r>
            <a:r>
              <a:rPr lang="sk-SK" sz="2000" b="1" smtClean="0">
                <a:solidFill>
                  <a:srgbClr val="FF0000"/>
                </a:solidFill>
              </a:rPr>
              <a:t>har</a:t>
            </a:r>
            <a:r>
              <a:rPr lang="en-US" sz="2000" b="1" smtClean="0">
                <a:solidFill>
                  <a:srgbClr val="FF0000"/>
                </a:solidFill>
              </a:rPr>
              <a:t>* IntToString(int val)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	static char buf[512];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	sprintf(buf, “%d”, val);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	return buf;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endParaRPr lang="en-US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…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printf(“%s, %s”, IntToString(10), IntToString(20));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…</a:t>
            </a:r>
          </a:p>
          <a:p>
            <a:pPr>
              <a:buFontTx/>
              <a:buNone/>
            </a:pPr>
            <a:endParaRPr lang="en-US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// </a:t>
            </a:r>
            <a:r>
              <a:rPr lang="sk-SK" sz="2000" b="1" smtClean="0">
                <a:solidFill>
                  <a:srgbClr val="FF0000"/>
                </a:solidFill>
              </a:rPr>
              <a:t>Čo sa zobrazí na obrazovke? Prečo?</a:t>
            </a:r>
          </a:p>
        </p:txBody>
      </p:sp>
    </p:spTree>
    <p:extLst>
      <p:ext uri="{BB962C8B-B14F-4D97-AF65-F5344CB8AC3E}">
        <p14:creationId xmlns:p14="http://schemas.microsoft.com/office/powerpoint/2010/main" val="296471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- </a:t>
            </a:r>
            <a:r>
              <a:rPr lang="sk-SK" dirty="0" err="1" smtClean="0"/>
              <a:t>mutual</a:t>
            </a:r>
            <a:r>
              <a:rPr lang="sk-SK" dirty="0" smtClean="0"/>
              <a:t> </a:t>
            </a:r>
            <a:r>
              <a:rPr lang="sk-SK" dirty="0" err="1" smtClean="0"/>
              <a:t>exclusion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Vo </a:t>
            </a:r>
            <a:r>
              <a:rPr lang="sk-SK" dirty="0" err="1"/>
              <a:t>windows</a:t>
            </a:r>
            <a:endParaRPr lang="sk-SK" dirty="0"/>
          </a:p>
          <a:p>
            <a:pPr lvl="1">
              <a:buFontTx/>
              <a:buNone/>
            </a:pPr>
            <a:r>
              <a:rPr lang="sk-SK" sz="1400" b="1" dirty="0" smtClean="0">
                <a:solidFill>
                  <a:srgbClr val="FF0000"/>
                </a:solidFill>
              </a:rPr>
              <a:t>HANDLE </a:t>
            </a:r>
            <a:r>
              <a:rPr lang="sk-SK" sz="1400" b="1" dirty="0" err="1">
                <a:solidFill>
                  <a:srgbClr val="FF0000"/>
                </a:solidFill>
              </a:rPr>
              <a:t>ghMutex</a:t>
            </a:r>
            <a:r>
              <a:rPr lang="sk-SK" sz="1400" b="1" dirty="0" smtClean="0">
                <a:solidFill>
                  <a:srgbClr val="FF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it-IT" sz="1400" b="1" dirty="0">
                <a:solidFill>
                  <a:srgbClr val="FF0000"/>
                </a:solidFill>
              </a:rPr>
              <a:t>ghMutex = CreateMutex( NULL, FALSE, NULL</a:t>
            </a:r>
            <a:r>
              <a:rPr lang="it-IT" sz="1400" b="1" dirty="0" smtClean="0">
                <a:solidFill>
                  <a:srgbClr val="FF0000"/>
                </a:solidFill>
              </a:rPr>
              <a:t>);</a:t>
            </a:r>
            <a:endParaRPr lang="sk-SK" sz="1400" b="1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sk-SK" sz="1400" b="1" dirty="0" smtClean="0">
                <a:solidFill>
                  <a:srgbClr val="FF0000"/>
                </a:solidFill>
              </a:rPr>
              <a:t>...</a:t>
            </a:r>
          </a:p>
          <a:p>
            <a:pPr lvl="1">
              <a:buFontTx/>
              <a:buNone/>
            </a:pPr>
            <a:r>
              <a:rPr lang="sk-SK" sz="1400" b="1" dirty="0" err="1">
                <a:solidFill>
                  <a:srgbClr val="FF0000"/>
                </a:solidFill>
              </a:rPr>
              <a:t>WaitForSingleObject</a:t>
            </a:r>
            <a:r>
              <a:rPr lang="sk-SK" sz="1400" b="1" dirty="0">
                <a:solidFill>
                  <a:srgbClr val="FF0000"/>
                </a:solidFill>
              </a:rPr>
              <a:t>(</a:t>
            </a:r>
            <a:r>
              <a:rPr lang="sk-SK" sz="1400" b="1" dirty="0" err="1">
                <a:solidFill>
                  <a:srgbClr val="FF0000"/>
                </a:solidFill>
              </a:rPr>
              <a:t>ghMutex</a:t>
            </a:r>
            <a:r>
              <a:rPr lang="sk-SK" sz="1400" b="1" dirty="0">
                <a:solidFill>
                  <a:srgbClr val="FF0000"/>
                </a:solidFill>
              </a:rPr>
              <a:t>, INFINITE</a:t>
            </a:r>
            <a:r>
              <a:rPr lang="sk-SK" sz="1400" b="1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sk-SK" sz="1400" b="1" dirty="0" smtClean="0"/>
              <a:t>//kritická sekcia</a:t>
            </a:r>
          </a:p>
          <a:p>
            <a:pPr lvl="1">
              <a:buFontTx/>
              <a:buNone/>
            </a:pPr>
            <a:r>
              <a:rPr lang="sk-SK" sz="1400" b="1" dirty="0" err="1">
                <a:solidFill>
                  <a:srgbClr val="FF0000"/>
                </a:solidFill>
              </a:rPr>
              <a:t>ReleaseMutex</a:t>
            </a:r>
            <a:r>
              <a:rPr lang="sk-SK" sz="1400" b="1" dirty="0">
                <a:solidFill>
                  <a:srgbClr val="FF0000"/>
                </a:solidFill>
              </a:rPr>
              <a:t>(</a:t>
            </a:r>
            <a:r>
              <a:rPr lang="sk-SK" sz="1400" b="1" dirty="0" err="1">
                <a:solidFill>
                  <a:srgbClr val="FF0000"/>
                </a:solidFill>
              </a:rPr>
              <a:t>ghMutex</a:t>
            </a:r>
            <a:r>
              <a:rPr lang="sk-SK" sz="1400" b="1" dirty="0">
                <a:solidFill>
                  <a:srgbClr val="FF0000"/>
                </a:solidFill>
              </a:rPr>
              <a:t>);</a:t>
            </a:r>
            <a:endParaRPr lang="sk-SK" sz="1400" b="1" dirty="0" smtClean="0">
              <a:solidFill>
                <a:srgbClr val="FF0000"/>
              </a:solidFill>
            </a:endParaRPr>
          </a:p>
          <a:p>
            <a:r>
              <a:rPr lang="sk-SK" dirty="0" smtClean="0"/>
              <a:t>V </a:t>
            </a:r>
            <a:r>
              <a:rPr lang="sk-SK" dirty="0"/>
              <a:t>Linuxe</a:t>
            </a:r>
          </a:p>
          <a:p>
            <a:pPr lvl="1">
              <a:buFontTx/>
              <a:buNone/>
            </a:pPr>
            <a:r>
              <a:rPr lang="sk-SK" sz="1400" b="1" dirty="0" err="1">
                <a:solidFill>
                  <a:srgbClr val="FF0000"/>
                </a:solidFill>
              </a:rPr>
              <a:t>pthread_mutex_t</a:t>
            </a:r>
            <a:r>
              <a:rPr lang="sk-SK" sz="1400" b="1" dirty="0">
                <a:solidFill>
                  <a:srgbClr val="FF0000"/>
                </a:solidFill>
              </a:rPr>
              <a:t> </a:t>
            </a:r>
            <a:r>
              <a:rPr lang="sk-SK" sz="1400" b="1" dirty="0" err="1">
                <a:solidFill>
                  <a:srgbClr val="FF0000"/>
                </a:solidFill>
              </a:rPr>
              <a:t>mymutex</a:t>
            </a:r>
            <a:r>
              <a:rPr lang="sk-SK" sz="1400" b="1" dirty="0" smtClean="0">
                <a:solidFill>
                  <a:srgbClr val="FF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sk-SK" sz="1400" b="1" dirty="0" err="1">
                <a:solidFill>
                  <a:srgbClr val="FF0000"/>
                </a:solidFill>
              </a:rPr>
              <a:t>pthread_mutex_init</a:t>
            </a:r>
            <a:r>
              <a:rPr lang="sk-SK" sz="1400" b="1" dirty="0">
                <a:solidFill>
                  <a:srgbClr val="FF0000"/>
                </a:solidFill>
              </a:rPr>
              <a:t>(&amp;</a:t>
            </a:r>
            <a:r>
              <a:rPr lang="sk-SK" sz="1400" b="1" dirty="0" err="1">
                <a:solidFill>
                  <a:srgbClr val="FF0000"/>
                </a:solidFill>
              </a:rPr>
              <a:t>mymutex</a:t>
            </a:r>
            <a:r>
              <a:rPr lang="sk-SK" sz="1400" b="1" dirty="0">
                <a:solidFill>
                  <a:srgbClr val="FF0000"/>
                </a:solidFill>
              </a:rPr>
              <a:t>, NULL</a:t>
            </a:r>
            <a:r>
              <a:rPr lang="sk-SK" sz="1400" b="1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sk-SK" sz="1400" b="1" dirty="0" smtClean="0">
                <a:solidFill>
                  <a:srgbClr val="FF0000"/>
                </a:solidFill>
              </a:rPr>
              <a:t>...</a:t>
            </a:r>
          </a:p>
          <a:p>
            <a:pPr lvl="1">
              <a:buFontTx/>
              <a:buNone/>
            </a:pPr>
            <a:r>
              <a:rPr lang="sk-SK" sz="1400" b="1" dirty="0" err="1" smtClean="0">
                <a:solidFill>
                  <a:srgbClr val="FF0000"/>
                </a:solidFill>
              </a:rPr>
              <a:t>pthread_mutex_lock</a:t>
            </a:r>
            <a:r>
              <a:rPr lang="sk-SK" sz="1400" b="1" dirty="0">
                <a:solidFill>
                  <a:srgbClr val="FF0000"/>
                </a:solidFill>
              </a:rPr>
              <a:t>(&amp;</a:t>
            </a:r>
            <a:r>
              <a:rPr lang="sk-SK" sz="1400" b="1" dirty="0" err="1">
                <a:solidFill>
                  <a:srgbClr val="FF0000"/>
                </a:solidFill>
              </a:rPr>
              <a:t>mymutex</a:t>
            </a:r>
            <a:r>
              <a:rPr lang="sk-SK" sz="1400" b="1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sk-SK" sz="1400" b="1" dirty="0" smtClean="0"/>
              <a:t>//kritická sekcia</a:t>
            </a:r>
          </a:p>
          <a:p>
            <a:pPr lvl="1">
              <a:buFontTx/>
              <a:buNone/>
            </a:pPr>
            <a:r>
              <a:rPr lang="sk-SK" sz="1400" b="1" dirty="0" err="1">
                <a:solidFill>
                  <a:srgbClr val="FF0000"/>
                </a:solidFill>
              </a:rPr>
              <a:t>pthread_mutex_unlock</a:t>
            </a:r>
            <a:r>
              <a:rPr lang="sk-SK" sz="1400" b="1" dirty="0">
                <a:solidFill>
                  <a:srgbClr val="FF0000"/>
                </a:solidFill>
              </a:rPr>
              <a:t>(&amp;</a:t>
            </a:r>
            <a:r>
              <a:rPr lang="sk-SK" sz="1400" b="1" dirty="0" err="1">
                <a:solidFill>
                  <a:srgbClr val="FF0000"/>
                </a:solidFill>
              </a:rPr>
              <a:t>mymutex</a:t>
            </a:r>
            <a:r>
              <a:rPr lang="sk-SK" sz="1400" b="1" dirty="0">
                <a:solidFill>
                  <a:srgbClr val="FF0000"/>
                </a:solidFill>
              </a:rPr>
              <a:t>);</a:t>
            </a:r>
            <a:endParaRPr lang="sk-SK" sz="1400" b="1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sk-SK" sz="1400" b="1" dirty="0" smtClean="0">
                <a:solidFill>
                  <a:srgbClr val="FF0000"/>
                </a:solidFill>
              </a:rPr>
              <a:t>...</a:t>
            </a:r>
          </a:p>
          <a:p>
            <a:pPr lvl="1">
              <a:buFontTx/>
              <a:buNone/>
            </a:pPr>
            <a:r>
              <a:rPr lang="sk-SK" sz="1400" b="1" dirty="0" err="1" smtClean="0">
                <a:solidFill>
                  <a:srgbClr val="FF0000"/>
                </a:solidFill>
              </a:rPr>
              <a:t>pthread_mutex_destroy</a:t>
            </a:r>
            <a:r>
              <a:rPr lang="sk-SK" sz="1400" b="1" dirty="0">
                <a:solidFill>
                  <a:srgbClr val="FF0000"/>
                </a:solidFill>
              </a:rPr>
              <a:t>(&amp;</a:t>
            </a:r>
            <a:r>
              <a:rPr lang="sk-SK" sz="1400" b="1" dirty="0" err="1">
                <a:solidFill>
                  <a:srgbClr val="FF0000"/>
                </a:solidFill>
              </a:rPr>
              <a:t>mymutex</a:t>
            </a:r>
            <a:r>
              <a:rPr lang="sk-SK" sz="1400" b="1" dirty="0">
                <a:solidFill>
                  <a:srgbClr val="FF0000"/>
                </a:solidFill>
              </a:rPr>
              <a:t>);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303142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8837"/>
            <a:ext cx="8229600" cy="777875"/>
          </a:xfrm>
        </p:spPr>
        <p:txBody>
          <a:bodyPr/>
          <a:lstStyle/>
          <a:p>
            <a:pPr eaLnBrk="1" hangingPunct="1"/>
            <a:r>
              <a:rPr lang="sk-SK" dirty="0" smtClean="0"/>
              <a:t>Práca s vláknami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512" y="836712"/>
            <a:ext cx="4896544" cy="5732462"/>
          </a:xfrm>
        </p:spPr>
        <p:txBody>
          <a:bodyPr/>
          <a:lstStyle/>
          <a:p>
            <a:pPr>
              <a:buFontTx/>
              <a:buNone/>
            </a:pPr>
            <a:r>
              <a:rPr lang="sk-SK" sz="1800" dirty="0" smtClean="0"/>
              <a:t>#</a:t>
            </a:r>
            <a:r>
              <a:rPr lang="sk-SK" sz="1800" dirty="0" err="1" smtClean="0"/>
              <a:t>include</a:t>
            </a:r>
            <a:r>
              <a:rPr lang="sk-SK" sz="1800" dirty="0" smtClean="0"/>
              <a:t> &lt;</a:t>
            </a:r>
            <a:r>
              <a:rPr lang="sk-SK" sz="1800" dirty="0" err="1" smtClean="0"/>
              <a:t>windows.h</a:t>
            </a:r>
            <a:r>
              <a:rPr lang="sk-SK" sz="1800" dirty="0" smtClean="0"/>
              <a:t>&gt;</a:t>
            </a:r>
          </a:p>
          <a:p>
            <a:pPr>
              <a:buFontTx/>
              <a:buNone/>
            </a:pPr>
            <a:r>
              <a:rPr lang="sk-SK" sz="1800" dirty="0" smtClean="0"/>
              <a:t>#</a:t>
            </a:r>
            <a:r>
              <a:rPr lang="sk-SK" sz="1800" dirty="0" err="1" smtClean="0"/>
              <a:t>include</a:t>
            </a:r>
            <a:r>
              <a:rPr lang="sk-SK" sz="1800" dirty="0" smtClean="0"/>
              <a:t> &lt;</a:t>
            </a:r>
            <a:r>
              <a:rPr lang="sk-SK" sz="1800" dirty="0" err="1" smtClean="0"/>
              <a:t>process.h</a:t>
            </a:r>
            <a:r>
              <a:rPr lang="sk-SK" sz="1800" dirty="0" smtClean="0"/>
              <a:t>&gt;</a:t>
            </a:r>
          </a:p>
          <a:p>
            <a:pPr>
              <a:buFontTx/>
              <a:buNone/>
            </a:pPr>
            <a:r>
              <a:rPr lang="sk-SK" sz="1800" dirty="0" smtClean="0"/>
              <a:t>#</a:t>
            </a:r>
            <a:r>
              <a:rPr lang="sk-SK" sz="1800" dirty="0" err="1" smtClean="0"/>
              <a:t>include</a:t>
            </a:r>
            <a:r>
              <a:rPr lang="sk-SK" sz="1800" dirty="0" smtClean="0"/>
              <a:t> &lt;</a:t>
            </a:r>
            <a:r>
              <a:rPr lang="sk-SK" sz="1800" dirty="0" err="1" smtClean="0"/>
              <a:t>math.h</a:t>
            </a:r>
            <a:r>
              <a:rPr lang="sk-SK" sz="1800" dirty="0" smtClean="0"/>
              <a:t>&gt;</a:t>
            </a:r>
          </a:p>
          <a:p>
            <a:pPr>
              <a:buFontTx/>
              <a:buNone/>
            </a:pPr>
            <a:r>
              <a:rPr lang="sk-SK" sz="1800" dirty="0" err="1" smtClean="0"/>
              <a:t>using</a:t>
            </a:r>
            <a:r>
              <a:rPr lang="sk-SK" sz="1800" dirty="0" smtClean="0"/>
              <a:t> </a:t>
            </a:r>
            <a:r>
              <a:rPr lang="sk-SK" sz="1800" dirty="0" err="1" smtClean="0"/>
              <a:t>namespace</a:t>
            </a:r>
            <a:r>
              <a:rPr lang="sk-SK" sz="1800" dirty="0" smtClean="0"/>
              <a:t> </a:t>
            </a:r>
            <a:r>
              <a:rPr lang="sk-SK" sz="1800" dirty="0" err="1" smtClean="0"/>
              <a:t>std</a:t>
            </a:r>
            <a:r>
              <a:rPr lang="sk-SK" sz="1800" dirty="0" smtClean="0"/>
              <a:t>;</a:t>
            </a:r>
          </a:p>
          <a:p>
            <a:pPr>
              <a:buNone/>
            </a:pPr>
            <a:r>
              <a:rPr lang="sk-SK" sz="1800" dirty="0">
                <a:solidFill>
                  <a:srgbClr val="FF0000"/>
                </a:solidFill>
              </a:rPr>
              <a:t>HANDLE </a:t>
            </a:r>
            <a:r>
              <a:rPr lang="sk-SK" sz="1800" dirty="0" err="1">
                <a:solidFill>
                  <a:srgbClr val="FF0000"/>
                </a:solidFill>
              </a:rPr>
              <a:t>ghMutex</a:t>
            </a:r>
            <a:r>
              <a:rPr lang="sk-SK" sz="1800" dirty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r>
              <a:rPr lang="sk-SK" sz="1800" dirty="0" smtClean="0"/>
              <a:t>#</a:t>
            </a:r>
            <a:r>
              <a:rPr lang="sk-SK" sz="1800" dirty="0" err="1" smtClean="0"/>
              <a:t>define</a:t>
            </a:r>
            <a:r>
              <a:rPr lang="sk-SK" sz="1800" dirty="0" smtClean="0"/>
              <a:t> NUM_THREADS </a:t>
            </a:r>
            <a:r>
              <a:rPr lang="en-US" sz="1800" dirty="0"/>
              <a:t>5</a:t>
            </a:r>
            <a:r>
              <a:rPr lang="sk-SK" sz="1800" dirty="0" smtClean="0"/>
              <a:t>0</a:t>
            </a:r>
            <a:endParaRPr lang="en-US" sz="1800" dirty="0" smtClean="0"/>
          </a:p>
          <a:p>
            <a:pPr>
              <a:buFontTx/>
              <a:buNone/>
            </a:pPr>
            <a:endParaRPr lang="sk-SK" sz="1800" dirty="0" smtClean="0"/>
          </a:p>
          <a:p>
            <a:pPr>
              <a:buFontTx/>
              <a:buNone/>
            </a:pPr>
            <a:r>
              <a:rPr lang="sk-SK" sz="1800" dirty="0" err="1" smtClean="0"/>
              <a:t>void</a:t>
            </a:r>
            <a:r>
              <a:rPr lang="sk-SK" sz="1800" dirty="0" smtClean="0"/>
              <a:t> </a:t>
            </a:r>
            <a:r>
              <a:rPr lang="sk-SK" sz="1800" dirty="0" err="1" smtClean="0"/>
              <a:t>func</a:t>
            </a:r>
            <a:r>
              <a:rPr lang="sk-SK" sz="1800" dirty="0" smtClean="0"/>
              <a:t>(</a:t>
            </a:r>
            <a:r>
              <a:rPr lang="sk-SK" sz="1800" dirty="0" err="1" smtClean="0"/>
              <a:t>void</a:t>
            </a:r>
            <a:r>
              <a:rPr lang="sk-SK" sz="1800" dirty="0" smtClean="0"/>
              <a:t>* </a:t>
            </a:r>
            <a:r>
              <a:rPr lang="sk-SK" sz="1800" dirty="0" err="1" smtClean="0"/>
              <a:t>data</a:t>
            </a:r>
            <a:r>
              <a:rPr lang="sk-SK" sz="1800" dirty="0" smtClean="0"/>
              <a:t>)</a:t>
            </a:r>
          </a:p>
          <a:p>
            <a:pPr>
              <a:buFontTx/>
              <a:buNone/>
            </a:pPr>
            <a:r>
              <a:rPr lang="sk-SK" sz="1800" dirty="0" smtClean="0"/>
              <a:t>{</a:t>
            </a:r>
          </a:p>
          <a:p>
            <a:pPr>
              <a:buFontTx/>
              <a:buNone/>
            </a:pPr>
            <a:r>
              <a:rPr lang="en-US" sz="1800" dirty="0" smtClean="0"/>
              <a:t>  </a:t>
            </a:r>
            <a:r>
              <a:rPr lang="sk-SK" sz="1800" dirty="0" err="1" smtClean="0"/>
              <a:t>int</a:t>
            </a:r>
            <a:r>
              <a:rPr lang="sk-SK" sz="1800" dirty="0" smtClean="0"/>
              <a:t> </a:t>
            </a:r>
            <a:r>
              <a:rPr lang="sk-SK" sz="1800" dirty="0" err="1" smtClean="0"/>
              <a:t>id</a:t>
            </a:r>
            <a:r>
              <a:rPr lang="sk-SK" sz="1800" dirty="0" smtClean="0"/>
              <a:t>=*(</a:t>
            </a:r>
            <a:r>
              <a:rPr lang="sk-SK" sz="1800" dirty="0" err="1" smtClean="0"/>
              <a:t>int</a:t>
            </a:r>
            <a:r>
              <a:rPr lang="sk-SK" sz="1800" dirty="0" smtClean="0"/>
              <a:t>*)</a:t>
            </a:r>
            <a:r>
              <a:rPr lang="sk-SK" sz="1800" dirty="0" err="1" smtClean="0"/>
              <a:t>data</a:t>
            </a:r>
            <a:r>
              <a:rPr lang="sk-SK" sz="1800" dirty="0" smtClean="0"/>
              <a:t>;</a:t>
            </a:r>
          </a:p>
          <a:p>
            <a:pPr>
              <a:buFontTx/>
              <a:buNone/>
            </a:pPr>
            <a:r>
              <a:rPr lang="en-US" sz="1800" dirty="0" smtClean="0"/>
              <a:t>  </a:t>
            </a:r>
            <a:r>
              <a:rPr lang="sk-SK" sz="1800" dirty="0" err="1" smtClean="0"/>
              <a:t>for</a:t>
            </a:r>
            <a:r>
              <a:rPr lang="sk-SK" sz="1800" dirty="0" smtClean="0"/>
              <a:t> (</a:t>
            </a:r>
            <a:r>
              <a:rPr lang="sk-SK" sz="1800" dirty="0" err="1" smtClean="0"/>
              <a:t>double</a:t>
            </a:r>
            <a:r>
              <a:rPr lang="sk-SK" sz="1800" dirty="0" smtClean="0"/>
              <a:t> i=0;i&lt;100000000;i++)</a:t>
            </a:r>
          </a:p>
          <a:p>
            <a:pPr>
              <a:buFontTx/>
              <a:buNone/>
            </a:pPr>
            <a:r>
              <a:rPr lang="en-US" sz="1800" dirty="0" smtClean="0"/>
              <a:t>	</a:t>
            </a:r>
            <a:r>
              <a:rPr lang="sk-SK" sz="1800" dirty="0" smtClean="0"/>
              <a:t>sin(i);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sk-SK" sz="1800" dirty="0" err="1" smtClean="0">
                <a:solidFill>
                  <a:srgbClr val="FF0000"/>
                </a:solidFill>
              </a:rPr>
              <a:t>WaitForSingleObject</a:t>
            </a:r>
            <a:r>
              <a:rPr lang="sk-SK" sz="1800" dirty="0" smtClean="0">
                <a:solidFill>
                  <a:srgbClr val="FF0000"/>
                </a:solidFill>
              </a:rPr>
              <a:t>(</a:t>
            </a:r>
            <a:r>
              <a:rPr lang="sk-SK" sz="1800" dirty="0" err="1" smtClean="0">
                <a:solidFill>
                  <a:srgbClr val="FF0000"/>
                </a:solidFill>
              </a:rPr>
              <a:t>ghMutex</a:t>
            </a:r>
            <a:r>
              <a:rPr lang="sk-SK" sz="1800" dirty="0">
                <a:solidFill>
                  <a:srgbClr val="FF0000"/>
                </a:solidFill>
              </a:rPr>
              <a:t>, INFINITE);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sk-SK" sz="1800" dirty="0" err="1" smtClean="0"/>
              <a:t>cout</a:t>
            </a:r>
            <a:r>
              <a:rPr lang="sk-SK" sz="1800" dirty="0" smtClean="0"/>
              <a:t> &lt;&lt; "</a:t>
            </a:r>
            <a:r>
              <a:rPr lang="sk-SK" sz="1800" dirty="0" err="1" smtClean="0"/>
              <a:t>Vlakno</a:t>
            </a:r>
            <a:r>
              <a:rPr lang="sk-SK" sz="1800" dirty="0" smtClean="0"/>
              <a:t> s ID: " &lt;&lt; </a:t>
            </a:r>
            <a:r>
              <a:rPr lang="sk-SK" sz="1800" dirty="0" err="1" smtClean="0"/>
              <a:t>id</a:t>
            </a:r>
            <a:r>
              <a:rPr lang="sk-SK" sz="1800" dirty="0" smtClean="0"/>
              <a:t> &lt;&lt; "</a:t>
            </a:r>
            <a:r>
              <a:rPr lang="sk-SK" sz="1800" dirty="0" err="1" smtClean="0"/>
              <a:t>skoncilo</a:t>
            </a:r>
            <a:r>
              <a:rPr lang="en-US" sz="1800" dirty="0" smtClean="0"/>
              <a:t>\n</a:t>
            </a:r>
            <a:r>
              <a:rPr lang="sk-SK" sz="1800" dirty="0" smtClean="0"/>
              <a:t>";</a:t>
            </a:r>
          </a:p>
          <a:p>
            <a:pPr>
              <a:buFontTx/>
              <a:buNone/>
            </a:pPr>
            <a:r>
              <a:rPr lang="en-US" sz="1800" dirty="0" smtClean="0"/>
              <a:t>  </a:t>
            </a:r>
            <a:r>
              <a:rPr lang="sk-SK" sz="1800" dirty="0" err="1" smtClean="0"/>
              <a:t>delete</a:t>
            </a:r>
            <a:r>
              <a:rPr lang="sk-SK" sz="1800" dirty="0" smtClean="0"/>
              <a:t> </a:t>
            </a:r>
            <a:r>
              <a:rPr lang="sk-SK" sz="1800" dirty="0" err="1" smtClean="0"/>
              <a:t>data</a:t>
            </a:r>
            <a:r>
              <a:rPr lang="sk-SK" sz="1800" dirty="0" smtClean="0"/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sk-SK" sz="1800" dirty="0" err="1" smtClean="0">
                <a:solidFill>
                  <a:srgbClr val="FF0000"/>
                </a:solidFill>
              </a:rPr>
              <a:t>ReleaseMutex</a:t>
            </a:r>
            <a:r>
              <a:rPr lang="sk-SK" sz="1800" dirty="0" smtClean="0">
                <a:solidFill>
                  <a:srgbClr val="FF0000"/>
                </a:solidFill>
              </a:rPr>
              <a:t>(</a:t>
            </a:r>
            <a:r>
              <a:rPr lang="sk-SK" sz="1800" dirty="0" err="1" smtClean="0">
                <a:solidFill>
                  <a:srgbClr val="FF0000"/>
                </a:solidFill>
              </a:rPr>
              <a:t>ghMutex</a:t>
            </a:r>
            <a:r>
              <a:rPr lang="sk-SK" sz="1800" dirty="0">
                <a:solidFill>
                  <a:srgbClr val="FF0000"/>
                </a:solidFill>
              </a:rPr>
              <a:t>);</a:t>
            </a:r>
          </a:p>
          <a:p>
            <a:pPr>
              <a:buFontTx/>
              <a:buNone/>
            </a:pPr>
            <a:r>
              <a:rPr lang="sk-SK" sz="1800" dirty="0" smtClean="0"/>
              <a:t>}</a:t>
            </a:r>
          </a:p>
        </p:txBody>
      </p:sp>
      <p:sp>
        <p:nvSpPr>
          <p:cNvPr id="7172" name="Zástupný symbol obsahu 3"/>
          <p:cNvSpPr>
            <a:spLocks noGrp="1"/>
          </p:cNvSpPr>
          <p:nvPr>
            <p:ph sz="half" idx="2"/>
          </p:nvPr>
        </p:nvSpPr>
        <p:spPr>
          <a:xfrm>
            <a:off x="5076056" y="836712"/>
            <a:ext cx="4038600" cy="5732462"/>
          </a:xfrm>
        </p:spPr>
        <p:txBody>
          <a:bodyPr/>
          <a:lstStyle/>
          <a:p>
            <a:pPr>
              <a:buFontTx/>
              <a:buNone/>
            </a:pPr>
            <a:r>
              <a:rPr lang="sk-SK" sz="1800" dirty="0" err="1" smtClean="0"/>
              <a:t>int</a:t>
            </a:r>
            <a:r>
              <a:rPr lang="sk-SK" sz="1800" dirty="0" smtClean="0"/>
              <a:t> </a:t>
            </a:r>
            <a:r>
              <a:rPr lang="sk-SK" sz="1800" dirty="0" err="1" smtClean="0"/>
              <a:t>main</a:t>
            </a:r>
            <a:r>
              <a:rPr lang="sk-SK" sz="1800" dirty="0" smtClean="0"/>
              <a:t>(</a:t>
            </a:r>
            <a:r>
              <a:rPr lang="sk-SK" sz="1800" dirty="0" err="1" smtClean="0"/>
              <a:t>int</a:t>
            </a:r>
            <a:r>
              <a:rPr lang="sk-SK" sz="1800" dirty="0" smtClean="0"/>
              <a:t> a, </a:t>
            </a:r>
            <a:r>
              <a:rPr lang="sk-SK" sz="1800" dirty="0" err="1" smtClean="0"/>
              <a:t>char</a:t>
            </a:r>
            <a:r>
              <a:rPr lang="sk-SK" sz="1800" dirty="0" smtClean="0"/>
              <a:t>* c[])</a:t>
            </a:r>
          </a:p>
          <a:p>
            <a:pPr>
              <a:buFontTx/>
              <a:buNone/>
            </a:pPr>
            <a:r>
              <a:rPr lang="sk-SK" sz="1800" dirty="0" smtClean="0"/>
              <a:t>{</a:t>
            </a:r>
          </a:p>
          <a:p>
            <a:pPr>
              <a:buNone/>
            </a:pPr>
            <a:r>
              <a:rPr lang="it-IT" sz="1800" dirty="0" smtClean="0">
                <a:solidFill>
                  <a:srgbClr val="FF0000"/>
                </a:solidFill>
              </a:rPr>
              <a:t>  ghMutex </a:t>
            </a:r>
            <a:r>
              <a:rPr lang="it-IT" sz="1800" dirty="0">
                <a:solidFill>
                  <a:srgbClr val="FF0000"/>
                </a:solidFill>
              </a:rPr>
              <a:t>= CreateMutex( NULL, FALSE, NULL</a:t>
            </a:r>
            <a:r>
              <a:rPr lang="it-IT" sz="1800" dirty="0" smtClean="0">
                <a:solidFill>
                  <a:srgbClr val="FF0000"/>
                </a:solidFill>
              </a:rPr>
              <a:t>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800" dirty="0" smtClean="0"/>
              <a:t>  </a:t>
            </a:r>
            <a:r>
              <a:rPr lang="sk-SK" sz="1800" dirty="0" smtClean="0"/>
              <a:t>HANDLE </a:t>
            </a:r>
            <a:r>
              <a:rPr lang="sk-SK" sz="1800" dirty="0" err="1" smtClean="0"/>
              <a:t>vlakna</a:t>
            </a:r>
            <a:r>
              <a:rPr lang="sk-SK" sz="1800" dirty="0" smtClean="0"/>
              <a:t>[NUM_THREADS];</a:t>
            </a:r>
          </a:p>
          <a:p>
            <a:pPr>
              <a:buFontTx/>
              <a:buNone/>
            </a:pPr>
            <a:r>
              <a:rPr lang="en-US" sz="1800" dirty="0" smtClean="0"/>
              <a:t>  </a:t>
            </a:r>
            <a:r>
              <a:rPr lang="sk-SK" sz="1800" dirty="0" err="1" smtClean="0"/>
              <a:t>for</a:t>
            </a:r>
            <a:r>
              <a:rPr lang="sk-SK" sz="1800" dirty="0" smtClean="0"/>
              <a:t> (</a:t>
            </a:r>
            <a:r>
              <a:rPr lang="sk-SK" sz="1800" dirty="0" err="1" smtClean="0"/>
              <a:t>int</a:t>
            </a:r>
            <a:r>
              <a:rPr lang="sk-SK" sz="1800" dirty="0" smtClean="0"/>
              <a:t> i=0;i&lt;NUM_THREADS;i++)</a:t>
            </a:r>
          </a:p>
          <a:p>
            <a:pPr>
              <a:buFontTx/>
              <a:buNone/>
            </a:pPr>
            <a:r>
              <a:rPr lang="en-US" sz="1800" dirty="0" smtClean="0"/>
              <a:t>  </a:t>
            </a:r>
            <a:r>
              <a:rPr lang="sk-SK" sz="1800" dirty="0" smtClean="0"/>
              <a:t>{</a:t>
            </a:r>
          </a:p>
          <a:p>
            <a:pPr>
              <a:buFontTx/>
              <a:buNone/>
            </a:pPr>
            <a:r>
              <a:rPr lang="en-US" sz="1800" dirty="0" smtClean="0"/>
              <a:t>	</a:t>
            </a:r>
            <a:r>
              <a:rPr lang="sk-SK" sz="1800" dirty="0" err="1" smtClean="0"/>
              <a:t>int</a:t>
            </a:r>
            <a:r>
              <a:rPr lang="sk-SK" sz="1800" dirty="0" smtClean="0"/>
              <a:t>* </a:t>
            </a:r>
            <a:r>
              <a:rPr lang="sk-SK" sz="1800" dirty="0" err="1" smtClean="0"/>
              <a:t>data=new</a:t>
            </a:r>
            <a:r>
              <a:rPr lang="sk-SK" sz="1800" dirty="0" smtClean="0"/>
              <a:t> </a:t>
            </a:r>
            <a:r>
              <a:rPr lang="sk-SK" sz="1800" dirty="0" err="1" smtClean="0"/>
              <a:t>int</a:t>
            </a:r>
            <a:r>
              <a:rPr lang="sk-SK" sz="1800" dirty="0" smtClean="0"/>
              <a:t>;</a:t>
            </a:r>
          </a:p>
          <a:p>
            <a:pPr>
              <a:buFontTx/>
              <a:buNone/>
            </a:pPr>
            <a:r>
              <a:rPr lang="en-US" sz="1800" dirty="0" smtClean="0"/>
              <a:t>	</a:t>
            </a:r>
            <a:r>
              <a:rPr lang="sk-SK" sz="1800" dirty="0" smtClean="0"/>
              <a:t>*</a:t>
            </a:r>
            <a:r>
              <a:rPr lang="sk-SK" sz="1800" dirty="0" err="1" smtClean="0"/>
              <a:t>data=i</a:t>
            </a:r>
            <a:r>
              <a:rPr lang="sk-SK" sz="1800" dirty="0" smtClean="0"/>
              <a:t>;</a:t>
            </a:r>
          </a:p>
          <a:p>
            <a:pPr>
              <a:buFontTx/>
              <a:buNone/>
            </a:pPr>
            <a:r>
              <a:rPr lang="en-US" sz="1800" dirty="0" smtClean="0"/>
              <a:t>	</a:t>
            </a:r>
            <a:r>
              <a:rPr lang="sk-SK" sz="1800" dirty="0" err="1" smtClean="0"/>
              <a:t>vlakna</a:t>
            </a:r>
            <a:r>
              <a:rPr lang="sk-SK" sz="1800" dirty="0" smtClean="0"/>
              <a:t>[i]=(HANDLE) </a:t>
            </a:r>
            <a:r>
              <a:rPr lang="en-US" sz="1800" dirty="0" smtClean="0"/>
              <a:t>	</a:t>
            </a:r>
            <a:r>
              <a:rPr lang="sk-SK" sz="1800" dirty="0" smtClean="0">
                <a:solidFill>
                  <a:srgbClr val="FF0000"/>
                </a:solidFill>
              </a:rPr>
              <a:t>_</a:t>
            </a:r>
            <a:r>
              <a:rPr lang="sk-SK" sz="1800" dirty="0" err="1" smtClean="0">
                <a:solidFill>
                  <a:srgbClr val="FF0000"/>
                </a:solidFill>
              </a:rPr>
              <a:t>beginthread</a:t>
            </a:r>
            <a:r>
              <a:rPr lang="sk-SK" sz="1800" dirty="0" smtClean="0">
                <a:solidFill>
                  <a:srgbClr val="FF0000"/>
                </a:solidFill>
              </a:rPr>
              <a:t>(</a:t>
            </a:r>
            <a:r>
              <a:rPr lang="sk-SK" sz="1800" dirty="0" err="1" smtClean="0">
                <a:solidFill>
                  <a:srgbClr val="FF0000"/>
                </a:solidFill>
              </a:rPr>
              <a:t>func</a:t>
            </a:r>
            <a:r>
              <a:rPr lang="sk-SK" sz="1800" dirty="0" smtClean="0">
                <a:solidFill>
                  <a:srgbClr val="FF0000"/>
                </a:solidFill>
              </a:rPr>
              <a:t>,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sk-SK" sz="1800" dirty="0" smtClean="0">
                <a:solidFill>
                  <a:srgbClr val="FF0000"/>
                </a:solidFill>
              </a:rPr>
              <a:t>0,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sk-SK" sz="1800" dirty="0" err="1" smtClean="0">
                <a:solidFill>
                  <a:srgbClr val="FF0000"/>
                </a:solidFill>
              </a:rPr>
              <a:t>data</a:t>
            </a:r>
            <a:r>
              <a:rPr lang="sk-SK" sz="1800" dirty="0" smtClean="0">
                <a:solidFill>
                  <a:srgbClr val="FF0000"/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sz="1800" dirty="0" smtClean="0"/>
              <a:t>  </a:t>
            </a:r>
            <a:r>
              <a:rPr lang="sk-SK" sz="1800" dirty="0" smtClean="0"/>
              <a:t>}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sk-SK" sz="1800" dirty="0" err="1" smtClean="0">
                <a:solidFill>
                  <a:srgbClr val="FF0000"/>
                </a:solidFill>
              </a:rPr>
              <a:t>WaitForMultipleObjects</a:t>
            </a:r>
            <a:r>
              <a:rPr lang="sk-SK" sz="1800" dirty="0" smtClean="0">
                <a:solidFill>
                  <a:srgbClr val="FF0000"/>
                </a:solidFill>
              </a:rPr>
              <a:t>(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sk-SK" sz="1800" dirty="0" smtClean="0">
                <a:solidFill>
                  <a:srgbClr val="FF0000"/>
                </a:solidFill>
              </a:rPr>
              <a:t>NUM_THREADS,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sk-SK" sz="1800" dirty="0" err="1" smtClean="0">
                <a:solidFill>
                  <a:srgbClr val="FF0000"/>
                </a:solidFill>
              </a:rPr>
              <a:t>vlakna</a:t>
            </a:r>
            <a:r>
              <a:rPr lang="sk-SK" sz="1800" dirty="0" smtClean="0">
                <a:solidFill>
                  <a:srgbClr val="FF0000"/>
                </a:solidFill>
              </a:rPr>
              <a:t>,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sk-SK" sz="1800" dirty="0" err="1" smtClean="0">
                <a:solidFill>
                  <a:srgbClr val="FF0000"/>
                </a:solidFill>
              </a:rPr>
              <a:t>true</a:t>
            </a:r>
            <a:r>
              <a:rPr lang="sk-SK" sz="1800" dirty="0" smtClean="0">
                <a:solidFill>
                  <a:srgbClr val="FF0000"/>
                </a:solidFill>
              </a:rPr>
              <a:t>,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sk-SK" sz="1800" dirty="0" smtClean="0">
                <a:solidFill>
                  <a:srgbClr val="FF0000"/>
                </a:solidFill>
              </a:rPr>
              <a:t>INFINITE);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sk-SK" sz="1800" dirty="0" err="1" smtClean="0">
                <a:solidFill>
                  <a:srgbClr val="FF0000"/>
                </a:solidFill>
              </a:rPr>
              <a:t>return</a:t>
            </a:r>
            <a:r>
              <a:rPr lang="sk-SK" sz="1800" dirty="0" smtClean="0">
                <a:solidFill>
                  <a:srgbClr val="FF0000"/>
                </a:solidFill>
              </a:rPr>
              <a:t> 0;</a:t>
            </a:r>
          </a:p>
          <a:p>
            <a:pPr>
              <a:buFontTx/>
              <a:buNone/>
            </a:pPr>
            <a:r>
              <a:rPr lang="sk-SK" sz="1800" dirty="0" smtClean="0"/>
              <a:t>}</a:t>
            </a:r>
          </a:p>
          <a:p>
            <a:pPr>
              <a:buFontTx/>
              <a:buNone/>
            </a:pPr>
            <a:endParaRPr lang="sk-SK" sz="1800" dirty="0" smtClean="0"/>
          </a:p>
        </p:txBody>
      </p:sp>
    </p:spTree>
    <p:extLst>
      <p:ext uri="{BB962C8B-B14F-4D97-AF65-F5344CB8AC3E}">
        <p14:creationId xmlns:p14="http://schemas.microsoft.com/office/powerpoint/2010/main" val="391326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Automatická premenná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</a:t>
            </a:r>
          </a:p>
          <a:p>
            <a:pPr lvl="1" eaLnBrk="1" hangingPunct="1"/>
            <a:r>
              <a:rPr lang="sk-SK" smtClean="0"/>
              <a:t>deklarovaná v zloženom príkaze (funkcii) </a:t>
            </a:r>
          </a:p>
          <a:p>
            <a:pPr lvl="1" eaLnBrk="1" hangingPunct="1"/>
            <a:r>
              <a:rPr lang="sk-SK" smtClean="0"/>
              <a:t>lokálne v zloženom príkaze</a:t>
            </a:r>
          </a:p>
          <a:p>
            <a:pPr lvl="1" eaLnBrk="1" hangingPunct="1"/>
            <a:r>
              <a:rPr lang="sk-SK" smtClean="0"/>
              <a:t>pri začiatku vykonávania zloženého príkazu premenná vzniká, pri skončení zaniká</a:t>
            </a:r>
          </a:p>
          <a:p>
            <a:pPr lvl="1" eaLnBrk="1" hangingPunct="1"/>
            <a:r>
              <a:rPr lang="sk-SK" smtClean="0"/>
              <a:t>je alokovaná v zásobníku – rýchla alokácia</a:t>
            </a:r>
          </a:p>
          <a:p>
            <a:pPr lvl="1" eaLnBrk="1" hangingPunct="1"/>
            <a:r>
              <a:rPr lang="sk-SK" smtClean="0"/>
              <a:t>kľúčové slovo </a:t>
            </a:r>
            <a:r>
              <a:rPr lang="sk-SK" b="1" smtClean="0"/>
              <a:t>auto</a:t>
            </a:r>
            <a:r>
              <a:rPr lang="sk-SK" smtClean="0"/>
              <a:t> je nepovinné – lokálne premenné sú implicitne auto</a:t>
            </a:r>
          </a:p>
          <a:p>
            <a:pPr lvl="1" eaLnBrk="1" hangingPunct="1"/>
            <a:endParaRPr lang="sk-SK" smtClean="0"/>
          </a:p>
          <a:p>
            <a:pPr lvl="2" eaLnBrk="1" hangingPunct="1">
              <a:buFontTx/>
              <a:buNone/>
            </a:pPr>
            <a:r>
              <a:rPr lang="sk-SK" smtClean="0"/>
              <a:t>auto int i=0;</a:t>
            </a:r>
          </a:p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21721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Externé premenné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extern</a:t>
            </a:r>
            <a:endParaRPr lang="sk-SK" sz="2800" smtClean="0"/>
          </a:p>
          <a:p>
            <a:pPr lvl="1" eaLnBrk="1" hangingPunct="1"/>
            <a:r>
              <a:rPr lang="sk-SK" sz="2400" smtClean="0"/>
              <a:t>deklarácia premennej bez alokácie pamäťového miesta</a:t>
            </a:r>
          </a:p>
          <a:p>
            <a:pPr lvl="1" eaLnBrk="1" hangingPunct="1"/>
            <a:r>
              <a:rPr lang="sk-SK" sz="2400" smtClean="0"/>
              <a:t>deklarované mimo akejkoľvek funkcie</a:t>
            </a:r>
          </a:p>
          <a:p>
            <a:pPr lvl="1" eaLnBrk="1" hangingPunct="1"/>
            <a:r>
              <a:rPr lang="sk-SK" sz="2400" smtClean="0"/>
              <a:t>globálne premenné, dostupné v celom programe</a:t>
            </a:r>
          </a:p>
          <a:p>
            <a:pPr lvl="1" eaLnBrk="1" hangingPunct="1"/>
            <a:r>
              <a:rPr lang="sk-SK" sz="2400" smtClean="0"/>
              <a:t>kľúčové slovo </a:t>
            </a:r>
            <a:r>
              <a:rPr lang="sk-SK" sz="2400" b="1" smtClean="0"/>
              <a:t>extern</a:t>
            </a:r>
            <a:r>
              <a:rPr lang="sk-SK" sz="2400" smtClean="0"/>
              <a:t> - použité iba pre deklaráciu premennej, ktorá bola definovaná v inom zdrojovom súbore</a:t>
            </a:r>
          </a:p>
          <a:p>
            <a:pPr lvl="1" eaLnBrk="1" hangingPunct="1"/>
            <a:r>
              <a:rPr lang="sk-SK" sz="2400" smtClean="0"/>
              <a:t>Vo všetkých zdrojových súboroch musí byť externá premenná dekladovaná slovom </a:t>
            </a:r>
            <a:r>
              <a:rPr lang="sk-SK" sz="2400" b="1" smtClean="0"/>
              <a:t>extern</a:t>
            </a:r>
            <a:r>
              <a:rPr lang="sk-SK" sz="2400" smtClean="0"/>
              <a:t>, ale v jednom musí byť definovaná bez kľúčového slova </a:t>
            </a:r>
            <a:r>
              <a:rPr lang="sk-SK" sz="2400" b="1" smtClean="0"/>
              <a:t>extern</a:t>
            </a:r>
          </a:p>
          <a:p>
            <a:pPr lvl="1" eaLnBrk="1" hangingPunct="1"/>
            <a:r>
              <a:rPr lang="sk-SK" sz="2400" smtClean="0"/>
              <a:t>najčastejšie používané deklarácie globálnych premenných v hlavičkových súboroch</a:t>
            </a:r>
          </a:p>
        </p:txBody>
      </p:sp>
    </p:spTree>
    <p:extLst>
      <p:ext uri="{BB962C8B-B14F-4D97-AF65-F5344CB8AC3E}">
        <p14:creationId xmlns:p14="http://schemas.microsoft.com/office/powerpoint/2010/main" val="178781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Statická premenná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smtClean="0"/>
              <a:t>static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smtClean="0"/>
              <a:t>platia pre ňu pravidlá ako pre globálnu premennú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1400" smtClean="0"/>
              <a:t>vzniká pri spustení programu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1400" smtClean="0"/>
              <a:t>inicializuje sa na nulu alebo na hodnotu na zadanú pri deklarácií</a:t>
            </a:r>
          </a:p>
          <a:p>
            <a:pPr lvl="1" eaLnBrk="1" hangingPunct="1">
              <a:lnSpc>
                <a:spcPct val="80000"/>
              </a:lnSpc>
            </a:pPr>
            <a:endParaRPr lang="sk-SK" sz="1600" smtClean="0"/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static – lokálne premenné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smtClean="0"/>
              <a:t>deklarované v zloženom príkaze alebo vo funkcii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smtClean="0"/>
              <a:t>identifikátor premennej je platný v rámci zloženého príkazu alebo funkcie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smtClean="0"/>
              <a:t>po vykonaní zloženého príkazu/funkcie nie je premenná zrušená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smtClean="0"/>
              <a:t>zostáva jej hodnota z predchádzajúceho vykonávania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int pocitadlo</a:t>
            </a:r>
            <a:r>
              <a:rPr lang="en-US" sz="140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static int pocet_volani = 1;</a:t>
            </a:r>
            <a:r>
              <a:rPr lang="sk-SK" sz="1400" smtClean="0"/>
              <a:t>	// !!! inicializácia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			// iba pri spustení programu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	return pocet_volani++;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}</a:t>
            </a:r>
            <a:endParaRPr lang="sk-SK" sz="1400" smtClean="0"/>
          </a:p>
          <a:p>
            <a:pPr lvl="1" eaLnBrk="1" hangingPunct="1">
              <a:lnSpc>
                <a:spcPct val="80000"/>
              </a:lnSpc>
            </a:pPr>
            <a:endParaRPr lang="sk-SK" sz="1600" smtClean="0"/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static – globálne premenné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smtClean="0"/>
              <a:t>identifikátor premennej je platný iba v rámci zdrojového súboru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smtClean="0"/>
              <a:t>je opakom ku </a:t>
            </a:r>
            <a:r>
              <a:rPr lang="sk-SK" sz="1600" b="1" smtClean="0"/>
              <a:t>extern</a:t>
            </a:r>
            <a:r>
              <a:rPr lang="sk-SK" sz="1600" smtClean="0"/>
              <a:t> – premenná sa nedostane do tabuľky krížových referencií</a:t>
            </a:r>
          </a:p>
        </p:txBody>
      </p:sp>
    </p:spTree>
    <p:extLst>
      <p:ext uri="{BB962C8B-B14F-4D97-AF65-F5344CB8AC3E}">
        <p14:creationId xmlns:p14="http://schemas.microsoft.com/office/powerpoint/2010/main" val="188443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Registrové premenné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register</a:t>
            </a:r>
          </a:p>
          <a:p>
            <a:pPr lvl="1" eaLnBrk="1" hangingPunct="1"/>
            <a:r>
              <a:rPr lang="sk-SK" smtClean="0"/>
              <a:t>pre premenné ku ktorým potrebujeme rýchly prístup</a:t>
            </a:r>
          </a:p>
          <a:p>
            <a:pPr lvl="1" eaLnBrk="1" hangingPunct="1"/>
            <a:r>
              <a:rPr lang="sk-SK" smtClean="0"/>
              <a:t>prekladač sa pokúsi uložiť premennú do registra procesora</a:t>
            </a:r>
          </a:p>
          <a:p>
            <a:pPr lvl="1" eaLnBrk="1" hangingPunct="1"/>
            <a:r>
              <a:rPr lang="sk-SK" smtClean="0"/>
              <a:t>nie je zaručené, že premenná bude v registri (obmedzené množstvo registrov)</a:t>
            </a:r>
          </a:p>
          <a:p>
            <a:pPr lvl="1" eaLnBrk="1" hangingPunct="1"/>
            <a:r>
              <a:rPr lang="sk-SK" smtClean="0"/>
              <a:t>nemožno na premennú použiť operátor adresy</a:t>
            </a:r>
          </a:p>
        </p:txBody>
      </p:sp>
    </p:spTree>
    <p:extLst>
      <p:ext uri="{BB962C8B-B14F-4D97-AF65-F5344CB8AC3E}">
        <p14:creationId xmlns:p14="http://schemas.microsoft.com/office/powerpoint/2010/main" val="336789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volatile</a:t>
            </a:r>
          </a:p>
          <a:p>
            <a:pPr lvl="1" eaLnBrk="1" hangingPunct="1"/>
            <a:r>
              <a:rPr lang="sk-SK" smtClean="0"/>
              <a:t>pre premenné, ktoré môžu meniť svoju hodnotu mimo program (napr. cez prerušenie)</a:t>
            </a:r>
          </a:p>
          <a:p>
            <a:pPr lvl="1" eaLnBrk="1" hangingPunct="1"/>
            <a:r>
              <a:rPr lang="sk-SK" smtClean="0"/>
              <a:t>každá operácia s premennou je vykonávaná priamo v pamäti</a:t>
            </a:r>
          </a:p>
          <a:p>
            <a:pPr lvl="1" eaLnBrk="1" hangingPunct="1"/>
            <a:r>
              <a:rPr lang="sk-SK" smtClean="0"/>
              <a:t>operácie sú pomalšie</a:t>
            </a:r>
          </a:p>
        </p:txBody>
      </p:sp>
    </p:spTree>
    <p:extLst>
      <p:ext uri="{BB962C8B-B14F-4D97-AF65-F5344CB8AC3E}">
        <p14:creationId xmlns:p14="http://schemas.microsoft.com/office/powerpoint/2010/main" val="240316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Kľúčové slová v deklarácii funkcie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Deklarácia funkcie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&lt;typ&gt; &lt;meno&gt;(</a:t>
            </a:r>
            <a:r>
              <a:rPr lang="sk-SK" sz="2000" b="1" smtClean="0">
                <a:solidFill>
                  <a:srgbClr val="FF0000"/>
                </a:solidFill>
              </a:rPr>
              <a:t>parametre);</a:t>
            </a:r>
          </a:p>
          <a:p>
            <a:pPr eaLnBrk="1" hangingPunct="1"/>
            <a:r>
              <a:rPr lang="sk-SK" smtClean="0"/>
              <a:t>Pred</a:t>
            </a:r>
            <a:r>
              <a:rPr lang="en-US" smtClean="0"/>
              <a:t> </a:t>
            </a:r>
            <a:r>
              <a:rPr lang="sk-SK" smtClean="0"/>
              <a:t>deklaráciou funkcie môže byť:</a:t>
            </a:r>
          </a:p>
          <a:p>
            <a:pPr lvl="2" eaLnBrk="1" hangingPunct="1"/>
            <a:r>
              <a:rPr lang="sk-SK" smtClean="0"/>
              <a:t>extern</a:t>
            </a:r>
          </a:p>
          <a:p>
            <a:pPr lvl="2" eaLnBrk="1" hangingPunct="1"/>
            <a:r>
              <a:rPr lang="sk-SK" smtClean="0"/>
              <a:t>static</a:t>
            </a:r>
          </a:p>
          <a:p>
            <a:pPr lvl="2" eaLnBrk="1" hangingPunct="1"/>
            <a:r>
              <a:rPr lang="sk-SK" smtClean="0"/>
              <a:t>interrupt</a:t>
            </a:r>
          </a:p>
          <a:p>
            <a:pPr lvl="2" eaLnBrk="1" hangingPunct="1"/>
            <a:r>
              <a:rPr lang="sk-SK" smtClean="0"/>
              <a:t>inline</a:t>
            </a:r>
          </a:p>
        </p:txBody>
      </p:sp>
    </p:spTree>
    <p:extLst>
      <p:ext uri="{BB962C8B-B14F-4D97-AF65-F5344CB8AC3E}">
        <p14:creationId xmlns:p14="http://schemas.microsoft.com/office/powerpoint/2010/main" val="3020455659"/>
      </p:ext>
    </p:extLst>
  </p:cSld>
  <p:clrMapOvr>
    <a:masterClrMapping/>
  </p:clrMapOvr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1365</Words>
  <Application>Microsoft Office PowerPoint</Application>
  <PresentationFormat>Prezentácia na obrazovke (4:3)</PresentationFormat>
  <Paragraphs>365</Paragraphs>
  <Slides>34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34</vt:i4>
      </vt:variant>
    </vt:vector>
  </HeadingPairs>
  <TitlesOfParts>
    <vt:vector size="35" baseType="lpstr">
      <vt:lpstr>Výchozí návrh</vt:lpstr>
      <vt:lpstr>Parametre funkcie main</vt:lpstr>
      <vt:lpstr>Ukladacie triedy</vt:lpstr>
      <vt:lpstr>Deklarácia</vt:lpstr>
      <vt:lpstr>Automatická premenná</vt:lpstr>
      <vt:lpstr>Externé premenné</vt:lpstr>
      <vt:lpstr>Statická premenná</vt:lpstr>
      <vt:lpstr>Registrové premenné</vt:lpstr>
      <vt:lpstr>Prezentácia programu PowerPoint</vt:lpstr>
      <vt:lpstr>Kľúčové slová v deklarácii funkcie</vt:lpstr>
      <vt:lpstr>Prezentácia programu PowerPoint</vt:lpstr>
      <vt:lpstr>extern, static pre premenné a funkcie</vt:lpstr>
      <vt:lpstr>Prezentácia programu PowerPoint</vt:lpstr>
      <vt:lpstr>Prezentácia programu PowerPoint</vt:lpstr>
      <vt:lpstr>Veľké projekty</vt:lpstr>
      <vt:lpstr>Premenlivý počet parametrov</vt:lpstr>
      <vt:lpstr>Premenlivý počet parametrov</vt:lpstr>
      <vt:lpstr>Príklad</vt:lpstr>
      <vt:lpstr>Metapríkazy</vt:lpstr>
      <vt:lpstr>Metapríkazy</vt:lpstr>
      <vt:lpstr>Symbolické konštanty</vt:lpstr>
      <vt:lpstr>Makroinštrukcie - Makrá</vt:lpstr>
      <vt:lpstr>Makroinštrukcie - Makrá</vt:lpstr>
      <vt:lpstr>Podmienený preklad</vt:lpstr>
      <vt:lpstr>Vloženie súboru do zdrojového programu </vt:lpstr>
      <vt:lpstr>Nastavenie čísla riadku</vt:lpstr>
      <vt:lpstr>Generovanie chyby pri preklade</vt:lpstr>
      <vt:lpstr>Direktíva pragma</vt:lpstr>
      <vt:lpstr>Práca s vláknami</vt:lpstr>
      <vt:lpstr>Vytvorenie vlákna</vt:lpstr>
      <vt:lpstr>Čakanie na ukončenie vlákna</vt:lpstr>
      <vt:lpstr>Zásady multithreading</vt:lpstr>
      <vt:lpstr>Príklad nereentrantnej funkcie</vt:lpstr>
      <vt:lpstr>Mutex- mutual exclusion</vt:lpstr>
      <vt:lpstr>Práca s vláknami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Emil Kršák</cp:lastModifiedBy>
  <cp:revision>840</cp:revision>
  <dcterms:created xsi:type="dcterms:W3CDTF">2005-10-09T17:16:28Z</dcterms:created>
  <dcterms:modified xsi:type="dcterms:W3CDTF">2013-12-12T12:12:08Z</dcterms:modified>
</cp:coreProperties>
</file>