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70"/>
  </p:notesMasterIdLst>
  <p:handoutMasterIdLst>
    <p:handoutMasterId r:id="rId71"/>
  </p:handoutMasterIdLst>
  <p:sldIdLst>
    <p:sldId id="292" r:id="rId2"/>
    <p:sldId id="294" r:id="rId3"/>
    <p:sldId id="295" r:id="rId4"/>
    <p:sldId id="302" r:id="rId5"/>
    <p:sldId id="299" r:id="rId6"/>
    <p:sldId id="300" r:id="rId7"/>
    <p:sldId id="301" r:id="rId8"/>
    <p:sldId id="303" r:id="rId9"/>
    <p:sldId id="304" r:id="rId10"/>
    <p:sldId id="305" r:id="rId11"/>
    <p:sldId id="306" r:id="rId12"/>
    <p:sldId id="307" r:id="rId13"/>
    <p:sldId id="308" r:id="rId14"/>
    <p:sldId id="309" r:id="rId15"/>
    <p:sldId id="310" r:id="rId16"/>
    <p:sldId id="311" r:id="rId17"/>
    <p:sldId id="313" r:id="rId18"/>
    <p:sldId id="314" r:id="rId19"/>
    <p:sldId id="315" r:id="rId20"/>
    <p:sldId id="316" r:id="rId21"/>
    <p:sldId id="317" r:id="rId22"/>
    <p:sldId id="297" r:id="rId23"/>
    <p:sldId id="298" r:id="rId24"/>
    <p:sldId id="274" r:id="rId25"/>
    <p:sldId id="275" r:id="rId26"/>
    <p:sldId id="276" r:id="rId27"/>
    <p:sldId id="277" r:id="rId28"/>
    <p:sldId id="278" r:id="rId29"/>
    <p:sldId id="279" r:id="rId30"/>
    <p:sldId id="280" r:id="rId31"/>
    <p:sldId id="281" r:id="rId32"/>
    <p:sldId id="282" r:id="rId33"/>
    <p:sldId id="325" r:id="rId34"/>
    <p:sldId id="318" r:id="rId35"/>
    <p:sldId id="319" r:id="rId36"/>
    <p:sldId id="320" r:id="rId37"/>
    <p:sldId id="321" r:id="rId38"/>
    <p:sldId id="322" r:id="rId39"/>
    <p:sldId id="323" r:id="rId40"/>
    <p:sldId id="324" r:id="rId41"/>
    <p:sldId id="346" r:id="rId42"/>
    <p:sldId id="284" r:id="rId43"/>
    <p:sldId id="285" r:id="rId44"/>
    <p:sldId id="345" r:id="rId45"/>
    <p:sldId id="286" r:id="rId46"/>
    <p:sldId id="287" r:id="rId47"/>
    <p:sldId id="288" r:id="rId48"/>
    <p:sldId id="289" r:id="rId49"/>
    <p:sldId id="343" r:id="rId50"/>
    <p:sldId id="344"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293" r:id="rId6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4" autoAdjust="0"/>
    <p:restoredTop sz="80480" autoAdjust="0"/>
  </p:normalViewPr>
  <p:slideViewPr>
    <p:cSldViewPr>
      <p:cViewPr varScale="1">
        <p:scale>
          <a:sx n="56" d="100"/>
          <a:sy n="56" d="100"/>
        </p:scale>
        <p:origin x="-9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19" tIns="0" rIns="18819" bIns="0" anchor="b"/>
          <a:lstStyle/>
          <a:p>
            <a:pPr algn="r" defTabSz="903288">
              <a:lnSpc>
                <a:spcPct val="100000"/>
              </a:lnSpc>
            </a:pPr>
            <a:fld id="{B9914879-7CD7-49D8-AED9-6384B1617D55}" type="slidenum">
              <a:rPr lang="en-US" sz="800"/>
              <a:pPr algn="r" defTabSz="903288">
                <a:lnSpc>
                  <a:spcPct val="100000"/>
                </a:lnSpc>
              </a:pPr>
              <a:t>‹#›</a:t>
            </a:fld>
            <a:endParaRPr lang="en-US" sz="800"/>
          </a:p>
        </p:txBody>
      </p:sp>
    </p:spTree>
    <p:extLst>
      <p:ext uri="{BB962C8B-B14F-4D97-AF65-F5344CB8AC3E}">
        <p14:creationId xmlns:p14="http://schemas.microsoft.com/office/powerpoint/2010/main" val="5596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fld id="{EE506BF9-A4FC-449F-A1EF-7040C9E2AAE9}"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67" tIns="50185" rIns="95667" bIns="50185"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499538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C99AAEE-9A32-4A86-B5F4-E199108AABC4}" type="slidenum">
              <a:rPr lang="en-US" smtClean="0"/>
              <a:pPr/>
              <a:t>5</a:t>
            </a:fld>
            <a:endParaRPr lang="en-US" smtClean="0"/>
          </a:p>
        </p:txBody>
      </p:sp>
      <p:sp>
        <p:nvSpPr>
          <p:cNvPr id="73731" name="Rectangle 2"/>
          <p:cNvSpPr>
            <a:spLocks noGrp="1" noRot="1" noChangeAspect="1" noChangeArrowheads="1" noTextEdit="1"/>
          </p:cNvSpPr>
          <p:nvPr>
            <p:ph type="sldImg"/>
          </p:nvPr>
        </p:nvSpPr>
        <p:spPr>
          <a:xfrm>
            <a:off x="1181100" y="698500"/>
            <a:ext cx="4648200" cy="3486150"/>
          </a:xfrm>
          <a:ln/>
        </p:spPr>
      </p:sp>
      <p:sp>
        <p:nvSpPr>
          <p:cNvPr id="73732" name="Rectangle 3"/>
          <p:cNvSpPr>
            <a:spLocks noGrp="1" noChangeArrowheads="1"/>
          </p:cNvSpPr>
          <p:nvPr>
            <p:ph type="body" idx="1"/>
          </p:nvPr>
        </p:nvSpPr>
        <p:spPr>
          <a:xfrm>
            <a:off x="934303" y="4415322"/>
            <a:ext cx="5141796" cy="4181721"/>
          </a:xfrm>
          <a:noFill/>
          <a:ln/>
        </p:spPr>
        <p:txBody>
          <a:bodyPr/>
          <a:lstStyle/>
          <a:p>
            <a:pPr lvl="1"/>
            <a:r>
              <a:rPr lang="en-US" b="1" smtClean="0"/>
              <a:t>Neighbor discovery/recovery -- </a:t>
            </a:r>
            <a:r>
              <a:rPr lang="en-US" smtClean="0"/>
              <a:t>Uses Hello packets between neighbors.</a:t>
            </a:r>
          </a:p>
          <a:p>
            <a:pPr lvl="1"/>
            <a:r>
              <a:rPr lang="en-US" b="1" smtClean="0"/>
              <a:t>Reliable Transport Protocol (RTP) -- </a:t>
            </a:r>
            <a:r>
              <a:rPr lang="en-US" smtClean="0"/>
              <a:t>Guaranteed, ordered delivery of EIGRP packets to all neighbors.</a:t>
            </a:r>
          </a:p>
          <a:p>
            <a:pPr lvl="1"/>
            <a:r>
              <a:rPr lang="en-US" b="1" smtClean="0"/>
              <a:t>DUAL finite-state machine -- </a:t>
            </a:r>
            <a:r>
              <a:rPr lang="en-US" smtClean="0"/>
              <a:t>Selects lowest-cost, loop-free, paths to each destination</a:t>
            </a:r>
          </a:p>
          <a:p>
            <a:pPr lvl="1"/>
            <a:r>
              <a:rPr lang="en-US" b="1" smtClean="0"/>
              <a:t>Protocol-dependent modules (PDMs) -- </a:t>
            </a:r>
            <a:r>
              <a:rPr lang="en-US" smtClean="0"/>
              <a:t>EIGRP supports IP, AppleTalk, and Novell NetWare; Each protocol has its own EIGRP module and operates independently from any of the others that may be running.</a:t>
            </a:r>
          </a:p>
          <a:p>
            <a:pPr lvl="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F4A8A6E2-6879-4A1F-84D4-AF1EDA920FEE}" type="slidenum">
              <a:rPr lang="en-US" sz="1200"/>
              <a:pPr/>
              <a:t>43</a:t>
            </a:fld>
            <a:endParaRPr lang="en-US" sz="1200"/>
          </a:p>
        </p:txBody>
      </p:sp>
      <p:sp>
        <p:nvSpPr>
          <p:cNvPr id="95235" name="Rectangle 2"/>
          <p:cNvSpPr>
            <a:spLocks noGrp="1" noRot="1" noChangeAspect="1" noChangeArrowheads="1" noTextEdit="1"/>
          </p:cNvSpPr>
          <p:nvPr>
            <p:ph type="sldImg"/>
          </p:nvPr>
        </p:nvSpPr>
        <p:spPr>
          <a:xfrm>
            <a:off x="1182688" y="700088"/>
            <a:ext cx="4645025" cy="3484562"/>
          </a:xfrm>
          <a:ln/>
        </p:spPr>
      </p:sp>
      <p:sp>
        <p:nvSpPr>
          <p:cNvPr id="95236" name="Rectangle 3"/>
          <p:cNvSpPr>
            <a:spLocks noGrp="1" noChangeArrowheads="1"/>
          </p:cNvSpPr>
          <p:nvPr>
            <p:ph type="body" idx="1"/>
          </p:nvPr>
        </p:nvSpPr>
        <p:spPr>
          <a:xfrm>
            <a:off x="934302" y="4415321"/>
            <a:ext cx="5141796" cy="41817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EIGRP metric calculations, when K5 is 0 (the default), variables (bandwidth, bandwidth divided by load, and delay) are weighted with the constants K1, K2, and K3. The following is the formula used:</a:t>
            </a:r>
          </a:p>
          <a:p>
            <a:r>
              <a:rPr lang="en-US" smtClean="0"/>
              <a:t>Metric = (K1 * bandwidth )+ [(K2 * bandwidth) / (256 – load)] + (K3 * delay)</a:t>
            </a:r>
          </a:p>
          <a:p>
            <a:r>
              <a:rPr lang="en-US" smtClean="0"/>
              <a:t>If these K values are equal to their defaults, the formula becomes the following:</a:t>
            </a:r>
          </a:p>
          <a:p>
            <a:r>
              <a:rPr lang="en-US" smtClean="0"/>
              <a:t>Metric = (1 * bandwidth )+ [(0 * bandwidth) / (256 – load)] + (1 * delay)</a:t>
            </a:r>
          </a:p>
          <a:p>
            <a:r>
              <a:rPr lang="en-US" smtClean="0"/>
              <a:t>Metric = bandwidth + delay</a:t>
            </a:r>
          </a:p>
          <a:p>
            <a:r>
              <a:rPr lang="en-US" smtClean="0"/>
              <a:t>If K5 is not equal to 0, the following additional operation is performed:</a:t>
            </a:r>
          </a:p>
          <a:p>
            <a:r>
              <a:rPr lang="en-US" smtClean="0"/>
              <a:t>Metric = metric * [K5 / (reliability + K4)]</a:t>
            </a:r>
          </a:p>
          <a:p>
            <a:r>
              <a:rPr lang="en-US" smtClean="0"/>
              <a:t>The format of the delay and bandwidth values used for EIGRP metric calculations is different from those displayed by the </a:t>
            </a:r>
            <a:r>
              <a:rPr lang="en-US" b="1" smtClean="0"/>
              <a:t>show interface</a:t>
            </a:r>
            <a:r>
              <a:rPr lang="en-US" smtClean="0"/>
              <a:t> command. The EIGRP delay value is the sum of the delays in the path, in tens of microseconds, multiplied by 256.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4C754C3-FF96-4606-9892-D2E7425CD8DB}" type="slidenum">
              <a:rPr lang="en-US" sz="1200"/>
              <a:pPr/>
              <a:t>45</a:t>
            </a:fld>
            <a:endParaRPr lang="en-US" sz="1200"/>
          </a:p>
        </p:txBody>
      </p:sp>
      <p:sp>
        <p:nvSpPr>
          <p:cNvPr id="96259" name="Rectangle 2"/>
          <p:cNvSpPr>
            <a:spLocks noGrp="1" noRot="1" noChangeAspect="1" noChangeArrowheads="1" noTextEdit="1"/>
          </p:cNvSpPr>
          <p:nvPr>
            <p:ph type="sldImg"/>
          </p:nvPr>
        </p:nvSpPr>
        <p:spPr>
          <a:xfrm>
            <a:off x="879475" y="244475"/>
            <a:ext cx="5322888" cy="3990975"/>
          </a:xfrm>
          <a:ln/>
        </p:spPr>
      </p:sp>
      <p:sp>
        <p:nvSpPr>
          <p:cNvPr id="96260" name="Rectangle 3"/>
          <p:cNvSpPr>
            <a:spLocks noGrp="1" noChangeArrowheads="1"/>
          </p:cNvSpPr>
          <p:nvPr>
            <p:ph type="body" idx="1"/>
          </p:nvPr>
        </p:nvSpPr>
        <p:spPr>
          <a:xfrm>
            <a:off x="404446" y="4379272"/>
            <a:ext cx="6123127" cy="4250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least bandwidth along the top path (A </a:t>
            </a:r>
            <a:r>
              <a:rPr lang="en-US" smtClean="0">
                <a:sym typeface="Symbol" pitchFamily="18" charset="2"/>
              </a:rPr>
              <a:t></a:t>
            </a:r>
            <a:r>
              <a:rPr lang="en-US" smtClean="0"/>
              <a:t> B </a:t>
            </a:r>
            <a:r>
              <a:rPr lang="en-US" smtClean="0">
                <a:sym typeface="Symbol" pitchFamily="18" charset="2"/>
              </a:rPr>
              <a:t></a:t>
            </a:r>
            <a:r>
              <a:rPr lang="en-US" smtClean="0"/>
              <a:t> C </a:t>
            </a:r>
            <a:r>
              <a:rPr lang="en-US" smtClean="0">
                <a:sym typeface="Symbol" pitchFamily="18" charset="2"/>
              </a:rPr>
              <a:t></a:t>
            </a:r>
            <a:r>
              <a:rPr lang="en-US" smtClean="0"/>
              <a:t> D) is 64 kbps. The EIGRP bandwidth calculation for this path is as follows:</a:t>
            </a:r>
          </a:p>
          <a:p>
            <a:r>
              <a:rPr lang="en-US" smtClean="0"/>
              <a:t>Bandwidth = (10</a:t>
            </a:r>
            <a:r>
              <a:rPr lang="en-US" baseline="30000" smtClean="0"/>
              <a:t>7</a:t>
            </a:r>
            <a:r>
              <a:rPr lang="en-US" smtClean="0"/>
              <a:t> / least bandwidth in kbps) * 256</a:t>
            </a:r>
          </a:p>
          <a:p>
            <a:r>
              <a:rPr lang="en-US" smtClean="0"/>
              <a:t>Bandwidth = (10,000,000 / 64) * 256 = 156,250 * 256 = 40,000,000</a:t>
            </a:r>
          </a:p>
          <a:p>
            <a:r>
              <a:rPr lang="en-US" smtClean="0"/>
              <a:t>The delay through the top path is as follows:</a:t>
            </a:r>
          </a:p>
          <a:p>
            <a:r>
              <a:rPr lang="en-US" smtClean="0"/>
              <a:t>Delay = [(delay A → B) + (delay B → C) + (delay C → D)] * 256</a:t>
            </a:r>
          </a:p>
          <a:p>
            <a:r>
              <a:rPr lang="en-US" smtClean="0"/>
              <a:t>Delay = [2000 + 2000 + 2000] * 256</a:t>
            </a:r>
          </a:p>
          <a:p>
            <a:r>
              <a:rPr lang="en-US" smtClean="0"/>
              <a:t>Delay = 1,536,000</a:t>
            </a:r>
          </a:p>
          <a:p>
            <a:r>
              <a:rPr lang="en-US" smtClean="0"/>
              <a:t>Therefore, the EIGRP metric calculation for the top path is as follows:</a:t>
            </a:r>
          </a:p>
          <a:p>
            <a:r>
              <a:rPr lang="en-US" smtClean="0"/>
              <a:t>Metric = bandwidth + delay</a:t>
            </a:r>
          </a:p>
          <a:p>
            <a:r>
              <a:rPr lang="en-US" smtClean="0"/>
              <a:t>Metric = 40,000,000 + 1,536,000</a:t>
            </a:r>
          </a:p>
          <a:p>
            <a:r>
              <a:rPr lang="en-US" smtClean="0"/>
              <a:t>Metric = 41,536,000</a:t>
            </a:r>
          </a:p>
          <a:p>
            <a:r>
              <a:rPr lang="en-US" smtClean="0"/>
              <a:t>The least bandwidth along the lower path (A → X → Y → Z → D) is 256 kbps. The EIGRP bandwidth calculation for this path is as follows:</a:t>
            </a:r>
          </a:p>
          <a:p>
            <a:r>
              <a:rPr lang="en-US" smtClean="0"/>
              <a:t>Bandwidth = (107 / least bandwidth in kbps) * 256</a:t>
            </a:r>
          </a:p>
          <a:p>
            <a:r>
              <a:rPr lang="en-US" smtClean="0"/>
              <a:t>Bandwidth = (10,000,000 / 256) * 256 = 10,000,000</a:t>
            </a:r>
          </a:p>
          <a:p>
            <a:r>
              <a:rPr lang="en-US" smtClean="0"/>
              <a:t>The delay through the lower path is as follows:</a:t>
            </a:r>
          </a:p>
          <a:p>
            <a:r>
              <a:rPr lang="en-US" smtClean="0"/>
              <a:t>Delay = [(delay A → X) + (delay X → Y) + (delay Y → Z) + (delay Z → D)] * 256</a:t>
            </a:r>
          </a:p>
          <a:p>
            <a:r>
              <a:rPr lang="en-US" smtClean="0"/>
              <a:t>Delay = [2000 + 2000 + 2000 + 2000] * 256</a:t>
            </a:r>
          </a:p>
          <a:p>
            <a:r>
              <a:rPr lang="en-US" smtClean="0"/>
              <a:t>Delay = 2,048,000</a:t>
            </a:r>
          </a:p>
          <a:p>
            <a:r>
              <a:rPr lang="en-US" smtClean="0"/>
              <a:t>Therefore, the EIGRP metric calculation for the lower path is as follows:</a:t>
            </a:r>
          </a:p>
          <a:p>
            <a:r>
              <a:rPr lang="en-US" smtClean="0"/>
              <a:t>Metric = bandwidth + delay</a:t>
            </a:r>
          </a:p>
          <a:p>
            <a:r>
              <a:rPr lang="en-US" smtClean="0"/>
              <a:t>Metric = 10,000,000 + 2,048,000</a:t>
            </a:r>
          </a:p>
          <a:p>
            <a:r>
              <a:rPr lang="en-US" smtClean="0"/>
              <a:t>Metric = 12,048,000</a:t>
            </a:r>
          </a:p>
          <a:p>
            <a:r>
              <a:rPr lang="en-US" smtClean="0"/>
              <a:t>Router A therefore chooses the lower path, with a metric of 12,048,000 over the top path, with a metric of 41,536,000. Router A installs the lower path, with a next-hop router of X and a metric of 12,048,000, in the IP routing table.</a:t>
            </a:r>
          </a:p>
          <a:p>
            <a:r>
              <a:rPr lang="en-US" smtClean="0"/>
              <a:t>The bottleneck along the top path, the 64-kbps link, can explain why the router takes the lower path. This slow link means that the rate of transfer to Router D would be at a maximum of 64 kbps. Along the lower path, the lowest speed is 256 kbps, making the throughput rate up to that speed. Therefore, the lower path represents a better choice, for example, to move large files quickly.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06E0D3D2-D0E0-4549-AF37-3A0411372177}" type="slidenum">
              <a:rPr lang="en-US" sz="1200"/>
              <a:pPr/>
              <a:t>46</a:t>
            </a:fld>
            <a:endParaRPr lang="en-US" sz="1200"/>
          </a:p>
        </p:txBody>
      </p:sp>
      <p:sp>
        <p:nvSpPr>
          <p:cNvPr id="97283" name="Rectangle 2"/>
          <p:cNvSpPr>
            <a:spLocks noGrp="1" noRot="1" noChangeAspect="1" noChangeArrowheads="1" noTextEdit="1"/>
          </p:cNvSpPr>
          <p:nvPr>
            <p:ph type="sldImg"/>
          </p:nvPr>
        </p:nvSpPr>
        <p:spPr>
          <a:xfrm>
            <a:off x="876300" y="244475"/>
            <a:ext cx="5322888" cy="3992563"/>
          </a:xfrm>
          <a:ln/>
        </p:spPr>
      </p:sp>
      <p:sp>
        <p:nvSpPr>
          <p:cNvPr id="97284" name="Rectangle 3"/>
          <p:cNvSpPr>
            <a:spLocks noGrp="1" noChangeArrowheads="1"/>
          </p:cNvSpPr>
          <p:nvPr>
            <p:ph type="body" idx="1"/>
          </p:nvPr>
        </p:nvSpPr>
        <p:spPr>
          <a:xfrm>
            <a:off x="402879" y="4379272"/>
            <a:ext cx="6124694" cy="4250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34" tIns="45817" rIns="91634" bIns="45817"/>
          <a:lstStyle/>
          <a:p>
            <a:r>
              <a:rPr lang="en-US" smtClean="0"/>
              <a:t>EIGRP uses five generic packet types:</a:t>
            </a:r>
            <a:endParaRPr lang="en-US" b="1" smtClean="0"/>
          </a:p>
          <a:p>
            <a:pPr lvl="1"/>
            <a:r>
              <a:rPr lang="en-US" b="1" smtClean="0"/>
              <a:t>Hello:</a:t>
            </a:r>
            <a:r>
              <a:rPr lang="en-US" smtClean="0"/>
              <a:t> used by routers for neighbor discovery. Packets are sent as multicasts and do not require an acknowledgment.</a:t>
            </a:r>
            <a:endParaRPr lang="en-US" b="1" smtClean="0"/>
          </a:p>
          <a:p>
            <a:pPr lvl="1"/>
            <a:r>
              <a:rPr lang="en-US" b="1" smtClean="0"/>
              <a:t>Update:</a:t>
            </a:r>
            <a:r>
              <a:rPr lang="en-US" smtClean="0"/>
              <a:t> Update packets contain route change information. They are sent reliably to the affected routers only. These updates can be unicast or multicast.</a:t>
            </a:r>
            <a:endParaRPr lang="en-US" b="1" smtClean="0"/>
          </a:p>
          <a:p>
            <a:pPr lvl="1"/>
            <a:r>
              <a:rPr lang="en-US" b="1" smtClean="0"/>
              <a:t>Query:</a:t>
            </a:r>
            <a:r>
              <a:rPr lang="en-US" smtClean="0"/>
              <a:t> Router performs route computation and does not have a feasible successor, it sends a reliable query packet to its neighbors to determine if they have a feasible successor for the destination. Queries are normally multicast but can be retransmitted as unicast packets in certain cases.</a:t>
            </a:r>
            <a:endParaRPr lang="en-US" b="1" smtClean="0"/>
          </a:p>
          <a:p>
            <a:pPr lvl="1"/>
            <a:r>
              <a:rPr lang="en-US" b="1" smtClean="0"/>
              <a:t>Reply:</a:t>
            </a:r>
            <a:r>
              <a:rPr lang="en-US" smtClean="0"/>
              <a:t> A router sends a reply packet in response to a query packet. Replies are unicast reliably to the originator of the query.</a:t>
            </a:r>
            <a:endParaRPr lang="en-US" b="1" smtClean="0"/>
          </a:p>
          <a:p>
            <a:pPr lvl="1"/>
            <a:r>
              <a:rPr lang="en-US" b="1" smtClean="0"/>
              <a:t>ACK:</a:t>
            </a:r>
            <a:r>
              <a:rPr lang="en-US" smtClean="0"/>
              <a:t> The </a:t>
            </a:r>
            <a:r>
              <a:rPr lang="en-US" altLang="ja-JP" smtClean="0"/>
              <a:t>acknowledgment (ACK) packet acknowledges update, query, and reply packets. ACK packets are unicast hello packets and contain a nonzero acknowledgment number. </a:t>
            </a:r>
            <a:endParaRPr lang="sl-SI"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1014EA5D-7E2F-4863-A434-6D2956BF731A}" type="slidenum">
              <a:rPr lang="en-US" sz="1200"/>
              <a:pPr/>
              <a:t>47</a:t>
            </a:fld>
            <a:endParaRPr lang="en-US" sz="1200"/>
          </a:p>
        </p:txBody>
      </p:sp>
      <p:sp>
        <p:nvSpPr>
          <p:cNvPr id="98307" name="Rectangle 2"/>
          <p:cNvSpPr>
            <a:spLocks noGrp="1" noRot="1" noChangeAspect="1" noChangeArrowheads="1" noTextEdit="1"/>
          </p:cNvSpPr>
          <p:nvPr>
            <p:ph type="sldImg"/>
          </p:nvPr>
        </p:nvSpPr>
        <p:spPr>
          <a:xfrm>
            <a:off x="876300" y="244475"/>
            <a:ext cx="5322888" cy="3992563"/>
          </a:xfrm>
          <a:ln/>
        </p:spPr>
      </p:sp>
      <p:sp>
        <p:nvSpPr>
          <p:cNvPr id="98308" name="Rectangle 3"/>
          <p:cNvSpPr>
            <a:spLocks noGrp="1" noChangeArrowheads="1"/>
          </p:cNvSpPr>
          <p:nvPr>
            <p:ph type="body" idx="1"/>
          </p:nvPr>
        </p:nvSpPr>
        <p:spPr>
          <a:xfrm>
            <a:off x="402879" y="4379272"/>
            <a:ext cx="6124694" cy="42509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34" tIns="45817" rIns="91634" bIns="45817"/>
          <a:lstStyle/>
          <a:p>
            <a:r>
              <a:rPr lang="en-US" smtClean="0"/>
              <a:t>EIGRP uses five generic packet types:</a:t>
            </a:r>
            <a:endParaRPr lang="en-US" b="1" smtClean="0"/>
          </a:p>
          <a:p>
            <a:pPr lvl="1"/>
            <a:r>
              <a:rPr lang="en-US" b="1" smtClean="0"/>
              <a:t>Hello:</a:t>
            </a:r>
            <a:r>
              <a:rPr lang="en-US" smtClean="0"/>
              <a:t> used by routers for neighbor discovery. Packets are sent as multicasts and do not require an acknowledgment.</a:t>
            </a:r>
            <a:endParaRPr lang="en-US" b="1" smtClean="0"/>
          </a:p>
          <a:p>
            <a:pPr lvl="1"/>
            <a:r>
              <a:rPr lang="en-US" b="1" smtClean="0"/>
              <a:t>Update:</a:t>
            </a:r>
            <a:r>
              <a:rPr lang="en-US" smtClean="0"/>
              <a:t> Update packets contain route change information. They are sent reliably to the affected routers only. These updates can be unicast or multicast.</a:t>
            </a:r>
            <a:endParaRPr lang="en-US" b="1" smtClean="0"/>
          </a:p>
          <a:p>
            <a:pPr lvl="1"/>
            <a:r>
              <a:rPr lang="en-US" b="1" smtClean="0"/>
              <a:t>Query:</a:t>
            </a:r>
            <a:r>
              <a:rPr lang="en-US" smtClean="0"/>
              <a:t> Router performs route computation and does not have a feasible successor, it sends a reliable query packet to its neighbors to determine if they have a feasible successor for the destination. Queries are normally multicast but can be retransmitted as unicast packets in certain cases.</a:t>
            </a:r>
            <a:endParaRPr lang="en-US" b="1" smtClean="0"/>
          </a:p>
          <a:p>
            <a:pPr lvl="1"/>
            <a:r>
              <a:rPr lang="en-US" b="1" smtClean="0"/>
              <a:t>Reply:</a:t>
            </a:r>
            <a:r>
              <a:rPr lang="en-US" smtClean="0"/>
              <a:t> A router sends a reply packet in response to a query packet. Replies are unicast reliably to the originator of the query.</a:t>
            </a:r>
            <a:endParaRPr lang="en-US" b="1" smtClean="0"/>
          </a:p>
          <a:p>
            <a:pPr lvl="1"/>
            <a:r>
              <a:rPr lang="en-US" b="1" smtClean="0"/>
              <a:t>ACK:</a:t>
            </a:r>
            <a:r>
              <a:rPr lang="en-US" smtClean="0"/>
              <a:t> The </a:t>
            </a:r>
            <a:r>
              <a:rPr lang="en-US" altLang="ja-JP" smtClean="0"/>
              <a:t>acknowledgment (ACK) packet acknowledges update, query, and reply packets. ACK packets are unicast hello packets and contain a nonzero acknowledgment number. </a:t>
            </a:r>
            <a:endParaRPr lang="sl-SI"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21E02234-1C7C-4565-A5D3-89DC9F3123DE}" type="slidenum">
              <a:rPr lang="en-US" sz="1200"/>
              <a:pPr/>
              <a:t>48</a:t>
            </a:fld>
            <a:endParaRPr lang="en-US" sz="1200"/>
          </a:p>
        </p:txBody>
      </p:sp>
      <p:sp>
        <p:nvSpPr>
          <p:cNvPr id="99331" name="Rectangle 2"/>
          <p:cNvSpPr>
            <a:spLocks noGrp="1" noRot="1" noChangeAspect="1" noChangeArrowheads="1" noTextEdit="1"/>
          </p:cNvSpPr>
          <p:nvPr>
            <p:ph type="sldImg"/>
          </p:nvPr>
        </p:nvSpPr>
        <p:spPr>
          <a:xfrm>
            <a:off x="979764" y="699358"/>
            <a:ext cx="5050874" cy="3485248"/>
          </a:xfrm>
          <a:ln/>
        </p:spPr>
      </p:sp>
      <p:sp>
        <p:nvSpPr>
          <p:cNvPr id="99332" name="Rectangle 3"/>
          <p:cNvSpPr>
            <a:spLocks noGrp="1" noChangeArrowheads="1"/>
          </p:cNvSpPr>
          <p:nvPr>
            <p:ph type="body" idx="1"/>
          </p:nvPr>
        </p:nvSpPr>
        <p:spPr>
          <a:xfrm>
            <a:off x="934302" y="4415321"/>
            <a:ext cx="5141796" cy="41817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471" indent="-231471" defTabSz="1039379"/>
            <a:r>
              <a:rPr lang="en-US" smtClean="0"/>
              <a:t>Process to establish and discover neighbor routes occurs simultaneously in EIGRP:</a:t>
            </a:r>
          </a:p>
          <a:p>
            <a:pPr marL="231471" indent="-231471" defTabSz="1039379"/>
            <a:r>
              <a:rPr lang="en-US" smtClean="0"/>
              <a:t>A new router (router A) comes up on the link and sends a hello packet through all of its EIGRP-configured interfaces.</a:t>
            </a:r>
          </a:p>
          <a:p>
            <a:pPr marL="231471" indent="-231471" defTabSz="1039379"/>
            <a:r>
              <a:rPr lang="en-US" smtClean="0"/>
              <a:t>Routers receiving the hello packet (router B) on one interface reply with update packets that contain all the routes they have in their routing tables, except those learned through that interface (split horizon). Router B sends an update packet to router A, but a neighbor relationship is not established until router B sends a hello packet to router A. The update packet from router B has the initialization bit set, indicating that this is the initialization process. The update packet includes information about the routes that the neighbor (router B) is aware of, including the metric that the neighbor is advertising for each destination.</a:t>
            </a:r>
          </a:p>
          <a:p>
            <a:pPr marL="231471" indent="-231471" defTabSz="1039379"/>
            <a:r>
              <a:rPr lang="en-US" smtClean="0"/>
              <a:t>After both routers have exchanged hellos, and the neighbor adjacency is established, router A replies to router B with an ACK packet, indicating that it received the update information.</a:t>
            </a:r>
          </a:p>
          <a:p>
            <a:pPr marL="231471" indent="-231471" defTabSz="1039379"/>
            <a:r>
              <a:rPr lang="en-US" smtClean="0"/>
              <a:t>Router A assimilates all update packets in its topology table. The topology table includes all destinations advertised by neighboring (adjacent) routers. It lists each destination, all the neighbors that can reach the destination, and their associated metric.</a:t>
            </a:r>
          </a:p>
          <a:p>
            <a:pPr marL="231471" indent="-231471" defTabSz="1039379"/>
            <a:r>
              <a:rPr lang="en-US" smtClean="0"/>
              <a:t>Router A then sends an update packet to router B.</a:t>
            </a:r>
          </a:p>
          <a:p>
            <a:pPr marL="231471" indent="-231471" defTabSz="1039379"/>
            <a:r>
              <a:rPr lang="en-US" smtClean="0"/>
              <a:t>Upon receiving the update packet, router B sends an ACK packet to router A.</a:t>
            </a:r>
          </a:p>
          <a:p>
            <a:pPr marL="231471" indent="-231471" defTabSz="1039379"/>
            <a:r>
              <a:rPr lang="en-US" smtClean="0"/>
              <a:t>After router A and router B successfully receive the update packets from each other, they are ready to update their routing tables with the successor routes from the topology 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93E0422-3FE6-41DA-8212-5A4299333C08}" type="slidenum">
              <a:rPr lang="en-US" smtClean="0"/>
              <a:pPr/>
              <a:t>51</a:t>
            </a:fld>
            <a:endParaRPr lang="en-US" smtClean="0"/>
          </a:p>
        </p:txBody>
      </p:sp>
      <p:sp>
        <p:nvSpPr>
          <p:cNvPr id="91139" name="Rectangle 2"/>
          <p:cNvSpPr>
            <a:spLocks noGrp="1" noRot="1" noChangeAspect="1" noChangeArrowheads="1" noTextEdit="1"/>
          </p:cNvSpPr>
          <p:nvPr>
            <p:ph type="sldImg"/>
          </p:nvPr>
        </p:nvSpPr>
        <p:spPr>
          <a:xfrm>
            <a:off x="979765" y="699359"/>
            <a:ext cx="5050874" cy="3485248"/>
          </a:xfrm>
          <a:ln/>
        </p:spPr>
      </p:sp>
      <p:sp>
        <p:nvSpPr>
          <p:cNvPr id="91140" name="Rectangle 3"/>
          <p:cNvSpPr>
            <a:spLocks noGrp="1" noChangeArrowheads="1"/>
          </p:cNvSpPr>
          <p:nvPr>
            <p:ph type="body" idx="1"/>
          </p:nvPr>
        </p:nvSpPr>
        <p:spPr>
          <a:xfrm>
            <a:off x="934303" y="4415322"/>
            <a:ext cx="5141796" cy="4181721"/>
          </a:xfrm>
          <a:noFill/>
          <a:ln/>
        </p:spPr>
        <p:txBody>
          <a:bodyPr/>
          <a:lstStyle/>
          <a:p>
            <a:pPr marL="231456" indent="-231456" defTabSz="1039311"/>
            <a:r>
              <a:rPr lang="en-US" dirty="0" smtClean="0"/>
              <a:t>To configure basic EIGRP for IP, perform the following steps:</a:t>
            </a:r>
          </a:p>
          <a:p>
            <a:pPr marL="231456" indent="-231456" defTabSz="1039311"/>
            <a:r>
              <a:rPr lang="en-US" b="1" dirty="0" smtClean="0"/>
              <a:t>Step 1:  </a:t>
            </a:r>
            <a:r>
              <a:rPr lang="en-US" dirty="0" smtClean="0"/>
              <a:t>Enable EIGRP and define the autonomous system using the </a:t>
            </a:r>
            <a:r>
              <a:rPr lang="en-US" b="1" dirty="0" smtClean="0"/>
              <a:t>router </a:t>
            </a:r>
            <a:r>
              <a:rPr lang="en-US" b="1" dirty="0" err="1" smtClean="0"/>
              <a:t>eigrp</a:t>
            </a:r>
            <a:r>
              <a:rPr lang="en-US" dirty="0" smtClean="0"/>
              <a:t> </a:t>
            </a:r>
            <a:r>
              <a:rPr lang="en-US" i="1" dirty="0" smtClean="0"/>
              <a:t>autonomous-system-number</a:t>
            </a:r>
            <a:r>
              <a:rPr lang="en-US" b="1" dirty="0" smtClean="0"/>
              <a:t> </a:t>
            </a:r>
            <a:r>
              <a:rPr lang="en-US" dirty="0" smtClean="0"/>
              <a:t>command. The autonomous system number value must match on all routers within the autonomous system.</a:t>
            </a:r>
          </a:p>
          <a:p>
            <a:pPr marL="231456" indent="-231456" defTabSz="1039311"/>
            <a:r>
              <a:rPr lang="en-US" b="1" dirty="0" smtClean="0"/>
              <a:t>Step 2:  </a:t>
            </a:r>
            <a:r>
              <a:rPr lang="en-US" dirty="0" smtClean="0"/>
              <a:t>Indicate which networks are part of the EIGRP autonomous system using the </a:t>
            </a:r>
            <a:r>
              <a:rPr lang="en-US" b="1" dirty="0" smtClean="0"/>
              <a:t>network</a:t>
            </a:r>
            <a:r>
              <a:rPr lang="en-US" dirty="0" smtClean="0"/>
              <a:t> command</a:t>
            </a:r>
            <a:r>
              <a:rPr lang="en-US" b="1" dirty="0" smtClean="0"/>
              <a:t>. </a:t>
            </a:r>
            <a:r>
              <a:rPr lang="en-US" dirty="0" smtClean="0"/>
              <a:t>This command determines which interfaces of the router are participating in EIGRP and which networks the router advertises. The wildcard mask can be entered as a network mask or as an inverse mask.  It will be displayed as an inverse mask.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52</a:t>
            </a:fld>
            <a:endParaRPr lang="en-US" dirty="0"/>
          </a:p>
        </p:txBody>
      </p:sp>
      <p:sp>
        <p:nvSpPr>
          <p:cNvPr id="968706" name="Rectangle 2"/>
          <p:cNvSpPr>
            <a:spLocks noGrp="1" noRot="1" noChangeAspect="1" noChangeArrowheads="1" noTextEdit="1"/>
          </p:cNvSpPr>
          <p:nvPr>
            <p:ph type="sldImg"/>
          </p:nvPr>
        </p:nvSpPr>
        <p:spPr>
          <a:xfrm>
            <a:off x="978196" y="697915"/>
            <a:ext cx="5054010" cy="3486690"/>
          </a:xfrm>
          <a:ln/>
        </p:spPr>
      </p:sp>
      <p:sp>
        <p:nvSpPr>
          <p:cNvPr id="968707" name="Rectangle 3"/>
          <p:cNvSpPr>
            <a:spLocks noGrp="1" noChangeArrowheads="1"/>
          </p:cNvSpPr>
          <p:nvPr>
            <p:ph type="body" idx="1"/>
          </p:nvPr>
        </p:nvSpPr>
        <p:spPr>
          <a:xfrm>
            <a:off x="935039" y="4416426"/>
            <a:ext cx="5140324" cy="4181476"/>
          </a:xfrm>
        </p:spPr>
        <p:txBody>
          <a:bodyPr/>
          <a:lstStyle/>
          <a:p>
            <a:r>
              <a:rPr lang="en-US" b="1" dirty="0" smtClean="0"/>
              <a:t>Step </a:t>
            </a:r>
            <a:r>
              <a:rPr lang="en-US" b="1" dirty="0"/>
              <a:t>2:  </a:t>
            </a:r>
            <a:r>
              <a:rPr lang="en-US" dirty="0"/>
              <a:t>Indicate which networks are part of the EIGRP autonomous system using the </a:t>
            </a:r>
            <a:r>
              <a:rPr lang="en-US" b="1" dirty="0"/>
              <a:t>network</a:t>
            </a:r>
            <a:r>
              <a:rPr lang="en-US" dirty="0"/>
              <a:t> command</a:t>
            </a:r>
            <a:r>
              <a:rPr lang="en-US" b="1" dirty="0"/>
              <a:t>. </a:t>
            </a:r>
            <a:r>
              <a:rPr lang="en-US" dirty="0"/>
              <a:t>This command determines which interfaces of the router are participating in EIGRP and which networks the router advertises. The wildcard mask can be entered as a network mask or as an inverse mask.  It will be displayed as an inverse mask</a:t>
            </a:r>
            <a:r>
              <a:rPr lang="en-US" dirty="0" smtClean="0"/>
              <a:t>. </a:t>
            </a:r>
            <a:r>
              <a:rPr lang="en-US" sz="800" dirty="0"/>
              <a:t>Network commands should only be configured for interfaces on which the router will send and receive updates. </a:t>
            </a:r>
          </a:p>
          <a:p>
            <a:pPr marL="228555" indent="-228555"/>
            <a:endParaRPr lang="en-US" sz="800" dirty="0"/>
          </a:p>
          <a:p>
            <a:r>
              <a:rPr lang="en-US" dirty="0"/>
              <a:t>If you do not use the optional wildcard mask, the EIGRP process assumes that all directly connected networks that are part of the major network will participate in the EIGRP routing process, and EIGRP will attempt to establish EIGRP neighbor relationships from each interface that is part of the overall Class A, B, or C network.</a:t>
            </a:r>
          </a:p>
          <a:p>
            <a:r>
              <a:rPr lang="en-US" dirty="0"/>
              <a:t>Use the optional wildcard mask to identify a specific IP address, subnet, or network. The router interprets the network number using the wildcard mask to determine which connected interfaces will participate in the EIGRP routing process; the router then attempts to establish neighbor relationships on those interfaces. If you want to specify an interface address, use the mask 0.0.0.0 to match all 4 octets of the address. An address and wildcard mask combination of 0.0.0.0 255.255.255.255 matches all interfaces on the router.</a:t>
            </a:r>
          </a:p>
          <a:p>
            <a:r>
              <a:rPr lang="en-US" dirty="0"/>
              <a:t>There is no limit to the number of </a:t>
            </a:r>
            <a:r>
              <a:rPr lang="en-US" b="1" dirty="0"/>
              <a:t>network</a:t>
            </a:r>
            <a:r>
              <a:rPr lang="en-US" dirty="0"/>
              <a:t> commands that can be configured on the router. </a:t>
            </a:r>
          </a:p>
          <a:p>
            <a:pPr marL="228555" indent="-228555"/>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1E4EC64-3B1A-429E-AD8F-3F4EE62FDA95}" type="slidenum">
              <a:rPr lang="en-US" smtClean="0"/>
              <a:pPr/>
              <a:t>53</a:t>
            </a:fld>
            <a:endParaRPr lang="en-US" smtClean="0"/>
          </a:p>
        </p:txBody>
      </p:sp>
      <p:sp>
        <p:nvSpPr>
          <p:cNvPr id="92163" name="Rectangle 2"/>
          <p:cNvSpPr>
            <a:spLocks noGrp="1" noRot="1" noChangeAspect="1" noChangeArrowheads="1" noTextEdit="1"/>
          </p:cNvSpPr>
          <p:nvPr>
            <p:ph type="sldImg"/>
          </p:nvPr>
        </p:nvSpPr>
        <p:spPr>
          <a:xfrm>
            <a:off x="1181930" y="698612"/>
            <a:ext cx="4646541" cy="3486556"/>
          </a:xfrm>
          <a:ln/>
        </p:spPr>
      </p:sp>
      <p:sp>
        <p:nvSpPr>
          <p:cNvPr id="92164" name="Rectangle 3"/>
          <p:cNvSpPr>
            <a:spLocks noGrp="1" noChangeArrowheads="1"/>
          </p:cNvSpPr>
          <p:nvPr>
            <p:ph type="body" idx="1"/>
          </p:nvPr>
        </p:nvSpPr>
        <p:spPr>
          <a:xfrm>
            <a:off x="934303" y="4415322"/>
            <a:ext cx="5141796" cy="4181721"/>
          </a:xfrm>
          <a:noFill/>
          <a:ln/>
        </p:spPr>
        <p:txBody>
          <a:bodyPr/>
          <a:lstStyle/>
          <a:p>
            <a:pPr marL="231456" indent="-231456" defTabSz="1039311"/>
            <a:r>
              <a:rPr lang="en-US" b="1" dirty="0" smtClean="0"/>
              <a:t>Step 3:  </a:t>
            </a:r>
            <a:r>
              <a:rPr lang="en-US" dirty="0" smtClean="0"/>
              <a:t>If you are using serial links, define the link’s bandwidth for the purposes of sending routing update traffic, using the </a:t>
            </a:r>
            <a:r>
              <a:rPr lang="en-US" b="1" dirty="0" smtClean="0"/>
              <a:t>bandwidth </a:t>
            </a:r>
            <a:r>
              <a:rPr lang="en-US" i="1" dirty="0" smtClean="0"/>
              <a:t>kilobits</a:t>
            </a:r>
            <a:r>
              <a:rPr lang="en-US" dirty="0" smtClean="0"/>
              <a:t> command. In this command, </a:t>
            </a:r>
            <a:r>
              <a:rPr lang="en-US" i="1" dirty="0" smtClean="0"/>
              <a:t>kilobits</a:t>
            </a:r>
            <a:r>
              <a:rPr lang="en-US" b="1" dirty="0" smtClean="0"/>
              <a:t> </a:t>
            </a:r>
            <a:r>
              <a:rPr lang="en-US" dirty="0" smtClean="0"/>
              <a:t>indicates the intended bandwidth in kbps. For example, for a 64-kbps link, use the following command:</a:t>
            </a:r>
          </a:p>
          <a:p>
            <a:pPr marL="231456" indent="-231456" defTabSz="1039311"/>
            <a:r>
              <a:rPr lang="en-US" dirty="0" smtClean="0"/>
              <a:t>router(</a:t>
            </a:r>
            <a:r>
              <a:rPr lang="en-US" dirty="0" err="1" smtClean="0"/>
              <a:t>config</a:t>
            </a:r>
            <a:r>
              <a:rPr lang="en-US" dirty="0" smtClean="0"/>
              <a:t>-if)#</a:t>
            </a:r>
            <a:r>
              <a:rPr lang="en-US" b="1" dirty="0" smtClean="0"/>
              <a:t>bandwidth 64</a:t>
            </a:r>
            <a:endParaRPr lang="en-US" dirty="0" smtClean="0"/>
          </a:p>
          <a:p>
            <a:pPr marL="231456" indent="-231456" defTabSz="1039311"/>
            <a:r>
              <a:rPr lang="en-US" dirty="0" smtClean="0"/>
              <a:t>If you do not change the bandwidth for these interfaces, EIGRP assumes that the bandwidth on the link is the default of T1 speed. If the link is actually slower, the router might not be able to converge, or routing updates might be lost. </a:t>
            </a:r>
          </a:p>
          <a:p>
            <a:pPr marL="231456" indent="-231456" defTabSz="1039311"/>
            <a:r>
              <a:rPr lang="en-US" dirty="0" smtClean="0"/>
              <a:t>For generic serial interfaces such as PPP or HDLC, set the bandwidth to the line speed. For Frame Relay on point-to-point interfaces, set the bandwidth to the committed information rate (CIR). For Frame Relay multipoint connections, set the bandwidth to the sum of all CIRs, or if the permanent virtual circuits (PVCs) have different CIRs, then set the bandwidth to the lowest CIR multiplied by the number of PVCs on the multipoint connection.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9765" y="697915"/>
            <a:ext cx="5050874" cy="3485249"/>
          </a:xfrm>
        </p:spPr>
      </p:sp>
      <p:sp>
        <p:nvSpPr>
          <p:cNvPr id="3" name="Notes Placeholder 2"/>
          <p:cNvSpPr>
            <a:spLocks noGrp="1"/>
          </p:cNvSpPr>
          <p:nvPr>
            <p:ph type="body" idx="1"/>
          </p:nvPr>
        </p:nvSpPr>
        <p:spPr/>
        <p:txBody>
          <a:bodyPr>
            <a:normAutofit/>
          </a:bodyPr>
          <a:lstStyle/>
          <a:p>
            <a:r>
              <a:rPr lang="en-US" dirty="0"/>
              <a:t>Router R1 uses Router R3 as the successor because its FD is lowest (20).</a:t>
            </a:r>
          </a:p>
          <a:p>
            <a:pPr lvl="1"/>
            <a:r>
              <a:rPr lang="en-US" dirty="0"/>
              <a:t>The </a:t>
            </a:r>
            <a:r>
              <a:rPr lang="en-US" b="1" dirty="0"/>
              <a:t>variance 2</a:t>
            </a:r>
            <a:r>
              <a:rPr lang="en-US" dirty="0"/>
              <a:t> command makes the path through Router R2 meet the criteria for load balancing because the FD through Router R2 (30) is less than twice the FD through the successor Router R3 (2*20 = 40). </a:t>
            </a:r>
          </a:p>
          <a:p>
            <a:r>
              <a:rPr lang="en-US" dirty="0"/>
              <a:t>Router R4 is not considered because it was not a feasible successor and only feasible successors are considered. </a:t>
            </a:r>
          </a:p>
          <a:p>
            <a:pPr lvl="1"/>
            <a:r>
              <a:rPr lang="en-US" dirty="0"/>
              <a:t>Also the FD through Router R4 (45) is greater than twice the FD for the successor (Router R3) (2*20 = 40). </a:t>
            </a:r>
          </a:p>
          <a:p>
            <a:r>
              <a:rPr lang="en-US" dirty="0"/>
              <a:t>Router R5 is not considered for load balancing even though it is a feasible successor because the FD through router R5 (50) is more than twice of the FD for the successor through router R3 (2*20 = 40). </a:t>
            </a:r>
          </a:p>
          <a:p>
            <a:r>
              <a:rPr lang="en-US" dirty="0"/>
              <a:t>The load is balanced proportional to the bandwidth. </a:t>
            </a:r>
          </a:p>
          <a:p>
            <a:pPr lvl="1"/>
            <a:r>
              <a:rPr lang="en-US" dirty="0"/>
              <a:t>The FD of the route via router R2 is 30, and the FD of the route via router R3 is 20; the ratio of traffic between the two paths (via R2 : via R3) is therefore 3/5 : 2/5.</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2212B61-07C8-40E2-9B66-82DEDDD06454}" type="slidenum">
              <a:rPr lang="en-US"/>
              <a:pPr/>
              <a:t>62</a:t>
            </a:fld>
            <a:endParaRPr lang="en-US" dirty="0"/>
          </a:p>
        </p:txBody>
      </p:sp>
      <p:sp>
        <p:nvSpPr>
          <p:cNvPr id="991234" name="Rectangle 2"/>
          <p:cNvSpPr>
            <a:spLocks noGrp="1" noRot="1" noChangeAspect="1" noChangeArrowheads="1" noTextEdit="1"/>
          </p:cNvSpPr>
          <p:nvPr>
            <p:ph type="sldImg"/>
          </p:nvPr>
        </p:nvSpPr>
        <p:spPr>
          <a:xfrm>
            <a:off x="648995" y="245135"/>
            <a:ext cx="5782953" cy="3989940"/>
          </a:xfrm>
          <a:ln/>
        </p:spPr>
      </p:sp>
      <p:sp>
        <p:nvSpPr>
          <p:cNvPr id="991235" name="Rectangle 3"/>
          <p:cNvSpPr>
            <a:spLocks noGrp="1" noChangeArrowheads="1"/>
          </p:cNvSpPr>
          <p:nvPr>
            <p:ph type="body" idx="1"/>
          </p:nvPr>
        </p:nvSpPr>
        <p:spPr>
          <a:xfrm>
            <a:off x="404814" y="4378326"/>
            <a:ext cx="6121399" cy="4251325"/>
          </a:xfrm>
        </p:spPr>
        <p:txBody>
          <a:bodyPr/>
          <a:lstStyle/>
          <a:p>
            <a:r>
              <a:rPr lang="en-US" dirty="0"/>
              <a:t>Key chain </a:t>
            </a:r>
            <a:r>
              <a:rPr lang="en-US" b="1" dirty="0"/>
              <a:t>R1chain</a:t>
            </a:r>
            <a:r>
              <a:rPr lang="en-US" dirty="0"/>
              <a:t> and both keys </a:t>
            </a:r>
            <a:r>
              <a:rPr lang="en-US" b="1" dirty="0"/>
              <a:t>key 1</a:t>
            </a:r>
            <a:r>
              <a:rPr lang="en-US" dirty="0"/>
              <a:t> (with authentication string </a:t>
            </a:r>
            <a:r>
              <a:rPr lang="en-US" b="1" dirty="0"/>
              <a:t>FIRST-KEY)</a:t>
            </a:r>
            <a:r>
              <a:rPr lang="en-US" dirty="0"/>
              <a:t> and </a:t>
            </a:r>
            <a:r>
              <a:rPr lang="en-US" b="1" dirty="0"/>
              <a:t>key 2</a:t>
            </a:r>
            <a:r>
              <a:rPr lang="en-US" dirty="0"/>
              <a:t> (with authentication string </a:t>
            </a:r>
            <a:r>
              <a:rPr lang="en-US" b="1" dirty="0"/>
              <a:t>SECOND-KEY)</a:t>
            </a:r>
            <a:r>
              <a:rPr lang="en-US" dirty="0"/>
              <a:t> are displayed. Under each key, the lifetime of the key is also shown. By observing the same output from the neighboring router R2, the configuration can be verified.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9765" y="697915"/>
            <a:ext cx="5050874" cy="3485249"/>
          </a:xfrm>
        </p:spPr>
      </p:sp>
      <p:sp>
        <p:nvSpPr>
          <p:cNvPr id="3" name="Notes Placeholder 2"/>
          <p:cNvSpPr>
            <a:spLocks noGrp="1"/>
          </p:cNvSpPr>
          <p:nvPr>
            <p:ph type="body" idx="1"/>
          </p:nvPr>
        </p:nvSpPr>
        <p:spPr/>
        <p:txBody>
          <a:bodyPr>
            <a:normAutofit/>
          </a:bodyPr>
          <a:lstStyle/>
          <a:p>
            <a:pPr>
              <a:buNone/>
            </a:pPr>
            <a:r>
              <a:rPr lang="en-US" b="1" dirty="0"/>
              <a:t>MD5 authentication on both R1 and R2, but R1 key 2 (that it uses when sending) changed.</a:t>
            </a:r>
            <a:r>
              <a:rPr lang="en-US" b="1" i="1" dirty="0"/>
              <a:t> </a:t>
            </a:r>
          </a:p>
          <a:p>
            <a:endParaRPr lang="en-US" dirty="0"/>
          </a:p>
          <a:p>
            <a:r>
              <a:rPr lang="en-US" dirty="0" smtClean="0"/>
              <a:t>The output of the </a:t>
            </a:r>
            <a:r>
              <a:rPr lang="en-US" b="1" dirty="0" smtClean="0"/>
              <a:t>debug eigrp packets</a:t>
            </a:r>
            <a:r>
              <a:rPr lang="en-US" dirty="0" smtClean="0"/>
              <a:t> command on R2 shown in the figure illustrates that R2 is receiving EIGRP packets with MD5 authentication, with a key-id equal to 2, from R1, but that there is an authentication mismatch. The EIGRP packets from R1 are ignored, and the neighbor relationship is declared to be down. The output of the </a:t>
            </a:r>
            <a:r>
              <a:rPr lang="en-US" b="1" dirty="0" smtClean="0"/>
              <a:t>show ip eigrp neighbors</a:t>
            </a:r>
            <a:r>
              <a:rPr lang="en-US" dirty="0" smtClean="0"/>
              <a:t> command confirms that R2 does not have any EIGRP neighbors.</a:t>
            </a:r>
          </a:p>
          <a:p>
            <a:r>
              <a:rPr lang="en-US" dirty="0" smtClean="0"/>
              <a:t>The two routers keep trying to re-establish their neighbor relationship. Because of the different keys used by each router in this scenario, R1 will authenticate hello messages sent by R2 using key 1. However, when R1 sends a hello message back to R2 using key 2, there will be an authentication mismatch. From R1’s perspective, the relationship appears to be up for awhile, but then it times out, as illustrated by the following messages received on R1. The output of the </a:t>
            </a:r>
            <a:r>
              <a:rPr lang="en-US" b="1" dirty="0" smtClean="0"/>
              <a:t>show ip eigrp neighbors</a:t>
            </a:r>
            <a:r>
              <a:rPr lang="en-US" dirty="0" smtClean="0"/>
              <a:t> command on R1 also illustrates that R1 does have R2 in its neighbor table for a short time.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639D249B-5CF6-4E23-A924-664844586A4B}" type="slidenum">
              <a:rPr lang="en-US" sz="1200"/>
              <a:pPr/>
              <a:t>24</a:t>
            </a:fld>
            <a:endParaRPr lang="en-US" sz="1200"/>
          </a:p>
        </p:txBody>
      </p:sp>
      <p:sp>
        <p:nvSpPr>
          <p:cNvPr id="90115" name="Rectangle 2"/>
          <p:cNvSpPr>
            <a:spLocks noGrp="1" noRot="1" noChangeAspect="1" noChangeArrowheads="1" noTextEdit="1"/>
          </p:cNvSpPr>
          <p:nvPr>
            <p:ph type="sldImg"/>
          </p:nvPr>
        </p:nvSpPr>
        <p:spPr>
          <a:xfrm>
            <a:off x="1182688" y="698500"/>
            <a:ext cx="4645025" cy="3484563"/>
          </a:xfrm>
          <a:ln/>
        </p:spPr>
      </p:sp>
      <p:sp>
        <p:nvSpPr>
          <p:cNvPr id="90116" name="Rectangle 3"/>
          <p:cNvSpPr>
            <a:spLocks noGrp="1" noChangeArrowheads="1"/>
          </p:cNvSpPr>
          <p:nvPr>
            <p:ph type="body" idx="1"/>
          </p:nvPr>
        </p:nvSpPr>
        <p:spPr>
          <a:xfrm>
            <a:off x="934302" y="4413880"/>
            <a:ext cx="5141796" cy="41846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43" tIns="46571" rIns="93143" bIns="46571"/>
          <a:lstStyle/>
          <a:p>
            <a:r>
              <a:rPr lang="en-US" smtClean="0"/>
              <a:t>DUAL uses distance information (cost) to select efficient, loop-free paths.</a:t>
            </a:r>
          </a:p>
          <a:p>
            <a:r>
              <a:rPr lang="en-US" smtClean="0"/>
              <a:t>Lowest-cost route is calculated by adding the cost between the next-hop router and the destination--</a:t>
            </a:r>
            <a:r>
              <a:rPr lang="en-US" b="1" smtClean="0"/>
              <a:t>Reported Distance (RD)</a:t>
            </a:r>
            <a:r>
              <a:rPr lang="en-US" smtClean="0"/>
              <a:t>—to the cost between the local router and the next-hop router.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C9A5014A-194F-4063-BD13-9FDA80833215}" type="slidenum">
              <a:rPr lang="en-US" sz="1200"/>
              <a:pPr/>
              <a:t>25</a:t>
            </a:fld>
            <a:endParaRPr lang="en-US" sz="1200"/>
          </a:p>
        </p:txBody>
      </p:sp>
      <p:sp>
        <p:nvSpPr>
          <p:cNvPr id="91139" name="Rectangle 2"/>
          <p:cNvSpPr>
            <a:spLocks noGrp="1" noRot="1" noChangeAspect="1" noChangeArrowheads="1" noTextEdit="1"/>
          </p:cNvSpPr>
          <p:nvPr>
            <p:ph type="sldImg"/>
          </p:nvPr>
        </p:nvSpPr>
        <p:spPr>
          <a:xfrm>
            <a:off x="1182688" y="698500"/>
            <a:ext cx="4645025" cy="3484563"/>
          </a:xfrm>
          <a:ln/>
        </p:spPr>
      </p:sp>
      <p:sp>
        <p:nvSpPr>
          <p:cNvPr id="91140" name="Rectangle 3"/>
          <p:cNvSpPr>
            <a:spLocks noGrp="1" noChangeArrowheads="1"/>
          </p:cNvSpPr>
          <p:nvPr>
            <p:ph type="body" idx="1"/>
          </p:nvPr>
        </p:nvSpPr>
        <p:spPr>
          <a:xfrm>
            <a:off x="934302" y="4413880"/>
            <a:ext cx="5141796" cy="41846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43" tIns="46571" rIns="93143" bIns="46571"/>
          <a:lstStyle/>
          <a:p>
            <a:endParaRPr lang="sk-SK"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F38FB2BA-E955-41B1-8B3B-17931E040B2A}" type="slidenum">
              <a:rPr lang="en-US" sz="1200"/>
              <a:pPr/>
              <a:t>26</a:t>
            </a:fld>
            <a:endParaRPr lang="en-US" sz="1200"/>
          </a:p>
        </p:txBody>
      </p:sp>
      <p:sp>
        <p:nvSpPr>
          <p:cNvPr id="92163" name="Rectangle 2"/>
          <p:cNvSpPr>
            <a:spLocks noGrp="1" noRot="1" noChangeAspect="1" noChangeArrowheads="1" noTextEdit="1"/>
          </p:cNvSpPr>
          <p:nvPr>
            <p:ph type="sldImg"/>
          </p:nvPr>
        </p:nvSpPr>
        <p:spPr>
          <a:xfrm>
            <a:off x="979764" y="697915"/>
            <a:ext cx="5050874" cy="3485249"/>
          </a:xfrm>
          <a:ln/>
        </p:spPr>
      </p:sp>
      <p:sp>
        <p:nvSpPr>
          <p:cNvPr id="92164" name="Rectangle 3"/>
          <p:cNvSpPr>
            <a:spLocks noGrp="1" noChangeArrowheads="1"/>
          </p:cNvSpPr>
          <p:nvPr>
            <p:ph type="body" idx="1"/>
          </p:nvPr>
        </p:nvSpPr>
        <p:spPr>
          <a:xfrm>
            <a:off x="934302" y="4413880"/>
            <a:ext cx="5141796" cy="41846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43" tIns="46571" rIns="93143" bIns="46571"/>
          <a:lstStyle/>
          <a:p>
            <a:r>
              <a:rPr lang="en-US" smtClean="0"/>
              <a:t>Successor (current successor): neighboring router that has the least-cost path to a destination (the lowest FD) guaranteed not to be a part of the routing loop (used for forwarding packets. Multiple successors can exist if they have the same FD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CE904920-03F1-4541-AA8D-E0D623485F8A}" type="slidenum">
              <a:rPr lang="en-US" sz="1200"/>
              <a:pPr/>
              <a:t>27</a:t>
            </a:fld>
            <a:endParaRPr lang="en-US" sz="1200"/>
          </a:p>
        </p:txBody>
      </p:sp>
      <p:sp>
        <p:nvSpPr>
          <p:cNvPr id="93187" name="Rectangle 2"/>
          <p:cNvSpPr>
            <a:spLocks noGrp="1" noRot="1" noChangeAspect="1" noChangeArrowheads="1" noTextEdit="1"/>
          </p:cNvSpPr>
          <p:nvPr>
            <p:ph type="sldImg"/>
          </p:nvPr>
        </p:nvSpPr>
        <p:spPr>
          <a:xfrm>
            <a:off x="1182688" y="698500"/>
            <a:ext cx="4645025" cy="3484563"/>
          </a:xfrm>
          <a:ln/>
        </p:spPr>
      </p:sp>
      <p:sp>
        <p:nvSpPr>
          <p:cNvPr id="93188" name="Rectangle 3"/>
          <p:cNvSpPr>
            <a:spLocks noGrp="1" noChangeArrowheads="1"/>
          </p:cNvSpPr>
          <p:nvPr>
            <p:ph type="body" idx="1"/>
          </p:nvPr>
        </p:nvSpPr>
        <p:spPr>
          <a:xfrm>
            <a:off x="934302" y="4413880"/>
            <a:ext cx="5141796" cy="41846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43" tIns="46571" rIns="93143" bIns="46571"/>
          <a:lstStyle/>
          <a:p>
            <a:endParaRPr lang="sk-SK"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normAutofit lnSpcReduction="10000"/>
          </a:bodyPr>
          <a:lstStyle/>
          <a:p>
            <a:r>
              <a:rPr lang="en-US" dirty="0"/>
              <a:t>The command output also lists the networks known by this router through the EIGRP routing process. The codes used in the first column of this output indicate the state of the entry. Passive and Active refer to the EIGRP state with respect to this destination. Update, Query, and Reply refer to the type of packet being sent. The codes are as follows:</a:t>
            </a:r>
          </a:p>
          <a:p>
            <a:pPr lvl="1"/>
            <a:r>
              <a:rPr lang="en-US" b="1" dirty="0"/>
              <a:t>Passive (P)</a:t>
            </a:r>
            <a:r>
              <a:rPr lang="en-US" dirty="0"/>
              <a:t>—This network is available, and installation can occur in the routing table. Passive is the correct state for a stable network, indicating that no EIGRP computations are being performed for this route.</a:t>
            </a:r>
          </a:p>
          <a:p>
            <a:pPr lvl="1"/>
            <a:r>
              <a:rPr lang="en-US" b="1" dirty="0"/>
              <a:t>Active (A)</a:t>
            </a:r>
            <a:r>
              <a:rPr lang="en-US" dirty="0"/>
              <a:t>—This network is currently unavailable, and installation cannot occur in the routing table. Being active means that outstanding queries exist for this network, indicating that EIGRP computations are being performed for this route.</a:t>
            </a:r>
          </a:p>
          <a:p>
            <a:pPr lvl="1"/>
            <a:r>
              <a:rPr lang="en-US" dirty="0"/>
              <a:t> </a:t>
            </a:r>
            <a:r>
              <a:rPr lang="en-US" b="1" dirty="0"/>
              <a:t>Update (U)</a:t>
            </a:r>
            <a:r>
              <a:rPr lang="en-US" dirty="0"/>
              <a:t>—This network is being updated (indicating that an update packet is being sent). This code also applies if the router is waiting for an acknowledgment for this update packet.</a:t>
            </a:r>
          </a:p>
          <a:p>
            <a:pPr lvl="1"/>
            <a:r>
              <a:rPr lang="en-US" b="1" dirty="0"/>
              <a:t>Query (Q)</a:t>
            </a:r>
            <a:r>
              <a:rPr lang="en-US" dirty="0"/>
              <a:t>—There is an outstanding query packet for this network, indicating that a query packet was sent. This code also applies if the router is waiting for an acknowledgment for a query packet.</a:t>
            </a:r>
          </a:p>
          <a:p>
            <a:pPr lvl="1"/>
            <a:r>
              <a:rPr lang="en-US" b="1" dirty="0"/>
              <a:t>Reply (R)</a:t>
            </a:r>
            <a:r>
              <a:rPr lang="en-US" dirty="0"/>
              <a:t>—The router is generating a reply for this network, indicating that a reply packet was sent, or is waiting for an acknowledgment for the reply packet.</a:t>
            </a:r>
          </a:p>
          <a:p>
            <a:pPr marL="482506" lvl="1" indent="-120627" defTabSz="1020563">
              <a:defRPr/>
            </a:pPr>
            <a:r>
              <a:rPr lang="en-US" b="1" dirty="0"/>
              <a:t>Stuck-in-active (S)</a:t>
            </a:r>
            <a:r>
              <a:rPr lang="en-US" dirty="0"/>
              <a:t>—There is an EIGRP convergence problem for this network. </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F5BCDE3-D95A-4DAE-8217-9FF80257CC99}" type="slidenum">
              <a:rPr lang="cs-CZ"/>
              <a:pPr/>
              <a:t>34</a:t>
            </a:fld>
            <a:endParaRPr lang="cs-CZ"/>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lnSpc>
                <a:spcPct val="80000"/>
              </a:lnSpc>
            </a:pPr>
            <a:r>
              <a:rPr lang="sk-SK" sz="800"/>
              <a:t>Assume that the routers in Figure   have all converged. The text boxes summarize the topology table of routers C, D, and E. The numbers between the routers represent metric values.</a:t>
            </a:r>
          </a:p>
          <a:p>
            <a:pPr eaLnBrk="1" hangingPunct="1">
              <a:lnSpc>
                <a:spcPct val="80000"/>
              </a:lnSpc>
            </a:pPr>
            <a:r>
              <a:rPr lang="sk-SK" sz="800" b="1"/>
              <a:t>Note</a:t>
            </a:r>
            <a:r>
              <a:rPr lang="sk-SK" sz="800"/>
              <a:t> </a:t>
            </a:r>
            <a:br>
              <a:rPr lang="sk-SK" sz="800"/>
            </a:br>
            <a:r>
              <a:rPr lang="sk-SK" sz="800"/>
              <a:t>The numbers between the routers do not reflect actual metric values. Simple values are being used for demonstration purposes only.</a:t>
            </a:r>
          </a:p>
          <a:p>
            <a:pPr eaLnBrk="1" hangingPunct="1">
              <a:lnSpc>
                <a:spcPct val="80000"/>
              </a:lnSpc>
            </a:pPr>
            <a:r>
              <a:rPr lang="sk-SK" sz="800"/>
              <a:t>Each router has at least one valid route to network (a) with an advertised distance (AD) that is less than the calculated feasible distance (FD). This route is identified as the successor route.</a:t>
            </a:r>
          </a:p>
          <a:p>
            <a:pPr eaLnBrk="1" hangingPunct="1">
              <a:lnSpc>
                <a:spcPct val="80000"/>
              </a:lnSpc>
            </a:pPr>
            <a:r>
              <a:rPr lang="sk-SK" sz="800"/>
              <a:t>For example:</a:t>
            </a:r>
          </a:p>
          <a:p>
            <a:pPr eaLnBrk="1" hangingPunct="1">
              <a:lnSpc>
                <a:spcPct val="80000"/>
              </a:lnSpc>
            </a:pPr>
            <a:r>
              <a:rPr lang="sk-SK" sz="800"/>
              <a:t>Router C identifies the route via router B as the successor route because it has an AD of 1, which is less than the lowest FD of 3. </a:t>
            </a:r>
          </a:p>
          <a:p>
            <a:pPr eaLnBrk="1" hangingPunct="1">
              <a:lnSpc>
                <a:spcPct val="80000"/>
              </a:lnSpc>
            </a:pPr>
            <a:r>
              <a:rPr lang="sk-SK" sz="800"/>
              <a:t>Router D identifies the route via router B as the successor route because it has an AD of 1, which is less than the lowest FD of 2. </a:t>
            </a:r>
          </a:p>
          <a:p>
            <a:pPr eaLnBrk="1" hangingPunct="1">
              <a:lnSpc>
                <a:spcPct val="80000"/>
              </a:lnSpc>
            </a:pPr>
            <a:r>
              <a:rPr lang="sk-SK" sz="800"/>
              <a:t>Router E identifies the route via router D as the successor route because it has an AD of 2, which is less than the lowest FD of 3. </a:t>
            </a:r>
          </a:p>
          <a:p>
            <a:pPr eaLnBrk="1" hangingPunct="1">
              <a:lnSpc>
                <a:spcPct val="80000"/>
              </a:lnSpc>
            </a:pPr>
            <a:r>
              <a:rPr lang="sk-SK" sz="800"/>
              <a:t>Router C also has another route to network (a) with an AD less than the FD. The route via router D has been identified as a feasible successor route because it has an AD of 2, which is still less than the FD of 3.</a:t>
            </a:r>
          </a:p>
          <a:p>
            <a:pPr eaLnBrk="1" hangingPunct="1">
              <a:lnSpc>
                <a:spcPct val="80000"/>
              </a:lnSpc>
            </a:pPr>
            <a:r>
              <a:rPr lang="sk-SK" sz="800" b="1"/>
              <a:t>Note</a:t>
            </a:r>
            <a:r>
              <a:rPr lang="sk-SK" sz="800"/>
              <a:t> </a:t>
            </a:r>
            <a:br>
              <a:rPr lang="sk-SK" sz="800"/>
            </a:br>
            <a:r>
              <a:rPr lang="sk-SK" sz="800"/>
              <a:t>No other routes qualify as feasible successors, because all other routes on the routers have AD values that are either equal to or greater than their lowest FD.</a:t>
            </a:r>
          </a:p>
          <a:p>
            <a:pPr eaLnBrk="1" hangingPunct="1">
              <a:lnSpc>
                <a:spcPct val="80000"/>
              </a:lnSpc>
            </a:pPr>
            <a:r>
              <a:rPr lang="sk-SK" sz="800"/>
              <a:t>Figures   through   illustrate how DUAL progresses through a topology change:</a:t>
            </a:r>
          </a:p>
          <a:p>
            <a:pPr eaLnBrk="1" hangingPunct="1">
              <a:lnSpc>
                <a:spcPct val="80000"/>
              </a:lnSpc>
            </a:pPr>
            <a:r>
              <a:rPr lang="sk-SK" sz="800" b="1"/>
              <a:t>Figure  :</a:t>
            </a:r>
            <a:r>
              <a:rPr lang="sk-SK" sz="800"/>
              <a:t>Assume that router D has lost connectivity to router A. Since it has no feasible successor, router D must use DUAL to calculate a new route to router A. It begins by removing the route to router B from its topology table.</a:t>
            </a:r>
            <a:r>
              <a:rPr lang="sk-SK" sz="800" b="1"/>
              <a:t>Figure  :</a:t>
            </a:r>
            <a:r>
              <a:rPr lang="sk-SK" sz="800"/>
              <a:t>Router D then transitions to Active mode and forwards queries to router E and router C looking for an alternate path to network (a).</a:t>
            </a:r>
            <a:br>
              <a:rPr lang="sk-SK" sz="800"/>
            </a:br>
            <a:r>
              <a:rPr lang="sk-SK" sz="800"/>
              <a:t/>
            </a:r>
            <a:br>
              <a:rPr lang="sk-SK" sz="800"/>
            </a:br>
            <a:r>
              <a:rPr lang="sk-SK" sz="800"/>
              <a:t>When router E receives the query from its successor, router D, it also removes the successor route from its topology table. Since it has no other successor router to network (a) it must also transition to Active mode like router D did.</a:t>
            </a:r>
            <a:br>
              <a:rPr lang="sk-SK" sz="800"/>
            </a:br>
            <a:r>
              <a:rPr lang="sk-SK" sz="800"/>
              <a:t/>
            </a:r>
            <a:br>
              <a:rPr lang="sk-SK" sz="800"/>
            </a:br>
            <a:r>
              <a:rPr lang="sk-SK" sz="800"/>
              <a:t>When router C receives the query from router D, it removes the entry for the route to router D (the feasible successor) from its topology table. However, it does not transition to Active mode since it still has the successor route to network (a) in it table.</a:t>
            </a:r>
            <a:r>
              <a:rPr lang="sk-SK" sz="800" b="1"/>
              <a:t>Figure  :</a:t>
            </a:r>
            <a:r>
              <a:rPr lang="sk-SK" sz="800"/>
              <a:t>Router C replies to the query from router D because it has a valid path to network (a) via router B.</a:t>
            </a:r>
          </a:p>
          <a:p>
            <a:pPr eaLnBrk="1" hangingPunct="1">
              <a:lnSpc>
                <a:spcPct val="80000"/>
              </a:lnSpc>
            </a:pPr>
            <a:r>
              <a:rPr lang="sk-SK" sz="800"/>
              <a:t>Since router E is now in Active mode, it forwards a query to router C looking for an alternate route to network (a). </a:t>
            </a:r>
            <a:r>
              <a:rPr lang="sk-SK" sz="800" b="1"/>
              <a:t>Figure  :</a:t>
            </a:r>
            <a:r>
              <a:rPr lang="sk-SK" sz="800"/>
              <a:t>Router D adds the route advertised by router C to its topology table.</a:t>
            </a:r>
          </a:p>
          <a:p>
            <a:pPr eaLnBrk="1" hangingPunct="1">
              <a:lnSpc>
                <a:spcPct val="80000"/>
              </a:lnSpc>
            </a:pPr>
            <a:r>
              <a:rPr lang="sk-SK" sz="800"/>
              <a:t>In the meantime, router C replies to the query sent by router E.</a:t>
            </a:r>
            <a:r>
              <a:rPr lang="sk-SK" sz="800" b="1"/>
              <a:t>Figure  :</a:t>
            </a:r>
            <a:r>
              <a:rPr lang="sk-SK" sz="800"/>
              <a:t>Router D then identifies the route via router C as its successor.</a:t>
            </a:r>
          </a:p>
          <a:p>
            <a:pPr eaLnBrk="1" hangingPunct="1">
              <a:lnSpc>
                <a:spcPct val="80000"/>
              </a:lnSpc>
            </a:pPr>
            <a:r>
              <a:rPr lang="sk-SK" sz="800"/>
              <a:t>Router E now adds the route advertised via router C as its successor and advertises it to router D.</a:t>
            </a:r>
            <a:r>
              <a:rPr lang="sk-SK" sz="800" b="1"/>
              <a:t>Figure  :</a:t>
            </a:r>
            <a:r>
              <a:rPr lang="sk-SK" sz="800"/>
              <a:t>When router D updates its topology table with the information provided by router E, it will then have another router to network (a) with an AD lower than its FD. It will therefore identify the route via router E as its feasible successor route.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57">
              <a:defRPr sz="2300">
                <a:solidFill>
                  <a:schemeClr val="tx1"/>
                </a:solidFill>
                <a:latin typeface="Arial" charset="0"/>
              </a:defRPr>
            </a:lvl1pPr>
            <a:lvl2pPr marL="698893" indent="-268805" defTabSz="931857">
              <a:defRPr sz="2300">
                <a:solidFill>
                  <a:schemeClr val="tx1"/>
                </a:solidFill>
                <a:latin typeface="Arial" charset="0"/>
              </a:defRPr>
            </a:lvl2pPr>
            <a:lvl3pPr marL="1075220" indent="-215044" defTabSz="931857">
              <a:defRPr sz="2300">
                <a:solidFill>
                  <a:schemeClr val="tx1"/>
                </a:solidFill>
                <a:latin typeface="Arial" charset="0"/>
              </a:defRPr>
            </a:lvl3pPr>
            <a:lvl4pPr marL="1505308" indent="-215044" defTabSz="931857">
              <a:defRPr sz="2300">
                <a:solidFill>
                  <a:schemeClr val="tx1"/>
                </a:solidFill>
                <a:latin typeface="Arial" charset="0"/>
              </a:defRPr>
            </a:lvl4pPr>
            <a:lvl5pPr marL="1935396" indent="-215044" defTabSz="931857">
              <a:defRPr sz="2300">
                <a:solidFill>
                  <a:schemeClr val="tx1"/>
                </a:solidFill>
                <a:latin typeface="Arial" charset="0"/>
              </a:defRPr>
            </a:lvl5pPr>
            <a:lvl6pPr marL="2365484" indent="-215044" algn="ctr" defTabSz="931857" eaLnBrk="0" fontAlgn="base" hangingPunct="0">
              <a:lnSpc>
                <a:spcPct val="90000"/>
              </a:lnSpc>
              <a:spcBef>
                <a:spcPct val="0"/>
              </a:spcBef>
              <a:spcAft>
                <a:spcPct val="0"/>
              </a:spcAft>
              <a:defRPr sz="2300">
                <a:solidFill>
                  <a:schemeClr val="tx1"/>
                </a:solidFill>
                <a:latin typeface="Arial" charset="0"/>
              </a:defRPr>
            </a:lvl6pPr>
            <a:lvl7pPr marL="2795572" indent="-215044" algn="ctr" defTabSz="931857" eaLnBrk="0" fontAlgn="base" hangingPunct="0">
              <a:lnSpc>
                <a:spcPct val="90000"/>
              </a:lnSpc>
              <a:spcBef>
                <a:spcPct val="0"/>
              </a:spcBef>
              <a:spcAft>
                <a:spcPct val="0"/>
              </a:spcAft>
              <a:defRPr sz="2300">
                <a:solidFill>
                  <a:schemeClr val="tx1"/>
                </a:solidFill>
                <a:latin typeface="Arial" charset="0"/>
              </a:defRPr>
            </a:lvl7pPr>
            <a:lvl8pPr marL="3225660" indent="-215044" algn="ctr" defTabSz="931857" eaLnBrk="0" fontAlgn="base" hangingPunct="0">
              <a:lnSpc>
                <a:spcPct val="90000"/>
              </a:lnSpc>
              <a:spcBef>
                <a:spcPct val="0"/>
              </a:spcBef>
              <a:spcAft>
                <a:spcPct val="0"/>
              </a:spcAft>
              <a:defRPr sz="2300">
                <a:solidFill>
                  <a:schemeClr val="tx1"/>
                </a:solidFill>
                <a:latin typeface="Arial" charset="0"/>
              </a:defRPr>
            </a:lvl8pPr>
            <a:lvl9pPr marL="3655748" indent="-215044" algn="ctr" defTabSz="931857" eaLnBrk="0" fontAlgn="base" hangingPunct="0">
              <a:lnSpc>
                <a:spcPct val="90000"/>
              </a:lnSpc>
              <a:spcBef>
                <a:spcPct val="0"/>
              </a:spcBef>
              <a:spcAft>
                <a:spcPct val="0"/>
              </a:spcAft>
              <a:defRPr sz="2300">
                <a:solidFill>
                  <a:schemeClr val="tx1"/>
                </a:solidFill>
                <a:latin typeface="Arial" charset="0"/>
              </a:defRPr>
            </a:lvl9pPr>
          </a:lstStyle>
          <a:p>
            <a:fld id="{5609D167-CDEF-43FA-B43A-9B8623000F27}" type="slidenum">
              <a:rPr lang="en-US" sz="1200"/>
              <a:pPr/>
              <a:t>42</a:t>
            </a:fld>
            <a:endParaRPr lang="en-US" sz="1200"/>
          </a:p>
        </p:txBody>
      </p:sp>
      <p:sp>
        <p:nvSpPr>
          <p:cNvPr id="94211" name="Rectangle 2"/>
          <p:cNvSpPr>
            <a:spLocks noGrp="1" noRot="1" noChangeAspect="1" noChangeArrowheads="1" noTextEdit="1"/>
          </p:cNvSpPr>
          <p:nvPr>
            <p:ph type="sldImg"/>
          </p:nvPr>
        </p:nvSpPr>
        <p:spPr>
          <a:xfrm>
            <a:off x="1182688" y="700088"/>
            <a:ext cx="4645025" cy="3484562"/>
          </a:xfrm>
          <a:ln/>
        </p:spPr>
      </p:sp>
      <p:sp>
        <p:nvSpPr>
          <p:cNvPr id="94212" name="Rectangle 3"/>
          <p:cNvSpPr>
            <a:spLocks noGrp="1" noChangeArrowheads="1"/>
          </p:cNvSpPr>
          <p:nvPr>
            <p:ph type="body" idx="1"/>
          </p:nvPr>
        </p:nvSpPr>
        <p:spPr>
          <a:xfrm>
            <a:off x="934302" y="4415321"/>
            <a:ext cx="5141796" cy="41817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metric can be based on five criteria, but EIGRP uses only two of these criteria by default:</a:t>
            </a:r>
            <a:endParaRPr lang="en-US" b="1" smtClean="0"/>
          </a:p>
          <a:p>
            <a:r>
              <a:rPr lang="en-US" b="1" smtClean="0"/>
              <a:t>Bandwidth: </a:t>
            </a:r>
            <a:r>
              <a:rPr lang="en-US" smtClean="0"/>
              <a:t>The smallest bandwidth between source and destination</a:t>
            </a:r>
            <a:endParaRPr lang="en-US" b="1" smtClean="0"/>
          </a:p>
          <a:p>
            <a:r>
              <a:rPr lang="en-US" b="1" smtClean="0"/>
              <a:t>Delay:</a:t>
            </a:r>
            <a:r>
              <a:rPr lang="en-US" smtClean="0"/>
              <a:t> The cumulative interface delay along the path</a:t>
            </a:r>
          </a:p>
          <a:p>
            <a:r>
              <a:rPr lang="en-US" smtClean="0"/>
              <a:t>Other criteria can be used, but are not recommended, because they typically result in frequent recalculation of the topology table:</a:t>
            </a:r>
            <a:endParaRPr lang="en-US" b="1" smtClean="0"/>
          </a:p>
          <a:p>
            <a:r>
              <a:rPr lang="en-US" b="1" smtClean="0"/>
              <a:t>Reliability: </a:t>
            </a:r>
            <a:r>
              <a:rPr lang="en-US" smtClean="0"/>
              <a:t>This value represents the worst reliability between source and destination, based on keepalives.</a:t>
            </a:r>
            <a:endParaRPr lang="en-US" b="1" smtClean="0"/>
          </a:p>
          <a:p>
            <a:r>
              <a:rPr lang="en-US" b="1" smtClean="0"/>
              <a:t>Loading: </a:t>
            </a:r>
            <a:r>
              <a:rPr lang="en-US" smtClean="0"/>
              <a:t>This value represents the worst load on a link between source and destination, computed based on the packet rate and the configured bandwidth of the interface.</a:t>
            </a:r>
            <a:endParaRPr lang="en-US" b="1" smtClean="0"/>
          </a:p>
          <a:p>
            <a:r>
              <a:rPr lang="en-US" b="1" smtClean="0"/>
              <a:t>MTU: </a:t>
            </a:r>
            <a:r>
              <a:rPr lang="en-US" smtClean="0"/>
              <a:t>This criterion represents the smallest MTU in path. MTU is included in the EIGRP routing update but is not actually used in the metric calculation.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9939" name="Rectangle 275"/>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nvGrpSpPr>
          <p:cNvPr id="369947" name="Group 283"/>
          <p:cNvGrpSpPr>
            <a:grpSpLocks/>
          </p:cNvGrpSpPr>
          <p:nvPr/>
        </p:nvGrpSpPr>
        <p:grpSpPr bwMode="auto">
          <a:xfrm>
            <a:off x="609600" y="525463"/>
            <a:ext cx="1447800" cy="769937"/>
            <a:chOff x="3272" y="1316"/>
            <a:chExt cx="1889" cy="1002"/>
          </a:xfrm>
        </p:grpSpPr>
        <p:sp>
          <p:nvSpPr>
            <p:cNvPr id="369948" name="AutoShape 28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49" name="Rectangle 28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50" name="Freeform 28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1" name="Freeform 28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2" name="Freeform 28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3" name="Freeform 28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4" name="Freeform 29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5" name="Freeform 29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6" name="Freeform 29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7" name="Freeform 29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8" name="Freeform 29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9" name="Freeform 29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0" name="Freeform 29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1" name="Freeform 29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2" name="Freeform 29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369873" name="Rectangle 209"/>
          <p:cNvSpPr>
            <a:spLocks noGrp="1" noChangeArrowheads="1"/>
          </p:cNvSpPr>
          <p:nvPr>
            <p:ph type="ctrTitle"/>
          </p:nvPr>
        </p:nvSpPr>
        <p:spPr bwMode="white">
          <a:xfrm>
            <a:off x="107504" y="1916832"/>
            <a:ext cx="4320479" cy="2232247"/>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endParaRPr lang="en-US" noProof="0" dirty="0" smtClean="0"/>
          </a:p>
        </p:txBody>
      </p:sp>
      <p:sp>
        <p:nvSpPr>
          <p:cNvPr id="369874" name="Rectangle 210"/>
          <p:cNvSpPr>
            <a:spLocks noGrp="1" noChangeArrowheads="1"/>
          </p:cNvSpPr>
          <p:nvPr>
            <p:ph type="subTitle" idx="1"/>
          </p:nvPr>
        </p:nvSpPr>
        <p:spPr>
          <a:xfrm>
            <a:off x="179512" y="4733925"/>
            <a:ext cx="8784976"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369988" name="Picture 324"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163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578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614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7940675" cy="5410200"/>
          </a:xfrm>
        </p:spPr>
        <p:txBody>
          <a:bodyPr/>
          <a:lstStyle/>
          <a:p>
            <a:r>
              <a:rPr lang="en-US" smtClean="0"/>
              <a:t>Click icon to add table</a:t>
            </a:r>
            <a:endParaRPr lang="sk-SK"/>
          </a:p>
        </p:txBody>
      </p:sp>
    </p:spTree>
    <p:extLst>
      <p:ext uri="{BB962C8B-B14F-4D97-AF65-F5344CB8AC3E}">
        <p14:creationId xmlns:p14="http://schemas.microsoft.com/office/powerpoint/2010/main" val="8332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700808"/>
            <a:ext cx="8229600" cy="4968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10" name="Nadpis 9"/>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3265490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655638" y="457200"/>
            <a:ext cx="8145462" cy="838200"/>
          </a:xfrm>
        </p:spPr>
        <p:txBody>
          <a:bodyPr/>
          <a:lstStyle/>
          <a:p>
            <a:r>
              <a:rPr lang="sk-SK" smtClean="0"/>
              <a:t>Kliknite sem a upravte štýl predlohy nadpisov.</a:t>
            </a:r>
            <a:endParaRPr lang="sk-SK"/>
          </a:p>
        </p:txBody>
      </p:sp>
      <p:sp>
        <p:nvSpPr>
          <p:cNvPr id="3" name="Zástupný symbol textu 2"/>
          <p:cNvSpPr>
            <a:spLocks noGrp="1"/>
          </p:cNvSpPr>
          <p:nvPr>
            <p:ph type="body" sz="half" idx="1"/>
          </p:nvPr>
        </p:nvSpPr>
        <p:spPr>
          <a:xfrm>
            <a:off x="655638" y="1781175"/>
            <a:ext cx="3894137" cy="4641850"/>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702175" y="1781175"/>
            <a:ext cx="3894138" cy="4641850"/>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Tree>
    <p:extLst>
      <p:ext uri="{BB962C8B-B14F-4D97-AF65-F5344CB8AC3E}">
        <p14:creationId xmlns:p14="http://schemas.microsoft.com/office/powerpoint/2010/main" val="65385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12116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323528"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4" name="Content Placeholder 3"/>
          <p:cNvSpPr>
            <a:spLocks noGrp="1"/>
          </p:cNvSpPr>
          <p:nvPr>
            <p:ph sz="half" idx="2"/>
          </p:nvPr>
        </p:nvSpPr>
        <p:spPr>
          <a:xfrm>
            <a:off x="4644472"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37826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030858"/>
            <a:ext cx="4176000" cy="4566494"/>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644472"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72" y="2030858"/>
            <a:ext cx="4176000" cy="456649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7"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Click to edit Master title style</a:t>
            </a:r>
          </a:p>
        </p:txBody>
      </p:sp>
    </p:spTree>
    <p:extLst>
      <p:ext uri="{BB962C8B-B14F-4D97-AF65-F5344CB8AC3E}">
        <p14:creationId xmlns:p14="http://schemas.microsoft.com/office/powerpoint/2010/main" val="408762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766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9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68780" name="Rectangle 6284"/>
          <p:cNvSpPr>
            <a:spLocks noGrp="1" noChangeArrowheads="1"/>
          </p:cNvSpPr>
          <p:nvPr>
            <p:ph type="body" idx="1"/>
          </p:nvPr>
        </p:nvSpPr>
        <p:spPr bwMode="auto">
          <a:xfrm>
            <a:off x="323528" y="1143000"/>
            <a:ext cx="8496944"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2" r:id="rId12"/>
    <p:sldLayoutId id="2147483683" r:id="rId13"/>
    <p:sldLayoutId id="2147483684" r:id="rId14"/>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857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42925"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2pPr>
      <a:lvl3pPr marL="901700"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3pPr>
      <a:lvl4pPr marL="1258888" indent="-185738"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4pPr>
      <a:lvl5pPr marL="1616075" indent="-184150" algn="l" defTabSz="814388" rtl="0" eaLnBrk="1" fontAlgn="base" hangingPunct="1">
        <a:lnSpc>
          <a:spcPct val="95000"/>
        </a:lnSpc>
        <a:spcBef>
          <a:spcPct val="35000"/>
        </a:spcBef>
        <a:spcAft>
          <a:spcPct val="0"/>
        </a:spcAft>
        <a:buClr>
          <a:schemeClr val="tx2"/>
        </a:buClr>
        <a:buFont typeface="Wingdings" pitchFamily="2" charset="2"/>
        <a:buChar char="§"/>
        <a:tabLs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k-SK" dirty="0" smtClean="0"/>
              <a:t>Smerovací protokol EIGRP</a:t>
            </a:r>
            <a:endParaRPr lang="sk-SK" dirty="0"/>
          </a:p>
        </p:txBody>
      </p:sp>
      <p:sp>
        <p:nvSpPr>
          <p:cNvPr id="3" name="Subtitle 2"/>
          <p:cNvSpPr>
            <a:spLocks noGrp="1"/>
          </p:cNvSpPr>
          <p:nvPr>
            <p:ph type="subTitle" idx="1"/>
          </p:nvPr>
        </p:nvSpPr>
        <p:spPr>
          <a:xfrm>
            <a:off x="179512" y="4733924"/>
            <a:ext cx="8784976" cy="1935435"/>
          </a:xfrm>
        </p:spPr>
        <p:txBody>
          <a:bodyPr anchor="ctr">
            <a:normAutofit/>
          </a:bodyPr>
          <a:lstStyle/>
          <a:p>
            <a:pPr algn="r">
              <a:lnSpc>
                <a:spcPct val="70000"/>
              </a:lnSpc>
            </a:pPr>
            <a:r>
              <a:rPr lang="sk-SK" sz="1800" dirty="0">
                <a:solidFill>
                  <a:schemeClr val="tx1"/>
                </a:solidFill>
              </a:rPr>
              <a:t>Ing. </a:t>
            </a:r>
            <a:r>
              <a:rPr lang="en-US" sz="1800" dirty="0">
                <a:solidFill>
                  <a:schemeClr val="tx1"/>
                </a:solidFill>
              </a:rPr>
              <a:t>Peter Pal</a:t>
            </a:r>
            <a:r>
              <a:rPr lang="sk-SK" sz="1800" dirty="0">
                <a:solidFill>
                  <a:schemeClr val="tx1"/>
                </a:solidFill>
              </a:rPr>
              <a:t>úch, PhD., </a:t>
            </a:r>
            <a:r>
              <a:rPr lang="en-US" sz="1800" dirty="0">
                <a:solidFill>
                  <a:schemeClr val="tx1"/>
                </a:solidFill>
              </a:rPr>
              <a:t>CCIE #23527</a:t>
            </a:r>
            <a:r>
              <a:rPr lang="sk-SK" sz="1800" dirty="0">
                <a:solidFill>
                  <a:schemeClr val="tx1"/>
                </a:solidFill>
              </a:rPr>
              <a:t>, CCIP, </a:t>
            </a:r>
            <a:r>
              <a:rPr lang="sk-SK" sz="1800" dirty="0" smtClean="0">
                <a:solidFill>
                  <a:schemeClr val="tx1"/>
                </a:solidFill>
              </a:rPr>
              <a:t>CCAI</a:t>
            </a:r>
            <a:r>
              <a:rPr lang="sk-SK" sz="1800" dirty="0">
                <a:solidFill>
                  <a:schemeClr val="tx1"/>
                </a:solidFill>
              </a:rPr>
              <a:t/>
            </a:r>
            <a:br>
              <a:rPr lang="sk-SK" sz="1800" dirty="0">
                <a:solidFill>
                  <a:schemeClr val="tx1"/>
                </a:solidFill>
              </a:rPr>
            </a:br>
            <a:r>
              <a:rPr lang="en-US" sz="1800" dirty="0" smtClean="0">
                <a:solidFill>
                  <a:schemeClr val="tx1"/>
                </a:solidFill>
              </a:rPr>
              <a:t>Cisco </a:t>
            </a:r>
            <a:r>
              <a:rPr lang="en-US" sz="1800" dirty="0">
                <a:solidFill>
                  <a:schemeClr val="tx1"/>
                </a:solidFill>
              </a:rPr>
              <a:t>Designated VIP 2011,2012 LAN &amp; WAN</a:t>
            </a:r>
            <a:endParaRPr lang="sk-SK" sz="1800" dirty="0">
              <a:solidFill>
                <a:schemeClr val="tx1"/>
              </a:solidFill>
            </a:endParaRPr>
          </a:p>
          <a:p>
            <a:pPr algn="r">
              <a:lnSpc>
                <a:spcPct val="70000"/>
              </a:lnSpc>
            </a:pPr>
            <a:r>
              <a:rPr lang="sk-SK" sz="1800" dirty="0">
                <a:solidFill>
                  <a:schemeClr val="tx1"/>
                </a:solidFill>
              </a:rPr>
              <a:t>Katedra informačných sietí</a:t>
            </a:r>
          </a:p>
          <a:p>
            <a:pPr algn="r">
              <a:lnSpc>
                <a:spcPct val="70000"/>
              </a:lnSpc>
            </a:pPr>
            <a:r>
              <a:rPr lang="sk-SK" sz="1800" dirty="0">
                <a:solidFill>
                  <a:schemeClr val="tx1"/>
                </a:solidFill>
              </a:rPr>
              <a:t>Fakulta riadenia a informatiky, ŽU</a:t>
            </a:r>
          </a:p>
        </p:txBody>
      </p:sp>
      <p:pic>
        <p:nvPicPr>
          <p:cNvPr id="4" name="Picture 4"/>
          <p:cNvPicPr>
            <a:picLocks noChangeAspect="1" noChangeArrowheads="1"/>
          </p:cNvPicPr>
          <p:nvPr/>
        </p:nvPicPr>
        <p:blipFill>
          <a:blip r:embed="rId2" cstate="print"/>
          <a:srcRect/>
          <a:stretch>
            <a:fillRect/>
          </a:stretch>
        </p:blipFill>
        <p:spPr bwMode="auto">
          <a:xfrm>
            <a:off x="7559675" y="0"/>
            <a:ext cx="1584325" cy="1584325"/>
          </a:xfrm>
          <a:prstGeom prst="rect">
            <a:avLst/>
          </a:prstGeom>
          <a:noFill/>
          <a:ln w="9525">
            <a:noFill/>
            <a:miter lim="800000"/>
            <a:headEnd/>
            <a:tailEnd/>
          </a:ln>
        </p:spPr>
      </p:pic>
    </p:spTree>
    <p:extLst>
      <p:ext uri="{BB962C8B-B14F-4D97-AF65-F5344CB8AC3E}">
        <p14:creationId xmlns:p14="http://schemas.microsoft.com/office/powerpoint/2010/main" val="1151941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ntent Placeholder 3"/>
          <p:cNvSpPr txBox="1">
            <a:spLocks/>
          </p:cNvSpPr>
          <p:nvPr/>
        </p:nvSpPr>
        <p:spPr>
          <a:xfrm>
            <a:off x="668215" y="2308749"/>
            <a:ext cx="8039367" cy="1454352"/>
          </a:xfrm>
          <a:prstGeom prst="rect">
            <a:avLst/>
          </a:prstGeom>
          <a:solidFill>
            <a:schemeClr val="bg1">
              <a:lumMod val="95000"/>
            </a:schemeClr>
          </a:solidFill>
          <a:ln>
            <a:solidFill>
              <a:schemeClr val="tx1"/>
            </a:solidFill>
          </a:ln>
        </p:spPr>
        <p:txBody>
          <a:bodyPr/>
          <a:lstStyle/>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R1# </a:t>
            </a:r>
            <a:r>
              <a:rPr kumimoji="0" lang="en-US" sz="14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show ip eigrp neighbors</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IP-EIGRP neighbors for process 100</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H   Address        Interface   Hold  Uptime    SRTT  RTO    Q    Seq</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(sec)           (ms)        Cnt   Num</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0   192.168.1.102  Se0/0/1      11   00:07:22   10   2280   0     5</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R1#</a:t>
            </a:r>
          </a:p>
          <a:p>
            <a:pPr marL="236538" marR="0" lvl="0" indent="-236538" algn="l" defTabSz="814388" rtl="0" eaLnBrk="1" fontAlgn="base" latinLnBrk="0" hangingPunct="1">
              <a:lnSpc>
                <a:spcPct val="100000"/>
              </a:lnSpc>
              <a:spcBef>
                <a:spcPts val="0"/>
              </a:spcBef>
              <a:spcAft>
                <a:spcPct val="0"/>
              </a:spcAft>
              <a:buClr>
                <a:srgbClr val="708CA1"/>
              </a:buClr>
              <a:buSzTx/>
              <a:tabLst/>
              <a:defRPr/>
            </a:pPr>
            <a:endParaRPr kumimoji="0" lang="en-US" sz="140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111" name="Rectangle 110"/>
          <p:cNvSpPr/>
          <p:nvPr/>
        </p:nvSpPr>
        <p:spPr bwMode="auto">
          <a:xfrm>
            <a:off x="5591908" y="2731473"/>
            <a:ext cx="1312984" cy="738554"/>
          </a:xfrm>
          <a:prstGeom prst="rect">
            <a:avLst/>
          </a:prstGeom>
          <a:no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Rectangle 63"/>
          <p:cNvSpPr/>
          <p:nvPr/>
        </p:nvSpPr>
        <p:spPr bwMode="auto">
          <a:xfrm>
            <a:off x="1113693" y="2778355"/>
            <a:ext cx="1465384"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47" name="Rectangle 46"/>
          <p:cNvSpPr/>
          <p:nvPr/>
        </p:nvSpPr>
        <p:spPr bwMode="auto">
          <a:xfrm>
            <a:off x="715107" y="2781300"/>
            <a:ext cx="222739" cy="630100"/>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sk-SK" dirty="0" smtClean="0"/>
              <a:t>Tabuľka susedov v EIGRP</a:t>
            </a:r>
            <a:endParaRPr lang="en-US" dirty="0"/>
          </a:p>
        </p:txBody>
      </p:sp>
      <p:sp>
        <p:nvSpPr>
          <p:cNvPr id="25" name="TextBox 24"/>
          <p:cNvSpPr txBox="1"/>
          <p:nvPr/>
        </p:nvSpPr>
        <p:spPr>
          <a:xfrm>
            <a:off x="484856" y="4675923"/>
            <a:ext cx="1504931" cy="757130"/>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Handle: Poradové číslo suseda pre interné účely EIGRP, začína od 0</a:t>
            </a:r>
            <a:endParaRPr lang="en-US" sz="1200" dirty="0"/>
          </a:p>
        </p:txBody>
      </p:sp>
      <p:sp>
        <p:nvSpPr>
          <p:cNvPr id="29" name="TextBox 28"/>
          <p:cNvSpPr txBox="1"/>
          <p:nvPr/>
        </p:nvSpPr>
        <p:spPr>
          <a:xfrm>
            <a:off x="1493948" y="3889420"/>
            <a:ext cx="991675" cy="424732"/>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Susedova IP </a:t>
            </a:r>
            <a:r>
              <a:rPr lang="en-US" sz="1200" dirty="0" err="1" smtClean="0"/>
              <a:t>adre</a:t>
            </a:r>
            <a:r>
              <a:rPr lang="sk-SK" sz="1200" dirty="0" smtClean="0"/>
              <a:t>sa</a:t>
            </a:r>
            <a:endParaRPr lang="en-US" sz="1200" dirty="0"/>
          </a:p>
        </p:txBody>
      </p:sp>
      <p:sp>
        <p:nvSpPr>
          <p:cNvPr id="32" name="TextBox 31"/>
          <p:cNvSpPr txBox="1"/>
          <p:nvPr/>
        </p:nvSpPr>
        <p:spPr>
          <a:xfrm>
            <a:off x="2654032" y="4472764"/>
            <a:ext cx="1485920" cy="424732"/>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Lokálne rozhranie vedúce k susedovi</a:t>
            </a:r>
            <a:endParaRPr lang="en-US" sz="1200" dirty="0"/>
          </a:p>
        </p:txBody>
      </p:sp>
      <p:sp>
        <p:nvSpPr>
          <p:cNvPr id="34" name="TextBox 33"/>
          <p:cNvSpPr txBox="1"/>
          <p:nvPr/>
        </p:nvSpPr>
        <p:spPr>
          <a:xfrm>
            <a:off x="2710343" y="5324766"/>
            <a:ext cx="3223846" cy="1061829"/>
          </a:xfrm>
          <a:prstGeom prst="rect">
            <a:avLst/>
          </a:prstGeom>
          <a:solidFill>
            <a:srgbClr val="FFFF99"/>
          </a:solidFill>
          <a:ln w="19050">
            <a:solidFill>
              <a:schemeClr val="tx1"/>
            </a:solidFill>
          </a:ln>
        </p:spPr>
        <p:txBody>
          <a:bodyPr wrap="square" lIns="45720" rIns="45720" rtlCol="0" anchor="ctr" anchorCtr="0">
            <a:spAutoFit/>
          </a:bodyPr>
          <a:lstStyle/>
          <a:p>
            <a:pPr algn="l">
              <a:lnSpc>
                <a:spcPct val="95000"/>
              </a:lnSpc>
              <a:spcBef>
                <a:spcPct val="50000"/>
              </a:spcBef>
              <a:buClr>
                <a:schemeClr val="accent1"/>
              </a:buClr>
              <a:buSzPct val="100000"/>
              <a:buFont typeface="Arial" charset="0"/>
              <a:buNone/>
            </a:pPr>
            <a:r>
              <a:rPr lang="sk-SK" sz="1200" dirty="0" smtClean="0"/>
              <a:t>O koľko sekúnd suseda vyhlásime za mŕtveho, ak sa neozve platným EIGRP paketom</a:t>
            </a:r>
          </a:p>
          <a:p>
            <a:pPr algn="l">
              <a:lnSpc>
                <a:spcPct val="95000"/>
              </a:lnSpc>
              <a:spcBef>
                <a:spcPct val="50000"/>
              </a:spcBef>
              <a:buClr>
                <a:schemeClr val="accent1"/>
              </a:buClr>
              <a:buSzPct val="100000"/>
              <a:buFont typeface="Arial" charset="0"/>
              <a:buNone/>
            </a:pPr>
            <a:r>
              <a:rPr lang="sk-SK" sz="1200" dirty="0" smtClean="0"/>
              <a:t>Časovač je nastavený na hodnotu Hold-time zakaždým po prijatí platného EIGRP paketu</a:t>
            </a:r>
            <a:endParaRPr lang="en-US" sz="1200" dirty="0" smtClean="0"/>
          </a:p>
        </p:txBody>
      </p:sp>
      <p:sp>
        <p:nvSpPr>
          <p:cNvPr id="38" name="TextBox 37"/>
          <p:cNvSpPr txBox="1"/>
          <p:nvPr/>
        </p:nvSpPr>
        <p:spPr>
          <a:xfrm>
            <a:off x="2042958" y="971613"/>
            <a:ext cx="6565465" cy="941796"/>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en-US" sz="1200" dirty="0" smtClean="0"/>
              <a:t>SRTT (Smooth Round Trip Timer) a</a:t>
            </a:r>
            <a:r>
              <a:rPr lang="sk-SK" sz="1200" dirty="0" smtClean="0"/>
              <a:t> </a:t>
            </a:r>
            <a:r>
              <a:rPr lang="en-US" sz="1200" dirty="0" smtClean="0"/>
              <a:t>RTO (Retransmit </a:t>
            </a:r>
            <a:r>
              <a:rPr lang="sk-SK" sz="1200" dirty="0" smtClean="0"/>
              <a:t>TimeOut</a:t>
            </a:r>
            <a:r>
              <a:rPr lang="en-US" sz="1200" dirty="0" smtClean="0"/>
              <a:t>) </a:t>
            </a:r>
            <a:r>
              <a:rPr lang="sk-SK" sz="1200" dirty="0" smtClean="0"/>
              <a:t>sú používané RTP na riadenie spojenia pre spoľahlivo doručované EIGRP pakety</a:t>
            </a:r>
            <a:endParaRPr lang="en-US" sz="1200" dirty="0" smtClean="0"/>
          </a:p>
          <a:p>
            <a:pPr algn="l" defTabSz="814388">
              <a:spcBef>
                <a:spcPct val="50000"/>
              </a:spcBef>
              <a:defRPr/>
            </a:pPr>
            <a:r>
              <a:rPr lang="en-US" sz="1200" dirty="0" smtClean="0"/>
              <a:t>SRTT </a:t>
            </a:r>
            <a:r>
              <a:rPr lang="sk-SK" sz="1200" dirty="0" smtClean="0"/>
              <a:t>indikuje, ako dlho susedovi trvá, kým odpovie na naše EIGRP pakety</a:t>
            </a:r>
            <a:endParaRPr lang="en-US" sz="1200" dirty="0" smtClean="0"/>
          </a:p>
          <a:p>
            <a:pPr algn="l" defTabSz="814388">
              <a:spcBef>
                <a:spcPct val="50000"/>
              </a:spcBef>
              <a:defRPr/>
            </a:pPr>
            <a:r>
              <a:rPr lang="en-US" sz="1200" dirty="0" smtClean="0"/>
              <a:t>RTO </a:t>
            </a:r>
            <a:r>
              <a:rPr lang="sk-SK" sz="1200" dirty="0" smtClean="0"/>
              <a:t>indikuje, ako dlho čakáme, než opäť odošleme paket, ktorého prijatie sused nepotvrdil</a:t>
            </a:r>
            <a:endParaRPr lang="en-US" sz="1200" dirty="0" smtClean="0"/>
          </a:p>
        </p:txBody>
      </p:sp>
      <p:sp>
        <p:nvSpPr>
          <p:cNvPr id="40" name="TextBox 39"/>
          <p:cNvSpPr txBox="1"/>
          <p:nvPr/>
        </p:nvSpPr>
        <p:spPr>
          <a:xfrm>
            <a:off x="6143223" y="4178404"/>
            <a:ext cx="1313645" cy="1255728"/>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sk-SK" sz="1200" dirty="0" smtClean="0"/>
              <a:t>Queue Count: Počet správ, ktoré sme susedovi odoslali a ktoré  zatiaľ nepotvrdil. V správnom stave má byť 0</a:t>
            </a:r>
            <a:endParaRPr lang="en-US" sz="1200" dirty="0" smtClean="0"/>
          </a:p>
        </p:txBody>
      </p:sp>
      <p:sp>
        <p:nvSpPr>
          <p:cNvPr id="42" name="TextBox 41"/>
          <p:cNvSpPr txBox="1"/>
          <p:nvPr/>
        </p:nvSpPr>
        <p:spPr>
          <a:xfrm>
            <a:off x="7620838" y="4047780"/>
            <a:ext cx="1177425" cy="1754326"/>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Sekvenčné číslo posledného prijatého paketu typu Update, Query alebo Reply paketu. Použité pri spoľahlivom RTP prenose</a:t>
            </a:r>
            <a:endParaRPr lang="en-US" sz="1200" dirty="0"/>
          </a:p>
        </p:txBody>
      </p:sp>
      <p:cxnSp>
        <p:nvCxnSpPr>
          <p:cNvPr id="62" name="Straight Arrow Connector 61"/>
          <p:cNvCxnSpPr>
            <a:stCxn id="25" idx="0"/>
            <a:endCxn id="47" idx="2"/>
          </p:cNvCxnSpPr>
          <p:nvPr/>
        </p:nvCxnSpPr>
        <p:spPr bwMode="auto">
          <a:xfrm flipH="1" flipV="1">
            <a:off x="826477" y="3411400"/>
            <a:ext cx="410845" cy="126452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6" name="Straight Arrow Connector 65"/>
          <p:cNvCxnSpPr>
            <a:stCxn id="29" idx="0"/>
            <a:endCxn id="64" idx="2"/>
          </p:cNvCxnSpPr>
          <p:nvPr/>
        </p:nvCxnSpPr>
        <p:spPr bwMode="auto">
          <a:xfrm rot="16200000" flipV="1">
            <a:off x="1679083" y="3578716"/>
            <a:ext cx="478007" cy="143401"/>
          </a:xfrm>
          <a:prstGeom prst="straightConnector1">
            <a:avLst/>
          </a:prstGeom>
          <a:solidFill>
            <a:schemeClr val="bg1"/>
          </a:solidFill>
          <a:ln w="28575">
            <a:solidFill>
              <a:schemeClr val="tx1"/>
            </a:solidFill>
            <a:tailEnd type="arrow"/>
          </a:ln>
        </p:spPr>
      </p:cxnSp>
      <p:sp>
        <p:nvSpPr>
          <p:cNvPr id="70" name="Rectangle 69"/>
          <p:cNvSpPr/>
          <p:nvPr/>
        </p:nvSpPr>
        <p:spPr bwMode="auto">
          <a:xfrm>
            <a:off x="2672861" y="2778356"/>
            <a:ext cx="1254361"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71" name="Rectangle 70"/>
          <p:cNvSpPr/>
          <p:nvPr/>
        </p:nvSpPr>
        <p:spPr bwMode="auto">
          <a:xfrm>
            <a:off x="3990110" y="2778357"/>
            <a:ext cx="613064"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72" name="Rectangle 71"/>
          <p:cNvSpPr/>
          <p:nvPr/>
        </p:nvSpPr>
        <p:spPr bwMode="auto">
          <a:xfrm>
            <a:off x="4665773" y="2778358"/>
            <a:ext cx="933515"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73" name="Rectangle 72"/>
          <p:cNvSpPr/>
          <p:nvPr/>
        </p:nvSpPr>
        <p:spPr bwMode="auto">
          <a:xfrm>
            <a:off x="5683072" y="2778359"/>
            <a:ext cx="515831"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74" name="Rectangle 73"/>
          <p:cNvSpPr/>
          <p:nvPr/>
        </p:nvSpPr>
        <p:spPr bwMode="auto">
          <a:xfrm>
            <a:off x="6295273" y="2778360"/>
            <a:ext cx="539281"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75" name="Rectangle 74"/>
          <p:cNvSpPr/>
          <p:nvPr/>
        </p:nvSpPr>
        <p:spPr bwMode="auto">
          <a:xfrm>
            <a:off x="7010377" y="2778361"/>
            <a:ext cx="339991"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sp>
        <p:nvSpPr>
          <p:cNvPr id="76" name="Rectangle 75"/>
          <p:cNvSpPr/>
          <p:nvPr/>
        </p:nvSpPr>
        <p:spPr bwMode="auto">
          <a:xfrm>
            <a:off x="7631697" y="2778362"/>
            <a:ext cx="410332" cy="633058"/>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dirty="0" smtClean="0"/>
          </a:p>
        </p:txBody>
      </p:sp>
      <p:cxnSp>
        <p:nvCxnSpPr>
          <p:cNvPr id="85" name="Straight Arrow Connector 84"/>
          <p:cNvCxnSpPr>
            <a:stCxn id="32" idx="0"/>
            <a:endCxn id="70" idx="2"/>
          </p:cNvCxnSpPr>
          <p:nvPr/>
        </p:nvCxnSpPr>
        <p:spPr bwMode="auto">
          <a:xfrm flipH="1" flipV="1">
            <a:off x="3300042" y="3411414"/>
            <a:ext cx="96950" cy="106135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91" name="Straight Arrow Connector 90"/>
          <p:cNvCxnSpPr>
            <a:stCxn id="34" idx="0"/>
            <a:endCxn id="71" idx="2"/>
          </p:cNvCxnSpPr>
          <p:nvPr/>
        </p:nvCxnSpPr>
        <p:spPr bwMode="auto">
          <a:xfrm rot="16200000" flipV="1">
            <a:off x="3352779" y="4355279"/>
            <a:ext cx="1913351" cy="2562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04" name="TextBox 103"/>
          <p:cNvSpPr txBox="1"/>
          <p:nvPr/>
        </p:nvSpPr>
        <p:spPr>
          <a:xfrm>
            <a:off x="4459398" y="4139289"/>
            <a:ext cx="1296633" cy="757130"/>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sk-SK" sz="1200" dirty="0" smtClean="0"/>
              <a:t>Kedy</a:t>
            </a:r>
            <a:r>
              <a:rPr lang="en-US" sz="1200" dirty="0" smtClean="0"/>
              <a:t> </a:t>
            </a:r>
            <a:r>
              <a:rPr lang="sk-SK" sz="1200" dirty="0" smtClean="0">
                <a:solidFill>
                  <a:schemeClr val="tx2"/>
                </a:solidFill>
              </a:rPr>
              <a:t>naposledy</a:t>
            </a:r>
            <a:r>
              <a:rPr lang="en-US" sz="1200" dirty="0" smtClean="0"/>
              <a:t> </a:t>
            </a:r>
            <a:r>
              <a:rPr lang="sk-SK" sz="1200" dirty="0" smtClean="0"/>
              <a:t>sme tohto suseda objavili (ako dlho žije)</a:t>
            </a:r>
            <a:endParaRPr lang="en-US" sz="1200" dirty="0"/>
          </a:p>
        </p:txBody>
      </p:sp>
      <p:cxnSp>
        <p:nvCxnSpPr>
          <p:cNvPr id="105" name="Straight Arrow Connector 104"/>
          <p:cNvCxnSpPr>
            <a:stCxn id="104" idx="0"/>
            <a:endCxn id="72" idx="2"/>
          </p:cNvCxnSpPr>
          <p:nvPr/>
        </p:nvCxnSpPr>
        <p:spPr bwMode="auto">
          <a:xfrm rot="5400000" flipH="1" flipV="1">
            <a:off x="4756187" y="3762945"/>
            <a:ext cx="727873" cy="2481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08" name="Straight Arrow Connector 107"/>
          <p:cNvCxnSpPr/>
          <p:nvPr/>
        </p:nvCxnSpPr>
        <p:spPr bwMode="auto">
          <a:xfrm rot="16200000" flipH="1">
            <a:off x="5394961" y="2351315"/>
            <a:ext cx="770709" cy="9143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4" name="Straight Arrow Connector 113"/>
          <p:cNvCxnSpPr>
            <a:stCxn id="40" idx="0"/>
            <a:endCxn id="75" idx="2"/>
          </p:cNvCxnSpPr>
          <p:nvPr/>
        </p:nvCxnSpPr>
        <p:spPr bwMode="auto">
          <a:xfrm flipV="1">
            <a:off x="6800046" y="3411419"/>
            <a:ext cx="380327" cy="76698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8" name="Straight Arrow Connector 117"/>
          <p:cNvCxnSpPr>
            <a:stCxn id="42" idx="0"/>
            <a:endCxn id="76" idx="2"/>
          </p:cNvCxnSpPr>
          <p:nvPr/>
        </p:nvCxnSpPr>
        <p:spPr bwMode="auto">
          <a:xfrm flipH="1" flipV="1">
            <a:off x="7836863" y="3411420"/>
            <a:ext cx="372688" cy="63636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3" name="Straight Arrow Connector 107"/>
          <p:cNvCxnSpPr>
            <a:endCxn id="74" idx="0"/>
          </p:cNvCxnSpPr>
          <p:nvPr/>
        </p:nvCxnSpPr>
        <p:spPr bwMode="auto">
          <a:xfrm rot="16200000" flipH="1">
            <a:off x="5844791" y="2058236"/>
            <a:ext cx="779743" cy="66050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320610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Smerovanie pomocou DV protokolov</a:t>
            </a:r>
            <a:endParaRPr lang="sk-SK" dirty="0"/>
          </a:p>
        </p:txBody>
      </p:sp>
      <p:sp>
        <p:nvSpPr>
          <p:cNvPr id="3" name="Content Placeholder 2"/>
          <p:cNvSpPr>
            <a:spLocks noGrp="1"/>
          </p:cNvSpPr>
          <p:nvPr>
            <p:ph idx="1"/>
          </p:nvPr>
        </p:nvSpPr>
        <p:spPr/>
        <p:txBody>
          <a:bodyPr/>
          <a:lstStyle/>
          <a:p>
            <a:r>
              <a:rPr lang="sk-SK" dirty="0" smtClean="0"/>
              <a:t>DV smerovacie protokoly komunikujú pomocou správ, ktoré obsahujú vektor vzdialeností od jednotlivých známych sietí</a:t>
            </a:r>
          </a:p>
          <a:p>
            <a:pPr lvl="1"/>
            <a:r>
              <a:rPr lang="sk-SK" dirty="0" smtClean="0"/>
              <a:t>Celková vzdialenosť do cieľovej siete cez daného suseda je súčtom vzdialenosti, ktorú sused oznámil, a našej vzdialenosti k susedovi</a:t>
            </a:r>
          </a:p>
          <a:p>
            <a:pPr lvl="1"/>
            <a:r>
              <a:rPr lang="sk-SK" dirty="0" smtClean="0"/>
              <a:t>Pre každú cieľovú sieť smerovač použije ako next-hop toho suseda, cez ktorého je celková vzdialenosť minimálna</a:t>
            </a:r>
          </a:p>
          <a:p>
            <a:r>
              <a:rPr lang="sk-SK" dirty="0" smtClean="0"/>
              <a:t>Tento princíp je veľmi jednoduchý a nenáročný na pamäť a výpočtový výkon, avšak skrýva záludnosti</a:t>
            </a:r>
          </a:p>
          <a:p>
            <a:pPr lvl="1"/>
            <a:r>
              <a:rPr lang="sk-SK" dirty="0" smtClean="0"/>
              <a:t>Zo susedovej správy nijako jednoznačne nevyplýva, či do danej cieľovej siete používa alebo nepoužíva nás ako svoj vlastný next-hop</a:t>
            </a:r>
          </a:p>
          <a:p>
            <a:pPr lvl="1"/>
            <a:r>
              <a:rPr lang="sk-SK" dirty="0" smtClean="0"/>
              <a:t>Smerovače sa pri výmene smerovacej informácie a úpravách smerovacej tabuľky osobitne nekoordinujú, takže nie je zrejmé, či je informácia od suseda aktuálna</a:t>
            </a:r>
            <a:endParaRPr lang="sk-SK" dirty="0"/>
          </a:p>
        </p:txBody>
      </p:sp>
    </p:spTree>
    <p:extLst>
      <p:ext uri="{BB962C8B-B14F-4D97-AF65-F5344CB8AC3E}">
        <p14:creationId xmlns:p14="http://schemas.microsoft.com/office/powerpoint/2010/main" val="1268646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Vlastnosti vzdialenosti v DV protokoloch</a:t>
            </a:r>
            <a:endParaRPr lang="sk-SK" dirty="0"/>
          </a:p>
        </p:txBody>
      </p:sp>
      <p:sp>
        <p:nvSpPr>
          <p:cNvPr id="3" name="Content Placeholder 2"/>
          <p:cNvSpPr>
            <a:spLocks noGrp="1"/>
          </p:cNvSpPr>
          <p:nvPr>
            <p:ph idx="1"/>
          </p:nvPr>
        </p:nvSpPr>
        <p:spPr/>
        <p:txBody>
          <a:bodyPr>
            <a:normAutofit fontScale="92500" lnSpcReduction="10000"/>
          </a:bodyPr>
          <a:lstStyle/>
          <a:p>
            <a:r>
              <a:rPr lang="sk-SK" dirty="0" smtClean="0"/>
              <a:t>Predpokladajme sieť v stave konvergencie</a:t>
            </a:r>
          </a:p>
          <a:p>
            <a:pPr lvl="1"/>
            <a:r>
              <a:rPr lang="sk-SK" dirty="0" smtClean="0"/>
              <a:t>Všetky smerovače sa zhodli na cieľových sieťach a najkratších cestách do nich bez smerovacích slučiek</a:t>
            </a:r>
          </a:p>
          <a:p>
            <a:r>
              <a:rPr lang="sk-SK" dirty="0" smtClean="0"/>
              <a:t>Vzdialenosť next-hop suseda do cieľovej siete musí byť ostro menšia ako naša vlastná</a:t>
            </a:r>
          </a:p>
          <a:p>
            <a:pPr lvl="1"/>
            <a:r>
              <a:rPr lang="sk-SK" dirty="0" smtClean="0"/>
              <a:t>Prepoje resp. rozhrania majú kladnú metriku</a:t>
            </a:r>
          </a:p>
          <a:p>
            <a:pPr lvl="1"/>
            <a:r>
              <a:rPr lang="sk-SK" dirty="0" smtClean="0"/>
              <a:t>Next-hop je prirodzene k cieľu bližšie ako my sami</a:t>
            </a:r>
          </a:p>
          <a:p>
            <a:r>
              <a:rPr lang="sk-SK" dirty="0" smtClean="0">
                <a:solidFill>
                  <a:schemeClr val="tx2"/>
                </a:solidFill>
              </a:rPr>
              <a:t>Hociaký sused, ktorý je k cieľu bližšie ako my sami, nemôže ležať na smerovacej slučke, ktorá by sa uzatvárala cez nás</a:t>
            </a:r>
          </a:p>
          <a:p>
            <a:pPr lvl="1"/>
            <a:r>
              <a:rPr lang="sk-SK" dirty="0" smtClean="0"/>
              <a:t>Dá sa ľahko ukázať, že ak by sa mala smerovacia slučka uzatvárať cez nás, hoci je sused k cieľu bližšie, museli by v sieti existovať rozhrania so zápornou metrikou, čo je spor s predpokladom</a:t>
            </a:r>
          </a:p>
          <a:p>
            <a:pPr lvl="2"/>
            <a:r>
              <a:rPr lang="sk-SK" dirty="0" smtClean="0"/>
              <a:t>Dôsledok: </a:t>
            </a:r>
            <a:r>
              <a:rPr lang="sk-SK" dirty="0" smtClean="0">
                <a:solidFill>
                  <a:schemeClr val="tx2"/>
                </a:solidFill>
              </a:rPr>
              <a:t>Pokles vzdialenosti do cieľa nemôže byť spôsobený ani sprevádzaný vznikom smerovacej slučky</a:t>
            </a:r>
          </a:p>
          <a:p>
            <a:pPr lvl="1"/>
            <a:r>
              <a:rPr lang="sk-SK" dirty="0" smtClean="0"/>
              <a:t>Toto kritérium sa teda javí ako možné kritérium na výber suseda, ktorého možno použiť bez rizika spôsobenia smerovacej slučky</a:t>
            </a:r>
          </a:p>
        </p:txBody>
      </p:sp>
    </p:spTree>
    <p:extLst>
      <p:ext uri="{BB962C8B-B14F-4D97-AF65-F5344CB8AC3E}">
        <p14:creationId xmlns:p14="http://schemas.microsoft.com/office/powerpoint/2010/main" val="2955325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sk-SK" smtClean="0"/>
              <a:t>Výberové kritérium pre použiteľného next-hop suseda</a:t>
            </a:r>
            <a:endParaRPr lang="sk-SK" dirty="0"/>
          </a:p>
        </p:txBody>
      </p:sp>
      <p:sp>
        <p:nvSpPr>
          <p:cNvPr id="3" name="Content Placeholder 2"/>
          <p:cNvSpPr>
            <a:spLocks noGrp="1"/>
          </p:cNvSpPr>
          <p:nvPr>
            <p:ph idx="1"/>
          </p:nvPr>
        </p:nvSpPr>
        <p:spPr/>
        <p:txBody>
          <a:bodyPr>
            <a:normAutofit lnSpcReduction="10000"/>
          </a:bodyPr>
          <a:lstStyle/>
          <a:p>
            <a:r>
              <a:rPr lang="sk-SK" dirty="0" smtClean="0"/>
              <a:t>Problémom práve spomenutého kritéria je závislosť od </a:t>
            </a:r>
            <a:r>
              <a:rPr lang="sk-SK" dirty="0" smtClean="0">
                <a:solidFill>
                  <a:schemeClr val="tx2"/>
                </a:solidFill>
              </a:rPr>
              <a:t>okamžitej</a:t>
            </a:r>
            <a:r>
              <a:rPr lang="sk-SK" dirty="0" smtClean="0"/>
              <a:t> hodnoty vzdialeností v stave konvergencie</a:t>
            </a:r>
          </a:p>
          <a:p>
            <a:pPr lvl="1"/>
            <a:r>
              <a:rPr lang="sk-SK" dirty="0" smtClean="0"/>
              <a:t>Kritérium nie je vhodné pre použitie v momente topologickej zmeny, keď dochádza k zmene najkratších ciest (a keď ho najviac treba)</a:t>
            </a:r>
          </a:p>
          <a:p>
            <a:pPr lvl="2"/>
            <a:r>
              <a:rPr lang="sk-SK" dirty="0" smtClean="0"/>
              <a:t>Pokles vzdialenosti nie je spôsobený ani sprevádzaný smerovacou slučkou, preto kritérium potrebujeme len pre výber použiteľného next-hop suseda pri náraste vzdialenosti</a:t>
            </a:r>
          </a:p>
          <a:p>
            <a:pPr lvl="1"/>
            <a:r>
              <a:rPr lang="sk-SK" dirty="0" smtClean="0"/>
              <a:t>Nemožno predpokladať, že všetky smerovače budú mať po zmene aktuálne informácie naraz, v tom istom momente, práve naopak: </a:t>
            </a:r>
            <a:r>
              <a:rPr lang="sk-SK" dirty="0" smtClean="0">
                <a:solidFill>
                  <a:schemeClr val="tx2"/>
                </a:solidFill>
              </a:rPr>
              <a:t>výmena informácií v DV protokole má sekvenčný charakter v čase</a:t>
            </a:r>
          </a:p>
          <a:p>
            <a:pPr lvl="1"/>
            <a:r>
              <a:rPr lang="sk-SK" dirty="0" smtClean="0"/>
              <a:t>Ak naša aktuálna vzdialenosť z dôvodu topologickej zmeny vzrastie, v tomto okamžitom momente naši susedia ešte o zmene nemusia vedieť a naše rozhodovanie bude pracovať s ich neaktuálnymi informáciami</a:t>
            </a:r>
          </a:p>
          <a:p>
            <a:pPr lvl="1"/>
            <a:r>
              <a:rPr lang="sk-SK" dirty="0" smtClean="0"/>
              <a:t>Potrebujeme iné kritérium, ktoré si ako testovaciu podmienku berie niečo iné než momentálnu hodnotu vzdialeností, lebo momentálna hodnota nemusí byť okamžite známa všetkým smerovačom</a:t>
            </a:r>
          </a:p>
        </p:txBody>
      </p:sp>
    </p:spTree>
    <p:extLst>
      <p:ext uri="{BB962C8B-B14F-4D97-AF65-F5344CB8AC3E}">
        <p14:creationId xmlns:p14="http://schemas.microsoft.com/office/powerpoint/2010/main" val="1836924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smtClean="0"/>
              <a:t>Výberové kritérium pre použiteľného next-hop suseda</a:t>
            </a:r>
            <a:endParaRPr lang="sk-SK" dirty="0"/>
          </a:p>
        </p:txBody>
      </p:sp>
      <p:sp>
        <p:nvSpPr>
          <p:cNvPr id="3" name="Content Placeholder 2"/>
          <p:cNvSpPr>
            <a:spLocks noGrp="1"/>
          </p:cNvSpPr>
          <p:nvPr>
            <p:ph idx="1"/>
          </p:nvPr>
        </p:nvSpPr>
        <p:spPr>
          <a:xfrm>
            <a:off x="323528" y="1143000"/>
            <a:ext cx="8496944" cy="5598368"/>
          </a:xfrm>
        </p:spPr>
        <p:txBody>
          <a:bodyPr>
            <a:normAutofit/>
          </a:bodyPr>
          <a:lstStyle/>
          <a:p>
            <a:r>
              <a:rPr lang="sk-SK" dirty="0" smtClean="0"/>
              <a:t>Uvažujme:</a:t>
            </a:r>
          </a:p>
          <a:p>
            <a:pPr lvl="1"/>
            <a:r>
              <a:rPr lang="sk-SK" dirty="0" smtClean="0"/>
              <a:t>Vychádzame zo stavu konvergencie, kde naša doterajšia minimálna vzdialenosť od cieľa je </a:t>
            </a:r>
            <a:r>
              <a:rPr lang="sk-SK" b="1" i="1" dirty="0" smtClean="0"/>
              <a:t>D</a:t>
            </a:r>
            <a:r>
              <a:rPr lang="sk-SK" b="1" i="1" baseline="-25000" dirty="0" smtClean="0"/>
              <a:t>min</a:t>
            </a:r>
            <a:r>
              <a:rPr lang="sk-SK" dirty="0" smtClean="0"/>
              <a:t>, použiteľní next-hop susedia sú od cieľa vzdialení </a:t>
            </a:r>
            <a:r>
              <a:rPr lang="sk-SK" b="1" i="1" dirty="0" smtClean="0"/>
              <a:t>d</a:t>
            </a:r>
            <a:r>
              <a:rPr lang="sk-SK" dirty="0" smtClean="0"/>
              <a:t>, </a:t>
            </a:r>
            <a:r>
              <a:rPr lang="sk-SK" b="1" i="1" dirty="0" smtClean="0"/>
              <a:t>D</a:t>
            </a:r>
            <a:r>
              <a:rPr lang="sk-SK" b="1" i="1" baseline="-25000" dirty="0" smtClean="0"/>
              <a:t>min</a:t>
            </a:r>
            <a:r>
              <a:rPr lang="en-US" dirty="0" smtClean="0"/>
              <a:t>&gt;</a:t>
            </a:r>
            <a:r>
              <a:rPr lang="en-US" b="1" i="1" dirty="0" smtClean="0"/>
              <a:t>d</a:t>
            </a:r>
            <a:endParaRPr lang="sk-SK" b="1" i="1" dirty="0" smtClean="0"/>
          </a:p>
          <a:p>
            <a:pPr lvl="2"/>
            <a:r>
              <a:rPr lang="sk-SK" dirty="0" smtClean="0"/>
              <a:t>Hodnota </a:t>
            </a:r>
            <a:r>
              <a:rPr lang="sk-SK" b="1" i="1" dirty="0" smtClean="0"/>
              <a:t>d</a:t>
            </a:r>
            <a:r>
              <a:rPr lang="sk-SK" dirty="0" smtClean="0"/>
              <a:t> môže pre každého použiteľného suseda byť iná</a:t>
            </a:r>
            <a:endParaRPr lang="en-US" dirty="0" smtClean="0"/>
          </a:p>
          <a:p>
            <a:pPr lvl="1"/>
            <a:r>
              <a:rPr lang="sk-SK" dirty="0" smtClean="0"/>
              <a:t>Naša vzdialenosť vzrastie na </a:t>
            </a:r>
            <a:r>
              <a:rPr lang="sk-SK" b="1" i="1" dirty="0" smtClean="0"/>
              <a:t>D</a:t>
            </a:r>
            <a:r>
              <a:rPr lang="sk-SK" b="1" i="1" baseline="-25000" dirty="0" smtClean="0"/>
              <a:t>inc</a:t>
            </a:r>
            <a:r>
              <a:rPr lang="sk-SK" dirty="0" smtClean="0"/>
              <a:t>, </a:t>
            </a:r>
            <a:r>
              <a:rPr lang="en-US" b="1" i="1" dirty="0" smtClean="0"/>
              <a:t>D</a:t>
            </a:r>
            <a:r>
              <a:rPr lang="sk-SK" b="1" i="1" baseline="-25000" dirty="0" smtClean="0"/>
              <a:t>inc</a:t>
            </a:r>
            <a:r>
              <a:rPr lang="en-US" dirty="0" smtClean="0"/>
              <a:t>&gt;</a:t>
            </a:r>
            <a:r>
              <a:rPr lang="en-US" b="1" i="1" dirty="0" smtClean="0"/>
              <a:t>D</a:t>
            </a:r>
            <a:r>
              <a:rPr lang="sk-SK" b="1" i="1" baseline="-25000" dirty="0" smtClean="0"/>
              <a:t>min</a:t>
            </a:r>
            <a:r>
              <a:rPr lang="sk-SK" dirty="0" smtClean="0"/>
              <a:t> a treba riešiť next-hop </a:t>
            </a:r>
          </a:p>
          <a:p>
            <a:pPr lvl="2"/>
            <a:r>
              <a:rPr lang="sk-SK" dirty="0" smtClean="0"/>
              <a:t>Nárast vzdialenosti môže byť spôsobený nárastom vzdialenosti next-hop suseda alebo ceny našej linky k nemu</a:t>
            </a:r>
          </a:p>
          <a:p>
            <a:pPr lvl="2"/>
            <a:r>
              <a:rPr lang="sk-SK" dirty="0"/>
              <a:t>Pokles vzdialenosti nie je potrebné ošetrovať, pri ňom slučka </a:t>
            </a:r>
            <a:r>
              <a:rPr lang="sk-SK" dirty="0" smtClean="0"/>
              <a:t>nehrozí</a:t>
            </a:r>
          </a:p>
          <a:p>
            <a:pPr lvl="2"/>
            <a:r>
              <a:rPr lang="sk-SK" dirty="0" smtClean="0"/>
              <a:t>Našu práve zvýšenú vzdialenosť </a:t>
            </a:r>
            <a:r>
              <a:rPr lang="sk-SK" b="1" i="1" dirty="0" smtClean="0"/>
              <a:t>D</a:t>
            </a:r>
            <a:r>
              <a:rPr lang="sk-SK" b="1" i="1" baseline="-25000" dirty="0" smtClean="0"/>
              <a:t>inc</a:t>
            </a:r>
            <a:r>
              <a:rPr lang="sk-SK" dirty="0" smtClean="0"/>
              <a:t> v momente nárastu okolie ešte nepozná a nestihlo zareagovať, no ak pre suseda platí </a:t>
            </a:r>
            <a:r>
              <a:rPr lang="sk-SK" b="1" i="1" dirty="0" smtClean="0"/>
              <a:t>D</a:t>
            </a:r>
            <a:r>
              <a:rPr lang="sk-SK" b="1" i="1" baseline="-25000" dirty="0" smtClean="0"/>
              <a:t>min</a:t>
            </a:r>
            <a:r>
              <a:rPr lang="en-US" dirty="0" smtClean="0"/>
              <a:t>&gt;</a:t>
            </a:r>
            <a:r>
              <a:rPr lang="en-US" b="1" i="1" dirty="0" smtClean="0"/>
              <a:t>d</a:t>
            </a:r>
            <a:r>
              <a:rPr lang="sk-SK" dirty="0" smtClean="0"/>
              <a:t>, potom už pred nárastom vzdialenosti nepoužíval cestu cez nás, a tým skôr nebude, keď sa neskôr dozvie, že naša vzdialenosť ešte vzrástla</a:t>
            </a:r>
          </a:p>
        </p:txBody>
      </p:sp>
    </p:spTree>
    <p:extLst>
      <p:ext uri="{BB962C8B-B14F-4D97-AF65-F5344CB8AC3E}">
        <p14:creationId xmlns:p14="http://schemas.microsoft.com/office/powerpoint/2010/main" val="2914578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sk-SK" smtClean="0"/>
              <a:t>Výberové kritérium pre použiteľného next-hop suseda</a:t>
            </a:r>
            <a:endParaRPr lang="sk-SK" dirty="0"/>
          </a:p>
        </p:txBody>
      </p:sp>
      <p:sp>
        <p:nvSpPr>
          <p:cNvPr id="3" name="Content Placeholder 2"/>
          <p:cNvSpPr>
            <a:spLocks noGrp="1"/>
          </p:cNvSpPr>
          <p:nvPr>
            <p:ph idx="1"/>
          </p:nvPr>
        </p:nvSpPr>
        <p:spPr/>
        <p:txBody>
          <a:bodyPr/>
          <a:lstStyle/>
          <a:p>
            <a:r>
              <a:rPr lang="sk-SK" dirty="0" smtClean="0"/>
              <a:t>Idea iného výberového kritéria:</a:t>
            </a:r>
          </a:p>
          <a:p>
            <a:pPr lvl="1"/>
            <a:r>
              <a:rPr lang="sk-SK" dirty="0" smtClean="0"/>
              <a:t>Namiesto aktuálnej vzdialenosti </a:t>
            </a:r>
            <a:r>
              <a:rPr lang="sk-SK" b="1" i="1" dirty="0" smtClean="0"/>
              <a:t>D</a:t>
            </a:r>
            <a:r>
              <a:rPr lang="sk-SK" b="1" i="1" baseline="-25000" dirty="0" smtClean="0"/>
              <a:t>inc</a:t>
            </a:r>
            <a:r>
              <a:rPr lang="sk-SK" dirty="0" smtClean="0"/>
              <a:t> používať doterajšie (historické) minimum vzdialenosti </a:t>
            </a:r>
            <a:r>
              <a:rPr lang="en-US" b="1" i="1" dirty="0" smtClean="0"/>
              <a:t>D</a:t>
            </a:r>
            <a:r>
              <a:rPr lang="sk-SK" b="1" i="1" baseline="-25000" dirty="0" smtClean="0"/>
              <a:t>min</a:t>
            </a:r>
            <a:r>
              <a:rPr lang="sk-SK" dirty="0" smtClean="0"/>
              <a:t> do cieľovej siete</a:t>
            </a:r>
          </a:p>
          <a:p>
            <a:pPr lvl="2"/>
            <a:r>
              <a:rPr lang="sk-SK" dirty="0" smtClean="0"/>
              <a:t>Toto historické minimum bolo inicializované v stave konvergencie, t.j. v bezslučkovom stave</a:t>
            </a:r>
          </a:p>
          <a:p>
            <a:pPr lvl="2"/>
            <a:r>
              <a:rPr lang="sk-SK" dirty="0" smtClean="0"/>
              <a:t>Ak susedova cesta do cieľa neprechádzala cez nás ešte pred vzrastom našej vzdialenosti (t.j. </a:t>
            </a:r>
            <a:r>
              <a:rPr lang="en-US" b="1" i="1" dirty="0" smtClean="0"/>
              <a:t>D</a:t>
            </a:r>
            <a:r>
              <a:rPr lang="sk-SK" b="1" i="1" baseline="-25000" dirty="0" smtClean="0"/>
              <a:t>min</a:t>
            </a:r>
            <a:r>
              <a:rPr lang="en-US" dirty="0" smtClean="0"/>
              <a:t>&gt;</a:t>
            </a:r>
            <a:r>
              <a:rPr lang="en-US" b="1" dirty="0" smtClean="0"/>
              <a:t>d</a:t>
            </a:r>
            <a:r>
              <a:rPr lang="sk-SK" dirty="0" smtClean="0"/>
              <a:t>), nebude cez nás prechádzať ani potom, čo mu oznámime zvýšenú vzdialenosť</a:t>
            </a:r>
          </a:p>
          <a:p>
            <a:pPr lvl="1"/>
            <a:r>
              <a:rPr lang="sk-SK" dirty="0" smtClean="0"/>
              <a:t>Použiteľných next-hop susedov i po tomto náraste vzdialenosti na </a:t>
            </a:r>
            <a:r>
              <a:rPr lang="sk-SK" b="1" i="1" dirty="0" smtClean="0"/>
              <a:t>D</a:t>
            </a:r>
            <a:r>
              <a:rPr lang="sk-SK" b="1" i="1" baseline="-25000" dirty="0" smtClean="0"/>
              <a:t>inc</a:t>
            </a:r>
            <a:r>
              <a:rPr lang="sk-SK" dirty="0" smtClean="0"/>
              <a:t> môžeme preto vyberať podľa kritéria </a:t>
            </a:r>
            <a:r>
              <a:rPr lang="en-US" b="1" i="1" dirty="0" smtClean="0"/>
              <a:t>D</a:t>
            </a:r>
            <a:r>
              <a:rPr lang="sk-SK" b="1" i="1" baseline="-25000" dirty="0" smtClean="0"/>
              <a:t>min</a:t>
            </a:r>
            <a:r>
              <a:rPr lang="en-US" dirty="0" smtClean="0"/>
              <a:t>&gt;</a:t>
            </a:r>
            <a:r>
              <a:rPr lang="en-US" b="1" i="1" dirty="0" smtClean="0"/>
              <a:t>d</a:t>
            </a:r>
            <a:endParaRPr lang="sk-SK" b="1" i="1" dirty="0" smtClean="0"/>
          </a:p>
          <a:p>
            <a:pPr lvl="2"/>
            <a:r>
              <a:rPr lang="sk-SK" dirty="0" smtClean="0">
                <a:solidFill>
                  <a:schemeClr val="tx2"/>
                </a:solidFill>
              </a:rPr>
              <a:t>Vyberáme vlastne susedov, ktorí sú v danom momente k cieľu bližšie, než sme my kedykoľvek boli</a:t>
            </a:r>
            <a:endParaRPr lang="en-US" dirty="0" smtClean="0">
              <a:solidFill>
                <a:schemeClr val="tx2"/>
              </a:solidFill>
            </a:endParaRPr>
          </a:p>
          <a:p>
            <a:pPr lvl="1"/>
            <a:r>
              <a:rPr lang="sk-SK" dirty="0" smtClean="0"/>
              <a:t>Hodnotu </a:t>
            </a:r>
            <a:r>
              <a:rPr lang="sk-SK" b="1" i="1" dirty="0" smtClean="0"/>
              <a:t>D</a:t>
            </a:r>
            <a:r>
              <a:rPr lang="sk-SK" b="1" i="1" baseline="-25000" dirty="0" smtClean="0"/>
              <a:t>min</a:t>
            </a:r>
            <a:r>
              <a:rPr lang="sk-SK" dirty="0" smtClean="0"/>
              <a:t> nie je potrebné komunikovať okoliu, je to lokálna testovacia premenná viazaná ku konkrétnej cieľovej sieti</a:t>
            </a:r>
          </a:p>
          <a:p>
            <a:r>
              <a:rPr lang="sk-SK" dirty="0" smtClean="0"/>
              <a:t>Toto výberové kritérium sa nazýva </a:t>
            </a:r>
            <a:r>
              <a:rPr lang="sk-SK" dirty="0" smtClean="0">
                <a:solidFill>
                  <a:schemeClr val="tx2"/>
                </a:solidFill>
              </a:rPr>
              <a:t>Feasibility Condition</a:t>
            </a:r>
            <a:endParaRPr lang="en-US" dirty="0">
              <a:solidFill>
                <a:schemeClr val="tx2"/>
              </a:solidFill>
            </a:endParaRPr>
          </a:p>
        </p:txBody>
      </p:sp>
    </p:spTree>
    <p:extLst>
      <p:ext uri="{BB962C8B-B14F-4D97-AF65-F5344CB8AC3E}">
        <p14:creationId xmlns:p14="http://schemas.microsoft.com/office/powerpoint/2010/main" val="3339767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adpis 2"/>
          <p:cNvSpPr>
            <a:spLocks noGrp="1"/>
          </p:cNvSpPr>
          <p:nvPr>
            <p:ph type="title"/>
          </p:nvPr>
        </p:nvSpPr>
        <p:spPr/>
        <p:txBody>
          <a:bodyPr/>
          <a:lstStyle/>
          <a:p>
            <a:r>
              <a:rPr lang="sk-SK" dirty="0" smtClean="0"/>
              <a:t>Feasibility Condition (FC)</a:t>
            </a:r>
          </a:p>
        </p:txBody>
      </p:sp>
      <p:sp>
        <p:nvSpPr>
          <p:cNvPr id="80899" name="Zástupný symbol obsahu 3"/>
          <p:cNvSpPr>
            <a:spLocks noGrp="1"/>
          </p:cNvSpPr>
          <p:nvPr>
            <p:ph idx="1"/>
          </p:nvPr>
        </p:nvSpPr>
        <p:spPr/>
        <p:txBody>
          <a:bodyPr>
            <a:normAutofit fontScale="92500" lnSpcReduction="10000"/>
          </a:bodyPr>
          <a:lstStyle/>
          <a:p>
            <a:r>
              <a:rPr lang="sk-SK" dirty="0" smtClean="0"/>
              <a:t>Účelom FC je poskytnúť postačujúcu podmienku pre výber next-hop suseda do danej cieľovej siete, ktorý s istotou nespôsobí smerovaciu slučku</a:t>
            </a:r>
          </a:p>
          <a:p>
            <a:pPr lvl="1"/>
            <a:r>
              <a:rPr lang="sk-SK" dirty="0" smtClean="0"/>
              <a:t>Táto podmienka sa používa vždy, keď si smerovač vyberá next-hop</a:t>
            </a:r>
          </a:p>
          <a:p>
            <a:pPr lvl="1"/>
            <a:r>
              <a:rPr lang="sk-SK" dirty="0" smtClean="0"/>
              <a:t>Jednou z jej vlastností je, aby si vyžadovala minimálne množstvo dodatočnej informácie, ktorú si smerovač musí pamätať</a:t>
            </a:r>
          </a:p>
          <a:p>
            <a:pPr lvl="1"/>
            <a:r>
              <a:rPr lang="sk-SK" dirty="0" smtClean="0"/>
              <a:t>Ak susedný smerovač spĺňa FC, je ho možné okamžite použiť ako next-hop bez toho, aby sme ho museli o tom informovať</a:t>
            </a:r>
          </a:p>
          <a:p>
            <a:pPr lvl="1"/>
            <a:r>
              <a:rPr lang="sk-SK" dirty="0" smtClean="0"/>
              <a:t>FC použitá v EIGRP pochádza z výskumu, ktorý realizoval Dr. Jose Joaquin Garcia-Luna-Aceves, autor viacerých ideí za protokolom EIGRP</a:t>
            </a:r>
          </a:p>
          <a:p>
            <a:r>
              <a:rPr lang="sk-SK" dirty="0"/>
              <a:t>Doposiaľ </a:t>
            </a:r>
            <a:r>
              <a:rPr lang="sk-SK" dirty="0" smtClean="0"/>
              <a:t>popísanú ideu </a:t>
            </a:r>
            <a:r>
              <a:rPr lang="sk-SK" dirty="0"/>
              <a:t>výberového kritéria </a:t>
            </a:r>
            <a:r>
              <a:rPr lang="sk-SK" dirty="0" smtClean="0"/>
              <a:t>Dr. Garcia oficiálne </a:t>
            </a:r>
            <a:r>
              <a:rPr lang="sk-SK" dirty="0"/>
              <a:t>nazýva Source Node </a:t>
            </a:r>
            <a:r>
              <a:rPr lang="sk-SK" dirty="0" smtClean="0"/>
              <a:t>Condition </a:t>
            </a:r>
            <a:r>
              <a:rPr lang="sk-SK" dirty="0"/>
              <a:t>a znie:</a:t>
            </a:r>
          </a:p>
          <a:p>
            <a:pPr lvl="1"/>
            <a:r>
              <a:rPr lang="sk-SK" dirty="0"/>
              <a:t>Ak v čase </a:t>
            </a:r>
            <a:r>
              <a:rPr lang="sk-SK" b="1" i="1" dirty="0">
                <a:latin typeface="Times New Roman" pitchFamily="18" charset="0"/>
                <a:cs typeface="Times New Roman" pitchFamily="18" charset="0"/>
              </a:rPr>
              <a:t>t</a:t>
            </a:r>
            <a:r>
              <a:rPr lang="sk-SK" dirty="0"/>
              <a:t> musí uzol </a:t>
            </a:r>
            <a:r>
              <a:rPr lang="sk-SK" b="1" i="1" dirty="0">
                <a:latin typeface="Times New Roman" pitchFamily="18" charset="0"/>
                <a:cs typeface="Times New Roman" pitchFamily="18" charset="0"/>
              </a:rPr>
              <a:t>i</a:t>
            </a:r>
            <a:r>
              <a:rPr lang="sk-SK" dirty="0"/>
              <a:t> zmeniť svoj next-hop do cieľa </a:t>
            </a:r>
            <a:r>
              <a:rPr lang="sk-SK" b="1" i="1" dirty="0">
                <a:latin typeface="Times New Roman" pitchFamily="18" charset="0"/>
                <a:cs typeface="Times New Roman" pitchFamily="18" charset="0"/>
              </a:rPr>
              <a:t>j</a:t>
            </a:r>
            <a:r>
              <a:rPr lang="sk-SK" dirty="0"/>
              <a:t>, môže si vybrať hociktorého suseda, ktorý poskytuje najnižšiu výslednú metriku a ktorého vzdialenosť od </a:t>
            </a:r>
            <a:r>
              <a:rPr lang="sk-SK" b="1" i="1" dirty="0">
                <a:latin typeface="Times New Roman" pitchFamily="18" charset="0"/>
                <a:cs typeface="Times New Roman" pitchFamily="18" charset="0"/>
              </a:rPr>
              <a:t>j</a:t>
            </a:r>
            <a:r>
              <a:rPr lang="sk-SK" dirty="0"/>
              <a:t> v čase </a:t>
            </a:r>
            <a:r>
              <a:rPr lang="sk-SK" b="1" i="1" dirty="0">
                <a:latin typeface="Times New Roman" pitchFamily="18" charset="0"/>
                <a:cs typeface="Times New Roman" pitchFamily="18" charset="0"/>
              </a:rPr>
              <a:t>t</a:t>
            </a:r>
            <a:r>
              <a:rPr lang="sk-SK" dirty="0"/>
              <a:t> je ostro menšia ako minimálna hodnota vzdialenosti </a:t>
            </a:r>
            <a:r>
              <a:rPr lang="sk-SK" b="1" i="1" dirty="0">
                <a:latin typeface="Times New Roman" pitchFamily="18" charset="0"/>
                <a:cs typeface="Times New Roman" pitchFamily="18" charset="0"/>
              </a:rPr>
              <a:t>i</a:t>
            </a:r>
            <a:r>
              <a:rPr lang="sk-SK" dirty="0"/>
              <a:t> od </a:t>
            </a:r>
            <a:r>
              <a:rPr lang="sk-SK" b="1" i="1" dirty="0">
                <a:latin typeface="Times New Roman" pitchFamily="18" charset="0"/>
                <a:cs typeface="Times New Roman" pitchFamily="18" charset="0"/>
              </a:rPr>
              <a:t>j</a:t>
            </a:r>
            <a:r>
              <a:rPr lang="sk-SK" dirty="0"/>
              <a:t> do času </a:t>
            </a:r>
            <a:r>
              <a:rPr lang="sk-SK" b="1" i="1" dirty="0">
                <a:latin typeface="Times New Roman" pitchFamily="18" charset="0"/>
                <a:cs typeface="Times New Roman" pitchFamily="18" charset="0"/>
              </a:rPr>
              <a:t>t</a:t>
            </a:r>
            <a:r>
              <a:rPr lang="sk-SK" dirty="0">
                <a:cs typeface="Times New Roman" pitchFamily="18" charset="0"/>
              </a:rPr>
              <a:t>, inak musí zachovať svoj existujúci next-hop</a:t>
            </a:r>
          </a:p>
          <a:p>
            <a:pPr lvl="2"/>
            <a:r>
              <a:rPr lang="sk-SK" b="1" dirty="0" smtClean="0">
                <a:solidFill>
                  <a:schemeClr val="tx2"/>
                </a:solidFill>
                <a:cs typeface="Times New Roman" pitchFamily="18" charset="0"/>
              </a:rPr>
              <a:t>Sused </a:t>
            </a:r>
            <a:r>
              <a:rPr lang="sk-SK" b="1" dirty="0">
                <a:solidFill>
                  <a:schemeClr val="tx2"/>
                </a:solidFill>
                <a:cs typeface="Times New Roman" pitchFamily="18" charset="0"/>
              </a:rPr>
              <a:t>musí byť k cieľu bližšie, než </a:t>
            </a:r>
            <a:r>
              <a:rPr lang="sk-SK" b="1" dirty="0" smtClean="0">
                <a:solidFill>
                  <a:schemeClr val="tx2"/>
                </a:solidFill>
                <a:cs typeface="Times New Roman" pitchFamily="18" charset="0"/>
              </a:rPr>
              <a:t>sme my </a:t>
            </a:r>
            <a:r>
              <a:rPr lang="sk-SK" b="1" dirty="0">
                <a:solidFill>
                  <a:schemeClr val="tx2"/>
                </a:solidFill>
                <a:cs typeface="Times New Roman" pitchFamily="18" charset="0"/>
              </a:rPr>
              <a:t>kedykoľvek </a:t>
            </a:r>
            <a:r>
              <a:rPr lang="sk-SK" b="1" dirty="0" smtClean="0">
                <a:solidFill>
                  <a:schemeClr val="tx2"/>
                </a:solidFill>
                <a:cs typeface="Times New Roman" pitchFamily="18" charset="0"/>
              </a:rPr>
              <a:t>boli</a:t>
            </a:r>
            <a:endParaRPr lang="sk-SK" b="1" dirty="0">
              <a:solidFill>
                <a:schemeClr val="tx2"/>
              </a:solidFill>
              <a:cs typeface="Times New Roman" pitchFamily="18" charset="0"/>
            </a:endParaRPr>
          </a:p>
        </p:txBody>
      </p:sp>
    </p:spTree>
    <p:extLst>
      <p:ext uri="{BB962C8B-B14F-4D97-AF65-F5344CB8AC3E}">
        <p14:creationId xmlns:p14="http://schemas.microsoft.com/office/powerpoint/2010/main" val="3845562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Čo ak FC znemožňuje vybrať next-hop?</a:t>
            </a:r>
            <a:endParaRPr lang="sk-SK" dirty="0"/>
          </a:p>
        </p:txBody>
      </p:sp>
      <p:sp>
        <p:nvSpPr>
          <p:cNvPr id="3" name="Content Placeholder 2"/>
          <p:cNvSpPr>
            <a:spLocks noGrp="1"/>
          </p:cNvSpPr>
          <p:nvPr>
            <p:ph idx="1"/>
          </p:nvPr>
        </p:nvSpPr>
        <p:spPr/>
        <p:txBody>
          <a:bodyPr>
            <a:normAutofit/>
          </a:bodyPr>
          <a:lstStyle/>
          <a:p>
            <a:r>
              <a:rPr lang="sk-SK" dirty="0" smtClean="0"/>
              <a:t>Feasibility Condition (FC) je postačujúcou podmienkou pre výber vhodného next-hop suseda</a:t>
            </a:r>
          </a:p>
          <a:p>
            <a:pPr lvl="1"/>
            <a:r>
              <a:rPr lang="sk-SK" dirty="0" smtClean="0"/>
              <a:t>Nie je nutnou podmienkou, t.j. existujú susedia, ktorých najkratšia cesta do cieľa neprechádza cez nás, avšak ktorí nespĺňajú FC</a:t>
            </a:r>
          </a:p>
          <a:p>
            <a:r>
              <a:rPr lang="sk-SK" dirty="0" smtClean="0"/>
              <a:t>Čo v prípade, že smerovač zistí nárast vzdialenosti, avšak žiaden sused nespĺňa FC?</a:t>
            </a:r>
          </a:p>
          <a:p>
            <a:pPr lvl="1"/>
            <a:r>
              <a:rPr lang="sk-SK" dirty="0" smtClean="0"/>
              <a:t>Nesmieme zmeniť smerovaciu tabuľku (t.j. opustiť súčasný bezslučkový, i keď potenciálne suboptimálny stav), pokým nebudeme mať istotu, že sme zvýšenú vzdialenosť komunikovali svojmu okoliu a ono ju vo všetkých dôsledkoch zohľadnilo</a:t>
            </a:r>
          </a:p>
          <a:p>
            <a:pPr lvl="2"/>
            <a:r>
              <a:rPr lang="sk-SK" dirty="0" smtClean="0"/>
              <a:t>Nezmeniť smerovaciu tabuľku je ľahké, ale nerieši problém </a:t>
            </a:r>
            <a:r>
              <a:rPr lang="sk-SK" dirty="0" smtClean="0">
                <a:sym typeface="Wingdings" pitchFamily="2" charset="2"/>
              </a:rPr>
              <a:t></a:t>
            </a:r>
          </a:p>
          <a:p>
            <a:pPr lvl="1"/>
            <a:r>
              <a:rPr lang="sk-SK" dirty="0" smtClean="0">
                <a:sym typeface="Wingdings" pitchFamily="2" charset="2"/>
              </a:rPr>
              <a:t>Ako však informovať okolie tak, aby sme mu nielen oznámili svoju zvýšenú vzdialenosť, ale zároveň si boli istí, že ak nám okolie potom oznámi svoje vlastné vzdialenosti, už v nich zohľadnilo našu novú situáciu a my si môžeme spoľahlivo vybrať novú najkratšiu cestu?</a:t>
            </a:r>
            <a:endParaRPr lang="sk-SK" dirty="0" smtClean="0"/>
          </a:p>
        </p:txBody>
      </p:sp>
    </p:spTree>
    <p:extLst>
      <p:ext uri="{BB962C8B-B14F-4D97-AF65-F5344CB8AC3E}">
        <p14:creationId xmlns:p14="http://schemas.microsoft.com/office/powerpoint/2010/main" val="2896935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sk-SK" smtClean="0"/>
              <a:t>Difúzne výpočty</a:t>
            </a:r>
          </a:p>
        </p:txBody>
      </p:sp>
      <p:sp>
        <p:nvSpPr>
          <p:cNvPr id="75779" name="Rectangle 3"/>
          <p:cNvSpPr>
            <a:spLocks noGrp="1" noChangeArrowheads="1"/>
          </p:cNvSpPr>
          <p:nvPr>
            <p:ph idx="1"/>
          </p:nvPr>
        </p:nvSpPr>
        <p:spPr/>
        <p:txBody>
          <a:bodyPr>
            <a:normAutofit fontScale="92500" lnSpcReduction="20000"/>
          </a:bodyPr>
          <a:lstStyle/>
          <a:p>
            <a:r>
              <a:rPr lang="sk-SK" dirty="0" smtClean="0"/>
              <a:t>V roku </a:t>
            </a:r>
            <a:r>
              <a:rPr lang="en-US" dirty="0" smtClean="0"/>
              <a:t>1979 </a:t>
            </a:r>
            <a:r>
              <a:rPr lang="en-US" dirty="0" err="1" smtClean="0"/>
              <a:t>Edsger</a:t>
            </a:r>
            <a:r>
              <a:rPr lang="en-US" dirty="0" smtClean="0"/>
              <a:t> W. </a:t>
            </a:r>
            <a:r>
              <a:rPr lang="en-US" dirty="0" err="1" smtClean="0"/>
              <a:t>Dijkstra</a:t>
            </a:r>
            <a:r>
              <a:rPr lang="en-US" dirty="0" smtClean="0"/>
              <a:t> a </a:t>
            </a:r>
            <a:r>
              <a:rPr lang="en-US" dirty="0" err="1" smtClean="0"/>
              <a:t>Carel</a:t>
            </a:r>
            <a:r>
              <a:rPr lang="en-US" dirty="0" smtClean="0"/>
              <a:t> S. </a:t>
            </a:r>
            <a:r>
              <a:rPr lang="en-US" dirty="0" err="1" smtClean="0"/>
              <a:t>Scholten</a:t>
            </a:r>
            <a:r>
              <a:rPr lang="en-US" dirty="0" smtClean="0"/>
              <a:t> </a:t>
            </a:r>
            <a:r>
              <a:rPr lang="sk-SK" dirty="0" smtClean="0"/>
              <a:t>navrhli pojem „</a:t>
            </a:r>
            <a:r>
              <a:rPr lang="en-US" dirty="0" smtClean="0"/>
              <a:t>diffusing computation”</a:t>
            </a:r>
            <a:r>
              <a:rPr lang="sk-SK" dirty="0" smtClean="0"/>
              <a:t> – </a:t>
            </a:r>
            <a:r>
              <a:rPr lang="sk-SK" dirty="0" smtClean="0">
                <a:solidFill>
                  <a:schemeClr val="tx2"/>
                </a:solidFill>
              </a:rPr>
              <a:t>difúzny výpočet</a:t>
            </a:r>
            <a:endParaRPr lang="en-US" dirty="0" smtClean="0">
              <a:solidFill>
                <a:schemeClr val="tx2"/>
              </a:solidFill>
            </a:endParaRPr>
          </a:p>
          <a:p>
            <a:pPr lvl="1"/>
            <a:r>
              <a:rPr lang="sk-SK" dirty="0" smtClean="0"/>
              <a:t>Difúzny výpočet je distribuovaný výpočet v sieti, pri ktorom jeden uzol pridelí časti úlohy na spracovanie svojim susedom</a:t>
            </a:r>
          </a:p>
          <a:p>
            <a:pPr lvl="1"/>
            <a:r>
              <a:rPr lang="sk-SK" dirty="0" smtClean="0"/>
              <a:t>Susedia môžu následne podčasti prideleného jobu delegovať ďalej na svojich vlastných susedov</a:t>
            </a:r>
          </a:p>
          <a:p>
            <a:pPr lvl="1"/>
            <a:r>
              <a:rPr lang="sk-SK" dirty="0" smtClean="0"/>
              <a:t>Výpočet sa týmto „rozptýli“ – difunduje medzi uzlami</a:t>
            </a:r>
            <a:endParaRPr lang="en-US" dirty="0" smtClean="0"/>
          </a:p>
          <a:p>
            <a:pPr lvl="1"/>
            <a:r>
              <a:rPr lang="sk-SK" dirty="0" smtClean="0"/>
              <a:t>Kľúčový problém, ktorý Dijkstra a Scholten riešili, bola detekcia ukončenia tohto výpočtu – návrh vhodnej signálnej schémy</a:t>
            </a:r>
          </a:p>
          <a:p>
            <a:r>
              <a:rPr lang="sk-SK" dirty="0"/>
              <a:t>Dijkstra a Scholten zaviedli pre riadenie difúzneho výpočtu dva druhy správ: žiadosti (</a:t>
            </a:r>
            <a:r>
              <a:rPr lang="sk-SK" dirty="0">
                <a:solidFill>
                  <a:schemeClr val="tx2"/>
                </a:solidFill>
              </a:rPr>
              <a:t>queries</a:t>
            </a:r>
            <a:r>
              <a:rPr lang="sk-SK" dirty="0"/>
              <a:t>) a odpovede (</a:t>
            </a:r>
            <a:r>
              <a:rPr lang="sk-SK" dirty="0">
                <a:solidFill>
                  <a:schemeClr val="tx2"/>
                </a:solidFill>
              </a:rPr>
              <a:t>replies</a:t>
            </a:r>
            <a:r>
              <a:rPr lang="sk-SK" dirty="0"/>
              <a:t>)</a:t>
            </a:r>
            <a:endParaRPr lang="en-US" dirty="0"/>
          </a:p>
          <a:p>
            <a:pPr lvl="1"/>
            <a:r>
              <a:rPr lang="en-US" b="1" dirty="0">
                <a:solidFill>
                  <a:schemeClr val="tx2"/>
                </a:solidFill>
              </a:rPr>
              <a:t>Query</a:t>
            </a:r>
            <a:r>
              <a:rPr lang="en-US" dirty="0"/>
              <a:t> </a:t>
            </a:r>
            <a:r>
              <a:rPr lang="sk-SK" dirty="0"/>
              <a:t>sa používa na delegovanie časti výpočtu na suseda</a:t>
            </a:r>
            <a:endParaRPr lang="en-US" dirty="0"/>
          </a:p>
          <a:p>
            <a:pPr lvl="1"/>
            <a:r>
              <a:rPr lang="en-US" b="1" dirty="0">
                <a:solidFill>
                  <a:schemeClr val="tx2"/>
                </a:solidFill>
              </a:rPr>
              <a:t>Reply</a:t>
            </a:r>
            <a:r>
              <a:rPr lang="en-US" dirty="0"/>
              <a:t> </a:t>
            </a:r>
            <a:r>
              <a:rPr lang="sk-SK" dirty="0"/>
              <a:t>sa používa na odovzdanie výsledku výpočtu </a:t>
            </a:r>
            <a:r>
              <a:rPr lang="sk-SK" dirty="0" smtClean="0"/>
              <a:t>susedovi</a:t>
            </a:r>
          </a:p>
          <a:p>
            <a:r>
              <a:rPr lang="sk-SK" dirty="0"/>
              <a:t>Využitím len týchto dvoch správ chceme dosiahnuť, že</a:t>
            </a:r>
            <a:endParaRPr lang="en-US" dirty="0"/>
          </a:p>
          <a:p>
            <a:pPr lvl="1"/>
            <a:r>
              <a:rPr lang="sk-SK" dirty="0"/>
              <a:t>Keď je výpočet úplne ukončený, pôvodný zadávateľ tohto výpočtu bude o ukončení procesu informovaný</a:t>
            </a:r>
            <a:endParaRPr lang="en-US" dirty="0"/>
          </a:p>
          <a:p>
            <a:pPr lvl="1"/>
            <a:r>
              <a:rPr lang="sk-SK" dirty="0"/>
              <a:t>Ak je pôvodný zadávateľ výpočtu informovaný o ukončení procesu, distribuovaný výpočet je aj skutočne </a:t>
            </a:r>
            <a:r>
              <a:rPr lang="sk-SK" dirty="0" smtClean="0"/>
              <a:t>ukončený</a:t>
            </a:r>
            <a:endParaRPr lang="sk-SK" dirty="0"/>
          </a:p>
        </p:txBody>
      </p:sp>
    </p:spTree>
    <p:extLst>
      <p:ext uri="{BB962C8B-B14F-4D97-AF65-F5344CB8AC3E}">
        <p14:creationId xmlns:p14="http://schemas.microsoft.com/office/powerpoint/2010/main" val="2178538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sk-SK" smtClean="0"/>
              <a:t>Difúzne výpočty</a:t>
            </a:r>
          </a:p>
        </p:txBody>
      </p:sp>
      <p:sp>
        <p:nvSpPr>
          <p:cNvPr id="77827" name="Rectangle 3"/>
          <p:cNvSpPr>
            <a:spLocks noGrp="1" noChangeArrowheads="1"/>
          </p:cNvSpPr>
          <p:nvPr>
            <p:ph idx="1"/>
          </p:nvPr>
        </p:nvSpPr>
        <p:spPr/>
        <p:txBody>
          <a:bodyPr>
            <a:normAutofit/>
          </a:bodyPr>
          <a:lstStyle/>
          <a:p>
            <a:r>
              <a:rPr lang="sk-SK" dirty="0" smtClean="0"/>
              <a:t>Dijkstra a Scholten dokázali, že na splnenie uvedených kritérií v difúznom výpočte stačí dodržať nasledujúce jednoduché pravidlá:</a:t>
            </a:r>
          </a:p>
          <a:p>
            <a:pPr lvl="1"/>
            <a:r>
              <a:rPr lang="sk-SK" dirty="0" smtClean="0"/>
              <a:t>Uzol môže poslať najviac toľko odpovedí, koľko žiadostí dostal. Odpovede sa odosielajú tým susedom, ktorí poslali otázku (každá otázka musí byť zodpovedaná)</a:t>
            </a:r>
            <a:endParaRPr lang="en-US" dirty="0" smtClean="0"/>
          </a:p>
          <a:p>
            <a:pPr lvl="1"/>
            <a:r>
              <a:rPr lang="sk-SK" dirty="0" smtClean="0"/>
              <a:t>Ak uzol nespúšťa difúzny výpočet, nesmie poslať žiadosť skôr, ako sám dostane žiadosť od svojho suseda</a:t>
            </a:r>
            <a:endParaRPr lang="en-US" dirty="0" smtClean="0"/>
          </a:p>
          <a:p>
            <a:pPr lvl="1"/>
            <a:r>
              <a:rPr lang="sk-SK" dirty="0" smtClean="0"/>
              <a:t>Uzol smie poslať svoju poslednú odpoveď až vtedy, keď sám dostal odpovede na všetky svoje odoslané žiadosti</a:t>
            </a:r>
          </a:p>
          <a:p>
            <a:pPr lvl="1"/>
            <a:r>
              <a:rPr lang="sk-SK" dirty="0" smtClean="0"/>
              <a:t>Uzol musí svoju poslednú odpoveď odoslať práve tomu susedovi, od ktorého dostal prvú žiadosť</a:t>
            </a:r>
          </a:p>
        </p:txBody>
      </p:sp>
    </p:spTree>
    <p:extLst>
      <p:ext uri="{BB962C8B-B14F-4D97-AF65-F5344CB8AC3E}">
        <p14:creationId xmlns:p14="http://schemas.microsoft.com/office/powerpoint/2010/main" val="2884627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1092" name="Picture 4"/>
          <p:cNvPicPr>
            <a:picLocks noChangeAspect="1" noChangeArrowheads="1"/>
          </p:cNvPicPr>
          <p:nvPr/>
        </p:nvPicPr>
        <p:blipFill>
          <a:blip r:embed="rId2" cstate="print"/>
          <a:srcRect/>
          <a:stretch>
            <a:fillRect/>
          </a:stretch>
        </p:blipFill>
        <p:spPr bwMode="auto">
          <a:xfrm>
            <a:off x="5190525" y="2244436"/>
            <a:ext cx="3917979" cy="3859502"/>
          </a:xfrm>
          <a:prstGeom prst="rect">
            <a:avLst/>
          </a:prstGeom>
          <a:noFill/>
        </p:spPr>
      </p:pic>
      <p:sp>
        <p:nvSpPr>
          <p:cNvPr id="1241091" name="Rectangle 3"/>
          <p:cNvSpPr>
            <a:spLocks noGrp="1" noChangeArrowheads="1"/>
          </p:cNvSpPr>
          <p:nvPr>
            <p:ph idx="1"/>
          </p:nvPr>
        </p:nvSpPr>
        <p:spPr/>
        <p:txBody>
          <a:bodyPr>
            <a:normAutofit/>
          </a:bodyPr>
          <a:lstStyle/>
          <a:p>
            <a:r>
              <a:rPr lang="sk-SK" dirty="0" smtClean="0"/>
              <a:t>Predchodcom smerovacieho protokolu EIGRP bol protokol Interior Gateway Routing Protocol, náhrada RIPv1</a:t>
            </a:r>
          </a:p>
          <a:p>
            <a:pPr lvl="1"/>
            <a:r>
              <a:rPr lang="sk-SK" dirty="0" smtClean="0"/>
              <a:t>Firemný Cisco protokol z roku 1985</a:t>
            </a:r>
          </a:p>
          <a:p>
            <a:pPr lvl="1"/>
            <a:r>
              <a:rPr lang="sk-SK" dirty="0" smtClean="0"/>
              <a:t>Distance-vector, classful, aktualizácie</a:t>
            </a:r>
            <a:br>
              <a:rPr lang="sk-SK" dirty="0" smtClean="0"/>
            </a:br>
            <a:r>
              <a:rPr lang="sk-SK" dirty="0" smtClean="0"/>
              <a:t>odosielané pravidelne každých 90 s.</a:t>
            </a:r>
          </a:p>
          <a:p>
            <a:pPr lvl="1"/>
            <a:r>
              <a:rPr lang="sk-SK" dirty="0" smtClean="0"/>
              <a:t>Metrika v IGRP je kompozitná</a:t>
            </a:r>
          </a:p>
          <a:p>
            <a:pPr lvl="2"/>
            <a:r>
              <a:rPr lang="sk-SK" dirty="0" smtClean="0"/>
              <a:t>Bandwidth</a:t>
            </a:r>
          </a:p>
          <a:p>
            <a:pPr lvl="2"/>
            <a:r>
              <a:rPr lang="sk-SK" dirty="0" smtClean="0"/>
              <a:t>Delay</a:t>
            </a:r>
          </a:p>
          <a:p>
            <a:pPr lvl="2"/>
            <a:r>
              <a:rPr lang="sk-SK" dirty="0" smtClean="0"/>
              <a:t>Reliability</a:t>
            </a:r>
          </a:p>
          <a:p>
            <a:pPr lvl="2"/>
            <a:r>
              <a:rPr lang="sk-SK" dirty="0" smtClean="0"/>
              <a:t>Load</a:t>
            </a:r>
          </a:p>
          <a:p>
            <a:pPr lvl="2"/>
            <a:r>
              <a:rPr lang="sk-SK" dirty="0" smtClean="0"/>
              <a:t>MTU (úplne nevyužité)</a:t>
            </a:r>
          </a:p>
          <a:p>
            <a:pPr lvl="2"/>
            <a:r>
              <a:rPr lang="sk-SK" dirty="0" smtClean="0"/>
              <a:t>Hop count (využité iba pre</a:t>
            </a:r>
            <a:br>
              <a:rPr lang="sk-SK" dirty="0" smtClean="0"/>
            </a:br>
            <a:r>
              <a:rPr lang="sk-SK" dirty="0" smtClean="0"/>
              <a:t>ochranu, nie pre výpočet metriky)</a:t>
            </a:r>
          </a:p>
          <a:p>
            <a:pPr lvl="1"/>
            <a:r>
              <a:rPr lang="sk-SK" dirty="0" smtClean="0"/>
              <a:t>V súčasnosti už nie je v IOS prítomný</a:t>
            </a:r>
          </a:p>
        </p:txBody>
      </p:sp>
      <p:sp>
        <p:nvSpPr>
          <p:cNvPr id="1241090" name="Rectangle 2"/>
          <p:cNvSpPr>
            <a:spLocks noGrp="1" noChangeArrowheads="1"/>
          </p:cNvSpPr>
          <p:nvPr>
            <p:ph type="title"/>
          </p:nvPr>
        </p:nvSpPr>
        <p:spPr/>
        <p:txBody>
          <a:bodyPr/>
          <a:lstStyle/>
          <a:p>
            <a:r>
              <a:rPr lang="sk-SK" dirty="0" smtClean="0"/>
              <a:t>Smerovací protokol EIGRP</a:t>
            </a:r>
            <a:endParaRPr lang="en-US" dirty="0"/>
          </a:p>
        </p:txBody>
      </p:sp>
    </p:spTree>
    <p:extLst>
      <p:ext uri="{BB962C8B-B14F-4D97-AF65-F5344CB8AC3E}">
        <p14:creationId xmlns:p14="http://schemas.microsoft.com/office/powerpoint/2010/main" val="4105227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sk-SK" smtClean="0"/>
              <a:t>Difúzne výpočty v DV protokole</a:t>
            </a:r>
            <a:endParaRPr lang="sk-SK" dirty="0" smtClean="0"/>
          </a:p>
        </p:txBody>
      </p:sp>
      <p:sp>
        <p:nvSpPr>
          <p:cNvPr id="78851" name="Rectangle 3"/>
          <p:cNvSpPr>
            <a:spLocks noGrp="1" noChangeArrowheads="1"/>
          </p:cNvSpPr>
          <p:nvPr>
            <p:ph idx="1"/>
          </p:nvPr>
        </p:nvSpPr>
        <p:spPr/>
        <p:txBody>
          <a:bodyPr>
            <a:normAutofit fontScale="92500" lnSpcReduction="10000"/>
          </a:bodyPr>
          <a:lstStyle/>
          <a:p>
            <a:r>
              <a:rPr lang="sk-SK" dirty="0" smtClean="0"/>
              <a:t>Táto signálna schéma difúznych výpočtov sa dá využiť ako prostriedok na zainteresovanie dotknutej časti siete do hľadania novej najkratšej cesty k danému cieľu</a:t>
            </a:r>
            <a:endParaRPr lang="en-US" dirty="0" smtClean="0"/>
          </a:p>
          <a:p>
            <a:pPr lvl="1"/>
            <a:r>
              <a:rPr lang="sk-SK" dirty="0" smtClean="0"/>
              <a:t>Smerovač, ktorého susedia nespĺňajú </a:t>
            </a:r>
            <a:r>
              <a:rPr lang="sk-SK" dirty="0" smtClean="0"/>
              <a:t>FC, a teda si nevie vybrať next-hop, </a:t>
            </a:r>
            <a:r>
              <a:rPr lang="sk-SK" dirty="0" smtClean="0"/>
              <a:t>odošle svojim susedom </a:t>
            </a:r>
            <a:r>
              <a:rPr lang="sk-SK" dirty="0" smtClean="0">
                <a:solidFill>
                  <a:schemeClr val="tx2"/>
                </a:solidFill>
              </a:rPr>
              <a:t>žiadosť</a:t>
            </a:r>
            <a:r>
              <a:rPr lang="sk-SK" dirty="0" smtClean="0"/>
              <a:t>. Tá obsahuje jednoducho </a:t>
            </a:r>
            <a:r>
              <a:rPr lang="sk-SK" dirty="0" smtClean="0">
                <a:solidFill>
                  <a:schemeClr val="tx2"/>
                </a:solidFill>
              </a:rPr>
              <a:t>aktuálnu vzdialenosť smerovača od daného cieľa</a:t>
            </a:r>
            <a:r>
              <a:rPr lang="sk-SK" dirty="0" smtClean="0"/>
              <a:t> </a:t>
            </a:r>
            <a:r>
              <a:rPr lang="sk-SK" dirty="0" smtClean="0"/>
              <a:t>po udalosti, ktorá spôsobila stratu dovtedajšej najkratšej cesty (podľa </a:t>
            </a:r>
            <a:r>
              <a:rPr lang="sk-SK" dirty="0" smtClean="0"/>
              <a:t>typu udalosti môže </a:t>
            </a:r>
            <a:r>
              <a:rPr lang="sk-SK" dirty="0" smtClean="0"/>
              <a:t>vzdialenosť byť </a:t>
            </a:r>
            <a:r>
              <a:rPr lang="sk-SK" dirty="0" smtClean="0"/>
              <a:t>zvýšená alebo nekonečná)</a:t>
            </a:r>
            <a:endParaRPr lang="en-US" dirty="0" smtClean="0"/>
          </a:p>
          <a:p>
            <a:pPr lvl="1"/>
            <a:r>
              <a:rPr lang="sk-SK" dirty="0" smtClean="0"/>
              <a:t>Ak naša zvýšená vzdialenosť </a:t>
            </a:r>
            <a:r>
              <a:rPr lang="sk-SK" dirty="0" smtClean="0">
                <a:solidFill>
                  <a:schemeClr val="tx2"/>
                </a:solidFill>
              </a:rPr>
              <a:t>neovplvyňuje susedov </a:t>
            </a:r>
            <a:r>
              <a:rPr lang="sk-SK" dirty="0" smtClean="0"/>
              <a:t>tak, že by sami stratili svoj next-hop a nevedeli si vybrať iný (lebo ich vlastní susedia nespĺňajú FC), oznámia nám </a:t>
            </a:r>
            <a:r>
              <a:rPr lang="sk-SK" dirty="0" smtClean="0"/>
              <a:t>v odpovedi iba </a:t>
            </a:r>
            <a:r>
              <a:rPr lang="sk-SK" dirty="0" smtClean="0"/>
              <a:t>svoju </a:t>
            </a:r>
            <a:r>
              <a:rPr lang="sk-SK" dirty="0" smtClean="0">
                <a:solidFill>
                  <a:schemeClr val="tx2"/>
                </a:solidFill>
              </a:rPr>
              <a:t>vlastnú aktuálnu vzdialenosť</a:t>
            </a:r>
            <a:r>
              <a:rPr lang="sk-SK" dirty="0" smtClean="0"/>
              <a:t> </a:t>
            </a:r>
            <a:r>
              <a:rPr lang="sk-SK" dirty="0" smtClean="0"/>
              <a:t>a žiadosť </a:t>
            </a:r>
            <a:r>
              <a:rPr lang="sk-SK" dirty="0" smtClean="0">
                <a:solidFill>
                  <a:schemeClr val="tx2"/>
                </a:solidFill>
              </a:rPr>
              <a:t>neprepošlú</a:t>
            </a:r>
            <a:endParaRPr lang="en-US" dirty="0" smtClean="0">
              <a:solidFill>
                <a:schemeClr val="tx2"/>
              </a:solidFill>
            </a:endParaRPr>
          </a:p>
          <a:p>
            <a:pPr lvl="1"/>
            <a:r>
              <a:rPr lang="sk-SK" dirty="0" smtClean="0"/>
              <a:t>V opačnom prípade susedia sami </a:t>
            </a:r>
            <a:r>
              <a:rPr lang="sk-SK" dirty="0" smtClean="0"/>
              <a:t>rozošlú </a:t>
            </a:r>
            <a:r>
              <a:rPr lang="sk-SK" dirty="0" smtClean="0"/>
              <a:t>otázku s vlastnou (zvýšenou) vzdialenosťou, čím šíria difúzny výpočet hlbšie do siete, v </a:t>
            </a:r>
            <a:r>
              <a:rPr lang="sk-SK" dirty="0" smtClean="0"/>
              <a:t>extrémnom prípade </a:t>
            </a:r>
            <a:r>
              <a:rPr lang="sk-SK" dirty="0" smtClean="0"/>
              <a:t>až k samotnému hľadanému cieľu</a:t>
            </a:r>
            <a:endParaRPr lang="en-US" dirty="0" smtClean="0"/>
          </a:p>
          <a:p>
            <a:pPr lvl="1"/>
            <a:r>
              <a:rPr lang="sk-SK" dirty="0" smtClean="0"/>
              <a:t>Keď smerovač dostane odpovede na všetky svoje otázky, môže si z nich vybrať najlepšiu alternatívu, pretože odosielatelia odpovedí už majú svoju vlastnú cestu do cieľa </a:t>
            </a:r>
            <a:r>
              <a:rPr lang="sk-SK" dirty="0" smtClean="0"/>
              <a:t>ujasnenú a berú do úvahy náš aktuálny stav</a:t>
            </a:r>
            <a:endParaRPr lang="sk-SK" dirty="0" smtClean="0"/>
          </a:p>
        </p:txBody>
      </p:sp>
    </p:spTree>
    <p:extLst>
      <p:ext uri="{BB962C8B-B14F-4D97-AF65-F5344CB8AC3E}">
        <p14:creationId xmlns:p14="http://schemas.microsoft.com/office/powerpoint/2010/main" val="453923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sk-SK" dirty="0"/>
              <a:t>Difúzne výpočty v DV protokole</a:t>
            </a:r>
            <a:endParaRPr lang="sk-SK" dirty="0" smtClean="0"/>
          </a:p>
        </p:txBody>
      </p:sp>
      <p:pic>
        <p:nvPicPr>
          <p:cNvPr id="1433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3716338"/>
            <a:ext cx="906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716338"/>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900" y="3716338"/>
            <a:ext cx="9286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100" y="3716338"/>
            <a:ext cx="9286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16338"/>
            <a:ext cx="9286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565400"/>
            <a:ext cx="9286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4835525"/>
            <a:ext cx="9286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6021388"/>
            <a:ext cx="9286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450975"/>
            <a:ext cx="9286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Line 13"/>
          <p:cNvSpPr>
            <a:spLocks noChangeShapeType="1"/>
          </p:cNvSpPr>
          <p:nvPr/>
        </p:nvSpPr>
        <p:spPr bwMode="auto">
          <a:xfrm>
            <a:off x="5046663" y="3933825"/>
            <a:ext cx="74930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494" name="Line 14"/>
          <p:cNvSpPr>
            <a:spLocks noChangeShapeType="1"/>
          </p:cNvSpPr>
          <p:nvPr/>
        </p:nvSpPr>
        <p:spPr bwMode="auto">
          <a:xfrm flipH="1">
            <a:off x="3333750" y="3933825"/>
            <a:ext cx="806450"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495" name="Line 15"/>
          <p:cNvSpPr>
            <a:spLocks noChangeShapeType="1"/>
          </p:cNvSpPr>
          <p:nvPr/>
        </p:nvSpPr>
        <p:spPr bwMode="auto">
          <a:xfrm>
            <a:off x="4500563" y="4252913"/>
            <a:ext cx="0" cy="61595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496" name="Line 16"/>
          <p:cNvSpPr>
            <a:spLocks noChangeShapeType="1"/>
          </p:cNvSpPr>
          <p:nvPr/>
        </p:nvSpPr>
        <p:spPr bwMode="auto">
          <a:xfrm flipV="1">
            <a:off x="4500563" y="3114675"/>
            <a:ext cx="0" cy="601663"/>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pic>
        <p:nvPicPr>
          <p:cNvPr id="20497"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900" y="3716338"/>
            <a:ext cx="928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716338"/>
            <a:ext cx="9286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9"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565400"/>
            <a:ext cx="928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0"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4835525"/>
            <a:ext cx="928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1" name="Line 21"/>
          <p:cNvSpPr>
            <a:spLocks noChangeShapeType="1"/>
          </p:cNvSpPr>
          <p:nvPr/>
        </p:nvSpPr>
        <p:spPr bwMode="auto">
          <a:xfrm flipH="1" flipV="1">
            <a:off x="5048250" y="4076700"/>
            <a:ext cx="747713" cy="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502" name="Line 22"/>
          <p:cNvSpPr>
            <a:spLocks noChangeShapeType="1"/>
          </p:cNvSpPr>
          <p:nvPr/>
        </p:nvSpPr>
        <p:spPr bwMode="auto">
          <a:xfrm>
            <a:off x="3343275" y="4076700"/>
            <a:ext cx="804863" cy="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pic>
        <p:nvPicPr>
          <p:cNvPr id="20503"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716338"/>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4"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716338"/>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5" name="Line 25"/>
          <p:cNvSpPr>
            <a:spLocks noChangeShapeType="1"/>
          </p:cNvSpPr>
          <p:nvPr/>
        </p:nvSpPr>
        <p:spPr bwMode="auto">
          <a:xfrm>
            <a:off x="4500563" y="5373688"/>
            <a:ext cx="0" cy="64770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506" name="Line 26"/>
          <p:cNvSpPr>
            <a:spLocks noChangeShapeType="1"/>
          </p:cNvSpPr>
          <p:nvPr/>
        </p:nvSpPr>
        <p:spPr bwMode="auto">
          <a:xfrm flipV="1">
            <a:off x="4500563" y="1989138"/>
            <a:ext cx="0" cy="576262"/>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pic>
        <p:nvPicPr>
          <p:cNvPr id="2050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138" y="1455738"/>
            <a:ext cx="9286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8" name="Picture 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6021388"/>
            <a:ext cx="928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9" name="Line 29"/>
          <p:cNvSpPr>
            <a:spLocks noChangeShapeType="1"/>
          </p:cNvSpPr>
          <p:nvPr/>
        </p:nvSpPr>
        <p:spPr bwMode="auto">
          <a:xfrm>
            <a:off x="4643438" y="1998663"/>
            <a:ext cx="0" cy="576262"/>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510" name="Line 30"/>
          <p:cNvSpPr>
            <a:spLocks noChangeShapeType="1"/>
          </p:cNvSpPr>
          <p:nvPr/>
        </p:nvSpPr>
        <p:spPr bwMode="auto">
          <a:xfrm flipV="1">
            <a:off x="4643438" y="5373688"/>
            <a:ext cx="1587" cy="64770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pic>
        <p:nvPicPr>
          <p:cNvPr id="20511" name="Pictur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450975"/>
            <a:ext cx="9286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6021388"/>
            <a:ext cx="9286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3" name="Line 33"/>
          <p:cNvSpPr>
            <a:spLocks noChangeShapeType="1"/>
          </p:cNvSpPr>
          <p:nvPr/>
        </p:nvSpPr>
        <p:spPr bwMode="auto">
          <a:xfrm>
            <a:off x="4643438" y="3116263"/>
            <a:ext cx="0" cy="60960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sp>
        <p:nvSpPr>
          <p:cNvPr id="20514" name="Line 34"/>
          <p:cNvSpPr>
            <a:spLocks noChangeShapeType="1"/>
          </p:cNvSpPr>
          <p:nvPr/>
        </p:nvSpPr>
        <p:spPr bwMode="auto">
          <a:xfrm flipV="1">
            <a:off x="4643438" y="4238625"/>
            <a:ext cx="0" cy="585788"/>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sk-SK"/>
          </a:p>
        </p:txBody>
      </p:sp>
      <p:pic>
        <p:nvPicPr>
          <p:cNvPr id="20515"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565400"/>
            <a:ext cx="9286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6"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4835525"/>
            <a:ext cx="9286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7"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716338"/>
            <a:ext cx="9286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3" name="Picture 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6308725"/>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4" name="Picture 3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6308725"/>
            <a:ext cx="7921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5" name="Text Box 40"/>
          <p:cNvSpPr txBox="1">
            <a:spLocks noChangeArrowheads="1"/>
          </p:cNvSpPr>
          <p:nvPr/>
        </p:nvSpPr>
        <p:spPr bwMode="auto">
          <a:xfrm>
            <a:off x="35496" y="5877272"/>
            <a:ext cx="1023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buNone/>
            </a:pPr>
            <a:r>
              <a:rPr lang="en-US" dirty="0"/>
              <a:t>Active</a:t>
            </a:r>
            <a:endParaRPr lang="sk-SK" dirty="0"/>
          </a:p>
        </p:txBody>
      </p:sp>
      <p:sp>
        <p:nvSpPr>
          <p:cNvPr id="14376" name="Text Box 41"/>
          <p:cNvSpPr txBox="1">
            <a:spLocks noChangeArrowheads="1"/>
          </p:cNvSpPr>
          <p:nvPr/>
        </p:nvSpPr>
        <p:spPr bwMode="auto">
          <a:xfrm>
            <a:off x="1138808" y="5877272"/>
            <a:ext cx="1263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buNone/>
            </a:pPr>
            <a:r>
              <a:rPr lang="en-US"/>
              <a:t>Passive</a:t>
            </a:r>
            <a:endParaRPr lang="sk-SK"/>
          </a:p>
        </p:txBody>
      </p:sp>
      <p:sp>
        <p:nvSpPr>
          <p:cNvPr id="14377" name="Line 42"/>
          <p:cNvSpPr>
            <a:spLocks noChangeShapeType="1"/>
          </p:cNvSpPr>
          <p:nvPr/>
        </p:nvSpPr>
        <p:spPr bwMode="auto">
          <a:xfrm>
            <a:off x="1403350" y="5589588"/>
            <a:ext cx="804863" cy="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pPr>
              <a:buNone/>
            </a:pPr>
            <a:endParaRPr lang="sk-SK"/>
          </a:p>
        </p:txBody>
      </p:sp>
      <p:sp>
        <p:nvSpPr>
          <p:cNvPr id="14378" name="Line 43"/>
          <p:cNvSpPr>
            <a:spLocks noChangeShapeType="1"/>
          </p:cNvSpPr>
          <p:nvPr/>
        </p:nvSpPr>
        <p:spPr bwMode="auto">
          <a:xfrm>
            <a:off x="250825" y="5589588"/>
            <a:ext cx="792163" cy="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buNone/>
            </a:pPr>
            <a:endParaRPr lang="sk-SK"/>
          </a:p>
        </p:txBody>
      </p:sp>
      <p:sp>
        <p:nvSpPr>
          <p:cNvPr id="14379" name="Text Box 44"/>
          <p:cNvSpPr txBox="1">
            <a:spLocks noChangeArrowheads="1"/>
          </p:cNvSpPr>
          <p:nvPr/>
        </p:nvSpPr>
        <p:spPr bwMode="auto">
          <a:xfrm>
            <a:off x="107504" y="5157192"/>
            <a:ext cx="1023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buNone/>
            </a:pPr>
            <a:r>
              <a:rPr lang="en-US" dirty="0"/>
              <a:t>Query</a:t>
            </a:r>
            <a:endParaRPr lang="sk-SK" dirty="0"/>
          </a:p>
        </p:txBody>
      </p:sp>
      <p:sp>
        <p:nvSpPr>
          <p:cNvPr id="14380" name="Text Box 45"/>
          <p:cNvSpPr txBox="1">
            <a:spLocks noChangeArrowheads="1"/>
          </p:cNvSpPr>
          <p:nvPr/>
        </p:nvSpPr>
        <p:spPr bwMode="auto">
          <a:xfrm>
            <a:off x="1260029" y="5163542"/>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buNone/>
            </a:pPr>
            <a:r>
              <a:rPr lang="en-US" dirty="0"/>
              <a:t>Reply</a:t>
            </a:r>
            <a:endParaRPr lang="sk-SK" dirty="0"/>
          </a:p>
        </p:txBody>
      </p:sp>
    </p:spTree>
    <p:extLst>
      <p:ext uri="{BB962C8B-B14F-4D97-AF65-F5344CB8AC3E}">
        <p14:creationId xmlns:p14="http://schemas.microsoft.com/office/powerpoint/2010/main" val="1263650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93"/>
                                        </p:tgtEl>
                                        <p:attrNameLst>
                                          <p:attrName>style.visibility</p:attrName>
                                        </p:attrNameLst>
                                      </p:cBhvr>
                                      <p:to>
                                        <p:strVal val="visible"/>
                                      </p:to>
                                    </p:set>
                                    <p:anim calcmode="lin" valueType="num">
                                      <p:cBhvr additive="base">
                                        <p:cTn id="7" dur="500" fill="hold"/>
                                        <p:tgtEl>
                                          <p:spTgt spid="20493"/>
                                        </p:tgtEl>
                                        <p:attrNameLst>
                                          <p:attrName>ppt_x</p:attrName>
                                        </p:attrNameLst>
                                      </p:cBhvr>
                                      <p:tavLst>
                                        <p:tav tm="0">
                                          <p:val>
                                            <p:strVal val="#ppt_x"/>
                                          </p:val>
                                        </p:tav>
                                        <p:tav tm="100000">
                                          <p:val>
                                            <p:strVal val="#ppt_x"/>
                                          </p:val>
                                        </p:tav>
                                      </p:tavLst>
                                    </p:anim>
                                    <p:anim calcmode="lin" valueType="num">
                                      <p:cBhvr additive="base">
                                        <p:cTn id="8" dur="500" fill="hold"/>
                                        <p:tgtEl>
                                          <p:spTgt spid="204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94"/>
                                        </p:tgtEl>
                                        <p:attrNameLst>
                                          <p:attrName>style.visibility</p:attrName>
                                        </p:attrNameLst>
                                      </p:cBhvr>
                                      <p:to>
                                        <p:strVal val="visible"/>
                                      </p:to>
                                    </p:set>
                                    <p:anim calcmode="lin" valueType="num">
                                      <p:cBhvr additive="base">
                                        <p:cTn id="11" dur="500" fill="hold"/>
                                        <p:tgtEl>
                                          <p:spTgt spid="20494"/>
                                        </p:tgtEl>
                                        <p:attrNameLst>
                                          <p:attrName>ppt_x</p:attrName>
                                        </p:attrNameLst>
                                      </p:cBhvr>
                                      <p:tavLst>
                                        <p:tav tm="0">
                                          <p:val>
                                            <p:strVal val="#ppt_x"/>
                                          </p:val>
                                        </p:tav>
                                        <p:tav tm="100000">
                                          <p:val>
                                            <p:strVal val="#ppt_x"/>
                                          </p:val>
                                        </p:tav>
                                      </p:tavLst>
                                    </p:anim>
                                    <p:anim calcmode="lin" valueType="num">
                                      <p:cBhvr additive="base">
                                        <p:cTn id="12" dur="500" fill="hold"/>
                                        <p:tgtEl>
                                          <p:spTgt spid="204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95"/>
                                        </p:tgtEl>
                                        <p:attrNameLst>
                                          <p:attrName>style.visibility</p:attrName>
                                        </p:attrNameLst>
                                      </p:cBhvr>
                                      <p:to>
                                        <p:strVal val="visible"/>
                                      </p:to>
                                    </p:set>
                                    <p:anim calcmode="lin" valueType="num">
                                      <p:cBhvr additive="base">
                                        <p:cTn id="15" dur="500" fill="hold"/>
                                        <p:tgtEl>
                                          <p:spTgt spid="20495"/>
                                        </p:tgtEl>
                                        <p:attrNameLst>
                                          <p:attrName>ppt_x</p:attrName>
                                        </p:attrNameLst>
                                      </p:cBhvr>
                                      <p:tavLst>
                                        <p:tav tm="0">
                                          <p:val>
                                            <p:strVal val="#ppt_x"/>
                                          </p:val>
                                        </p:tav>
                                        <p:tav tm="100000">
                                          <p:val>
                                            <p:strVal val="#ppt_x"/>
                                          </p:val>
                                        </p:tav>
                                      </p:tavLst>
                                    </p:anim>
                                    <p:anim calcmode="lin" valueType="num">
                                      <p:cBhvr additive="base">
                                        <p:cTn id="16" dur="500" fill="hold"/>
                                        <p:tgtEl>
                                          <p:spTgt spid="204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96"/>
                                        </p:tgtEl>
                                        <p:attrNameLst>
                                          <p:attrName>style.visibility</p:attrName>
                                        </p:attrNameLst>
                                      </p:cBhvr>
                                      <p:to>
                                        <p:strVal val="visible"/>
                                      </p:to>
                                    </p:set>
                                    <p:anim calcmode="lin" valueType="num">
                                      <p:cBhvr additive="base">
                                        <p:cTn id="19" dur="500" fill="hold"/>
                                        <p:tgtEl>
                                          <p:spTgt spid="20496"/>
                                        </p:tgtEl>
                                        <p:attrNameLst>
                                          <p:attrName>ppt_x</p:attrName>
                                        </p:attrNameLst>
                                      </p:cBhvr>
                                      <p:tavLst>
                                        <p:tav tm="0">
                                          <p:val>
                                            <p:strVal val="#ppt_x"/>
                                          </p:val>
                                        </p:tav>
                                        <p:tav tm="100000">
                                          <p:val>
                                            <p:strVal val="#ppt_x"/>
                                          </p:val>
                                        </p:tav>
                                      </p:tavLst>
                                    </p:anim>
                                    <p:anim calcmode="lin" valueType="num">
                                      <p:cBhvr additive="base">
                                        <p:cTn id="20" dur="500" fill="hold"/>
                                        <p:tgtEl>
                                          <p:spTgt spid="20496"/>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8" presetClass="entr" presetSubtype="16" fill="hold" nodeType="afterEffect">
                                  <p:stCondLst>
                                    <p:cond delay="1000"/>
                                  </p:stCondLst>
                                  <p:childTnLst>
                                    <p:set>
                                      <p:cBhvr>
                                        <p:cTn id="23" dur="1" fill="hold">
                                          <p:stCondLst>
                                            <p:cond delay="0"/>
                                          </p:stCondLst>
                                        </p:cTn>
                                        <p:tgtEl>
                                          <p:spTgt spid="20498"/>
                                        </p:tgtEl>
                                        <p:attrNameLst>
                                          <p:attrName>style.visibility</p:attrName>
                                        </p:attrNameLst>
                                      </p:cBhvr>
                                      <p:to>
                                        <p:strVal val="visible"/>
                                      </p:to>
                                    </p:set>
                                    <p:animEffect transition="in" filter="diamond(in)">
                                      <p:cBhvr>
                                        <p:cTn id="24" dur="2000"/>
                                        <p:tgtEl>
                                          <p:spTgt spid="20498"/>
                                        </p:tgtEl>
                                      </p:cBhvr>
                                    </p:animEffect>
                                  </p:childTnLst>
                                </p:cTn>
                              </p:par>
                              <p:par>
                                <p:cTn id="25" presetID="8" presetClass="entr" presetSubtype="16" fill="hold" nodeType="withEffect">
                                  <p:stCondLst>
                                    <p:cond delay="1000"/>
                                  </p:stCondLst>
                                  <p:childTnLst>
                                    <p:set>
                                      <p:cBhvr>
                                        <p:cTn id="26" dur="1" fill="hold">
                                          <p:stCondLst>
                                            <p:cond delay="0"/>
                                          </p:stCondLst>
                                        </p:cTn>
                                        <p:tgtEl>
                                          <p:spTgt spid="20499"/>
                                        </p:tgtEl>
                                        <p:attrNameLst>
                                          <p:attrName>style.visibility</p:attrName>
                                        </p:attrNameLst>
                                      </p:cBhvr>
                                      <p:to>
                                        <p:strVal val="visible"/>
                                      </p:to>
                                    </p:set>
                                    <p:animEffect transition="in" filter="diamond(in)">
                                      <p:cBhvr>
                                        <p:cTn id="27" dur="2000"/>
                                        <p:tgtEl>
                                          <p:spTgt spid="20499"/>
                                        </p:tgtEl>
                                      </p:cBhvr>
                                    </p:animEffect>
                                  </p:childTnLst>
                                </p:cTn>
                              </p:par>
                              <p:par>
                                <p:cTn id="28" presetID="8" presetClass="entr" presetSubtype="16" fill="hold" nodeType="withEffect">
                                  <p:stCondLst>
                                    <p:cond delay="1000"/>
                                  </p:stCondLst>
                                  <p:childTnLst>
                                    <p:set>
                                      <p:cBhvr>
                                        <p:cTn id="29" dur="1" fill="hold">
                                          <p:stCondLst>
                                            <p:cond delay="0"/>
                                          </p:stCondLst>
                                        </p:cTn>
                                        <p:tgtEl>
                                          <p:spTgt spid="20497"/>
                                        </p:tgtEl>
                                        <p:attrNameLst>
                                          <p:attrName>style.visibility</p:attrName>
                                        </p:attrNameLst>
                                      </p:cBhvr>
                                      <p:to>
                                        <p:strVal val="visible"/>
                                      </p:to>
                                    </p:set>
                                    <p:animEffect transition="in" filter="diamond(in)">
                                      <p:cBhvr>
                                        <p:cTn id="30" dur="2000"/>
                                        <p:tgtEl>
                                          <p:spTgt spid="20497"/>
                                        </p:tgtEl>
                                      </p:cBhvr>
                                    </p:animEffect>
                                  </p:childTnLst>
                                </p:cTn>
                              </p:par>
                              <p:par>
                                <p:cTn id="31" presetID="8" presetClass="entr" presetSubtype="16" fill="hold" nodeType="withEffect">
                                  <p:stCondLst>
                                    <p:cond delay="1000"/>
                                  </p:stCondLst>
                                  <p:childTnLst>
                                    <p:set>
                                      <p:cBhvr>
                                        <p:cTn id="32" dur="1" fill="hold">
                                          <p:stCondLst>
                                            <p:cond delay="0"/>
                                          </p:stCondLst>
                                        </p:cTn>
                                        <p:tgtEl>
                                          <p:spTgt spid="20500"/>
                                        </p:tgtEl>
                                        <p:attrNameLst>
                                          <p:attrName>style.visibility</p:attrName>
                                        </p:attrNameLst>
                                      </p:cBhvr>
                                      <p:to>
                                        <p:strVal val="visible"/>
                                      </p:to>
                                    </p:set>
                                    <p:animEffect transition="in" filter="diamond(in)">
                                      <p:cBhvr>
                                        <p:cTn id="33" dur="2000"/>
                                        <p:tgtEl>
                                          <p:spTgt spid="205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502"/>
                                        </p:tgtEl>
                                        <p:attrNameLst>
                                          <p:attrName>style.visibility</p:attrName>
                                        </p:attrNameLst>
                                      </p:cBhvr>
                                      <p:to>
                                        <p:strVal val="visible"/>
                                      </p:to>
                                    </p:set>
                                    <p:anim calcmode="lin" valueType="num">
                                      <p:cBhvr additive="base">
                                        <p:cTn id="38" dur="500" fill="hold"/>
                                        <p:tgtEl>
                                          <p:spTgt spid="20502"/>
                                        </p:tgtEl>
                                        <p:attrNameLst>
                                          <p:attrName>ppt_x</p:attrName>
                                        </p:attrNameLst>
                                      </p:cBhvr>
                                      <p:tavLst>
                                        <p:tav tm="0">
                                          <p:val>
                                            <p:strVal val="#ppt_x"/>
                                          </p:val>
                                        </p:tav>
                                        <p:tav tm="100000">
                                          <p:val>
                                            <p:strVal val="#ppt_x"/>
                                          </p:val>
                                        </p:tav>
                                      </p:tavLst>
                                    </p:anim>
                                    <p:anim calcmode="lin" valueType="num">
                                      <p:cBhvr additive="base">
                                        <p:cTn id="39" dur="500" fill="hold"/>
                                        <p:tgtEl>
                                          <p:spTgt spid="2050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501"/>
                                        </p:tgtEl>
                                        <p:attrNameLst>
                                          <p:attrName>style.visibility</p:attrName>
                                        </p:attrNameLst>
                                      </p:cBhvr>
                                      <p:to>
                                        <p:strVal val="visible"/>
                                      </p:to>
                                    </p:set>
                                    <p:anim calcmode="lin" valueType="num">
                                      <p:cBhvr additive="base">
                                        <p:cTn id="42" dur="500" fill="hold"/>
                                        <p:tgtEl>
                                          <p:spTgt spid="20501"/>
                                        </p:tgtEl>
                                        <p:attrNameLst>
                                          <p:attrName>ppt_x</p:attrName>
                                        </p:attrNameLst>
                                      </p:cBhvr>
                                      <p:tavLst>
                                        <p:tav tm="0">
                                          <p:val>
                                            <p:strVal val="#ppt_x"/>
                                          </p:val>
                                        </p:tav>
                                        <p:tav tm="100000">
                                          <p:val>
                                            <p:strVal val="#ppt_x"/>
                                          </p:val>
                                        </p:tav>
                                      </p:tavLst>
                                    </p:anim>
                                    <p:anim calcmode="lin" valueType="num">
                                      <p:cBhvr additive="base">
                                        <p:cTn id="43" dur="500" fill="hold"/>
                                        <p:tgtEl>
                                          <p:spTgt spid="20501"/>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500"/>
                            </p:stCondLst>
                            <p:childTnLst>
                              <p:par>
                                <p:cTn id="45" presetID="8" presetClass="entr" presetSubtype="16" fill="hold" nodeType="afterEffect">
                                  <p:stCondLst>
                                    <p:cond delay="1000"/>
                                  </p:stCondLst>
                                  <p:childTnLst>
                                    <p:set>
                                      <p:cBhvr>
                                        <p:cTn id="46" dur="1" fill="hold">
                                          <p:stCondLst>
                                            <p:cond delay="0"/>
                                          </p:stCondLst>
                                        </p:cTn>
                                        <p:tgtEl>
                                          <p:spTgt spid="20503"/>
                                        </p:tgtEl>
                                        <p:attrNameLst>
                                          <p:attrName>style.visibility</p:attrName>
                                        </p:attrNameLst>
                                      </p:cBhvr>
                                      <p:to>
                                        <p:strVal val="visible"/>
                                      </p:to>
                                    </p:set>
                                    <p:animEffect transition="in" filter="diamond(in)">
                                      <p:cBhvr>
                                        <p:cTn id="47" dur="2000"/>
                                        <p:tgtEl>
                                          <p:spTgt spid="20503"/>
                                        </p:tgtEl>
                                      </p:cBhvr>
                                    </p:animEffect>
                                  </p:childTnLst>
                                </p:cTn>
                              </p:par>
                              <p:par>
                                <p:cTn id="48" presetID="8" presetClass="entr" presetSubtype="16" fill="hold" nodeType="withEffect">
                                  <p:stCondLst>
                                    <p:cond delay="1000"/>
                                  </p:stCondLst>
                                  <p:childTnLst>
                                    <p:set>
                                      <p:cBhvr>
                                        <p:cTn id="49" dur="1" fill="hold">
                                          <p:stCondLst>
                                            <p:cond delay="0"/>
                                          </p:stCondLst>
                                        </p:cTn>
                                        <p:tgtEl>
                                          <p:spTgt spid="20504"/>
                                        </p:tgtEl>
                                        <p:attrNameLst>
                                          <p:attrName>style.visibility</p:attrName>
                                        </p:attrNameLst>
                                      </p:cBhvr>
                                      <p:to>
                                        <p:strVal val="visible"/>
                                      </p:to>
                                    </p:set>
                                    <p:animEffect transition="in" filter="diamond(in)">
                                      <p:cBhvr>
                                        <p:cTn id="50" dur="2000"/>
                                        <p:tgtEl>
                                          <p:spTgt spid="205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505"/>
                                        </p:tgtEl>
                                        <p:attrNameLst>
                                          <p:attrName>style.visibility</p:attrName>
                                        </p:attrNameLst>
                                      </p:cBhvr>
                                      <p:to>
                                        <p:strVal val="visible"/>
                                      </p:to>
                                    </p:set>
                                    <p:anim calcmode="lin" valueType="num">
                                      <p:cBhvr additive="base">
                                        <p:cTn id="55" dur="500" fill="hold"/>
                                        <p:tgtEl>
                                          <p:spTgt spid="20505"/>
                                        </p:tgtEl>
                                        <p:attrNameLst>
                                          <p:attrName>ppt_x</p:attrName>
                                        </p:attrNameLst>
                                      </p:cBhvr>
                                      <p:tavLst>
                                        <p:tav tm="0">
                                          <p:val>
                                            <p:strVal val="#ppt_x"/>
                                          </p:val>
                                        </p:tav>
                                        <p:tav tm="100000">
                                          <p:val>
                                            <p:strVal val="#ppt_x"/>
                                          </p:val>
                                        </p:tav>
                                      </p:tavLst>
                                    </p:anim>
                                    <p:anim calcmode="lin" valueType="num">
                                      <p:cBhvr additive="base">
                                        <p:cTn id="56" dur="500" fill="hold"/>
                                        <p:tgtEl>
                                          <p:spTgt spid="2050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506"/>
                                        </p:tgtEl>
                                        <p:attrNameLst>
                                          <p:attrName>style.visibility</p:attrName>
                                        </p:attrNameLst>
                                      </p:cBhvr>
                                      <p:to>
                                        <p:strVal val="visible"/>
                                      </p:to>
                                    </p:set>
                                    <p:anim calcmode="lin" valueType="num">
                                      <p:cBhvr additive="base">
                                        <p:cTn id="59" dur="500" fill="hold"/>
                                        <p:tgtEl>
                                          <p:spTgt spid="20506"/>
                                        </p:tgtEl>
                                        <p:attrNameLst>
                                          <p:attrName>ppt_x</p:attrName>
                                        </p:attrNameLst>
                                      </p:cBhvr>
                                      <p:tavLst>
                                        <p:tav tm="0">
                                          <p:val>
                                            <p:strVal val="#ppt_x"/>
                                          </p:val>
                                        </p:tav>
                                        <p:tav tm="100000">
                                          <p:val>
                                            <p:strVal val="#ppt_x"/>
                                          </p:val>
                                        </p:tav>
                                      </p:tavLst>
                                    </p:anim>
                                    <p:anim calcmode="lin" valueType="num">
                                      <p:cBhvr additive="base">
                                        <p:cTn id="60" dur="500" fill="hold"/>
                                        <p:tgtEl>
                                          <p:spTgt spid="20506"/>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8" presetClass="entr" presetSubtype="16" fill="hold" nodeType="afterEffect">
                                  <p:stCondLst>
                                    <p:cond delay="1000"/>
                                  </p:stCondLst>
                                  <p:childTnLst>
                                    <p:set>
                                      <p:cBhvr>
                                        <p:cTn id="63" dur="1" fill="hold">
                                          <p:stCondLst>
                                            <p:cond delay="0"/>
                                          </p:stCondLst>
                                        </p:cTn>
                                        <p:tgtEl>
                                          <p:spTgt spid="20507"/>
                                        </p:tgtEl>
                                        <p:attrNameLst>
                                          <p:attrName>style.visibility</p:attrName>
                                        </p:attrNameLst>
                                      </p:cBhvr>
                                      <p:to>
                                        <p:strVal val="visible"/>
                                      </p:to>
                                    </p:set>
                                    <p:animEffect transition="in" filter="diamond(in)">
                                      <p:cBhvr>
                                        <p:cTn id="64" dur="2000"/>
                                        <p:tgtEl>
                                          <p:spTgt spid="20507"/>
                                        </p:tgtEl>
                                      </p:cBhvr>
                                    </p:animEffect>
                                  </p:childTnLst>
                                </p:cTn>
                              </p:par>
                              <p:par>
                                <p:cTn id="65" presetID="8" presetClass="entr" presetSubtype="16" fill="hold" nodeType="withEffect">
                                  <p:stCondLst>
                                    <p:cond delay="1000"/>
                                  </p:stCondLst>
                                  <p:childTnLst>
                                    <p:set>
                                      <p:cBhvr>
                                        <p:cTn id="66" dur="1" fill="hold">
                                          <p:stCondLst>
                                            <p:cond delay="0"/>
                                          </p:stCondLst>
                                        </p:cTn>
                                        <p:tgtEl>
                                          <p:spTgt spid="20508"/>
                                        </p:tgtEl>
                                        <p:attrNameLst>
                                          <p:attrName>style.visibility</p:attrName>
                                        </p:attrNameLst>
                                      </p:cBhvr>
                                      <p:to>
                                        <p:strVal val="visible"/>
                                      </p:to>
                                    </p:set>
                                    <p:animEffect transition="in" filter="diamond(in)">
                                      <p:cBhvr>
                                        <p:cTn id="67" dur="2000"/>
                                        <p:tgtEl>
                                          <p:spTgt spid="205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0509"/>
                                        </p:tgtEl>
                                        <p:attrNameLst>
                                          <p:attrName>style.visibility</p:attrName>
                                        </p:attrNameLst>
                                      </p:cBhvr>
                                      <p:to>
                                        <p:strVal val="visible"/>
                                      </p:to>
                                    </p:set>
                                    <p:anim calcmode="lin" valueType="num">
                                      <p:cBhvr additive="base">
                                        <p:cTn id="72" dur="500" fill="hold"/>
                                        <p:tgtEl>
                                          <p:spTgt spid="20509"/>
                                        </p:tgtEl>
                                        <p:attrNameLst>
                                          <p:attrName>ppt_x</p:attrName>
                                        </p:attrNameLst>
                                      </p:cBhvr>
                                      <p:tavLst>
                                        <p:tav tm="0">
                                          <p:val>
                                            <p:strVal val="#ppt_x"/>
                                          </p:val>
                                        </p:tav>
                                        <p:tav tm="100000">
                                          <p:val>
                                            <p:strVal val="#ppt_x"/>
                                          </p:val>
                                        </p:tav>
                                      </p:tavLst>
                                    </p:anim>
                                    <p:anim calcmode="lin" valueType="num">
                                      <p:cBhvr additive="base">
                                        <p:cTn id="73" dur="500" fill="hold"/>
                                        <p:tgtEl>
                                          <p:spTgt spid="2050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0510"/>
                                        </p:tgtEl>
                                        <p:attrNameLst>
                                          <p:attrName>style.visibility</p:attrName>
                                        </p:attrNameLst>
                                      </p:cBhvr>
                                      <p:to>
                                        <p:strVal val="visible"/>
                                      </p:to>
                                    </p:set>
                                    <p:anim calcmode="lin" valueType="num">
                                      <p:cBhvr additive="base">
                                        <p:cTn id="76" dur="500" fill="hold"/>
                                        <p:tgtEl>
                                          <p:spTgt spid="20510"/>
                                        </p:tgtEl>
                                        <p:attrNameLst>
                                          <p:attrName>ppt_x</p:attrName>
                                        </p:attrNameLst>
                                      </p:cBhvr>
                                      <p:tavLst>
                                        <p:tav tm="0">
                                          <p:val>
                                            <p:strVal val="#ppt_x"/>
                                          </p:val>
                                        </p:tav>
                                        <p:tav tm="100000">
                                          <p:val>
                                            <p:strVal val="#ppt_x"/>
                                          </p:val>
                                        </p:tav>
                                      </p:tavLst>
                                    </p:anim>
                                    <p:anim calcmode="lin" valueType="num">
                                      <p:cBhvr additive="base">
                                        <p:cTn id="77" dur="500" fill="hold"/>
                                        <p:tgtEl>
                                          <p:spTgt spid="20510"/>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500"/>
                            </p:stCondLst>
                            <p:childTnLst>
                              <p:par>
                                <p:cTn id="79" presetID="8" presetClass="entr" presetSubtype="16" fill="hold" nodeType="afterEffect">
                                  <p:stCondLst>
                                    <p:cond delay="1000"/>
                                  </p:stCondLst>
                                  <p:childTnLst>
                                    <p:set>
                                      <p:cBhvr>
                                        <p:cTn id="80" dur="1" fill="hold">
                                          <p:stCondLst>
                                            <p:cond delay="0"/>
                                          </p:stCondLst>
                                        </p:cTn>
                                        <p:tgtEl>
                                          <p:spTgt spid="20511"/>
                                        </p:tgtEl>
                                        <p:attrNameLst>
                                          <p:attrName>style.visibility</p:attrName>
                                        </p:attrNameLst>
                                      </p:cBhvr>
                                      <p:to>
                                        <p:strVal val="visible"/>
                                      </p:to>
                                    </p:set>
                                    <p:animEffect transition="in" filter="diamond(in)">
                                      <p:cBhvr>
                                        <p:cTn id="81" dur="2000"/>
                                        <p:tgtEl>
                                          <p:spTgt spid="20511"/>
                                        </p:tgtEl>
                                      </p:cBhvr>
                                    </p:animEffect>
                                  </p:childTnLst>
                                </p:cTn>
                              </p:par>
                              <p:par>
                                <p:cTn id="82" presetID="8" presetClass="entr" presetSubtype="16" fill="hold" nodeType="withEffect">
                                  <p:stCondLst>
                                    <p:cond delay="1000"/>
                                  </p:stCondLst>
                                  <p:childTnLst>
                                    <p:set>
                                      <p:cBhvr>
                                        <p:cTn id="83" dur="1" fill="hold">
                                          <p:stCondLst>
                                            <p:cond delay="0"/>
                                          </p:stCondLst>
                                        </p:cTn>
                                        <p:tgtEl>
                                          <p:spTgt spid="20512"/>
                                        </p:tgtEl>
                                        <p:attrNameLst>
                                          <p:attrName>style.visibility</p:attrName>
                                        </p:attrNameLst>
                                      </p:cBhvr>
                                      <p:to>
                                        <p:strVal val="visible"/>
                                      </p:to>
                                    </p:set>
                                    <p:animEffect transition="in" filter="diamond(in)">
                                      <p:cBhvr>
                                        <p:cTn id="84" dur="2000"/>
                                        <p:tgtEl>
                                          <p:spTgt spid="2051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0513"/>
                                        </p:tgtEl>
                                        <p:attrNameLst>
                                          <p:attrName>style.visibility</p:attrName>
                                        </p:attrNameLst>
                                      </p:cBhvr>
                                      <p:to>
                                        <p:strVal val="visible"/>
                                      </p:to>
                                    </p:set>
                                    <p:anim calcmode="lin" valueType="num">
                                      <p:cBhvr additive="base">
                                        <p:cTn id="89" dur="500" fill="hold"/>
                                        <p:tgtEl>
                                          <p:spTgt spid="20513"/>
                                        </p:tgtEl>
                                        <p:attrNameLst>
                                          <p:attrName>ppt_x</p:attrName>
                                        </p:attrNameLst>
                                      </p:cBhvr>
                                      <p:tavLst>
                                        <p:tav tm="0">
                                          <p:val>
                                            <p:strVal val="#ppt_x"/>
                                          </p:val>
                                        </p:tav>
                                        <p:tav tm="100000">
                                          <p:val>
                                            <p:strVal val="#ppt_x"/>
                                          </p:val>
                                        </p:tav>
                                      </p:tavLst>
                                    </p:anim>
                                    <p:anim calcmode="lin" valueType="num">
                                      <p:cBhvr additive="base">
                                        <p:cTn id="90" dur="500" fill="hold"/>
                                        <p:tgtEl>
                                          <p:spTgt spid="2051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0514"/>
                                        </p:tgtEl>
                                        <p:attrNameLst>
                                          <p:attrName>style.visibility</p:attrName>
                                        </p:attrNameLst>
                                      </p:cBhvr>
                                      <p:to>
                                        <p:strVal val="visible"/>
                                      </p:to>
                                    </p:set>
                                    <p:anim calcmode="lin" valueType="num">
                                      <p:cBhvr additive="base">
                                        <p:cTn id="93" dur="500" fill="hold"/>
                                        <p:tgtEl>
                                          <p:spTgt spid="20514"/>
                                        </p:tgtEl>
                                        <p:attrNameLst>
                                          <p:attrName>ppt_x</p:attrName>
                                        </p:attrNameLst>
                                      </p:cBhvr>
                                      <p:tavLst>
                                        <p:tav tm="0">
                                          <p:val>
                                            <p:strVal val="#ppt_x"/>
                                          </p:val>
                                        </p:tav>
                                        <p:tav tm="100000">
                                          <p:val>
                                            <p:strVal val="#ppt_x"/>
                                          </p:val>
                                        </p:tav>
                                      </p:tavLst>
                                    </p:anim>
                                    <p:anim calcmode="lin" valueType="num">
                                      <p:cBhvr additive="base">
                                        <p:cTn id="94" dur="500" fill="hold"/>
                                        <p:tgtEl>
                                          <p:spTgt spid="20514"/>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00"/>
                            </p:stCondLst>
                            <p:childTnLst>
                              <p:par>
                                <p:cTn id="96" presetID="8" presetClass="entr" presetSubtype="16" fill="hold" nodeType="afterEffect">
                                  <p:stCondLst>
                                    <p:cond delay="1000"/>
                                  </p:stCondLst>
                                  <p:childTnLst>
                                    <p:set>
                                      <p:cBhvr>
                                        <p:cTn id="97" dur="1" fill="hold">
                                          <p:stCondLst>
                                            <p:cond delay="0"/>
                                          </p:stCondLst>
                                        </p:cTn>
                                        <p:tgtEl>
                                          <p:spTgt spid="20515"/>
                                        </p:tgtEl>
                                        <p:attrNameLst>
                                          <p:attrName>style.visibility</p:attrName>
                                        </p:attrNameLst>
                                      </p:cBhvr>
                                      <p:to>
                                        <p:strVal val="visible"/>
                                      </p:to>
                                    </p:set>
                                    <p:animEffect transition="in" filter="diamond(in)">
                                      <p:cBhvr>
                                        <p:cTn id="98" dur="2000"/>
                                        <p:tgtEl>
                                          <p:spTgt spid="20515"/>
                                        </p:tgtEl>
                                      </p:cBhvr>
                                    </p:animEffect>
                                  </p:childTnLst>
                                </p:cTn>
                              </p:par>
                              <p:par>
                                <p:cTn id="99" presetID="8" presetClass="entr" presetSubtype="16" fill="hold" nodeType="withEffect">
                                  <p:stCondLst>
                                    <p:cond delay="1000"/>
                                  </p:stCondLst>
                                  <p:childTnLst>
                                    <p:set>
                                      <p:cBhvr>
                                        <p:cTn id="100" dur="1" fill="hold">
                                          <p:stCondLst>
                                            <p:cond delay="0"/>
                                          </p:stCondLst>
                                        </p:cTn>
                                        <p:tgtEl>
                                          <p:spTgt spid="20516"/>
                                        </p:tgtEl>
                                        <p:attrNameLst>
                                          <p:attrName>style.visibility</p:attrName>
                                        </p:attrNameLst>
                                      </p:cBhvr>
                                      <p:to>
                                        <p:strVal val="visible"/>
                                      </p:to>
                                    </p:set>
                                    <p:animEffect transition="in" filter="diamond(in)">
                                      <p:cBhvr>
                                        <p:cTn id="101" dur="2000"/>
                                        <p:tgtEl>
                                          <p:spTgt spid="20516"/>
                                        </p:tgtEl>
                                      </p:cBhvr>
                                    </p:animEffect>
                                  </p:childTnLst>
                                </p:cTn>
                              </p:par>
                            </p:childTnLst>
                          </p:cTn>
                        </p:par>
                        <p:par>
                          <p:cTn id="102" fill="hold" nodeType="afterGroup">
                            <p:stCondLst>
                              <p:cond delay="3500"/>
                            </p:stCondLst>
                            <p:childTnLst>
                              <p:par>
                                <p:cTn id="103" presetID="8" presetClass="entr" presetSubtype="16" fill="hold" nodeType="afterEffect">
                                  <p:stCondLst>
                                    <p:cond delay="1000"/>
                                  </p:stCondLst>
                                  <p:childTnLst>
                                    <p:set>
                                      <p:cBhvr>
                                        <p:cTn id="104" dur="1" fill="hold">
                                          <p:stCondLst>
                                            <p:cond delay="0"/>
                                          </p:stCondLst>
                                        </p:cTn>
                                        <p:tgtEl>
                                          <p:spTgt spid="20517"/>
                                        </p:tgtEl>
                                        <p:attrNameLst>
                                          <p:attrName>style.visibility</p:attrName>
                                        </p:attrNameLst>
                                      </p:cBhvr>
                                      <p:to>
                                        <p:strVal val="visible"/>
                                      </p:to>
                                    </p:set>
                                    <p:animEffect transition="in" filter="diamond(in)">
                                      <p:cBhvr>
                                        <p:cTn id="105" dur="2000"/>
                                        <p:tgtEl>
                                          <p:spTgt spid="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animBg="1"/>
      <p:bldP spid="20494" grpId="0" animBg="1"/>
      <p:bldP spid="20495" grpId="0" animBg="1"/>
      <p:bldP spid="20496" grpId="0" animBg="1"/>
      <p:bldP spid="20501" grpId="0" animBg="1"/>
      <p:bldP spid="20502" grpId="0" animBg="1"/>
      <p:bldP spid="20505" grpId="0" animBg="1"/>
      <p:bldP spid="20506" grpId="0" animBg="1"/>
      <p:bldP spid="20509" grpId="0" animBg="1"/>
      <p:bldP spid="20510" grpId="0" animBg="1"/>
      <p:bldP spid="20513" grpId="0" animBg="1"/>
      <p:bldP spid="205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sk-SK" smtClean="0"/>
              <a:t>Pojmy v EIGRP</a:t>
            </a:r>
          </a:p>
        </p:txBody>
      </p:sp>
      <p:sp>
        <p:nvSpPr>
          <p:cNvPr id="325635" name="Rectangle 3"/>
          <p:cNvSpPr>
            <a:spLocks noGrp="1" noChangeArrowheads="1"/>
          </p:cNvSpPr>
          <p:nvPr>
            <p:ph idx="1"/>
          </p:nvPr>
        </p:nvSpPr>
        <p:spPr/>
        <p:txBody>
          <a:bodyPr>
            <a:normAutofit fontScale="92500" lnSpcReduction="10000"/>
          </a:bodyPr>
          <a:lstStyle/>
          <a:p>
            <a:r>
              <a:rPr lang="sk-SK" dirty="0" smtClean="0">
                <a:solidFill>
                  <a:schemeClr val="tx2"/>
                </a:solidFill>
              </a:rPr>
              <a:t>Successor</a:t>
            </a:r>
            <a:r>
              <a:rPr lang="sk-SK" dirty="0" smtClean="0"/>
              <a:t> – </a:t>
            </a:r>
            <a:r>
              <a:rPr lang="en-US" dirty="0" smtClean="0"/>
              <a:t>next-hop</a:t>
            </a:r>
            <a:r>
              <a:rPr lang="sk-SK" dirty="0" smtClean="0"/>
              <a:t> smerovač</a:t>
            </a:r>
          </a:p>
          <a:p>
            <a:pPr lvl="1"/>
            <a:r>
              <a:rPr lang="sk-SK" dirty="0" smtClean="0"/>
              <a:t>Successor je next-hop router do cieľovej siete</a:t>
            </a:r>
          </a:p>
          <a:p>
            <a:pPr lvl="1"/>
            <a:r>
              <a:rPr lang="sk-SK" dirty="0" smtClean="0"/>
              <a:t>Cesta k cieľu cez successora je najkratšia a bez slučiek (vyhovuje FC)</a:t>
            </a:r>
          </a:p>
          <a:p>
            <a:r>
              <a:rPr lang="sk-SK" dirty="0" smtClean="0">
                <a:solidFill>
                  <a:schemeClr val="tx2"/>
                </a:solidFill>
              </a:rPr>
              <a:t>Feasible successor </a:t>
            </a:r>
            <a:r>
              <a:rPr lang="sk-SK" dirty="0" smtClean="0"/>
              <a:t>– záložný next-hop smerovač</a:t>
            </a:r>
          </a:p>
          <a:p>
            <a:pPr lvl="1"/>
            <a:r>
              <a:rPr lang="sk-SK" dirty="0" smtClean="0"/>
              <a:t>Použiteľný (náhradný) next-hop router do cieľovej siete</a:t>
            </a:r>
          </a:p>
          <a:p>
            <a:pPr lvl="1"/>
            <a:r>
              <a:rPr lang="sk-SK" dirty="0" smtClean="0"/>
              <a:t>Cesta k cieľu cez feasible successora je bez slučiek (vyhovuje FC), ale nie najkratšia</a:t>
            </a:r>
          </a:p>
          <a:p>
            <a:r>
              <a:rPr lang="sk-SK" dirty="0" smtClean="0">
                <a:solidFill>
                  <a:schemeClr val="tx2"/>
                </a:solidFill>
              </a:rPr>
              <a:t>Feasible distance </a:t>
            </a:r>
            <a:r>
              <a:rPr lang="sk-SK" dirty="0" smtClean="0"/>
              <a:t>(FD)</a:t>
            </a:r>
          </a:p>
          <a:p>
            <a:pPr lvl="1"/>
            <a:r>
              <a:rPr lang="sk-SK" dirty="0" smtClean="0"/>
              <a:t>Doposiaľ najkratšia známa vzdialenosť od cieľa (historické minimum)</a:t>
            </a:r>
          </a:p>
          <a:p>
            <a:r>
              <a:rPr lang="sk-SK" dirty="0" smtClean="0">
                <a:solidFill>
                  <a:schemeClr val="tx2"/>
                </a:solidFill>
              </a:rPr>
              <a:t>Reported distance </a:t>
            </a:r>
            <a:r>
              <a:rPr lang="sk-SK" dirty="0" smtClean="0"/>
              <a:t>(RD, alebo advertised distance)</a:t>
            </a:r>
          </a:p>
          <a:p>
            <a:pPr lvl="1"/>
            <a:r>
              <a:rPr lang="sk-SK" dirty="0" smtClean="0"/>
              <a:t>Susedova súčasná vzdialenosť od cieľa, ako nám ju oznamuje</a:t>
            </a:r>
          </a:p>
          <a:p>
            <a:r>
              <a:rPr lang="sk-SK" dirty="0" smtClean="0">
                <a:solidFill>
                  <a:schemeClr val="tx2"/>
                </a:solidFill>
              </a:rPr>
              <a:t>Feasibility condition</a:t>
            </a:r>
            <a:r>
              <a:rPr lang="en-US" dirty="0" smtClean="0">
                <a:solidFill>
                  <a:schemeClr val="tx2"/>
                </a:solidFill>
              </a:rPr>
              <a:t> </a:t>
            </a:r>
            <a:r>
              <a:rPr lang="en-US" dirty="0" smtClean="0"/>
              <a:t>(FC)</a:t>
            </a:r>
            <a:endParaRPr lang="sk-SK" dirty="0" smtClean="0"/>
          </a:p>
          <a:p>
            <a:pPr lvl="1"/>
            <a:r>
              <a:rPr lang="sk-SK" dirty="0" smtClean="0"/>
              <a:t>Podmienka, ktorou sa kontroluje, či smer cez daného suseda do cieľovej siete nespôsobí smerovaciu slučku</a:t>
            </a:r>
            <a:endParaRPr lang="sk-SK" dirty="0"/>
          </a:p>
        </p:txBody>
      </p:sp>
    </p:spTree>
    <p:extLst>
      <p:ext uri="{BB962C8B-B14F-4D97-AF65-F5344CB8AC3E}">
        <p14:creationId xmlns:p14="http://schemas.microsoft.com/office/powerpoint/2010/main" val="3402319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sk-SK" smtClean="0"/>
              <a:t>Pojmy v EIGRP</a:t>
            </a:r>
          </a:p>
        </p:txBody>
      </p:sp>
      <p:sp>
        <p:nvSpPr>
          <p:cNvPr id="12291" name="Rectangle 3"/>
          <p:cNvSpPr>
            <a:spLocks noGrp="1" noChangeArrowheads="1"/>
          </p:cNvSpPr>
          <p:nvPr>
            <p:ph idx="1"/>
          </p:nvPr>
        </p:nvSpPr>
        <p:spPr>
          <a:xfrm>
            <a:off x="323528" y="1143000"/>
            <a:ext cx="8568952" cy="5410200"/>
          </a:xfrm>
        </p:spPr>
        <p:txBody>
          <a:bodyPr>
            <a:normAutofit/>
          </a:bodyPr>
          <a:lstStyle/>
          <a:p>
            <a:r>
              <a:rPr lang="sk-SK" dirty="0" smtClean="0">
                <a:solidFill>
                  <a:schemeClr val="tx2"/>
                </a:solidFill>
              </a:rPr>
              <a:t>Neighbor table</a:t>
            </a:r>
          </a:p>
          <a:p>
            <a:pPr lvl="1"/>
            <a:r>
              <a:rPr lang="sk-SK" dirty="0" smtClean="0"/>
              <a:t>Tabuľka, v ktorej si EIGRP organizuje informácie o susedoch</a:t>
            </a:r>
          </a:p>
          <a:p>
            <a:r>
              <a:rPr lang="sk-SK" dirty="0" smtClean="0">
                <a:solidFill>
                  <a:schemeClr val="tx2"/>
                </a:solidFill>
              </a:rPr>
              <a:t>Topology table</a:t>
            </a:r>
          </a:p>
          <a:p>
            <a:pPr lvl="1"/>
            <a:r>
              <a:rPr lang="sk-SK" dirty="0" smtClean="0"/>
              <a:t>Tabuľka, v ktorej si EIGRP vedie informácie o cieľových sieťach a ich stave, FD k nim, RD cez príslušných susedov (všetkých)</a:t>
            </a:r>
          </a:p>
          <a:p>
            <a:pPr lvl="1"/>
            <a:r>
              <a:rPr lang="sk-SK" dirty="0" smtClean="0"/>
              <a:t>Tabuľka reálne neobsahuje topologický popis siete, len zoznam cieľových sietí a vzdialeností k nim</a:t>
            </a:r>
          </a:p>
          <a:p>
            <a:r>
              <a:rPr lang="sk-SK" dirty="0" smtClean="0">
                <a:solidFill>
                  <a:schemeClr val="tx2"/>
                </a:solidFill>
              </a:rPr>
              <a:t>Passive state</a:t>
            </a:r>
          </a:p>
          <a:p>
            <a:pPr lvl="1"/>
            <a:r>
              <a:rPr lang="sk-SK" dirty="0" smtClean="0"/>
              <a:t>Stav cieľovej siete, keď je pre ňu známy successor a smer do nej je plne použiteľný</a:t>
            </a:r>
          </a:p>
          <a:p>
            <a:r>
              <a:rPr lang="sk-SK" dirty="0" smtClean="0">
                <a:solidFill>
                  <a:schemeClr val="tx2"/>
                </a:solidFill>
              </a:rPr>
              <a:t>Active state</a:t>
            </a:r>
          </a:p>
          <a:p>
            <a:pPr lvl="1"/>
            <a:r>
              <a:rPr lang="sk-SK" dirty="0" smtClean="0"/>
              <a:t>Stav cieľovej siete, keď pre ňu neexistuje žiaden successor ani feasible successor a router ho aktívne </a:t>
            </a:r>
            <a:r>
              <a:rPr lang="sk-SK" dirty="0" smtClean="0"/>
              <a:t>hľadá (t.j. beží difúzny výpočet)</a:t>
            </a:r>
            <a:endParaRPr lang="sk-SK" dirty="0" smtClean="0"/>
          </a:p>
        </p:txBody>
      </p:sp>
    </p:spTree>
    <p:extLst>
      <p:ext uri="{BB962C8B-B14F-4D97-AF65-F5344CB8AC3E}">
        <p14:creationId xmlns:p14="http://schemas.microsoft.com/office/powerpoint/2010/main" val="3219664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SCI_M02_L01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988" y="1852613"/>
            <a:ext cx="29908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a:xfrm>
            <a:off x="500063" y="457200"/>
            <a:ext cx="8143875" cy="838200"/>
          </a:xfrm>
        </p:spPr>
        <p:txBody>
          <a:bodyPr/>
          <a:lstStyle/>
          <a:p>
            <a:r>
              <a:rPr lang="sk-SK" smtClean="0"/>
              <a:t>Činnosť EIGRP</a:t>
            </a:r>
          </a:p>
        </p:txBody>
      </p:sp>
      <p:sp>
        <p:nvSpPr>
          <p:cNvPr id="15364" name="Rectangle 4"/>
          <p:cNvSpPr>
            <a:spLocks noGrp="1" noChangeArrowheads="1"/>
          </p:cNvSpPr>
          <p:nvPr>
            <p:ph type="body" sz="half" idx="1"/>
          </p:nvPr>
        </p:nvSpPr>
        <p:spPr>
          <a:xfrm>
            <a:off x="539750" y="1365250"/>
            <a:ext cx="5283200" cy="1274763"/>
          </a:xfrm>
        </p:spPr>
        <p:txBody>
          <a:bodyPr>
            <a:normAutofit/>
          </a:bodyPr>
          <a:lstStyle/>
          <a:p>
            <a:r>
              <a:rPr lang="sk-SK" dirty="0" smtClean="0"/>
              <a:t>Ako EIGRP vie, ktoré smery nespôsobia slučku?</a:t>
            </a:r>
          </a:p>
        </p:txBody>
      </p:sp>
      <p:grpSp>
        <p:nvGrpSpPr>
          <p:cNvPr id="2" name="Group 5"/>
          <p:cNvGrpSpPr>
            <a:grpSpLocks/>
          </p:cNvGrpSpPr>
          <p:nvPr/>
        </p:nvGrpSpPr>
        <p:grpSpPr bwMode="auto">
          <a:xfrm>
            <a:off x="4787900" y="2433638"/>
            <a:ext cx="1598613" cy="2451100"/>
            <a:chOff x="3397" y="1533"/>
            <a:chExt cx="1007" cy="1544"/>
          </a:xfrm>
        </p:grpSpPr>
        <p:sp>
          <p:nvSpPr>
            <p:cNvPr id="15375" name="Oval 6"/>
            <p:cNvSpPr>
              <a:spLocks noChangeArrowheads="1"/>
            </p:cNvSpPr>
            <p:nvPr/>
          </p:nvSpPr>
          <p:spPr bwMode="auto">
            <a:xfrm>
              <a:off x="4049" y="2767"/>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5376" name="Freeform 7"/>
            <p:cNvSpPr>
              <a:spLocks/>
            </p:cNvSpPr>
            <p:nvPr/>
          </p:nvSpPr>
          <p:spPr bwMode="auto">
            <a:xfrm>
              <a:off x="3397" y="1533"/>
              <a:ext cx="1007" cy="1437"/>
            </a:xfrm>
            <a:custGeom>
              <a:avLst/>
              <a:gdLst>
                <a:gd name="T0" fmla="*/ 653 w 1007"/>
                <a:gd name="T1" fmla="*/ 1391 h 1437"/>
                <a:gd name="T2" fmla="*/ 59 w 1007"/>
                <a:gd name="T3" fmla="*/ 1205 h 1437"/>
                <a:gd name="T4" fmla="*/ 1007 w 1007"/>
                <a:gd name="T5" fmla="*/ 0 h 1437"/>
                <a:gd name="T6" fmla="*/ 0 60000 65536"/>
                <a:gd name="T7" fmla="*/ 0 60000 65536"/>
                <a:gd name="T8" fmla="*/ 0 60000 65536"/>
                <a:gd name="T9" fmla="*/ 0 w 1007"/>
                <a:gd name="T10" fmla="*/ 0 h 1437"/>
                <a:gd name="T11" fmla="*/ 1007 w 1007"/>
                <a:gd name="T12" fmla="*/ 1437 h 1437"/>
              </a:gdLst>
              <a:ahLst/>
              <a:cxnLst>
                <a:cxn ang="T6">
                  <a:pos x="T0" y="T1"/>
                </a:cxn>
                <a:cxn ang="T7">
                  <a:pos x="T2" y="T3"/>
                </a:cxn>
                <a:cxn ang="T8">
                  <a:pos x="T4" y="T5"/>
                </a:cxn>
              </a:cxnLst>
              <a:rect l="T9" t="T10" r="T11" b="T12"/>
              <a:pathLst>
                <a:path w="1007" h="1437">
                  <a:moveTo>
                    <a:pt x="653" y="1391"/>
                  </a:moveTo>
                  <a:cubicBezTo>
                    <a:pt x="554" y="1358"/>
                    <a:pt x="0" y="1437"/>
                    <a:pt x="59" y="1205"/>
                  </a:cubicBezTo>
                  <a:cubicBezTo>
                    <a:pt x="118" y="973"/>
                    <a:pt x="809" y="251"/>
                    <a:pt x="1007" y="0"/>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grpSp>
      <p:grpSp>
        <p:nvGrpSpPr>
          <p:cNvPr id="3" name="Group 8"/>
          <p:cNvGrpSpPr>
            <a:grpSpLocks/>
          </p:cNvGrpSpPr>
          <p:nvPr/>
        </p:nvGrpSpPr>
        <p:grpSpPr bwMode="auto">
          <a:xfrm>
            <a:off x="6108700" y="2601913"/>
            <a:ext cx="752475" cy="1971675"/>
            <a:chOff x="4229" y="1639"/>
            <a:chExt cx="474" cy="1242"/>
          </a:xfrm>
        </p:grpSpPr>
        <p:sp>
          <p:nvSpPr>
            <p:cNvPr id="15373" name="Oval 9"/>
            <p:cNvSpPr>
              <a:spLocks noChangeArrowheads="1"/>
            </p:cNvSpPr>
            <p:nvPr/>
          </p:nvSpPr>
          <p:spPr bwMode="auto">
            <a:xfrm>
              <a:off x="4393" y="2571"/>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5374" name="Freeform 10"/>
            <p:cNvSpPr>
              <a:spLocks/>
            </p:cNvSpPr>
            <p:nvPr/>
          </p:nvSpPr>
          <p:spPr bwMode="auto">
            <a:xfrm>
              <a:off x="4229" y="1639"/>
              <a:ext cx="352" cy="1011"/>
            </a:xfrm>
            <a:custGeom>
              <a:avLst/>
              <a:gdLst>
                <a:gd name="T0" fmla="*/ 202 w 352"/>
                <a:gd name="T1" fmla="*/ 1011 h 1011"/>
                <a:gd name="T2" fmla="*/ 25 w 352"/>
                <a:gd name="T3" fmla="*/ 692 h 1011"/>
                <a:gd name="T4" fmla="*/ 352 w 352"/>
                <a:gd name="T5" fmla="*/ 0 h 1011"/>
                <a:gd name="T6" fmla="*/ 0 60000 65536"/>
                <a:gd name="T7" fmla="*/ 0 60000 65536"/>
                <a:gd name="T8" fmla="*/ 0 60000 65536"/>
                <a:gd name="T9" fmla="*/ 0 w 352"/>
                <a:gd name="T10" fmla="*/ 0 h 1011"/>
                <a:gd name="T11" fmla="*/ 352 w 352"/>
                <a:gd name="T12" fmla="*/ 1011 h 1011"/>
              </a:gdLst>
              <a:ahLst/>
              <a:cxnLst>
                <a:cxn ang="T6">
                  <a:pos x="T0" y="T1"/>
                </a:cxn>
                <a:cxn ang="T7">
                  <a:pos x="T2" y="T3"/>
                </a:cxn>
                <a:cxn ang="T8">
                  <a:pos x="T4" y="T5"/>
                </a:cxn>
              </a:cxnLst>
              <a:rect l="T9" t="T10" r="T11" b="T12"/>
              <a:pathLst>
                <a:path w="352" h="1011">
                  <a:moveTo>
                    <a:pt x="202" y="1011"/>
                  </a:moveTo>
                  <a:cubicBezTo>
                    <a:pt x="173" y="958"/>
                    <a:pt x="0" y="860"/>
                    <a:pt x="25" y="692"/>
                  </a:cubicBezTo>
                  <a:cubicBezTo>
                    <a:pt x="50" y="524"/>
                    <a:pt x="284" y="144"/>
                    <a:pt x="352" y="0"/>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grpSp>
      <p:grpSp>
        <p:nvGrpSpPr>
          <p:cNvPr id="4" name="Group 11"/>
          <p:cNvGrpSpPr>
            <a:grpSpLocks/>
          </p:cNvGrpSpPr>
          <p:nvPr/>
        </p:nvGrpSpPr>
        <p:grpSpPr bwMode="auto">
          <a:xfrm>
            <a:off x="7045325" y="2560638"/>
            <a:ext cx="671513" cy="2024062"/>
            <a:chOff x="4819" y="1604"/>
            <a:chExt cx="423" cy="1275"/>
          </a:xfrm>
        </p:grpSpPr>
        <p:sp>
          <p:nvSpPr>
            <p:cNvPr id="15371" name="Oval 12"/>
            <p:cNvSpPr>
              <a:spLocks noChangeArrowheads="1"/>
            </p:cNvSpPr>
            <p:nvPr/>
          </p:nvSpPr>
          <p:spPr bwMode="auto">
            <a:xfrm>
              <a:off x="4819" y="2569"/>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5372" name="Freeform 13"/>
            <p:cNvSpPr>
              <a:spLocks/>
            </p:cNvSpPr>
            <p:nvPr/>
          </p:nvSpPr>
          <p:spPr bwMode="auto">
            <a:xfrm>
              <a:off x="4821" y="1604"/>
              <a:ext cx="421" cy="1037"/>
            </a:xfrm>
            <a:custGeom>
              <a:avLst/>
              <a:gdLst>
                <a:gd name="T0" fmla="*/ 292 w 421"/>
                <a:gd name="T1" fmla="*/ 1037 h 1037"/>
                <a:gd name="T2" fmla="*/ 372 w 421"/>
                <a:gd name="T3" fmla="*/ 815 h 1037"/>
                <a:gd name="T4" fmla="*/ 0 w 421"/>
                <a:gd name="T5" fmla="*/ 0 h 1037"/>
                <a:gd name="T6" fmla="*/ 0 60000 65536"/>
                <a:gd name="T7" fmla="*/ 0 60000 65536"/>
                <a:gd name="T8" fmla="*/ 0 60000 65536"/>
                <a:gd name="T9" fmla="*/ 0 w 421"/>
                <a:gd name="T10" fmla="*/ 0 h 1037"/>
                <a:gd name="T11" fmla="*/ 421 w 421"/>
                <a:gd name="T12" fmla="*/ 1037 h 1037"/>
              </a:gdLst>
              <a:ahLst/>
              <a:cxnLst>
                <a:cxn ang="T6">
                  <a:pos x="T0" y="T1"/>
                </a:cxn>
                <a:cxn ang="T7">
                  <a:pos x="T2" y="T3"/>
                </a:cxn>
                <a:cxn ang="T8">
                  <a:pos x="T4" y="T5"/>
                </a:cxn>
              </a:cxnLst>
              <a:rect l="T9" t="T10" r="T11" b="T12"/>
              <a:pathLst>
                <a:path w="421" h="1037">
                  <a:moveTo>
                    <a:pt x="292" y="1037"/>
                  </a:moveTo>
                  <a:cubicBezTo>
                    <a:pt x="305" y="1002"/>
                    <a:pt x="421" y="988"/>
                    <a:pt x="372" y="815"/>
                  </a:cubicBezTo>
                  <a:cubicBezTo>
                    <a:pt x="323" y="642"/>
                    <a:pt x="63" y="136"/>
                    <a:pt x="0" y="0"/>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grpSp>
      <p:sp>
        <p:nvSpPr>
          <p:cNvPr id="328718" name="Text Box 14"/>
          <p:cNvSpPr txBox="1">
            <a:spLocks noChangeArrowheads="1"/>
          </p:cNvSpPr>
          <p:nvPr/>
        </p:nvSpPr>
        <p:spPr bwMode="auto">
          <a:xfrm>
            <a:off x="665163" y="3426867"/>
            <a:ext cx="1857021" cy="112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marL="342900" indent="-342900" defTabSz="814388">
              <a:defRPr sz="2400">
                <a:solidFill>
                  <a:schemeClr val="tx1"/>
                </a:solidFill>
                <a:latin typeface="Arial" charset="0"/>
              </a:defRPr>
            </a:lvl1pPr>
            <a:lvl2pPr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marL="800100" lvl="1" indent="-342900" algn="l">
              <a:lnSpc>
                <a:spcPct val="100000"/>
              </a:lnSpc>
              <a:buClr>
                <a:schemeClr val="tx2"/>
              </a:buClr>
              <a:buSzPct val="100000"/>
              <a:buFont typeface="Arial" pitchFamily="34" charset="0"/>
              <a:buChar char="•"/>
            </a:pPr>
            <a:r>
              <a:rPr lang="en-US" sz="2000" dirty="0"/>
              <a:t>B </a:t>
            </a:r>
            <a:r>
              <a:rPr lang="sk-SK" sz="2000" dirty="0"/>
              <a:t>za</a:t>
            </a:r>
            <a:r>
              <a:rPr lang="en-US" sz="2000" dirty="0"/>
              <a:t> 10</a:t>
            </a:r>
            <a:endParaRPr lang="sk-SK" sz="2000" dirty="0"/>
          </a:p>
          <a:p>
            <a:pPr marL="800100" lvl="1" indent="-342900" algn="l">
              <a:lnSpc>
                <a:spcPct val="100000"/>
              </a:lnSpc>
              <a:buClr>
                <a:schemeClr val="tx2"/>
              </a:buClr>
              <a:buSzPct val="100000"/>
              <a:buFont typeface="Arial" pitchFamily="34" charset="0"/>
              <a:buChar char="•"/>
            </a:pPr>
            <a:r>
              <a:rPr lang="sk-SK" sz="2000" dirty="0"/>
              <a:t>C za 10</a:t>
            </a:r>
          </a:p>
          <a:p>
            <a:pPr marL="800100" lvl="1" indent="-342900" algn="l">
              <a:lnSpc>
                <a:spcPct val="100000"/>
              </a:lnSpc>
              <a:buClr>
                <a:schemeClr val="tx2"/>
              </a:buClr>
              <a:buSzPct val="100000"/>
              <a:buFont typeface="Arial" pitchFamily="34" charset="0"/>
              <a:buChar char="•"/>
            </a:pPr>
            <a:r>
              <a:rPr lang="sk-SK" sz="2000" dirty="0"/>
              <a:t>D za 30</a:t>
            </a:r>
            <a:endParaRPr lang="en-US" sz="2000" dirty="0"/>
          </a:p>
        </p:txBody>
      </p:sp>
      <p:sp>
        <p:nvSpPr>
          <p:cNvPr id="328719" name="Text Box 15"/>
          <p:cNvSpPr txBox="1">
            <a:spLocks noChangeArrowheads="1"/>
          </p:cNvSpPr>
          <p:nvPr/>
        </p:nvSpPr>
        <p:spPr bwMode="auto">
          <a:xfrm>
            <a:off x="539750" y="2610892"/>
            <a:ext cx="4927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95000"/>
              </a:lnSpc>
              <a:spcBef>
                <a:spcPct val="50000"/>
              </a:spcBef>
              <a:buClr>
                <a:schemeClr val="tx2"/>
              </a:buClr>
              <a:buSzPct val="100000"/>
              <a:buFont typeface="Arial" pitchFamily="34" charset="0"/>
              <a:buChar char="•"/>
            </a:pPr>
            <a:r>
              <a:rPr lang="sk-SK" dirty="0"/>
              <a:t>Každý zo susedov routera A hlási</a:t>
            </a:r>
            <a:br>
              <a:rPr lang="sk-SK" dirty="0"/>
            </a:br>
            <a:r>
              <a:rPr lang="sk-SK" dirty="0"/>
              <a:t>svoju súčasnú vzdialenosť od E</a:t>
            </a:r>
            <a:endParaRPr lang="en-US" dirty="0"/>
          </a:p>
        </p:txBody>
      </p:sp>
      <p:sp>
        <p:nvSpPr>
          <p:cNvPr id="328722" name="Text Box 18"/>
          <p:cNvSpPr txBox="1">
            <a:spLocks noChangeArrowheads="1"/>
          </p:cNvSpPr>
          <p:nvPr/>
        </p:nvSpPr>
        <p:spPr bwMode="auto">
          <a:xfrm>
            <a:off x="539750" y="4826652"/>
            <a:ext cx="4694238" cy="13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2124" tIns="41061" rIns="82124" bIns="41061">
            <a:spAutoFit/>
          </a:bodyPr>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lnSpc>
                <a:spcPct val="85000"/>
              </a:lnSpc>
              <a:spcBef>
                <a:spcPct val="50000"/>
              </a:spcBef>
              <a:buClr>
                <a:schemeClr val="tx2"/>
              </a:buClr>
              <a:buSzPct val="100000"/>
              <a:buFont typeface="Arial" pitchFamily="34" charset="0"/>
              <a:buChar char="•"/>
            </a:pPr>
            <a:r>
              <a:rPr lang="sk-SK" dirty="0"/>
              <a:t>Tieto vzdialenosti sa z pohľadu </a:t>
            </a:r>
            <a:r>
              <a:rPr lang="sk-SK" dirty="0" smtClean="0"/>
              <a:t>smerovača A </a:t>
            </a:r>
            <a:r>
              <a:rPr lang="sk-SK" dirty="0"/>
              <a:t>nazývajú </a:t>
            </a:r>
            <a:r>
              <a:rPr lang="en-US" dirty="0">
                <a:solidFill>
                  <a:schemeClr val="tx2"/>
                </a:solidFill>
              </a:rPr>
              <a:t>reported distance (RD)</a:t>
            </a:r>
            <a:r>
              <a:rPr lang="sk-SK" dirty="0"/>
              <a:t>,</a:t>
            </a:r>
            <a:r>
              <a:rPr lang="sk-SK" dirty="0">
                <a:solidFill>
                  <a:schemeClr val="accent2"/>
                </a:solidFill>
              </a:rPr>
              <a:t> </a:t>
            </a:r>
            <a:r>
              <a:rPr lang="sk-SK" dirty="0"/>
              <a:t>pretože ich smerovače B, C, D ohlásili</a:t>
            </a:r>
            <a:endParaRPr lang="en-US" dirty="0"/>
          </a:p>
        </p:txBody>
      </p:sp>
      <p:sp>
        <p:nvSpPr>
          <p:cNvPr id="17" name="Text Box 18"/>
          <p:cNvSpPr txBox="1">
            <a:spLocks noChangeArrowheads="1"/>
          </p:cNvSpPr>
          <p:nvPr/>
        </p:nvSpPr>
        <p:spPr bwMode="auto">
          <a:xfrm>
            <a:off x="5385866" y="5833280"/>
            <a:ext cx="3758134" cy="102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2124" tIns="41061" rIns="82124" bIns="41061">
            <a:spAutoFit/>
          </a:bodyPr>
          <a:lstStyle>
            <a:lvl1pPr marL="236538" indent="-236538"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marL="0" indent="0" algn="l">
              <a:lnSpc>
                <a:spcPct val="85000"/>
              </a:lnSpc>
              <a:spcBef>
                <a:spcPct val="50000"/>
              </a:spcBef>
              <a:buClr>
                <a:schemeClr val="tx2"/>
              </a:buClr>
              <a:buSzPct val="100000"/>
            </a:pPr>
            <a:r>
              <a:rPr lang="sk-SK" dirty="0" smtClean="0"/>
              <a:t>V kurikulách sa namiesto </a:t>
            </a:r>
            <a:r>
              <a:rPr lang="sk-SK" dirty="0" smtClean="0">
                <a:solidFill>
                  <a:schemeClr val="tx2"/>
                </a:solidFill>
              </a:rPr>
              <a:t>reported distance </a:t>
            </a:r>
            <a:r>
              <a:rPr lang="sk-SK" dirty="0" smtClean="0"/>
              <a:t>používa</a:t>
            </a:r>
            <a:br>
              <a:rPr lang="sk-SK" dirty="0" smtClean="0"/>
            </a:br>
            <a:r>
              <a:rPr lang="sk-SK" dirty="0" smtClean="0"/>
              <a:t>pojem </a:t>
            </a:r>
            <a:r>
              <a:rPr lang="sk-SK" dirty="0" smtClean="0">
                <a:solidFill>
                  <a:schemeClr val="tx2"/>
                </a:solidFill>
              </a:rPr>
              <a:t>advertised distance</a:t>
            </a:r>
            <a:endParaRPr lang="en-US" dirty="0">
              <a:solidFill>
                <a:schemeClr val="tx2"/>
              </a:solidFill>
            </a:endParaRPr>
          </a:p>
        </p:txBody>
      </p:sp>
    </p:spTree>
    <p:extLst>
      <p:ext uri="{BB962C8B-B14F-4D97-AF65-F5344CB8AC3E}">
        <p14:creationId xmlns:p14="http://schemas.microsoft.com/office/powerpoint/2010/main" val="22447040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8719"/>
                                        </p:tgtEl>
                                        <p:attrNameLst>
                                          <p:attrName>style.visibility</p:attrName>
                                        </p:attrNameLst>
                                      </p:cBhvr>
                                      <p:to>
                                        <p:strVal val="visible"/>
                                      </p:to>
                                    </p:set>
                                    <p:anim calcmode="lin" valueType="num">
                                      <p:cBhvr additive="base">
                                        <p:cTn id="7" dur="500" fill="hold"/>
                                        <p:tgtEl>
                                          <p:spTgt spid="328719"/>
                                        </p:tgtEl>
                                        <p:attrNameLst>
                                          <p:attrName>ppt_x</p:attrName>
                                        </p:attrNameLst>
                                      </p:cBhvr>
                                      <p:tavLst>
                                        <p:tav tm="0">
                                          <p:val>
                                            <p:strVal val="#ppt_x"/>
                                          </p:val>
                                        </p:tav>
                                        <p:tav tm="100000">
                                          <p:val>
                                            <p:strVal val="#ppt_x"/>
                                          </p:val>
                                        </p:tav>
                                      </p:tavLst>
                                    </p:anim>
                                    <p:anim calcmode="lin" valueType="num">
                                      <p:cBhvr additive="base">
                                        <p:cTn id="8" dur="500" fill="hold"/>
                                        <p:tgtEl>
                                          <p:spTgt spid="3287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8718"/>
                                        </p:tgtEl>
                                        <p:attrNameLst>
                                          <p:attrName>style.visibility</p:attrName>
                                        </p:attrNameLst>
                                      </p:cBhvr>
                                      <p:to>
                                        <p:strVal val="visible"/>
                                      </p:to>
                                    </p:set>
                                    <p:anim calcmode="lin" valueType="num">
                                      <p:cBhvr additive="base">
                                        <p:cTn id="13" dur="500" fill="hold"/>
                                        <p:tgtEl>
                                          <p:spTgt spid="328718"/>
                                        </p:tgtEl>
                                        <p:attrNameLst>
                                          <p:attrName>ppt_x</p:attrName>
                                        </p:attrNameLst>
                                      </p:cBhvr>
                                      <p:tavLst>
                                        <p:tav tm="0">
                                          <p:val>
                                            <p:strVal val="#ppt_x"/>
                                          </p:val>
                                        </p:tav>
                                        <p:tav tm="100000">
                                          <p:val>
                                            <p:strVal val="#ppt_x"/>
                                          </p:val>
                                        </p:tav>
                                      </p:tavLst>
                                    </p:anim>
                                    <p:anim calcmode="lin" valueType="num">
                                      <p:cBhvr additive="base">
                                        <p:cTn id="14" dur="500" fill="hold"/>
                                        <p:tgtEl>
                                          <p:spTgt spid="3287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28722"/>
                                        </p:tgtEl>
                                        <p:attrNameLst>
                                          <p:attrName>style.visibility</p:attrName>
                                        </p:attrNameLst>
                                      </p:cBhvr>
                                      <p:to>
                                        <p:strVal val="visible"/>
                                      </p:to>
                                    </p:set>
                                    <p:anim calcmode="lin" valueType="num">
                                      <p:cBhvr additive="base">
                                        <p:cTn id="31" dur="500" fill="hold"/>
                                        <p:tgtEl>
                                          <p:spTgt spid="328722"/>
                                        </p:tgtEl>
                                        <p:attrNameLst>
                                          <p:attrName>ppt_x</p:attrName>
                                        </p:attrNameLst>
                                      </p:cBhvr>
                                      <p:tavLst>
                                        <p:tav tm="0">
                                          <p:val>
                                            <p:strVal val="0-#ppt_w/2"/>
                                          </p:val>
                                        </p:tav>
                                        <p:tav tm="100000">
                                          <p:val>
                                            <p:strVal val="#ppt_x"/>
                                          </p:val>
                                        </p:tav>
                                      </p:tavLst>
                                    </p:anim>
                                    <p:anim calcmode="lin" valueType="num">
                                      <p:cBhvr additive="base">
                                        <p:cTn id="32" dur="500" fill="hold"/>
                                        <p:tgtEl>
                                          <p:spTgt spid="328722"/>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8" grpId="0"/>
      <p:bldP spid="328719" grpId="0"/>
      <p:bldP spid="328722"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SCI_M02_L01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988" y="1852613"/>
            <a:ext cx="29908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a:xfrm>
            <a:off x="500063" y="457200"/>
            <a:ext cx="8143875" cy="838200"/>
          </a:xfrm>
        </p:spPr>
        <p:txBody>
          <a:bodyPr/>
          <a:lstStyle/>
          <a:p>
            <a:r>
              <a:rPr lang="sk-SK" smtClean="0"/>
              <a:t>Činnosť EIGRP</a:t>
            </a:r>
          </a:p>
        </p:txBody>
      </p:sp>
      <p:sp>
        <p:nvSpPr>
          <p:cNvPr id="330756" name="Rectangle 4"/>
          <p:cNvSpPr>
            <a:spLocks noGrp="1" noChangeArrowheads="1"/>
          </p:cNvSpPr>
          <p:nvPr>
            <p:ph type="body" sz="half" idx="1"/>
          </p:nvPr>
        </p:nvSpPr>
        <p:spPr>
          <a:xfrm>
            <a:off x="539750" y="1636713"/>
            <a:ext cx="4205288" cy="725487"/>
          </a:xfrm>
        </p:spPr>
        <p:txBody>
          <a:bodyPr>
            <a:normAutofit lnSpcReduction="10000"/>
          </a:bodyPr>
          <a:lstStyle/>
          <a:p>
            <a:pPr>
              <a:defRPr/>
            </a:pPr>
            <a:r>
              <a:rPr lang="sk-SK" dirty="0"/>
              <a:t>Pre A je celková vzdialenosť od E:</a:t>
            </a:r>
          </a:p>
        </p:txBody>
      </p:sp>
      <p:grpSp>
        <p:nvGrpSpPr>
          <p:cNvPr id="2" name="Group 5"/>
          <p:cNvGrpSpPr>
            <a:grpSpLocks/>
          </p:cNvGrpSpPr>
          <p:nvPr/>
        </p:nvGrpSpPr>
        <p:grpSpPr bwMode="auto">
          <a:xfrm>
            <a:off x="4964113" y="2489200"/>
            <a:ext cx="1519237" cy="2395538"/>
            <a:chOff x="3509" y="1568"/>
            <a:chExt cx="957" cy="1509"/>
          </a:xfrm>
        </p:grpSpPr>
        <p:sp>
          <p:nvSpPr>
            <p:cNvPr id="16406" name="Oval 6"/>
            <p:cNvSpPr>
              <a:spLocks noChangeArrowheads="1"/>
            </p:cNvSpPr>
            <p:nvPr/>
          </p:nvSpPr>
          <p:spPr bwMode="auto">
            <a:xfrm>
              <a:off x="4049" y="2767"/>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6407" name="Oval 7"/>
            <p:cNvSpPr>
              <a:spLocks noChangeArrowheads="1"/>
            </p:cNvSpPr>
            <p:nvPr/>
          </p:nvSpPr>
          <p:spPr bwMode="auto">
            <a:xfrm>
              <a:off x="4003" y="1853"/>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6408" name="Freeform 8"/>
            <p:cNvSpPr>
              <a:spLocks/>
            </p:cNvSpPr>
            <p:nvPr/>
          </p:nvSpPr>
          <p:spPr bwMode="auto">
            <a:xfrm>
              <a:off x="3509" y="2109"/>
              <a:ext cx="550" cy="948"/>
            </a:xfrm>
            <a:custGeom>
              <a:avLst/>
              <a:gdLst>
                <a:gd name="T0" fmla="*/ 550 w 550"/>
                <a:gd name="T1" fmla="*/ 851 h 948"/>
                <a:gd name="T2" fmla="*/ 0 w 550"/>
                <a:gd name="T3" fmla="*/ 806 h 948"/>
                <a:gd name="T4" fmla="*/ 550 w 550"/>
                <a:gd name="T5" fmla="*/ 0 h 948"/>
                <a:gd name="T6" fmla="*/ 0 60000 65536"/>
                <a:gd name="T7" fmla="*/ 0 60000 65536"/>
                <a:gd name="T8" fmla="*/ 0 60000 65536"/>
                <a:gd name="T9" fmla="*/ 0 w 550"/>
                <a:gd name="T10" fmla="*/ 0 h 948"/>
                <a:gd name="T11" fmla="*/ 550 w 550"/>
                <a:gd name="T12" fmla="*/ 948 h 948"/>
              </a:gdLst>
              <a:ahLst/>
              <a:cxnLst>
                <a:cxn ang="T6">
                  <a:pos x="T0" y="T1"/>
                </a:cxn>
                <a:cxn ang="T7">
                  <a:pos x="T2" y="T3"/>
                </a:cxn>
                <a:cxn ang="T8">
                  <a:pos x="T4" y="T5"/>
                </a:cxn>
              </a:cxnLst>
              <a:rect l="T9" t="T10" r="T11" b="T12"/>
              <a:pathLst>
                <a:path w="550" h="948">
                  <a:moveTo>
                    <a:pt x="550" y="851"/>
                  </a:moveTo>
                  <a:cubicBezTo>
                    <a:pt x="460" y="843"/>
                    <a:pt x="0" y="948"/>
                    <a:pt x="0" y="806"/>
                  </a:cubicBezTo>
                  <a:cubicBezTo>
                    <a:pt x="0" y="664"/>
                    <a:pt x="435" y="168"/>
                    <a:pt x="550" y="0"/>
                  </a:cubicBezTo>
                </a:path>
              </a:pathLst>
            </a:custGeom>
            <a:noFill/>
            <a:ln w="3810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sp>
          <p:nvSpPr>
            <p:cNvPr id="16409" name="Line 9"/>
            <p:cNvSpPr>
              <a:spLocks noChangeShapeType="1"/>
            </p:cNvSpPr>
            <p:nvPr/>
          </p:nvSpPr>
          <p:spPr bwMode="auto">
            <a:xfrm flipV="1">
              <a:off x="4245" y="1568"/>
              <a:ext cx="221" cy="30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lIns="73025" tIns="36512" rIns="73025" bIns="36512"/>
            <a:lstStyle/>
            <a:p>
              <a:endParaRPr lang="sk-SK"/>
            </a:p>
          </p:txBody>
        </p:sp>
      </p:grpSp>
      <p:grpSp>
        <p:nvGrpSpPr>
          <p:cNvPr id="3" name="Group 10"/>
          <p:cNvGrpSpPr>
            <a:grpSpLocks/>
          </p:cNvGrpSpPr>
          <p:nvPr/>
        </p:nvGrpSpPr>
        <p:grpSpPr bwMode="auto">
          <a:xfrm>
            <a:off x="6183313" y="2574925"/>
            <a:ext cx="690562" cy="1997075"/>
            <a:chOff x="4277" y="1622"/>
            <a:chExt cx="435" cy="1258"/>
          </a:xfrm>
        </p:grpSpPr>
        <p:sp>
          <p:nvSpPr>
            <p:cNvPr id="16402" name="Oval 11"/>
            <p:cNvSpPr>
              <a:spLocks noChangeArrowheads="1"/>
            </p:cNvSpPr>
            <p:nvPr/>
          </p:nvSpPr>
          <p:spPr bwMode="auto">
            <a:xfrm>
              <a:off x="4385" y="2570"/>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6403" name="Oval 12"/>
            <p:cNvSpPr>
              <a:spLocks noChangeArrowheads="1"/>
            </p:cNvSpPr>
            <p:nvPr/>
          </p:nvSpPr>
          <p:spPr bwMode="auto">
            <a:xfrm>
              <a:off x="4402" y="1805"/>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6404" name="Freeform 13"/>
            <p:cNvSpPr>
              <a:spLocks/>
            </p:cNvSpPr>
            <p:nvPr/>
          </p:nvSpPr>
          <p:spPr bwMode="auto">
            <a:xfrm>
              <a:off x="4277" y="2056"/>
              <a:ext cx="154" cy="602"/>
            </a:xfrm>
            <a:custGeom>
              <a:avLst/>
              <a:gdLst>
                <a:gd name="T0" fmla="*/ 136 w 154"/>
                <a:gd name="T1" fmla="*/ 602 h 602"/>
                <a:gd name="T2" fmla="*/ 3 w 154"/>
                <a:gd name="T3" fmla="*/ 354 h 602"/>
                <a:gd name="T4" fmla="*/ 154 w 154"/>
                <a:gd name="T5" fmla="*/ 0 h 602"/>
                <a:gd name="T6" fmla="*/ 0 60000 65536"/>
                <a:gd name="T7" fmla="*/ 0 60000 65536"/>
                <a:gd name="T8" fmla="*/ 0 60000 65536"/>
                <a:gd name="T9" fmla="*/ 0 w 154"/>
                <a:gd name="T10" fmla="*/ 0 h 602"/>
                <a:gd name="T11" fmla="*/ 154 w 154"/>
                <a:gd name="T12" fmla="*/ 602 h 602"/>
              </a:gdLst>
              <a:ahLst/>
              <a:cxnLst>
                <a:cxn ang="T6">
                  <a:pos x="T0" y="T1"/>
                </a:cxn>
                <a:cxn ang="T7">
                  <a:pos x="T2" y="T3"/>
                </a:cxn>
                <a:cxn ang="T8">
                  <a:pos x="T4" y="T5"/>
                </a:cxn>
              </a:cxnLst>
              <a:rect l="T9" t="T10" r="T11" b="T12"/>
              <a:pathLst>
                <a:path w="154" h="602">
                  <a:moveTo>
                    <a:pt x="136" y="602"/>
                  </a:moveTo>
                  <a:cubicBezTo>
                    <a:pt x="68" y="528"/>
                    <a:pt x="0" y="454"/>
                    <a:pt x="3" y="354"/>
                  </a:cubicBezTo>
                  <a:cubicBezTo>
                    <a:pt x="6" y="254"/>
                    <a:pt x="80" y="127"/>
                    <a:pt x="154" y="0"/>
                  </a:cubicBezTo>
                </a:path>
              </a:pathLst>
            </a:custGeom>
            <a:noFill/>
            <a:ln w="3810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sp>
          <p:nvSpPr>
            <p:cNvPr id="16405" name="Line 14"/>
            <p:cNvSpPr>
              <a:spLocks noChangeShapeType="1"/>
            </p:cNvSpPr>
            <p:nvPr/>
          </p:nvSpPr>
          <p:spPr bwMode="auto">
            <a:xfrm flipV="1">
              <a:off x="4564" y="1622"/>
              <a:ext cx="17" cy="17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lIns="73025" tIns="36512" rIns="73025" bIns="36512"/>
            <a:lstStyle/>
            <a:p>
              <a:endParaRPr lang="sk-SK"/>
            </a:p>
          </p:txBody>
        </p:sp>
      </p:grpSp>
      <p:grpSp>
        <p:nvGrpSpPr>
          <p:cNvPr id="4" name="Group 15"/>
          <p:cNvGrpSpPr>
            <a:grpSpLocks/>
          </p:cNvGrpSpPr>
          <p:nvPr/>
        </p:nvGrpSpPr>
        <p:grpSpPr bwMode="auto">
          <a:xfrm>
            <a:off x="7042150" y="2181225"/>
            <a:ext cx="728663" cy="2374900"/>
            <a:chOff x="4818" y="1374"/>
            <a:chExt cx="459" cy="1496"/>
          </a:xfrm>
        </p:grpSpPr>
        <p:sp>
          <p:nvSpPr>
            <p:cNvPr id="16398" name="Oval 16"/>
            <p:cNvSpPr>
              <a:spLocks noChangeArrowheads="1"/>
            </p:cNvSpPr>
            <p:nvPr/>
          </p:nvSpPr>
          <p:spPr bwMode="auto">
            <a:xfrm>
              <a:off x="4818" y="2560"/>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6399" name="Oval 17"/>
            <p:cNvSpPr>
              <a:spLocks noChangeArrowheads="1"/>
            </p:cNvSpPr>
            <p:nvPr/>
          </p:nvSpPr>
          <p:spPr bwMode="auto">
            <a:xfrm>
              <a:off x="4967" y="1442"/>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6400" name="Freeform 18"/>
            <p:cNvSpPr>
              <a:spLocks/>
            </p:cNvSpPr>
            <p:nvPr/>
          </p:nvSpPr>
          <p:spPr bwMode="auto">
            <a:xfrm>
              <a:off x="4918" y="1719"/>
              <a:ext cx="252" cy="877"/>
            </a:xfrm>
            <a:custGeom>
              <a:avLst/>
              <a:gdLst>
                <a:gd name="T0" fmla="*/ 142 w 252"/>
                <a:gd name="T1" fmla="*/ 877 h 877"/>
                <a:gd name="T2" fmla="*/ 231 w 252"/>
                <a:gd name="T3" fmla="*/ 612 h 877"/>
                <a:gd name="T4" fmla="*/ 18 w 252"/>
                <a:gd name="T5" fmla="*/ 293 h 877"/>
                <a:gd name="T6" fmla="*/ 124 w 252"/>
                <a:gd name="T7" fmla="*/ 0 h 877"/>
                <a:gd name="T8" fmla="*/ 0 60000 65536"/>
                <a:gd name="T9" fmla="*/ 0 60000 65536"/>
                <a:gd name="T10" fmla="*/ 0 60000 65536"/>
                <a:gd name="T11" fmla="*/ 0 60000 65536"/>
                <a:gd name="T12" fmla="*/ 0 w 252"/>
                <a:gd name="T13" fmla="*/ 0 h 877"/>
                <a:gd name="T14" fmla="*/ 252 w 252"/>
                <a:gd name="T15" fmla="*/ 877 h 877"/>
              </a:gdLst>
              <a:ahLst/>
              <a:cxnLst>
                <a:cxn ang="T8">
                  <a:pos x="T0" y="T1"/>
                </a:cxn>
                <a:cxn ang="T9">
                  <a:pos x="T2" y="T3"/>
                </a:cxn>
                <a:cxn ang="T10">
                  <a:pos x="T4" y="T5"/>
                </a:cxn>
                <a:cxn ang="T11">
                  <a:pos x="T6" y="T7"/>
                </a:cxn>
              </a:cxnLst>
              <a:rect l="T12" t="T13" r="T14" b="T15"/>
              <a:pathLst>
                <a:path w="252" h="877">
                  <a:moveTo>
                    <a:pt x="142" y="877"/>
                  </a:moveTo>
                  <a:cubicBezTo>
                    <a:pt x="157" y="833"/>
                    <a:pt x="252" y="709"/>
                    <a:pt x="231" y="612"/>
                  </a:cubicBezTo>
                  <a:cubicBezTo>
                    <a:pt x="210" y="515"/>
                    <a:pt x="36" y="395"/>
                    <a:pt x="18" y="293"/>
                  </a:cubicBezTo>
                  <a:cubicBezTo>
                    <a:pt x="0" y="191"/>
                    <a:pt x="102" y="61"/>
                    <a:pt x="124" y="0"/>
                  </a:cubicBezTo>
                </a:path>
              </a:pathLst>
            </a:custGeom>
            <a:noFill/>
            <a:ln w="3810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sp>
          <p:nvSpPr>
            <p:cNvPr id="16401" name="Line 19"/>
            <p:cNvSpPr>
              <a:spLocks noChangeShapeType="1"/>
            </p:cNvSpPr>
            <p:nvPr/>
          </p:nvSpPr>
          <p:spPr bwMode="auto">
            <a:xfrm flipH="1" flipV="1">
              <a:off x="4865" y="1374"/>
              <a:ext cx="142" cy="12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lIns="73025" tIns="36512" rIns="73025" bIns="36512"/>
            <a:lstStyle/>
            <a:p>
              <a:endParaRPr lang="sk-SK"/>
            </a:p>
          </p:txBody>
        </p:sp>
      </p:grpSp>
      <p:sp>
        <p:nvSpPr>
          <p:cNvPr id="330772" name="Rectangle 20"/>
          <p:cNvSpPr>
            <a:spLocks noChangeArrowheads="1"/>
          </p:cNvSpPr>
          <p:nvPr/>
        </p:nvSpPr>
        <p:spPr bwMode="auto">
          <a:xfrm>
            <a:off x="539750" y="3581400"/>
            <a:ext cx="38941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179388" indent="-179388" algn="l" defTabSz="814388">
              <a:lnSpc>
                <a:spcPct val="95000"/>
              </a:lnSpc>
              <a:spcBef>
                <a:spcPct val="50000"/>
              </a:spcBef>
              <a:buClr>
                <a:schemeClr val="tx2"/>
              </a:buClr>
              <a:buSzPct val="100000"/>
              <a:buFont typeface="Arial" pitchFamily="34" charset="0"/>
              <a:buChar char="•"/>
            </a:pPr>
            <a:r>
              <a:rPr lang="sk-SK" dirty="0"/>
              <a:t>Najvýhodnejšia cesta je cez B s celkovou vzdialenosťou 20</a:t>
            </a:r>
            <a:endParaRPr lang="en-US" dirty="0"/>
          </a:p>
        </p:txBody>
      </p:sp>
      <p:sp>
        <p:nvSpPr>
          <p:cNvPr id="330773" name="Rectangle 21"/>
          <p:cNvSpPr>
            <a:spLocks noChangeArrowheads="1"/>
          </p:cNvSpPr>
          <p:nvPr/>
        </p:nvSpPr>
        <p:spPr bwMode="auto">
          <a:xfrm>
            <a:off x="309563" y="2362200"/>
            <a:ext cx="38941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915987" lvl="1" indent="-342900" algn="l" defTabSz="814388">
              <a:lnSpc>
                <a:spcPct val="95000"/>
              </a:lnSpc>
              <a:spcBef>
                <a:spcPct val="35000"/>
              </a:spcBef>
              <a:buClr>
                <a:schemeClr val="tx2"/>
              </a:buClr>
              <a:buSzPct val="100000"/>
              <a:buFont typeface="Arial" pitchFamily="34" charset="0"/>
              <a:buChar char="•"/>
            </a:pPr>
            <a:r>
              <a:rPr lang="sk-SK" sz="2000" dirty="0"/>
              <a:t>za </a:t>
            </a:r>
            <a:r>
              <a:rPr lang="en-US" sz="2000" dirty="0"/>
              <a:t>20 </a:t>
            </a:r>
            <a:r>
              <a:rPr lang="sk-SK" sz="2000" dirty="0"/>
              <a:t>cez</a:t>
            </a:r>
            <a:r>
              <a:rPr lang="en-US" sz="2000" dirty="0"/>
              <a:t> B</a:t>
            </a:r>
          </a:p>
        </p:txBody>
      </p:sp>
      <p:sp>
        <p:nvSpPr>
          <p:cNvPr id="330774" name="Rectangle 22"/>
          <p:cNvSpPr>
            <a:spLocks noChangeArrowheads="1"/>
          </p:cNvSpPr>
          <p:nvPr/>
        </p:nvSpPr>
        <p:spPr bwMode="auto">
          <a:xfrm>
            <a:off x="309563" y="2743200"/>
            <a:ext cx="38941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915987" lvl="1" indent="-342900" algn="l" defTabSz="814388">
              <a:lnSpc>
                <a:spcPct val="95000"/>
              </a:lnSpc>
              <a:spcBef>
                <a:spcPct val="35000"/>
              </a:spcBef>
              <a:buClr>
                <a:schemeClr val="tx2"/>
              </a:buClr>
              <a:buSzPct val="100000"/>
              <a:buFont typeface="Arial" pitchFamily="34" charset="0"/>
              <a:buChar char="•"/>
            </a:pPr>
            <a:r>
              <a:rPr lang="sk-SK" sz="2000" dirty="0"/>
              <a:t>za </a:t>
            </a:r>
            <a:r>
              <a:rPr lang="en-US" sz="2000" dirty="0"/>
              <a:t>25 </a:t>
            </a:r>
            <a:r>
              <a:rPr lang="sk-SK" sz="2000" dirty="0"/>
              <a:t>cez</a:t>
            </a:r>
            <a:r>
              <a:rPr lang="en-US" sz="2000" dirty="0"/>
              <a:t> C</a:t>
            </a:r>
          </a:p>
        </p:txBody>
      </p:sp>
      <p:sp>
        <p:nvSpPr>
          <p:cNvPr id="330775" name="Rectangle 23"/>
          <p:cNvSpPr>
            <a:spLocks noChangeArrowheads="1"/>
          </p:cNvSpPr>
          <p:nvPr/>
        </p:nvSpPr>
        <p:spPr bwMode="auto">
          <a:xfrm>
            <a:off x="309563" y="3124200"/>
            <a:ext cx="389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915987" lvl="1" indent="-342900" algn="l" defTabSz="814388">
              <a:lnSpc>
                <a:spcPct val="95000"/>
              </a:lnSpc>
              <a:spcBef>
                <a:spcPct val="35000"/>
              </a:spcBef>
              <a:buClr>
                <a:schemeClr val="tx2"/>
              </a:buClr>
              <a:buSzPct val="100000"/>
              <a:buFont typeface="Arial" pitchFamily="34" charset="0"/>
              <a:buChar char="•"/>
            </a:pPr>
            <a:r>
              <a:rPr lang="sk-SK" sz="2000" dirty="0"/>
              <a:t>za </a:t>
            </a:r>
            <a:r>
              <a:rPr lang="en-US" sz="2000" dirty="0"/>
              <a:t>45 </a:t>
            </a:r>
            <a:r>
              <a:rPr lang="sk-SK" sz="2000" dirty="0"/>
              <a:t>cez</a:t>
            </a:r>
            <a:r>
              <a:rPr lang="en-US" sz="2000" dirty="0"/>
              <a:t> D</a:t>
            </a:r>
          </a:p>
        </p:txBody>
      </p:sp>
      <p:sp>
        <p:nvSpPr>
          <p:cNvPr id="330776" name="AutoShape 24"/>
          <p:cNvSpPr>
            <a:spLocks noChangeArrowheads="1"/>
          </p:cNvSpPr>
          <p:nvPr/>
        </p:nvSpPr>
        <p:spPr bwMode="auto">
          <a:xfrm flipH="1">
            <a:off x="3526160" y="4389438"/>
            <a:ext cx="685800" cy="457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lgn="ctr">
            <a:solidFill>
              <a:srgbClr val="003333"/>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sk-SK"/>
          </a:p>
        </p:txBody>
      </p:sp>
      <p:sp>
        <p:nvSpPr>
          <p:cNvPr id="330777" name="Rectangle 25"/>
          <p:cNvSpPr>
            <a:spLocks noChangeArrowheads="1"/>
          </p:cNvSpPr>
          <p:nvPr/>
        </p:nvSpPr>
        <p:spPr bwMode="auto">
          <a:xfrm>
            <a:off x="539750" y="4905375"/>
            <a:ext cx="6088063"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179388" indent="-179388" algn="l" defTabSz="814388">
              <a:lnSpc>
                <a:spcPct val="95000"/>
              </a:lnSpc>
              <a:spcBef>
                <a:spcPct val="50000"/>
              </a:spcBef>
              <a:buClr>
                <a:schemeClr val="tx2"/>
              </a:buClr>
              <a:buSzPct val="100000"/>
              <a:buFont typeface="Arial" pitchFamily="34" charset="0"/>
              <a:buChar char="•"/>
            </a:pPr>
            <a:r>
              <a:rPr lang="sk-SK" dirty="0"/>
              <a:t>Tá sa volá</a:t>
            </a:r>
            <a:r>
              <a:rPr lang="en-US" dirty="0"/>
              <a:t> </a:t>
            </a:r>
            <a:r>
              <a:rPr lang="en-US" dirty="0">
                <a:solidFill>
                  <a:schemeClr val="tx2"/>
                </a:solidFill>
              </a:rPr>
              <a:t>feasible distance (FD)</a:t>
            </a:r>
            <a:endParaRPr lang="sk-SK" dirty="0">
              <a:solidFill>
                <a:schemeClr val="tx2"/>
              </a:solidFill>
            </a:endParaRPr>
          </a:p>
          <a:p>
            <a:pPr marL="179388" indent="-179388" algn="l" defTabSz="814388">
              <a:lnSpc>
                <a:spcPct val="95000"/>
              </a:lnSpc>
              <a:spcBef>
                <a:spcPct val="50000"/>
              </a:spcBef>
              <a:buClr>
                <a:schemeClr val="tx2"/>
              </a:buClr>
              <a:buSzPct val="100000"/>
              <a:buFont typeface="Arial" pitchFamily="34" charset="0"/>
              <a:buChar char="•"/>
            </a:pPr>
            <a:r>
              <a:rPr lang="sk-SK" dirty="0" smtClean="0"/>
              <a:t>FD vždy bude uchovávať našu </a:t>
            </a:r>
            <a:r>
              <a:rPr lang="sk-SK" dirty="0"/>
              <a:t>doposiaľ </a:t>
            </a:r>
            <a:r>
              <a:rPr lang="sk-SK" dirty="0" smtClean="0"/>
              <a:t>najkratšiu vzdialenosť </a:t>
            </a:r>
            <a:r>
              <a:rPr lang="sk-SK" dirty="0"/>
              <a:t>do daného </a:t>
            </a:r>
            <a:r>
              <a:rPr lang="sk-SK" dirty="0" smtClean="0"/>
              <a:t>cieľa (historické minimum vzdialenosti)</a:t>
            </a:r>
            <a:endParaRPr lang="en-US" dirty="0">
              <a:solidFill>
                <a:schemeClr val="accent2"/>
              </a:solidFill>
            </a:endParaRPr>
          </a:p>
        </p:txBody>
      </p:sp>
    </p:spTree>
    <p:extLst>
      <p:ext uri="{BB962C8B-B14F-4D97-AF65-F5344CB8AC3E}">
        <p14:creationId xmlns:p14="http://schemas.microsoft.com/office/powerpoint/2010/main" val="37611480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0773"/>
                                        </p:tgtEl>
                                        <p:attrNameLst>
                                          <p:attrName>style.visibility</p:attrName>
                                        </p:attrNameLst>
                                      </p:cBhvr>
                                      <p:to>
                                        <p:strVal val="visible"/>
                                      </p:to>
                                    </p:set>
                                    <p:animEffect transition="in" filter="checkerboard(across)">
                                      <p:cBhvr>
                                        <p:cTn id="7" dur="500"/>
                                        <p:tgtEl>
                                          <p:spTgt spid="330773"/>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30774"/>
                                        </p:tgtEl>
                                        <p:attrNameLst>
                                          <p:attrName>style.visibility</p:attrName>
                                        </p:attrNameLst>
                                      </p:cBhvr>
                                      <p:to>
                                        <p:strVal val="visible"/>
                                      </p:to>
                                    </p:set>
                                    <p:animEffect transition="in" filter="checkerboard(across)">
                                      <p:cBhvr>
                                        <p:cTn id="15" dur="500"/>
                                        <p:tgtEl>
                                          <p:spTgt spid="330774"/>
                                        </p:tgtEl>
                                      </p:cBhvr>
                                    </p:animEffect>
                                  </p:childTnLst>
                                </p:cTn>
                              </p:par>
                              <p:par>
                                <p:cTn id="16" presetID="5"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30775"/>
                                        </p:tgtEl>
                                        <p:attrNameLst>
                                          <p:attrName>style.visibility</p:attrName>
                                        </p:attrNameLst>
                                      </p:cBhvr>
                                      <p:to>
                                        <p:strVal val="visible"/>
                                      </p:to>
                                    </p:set>
                                    <p:animEffect transition="in" filter="checkerboard(across)">
                                      <p:cBhvr>
                                        <p:cTn id="26" dur="500"/>
                                        <p:tgtEl>
                                          <p:spTgt spid="3307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30772"/>
                                        </p:tgtEl>
                                        <p:attrNameLst>
                                          <p:attrName>style.visibility</p:attrName>
                                        </p:attrNameLst>
                                      </p:cBhvr>
                                      <p:to>
                                        <p:strVal val="visible"/>
                                      </p:to>
                                    </p:set>
                                    <p:anim calcmode="lin" valueType="num">
                                      <p:cBhvr additive="base">
                                        <p:cTn id="31" dur="500" fill="hold"/>
                                        <p:tgtEl>
                                          <p:spTgt spid="330772"/>
                                        </p:tgtEl>
                                        <p:attrNameLst>
                                          <p:attrName>ppt_x</p:attrName>
                                        </p:attrNameLst>
                                      </p:cBhvr>
                                      <p:tavLst>
                                        <p:tav tm="0">
                                          <p:val>
                                            <p:strVal val="0-#ppt_w/2"/>
                                          </p:val>
                                        </p:tav>
                                        <p:tav tm="100000">
                                          <p:val>
                                            <p:strVal val="#ppt_x"/>
                                          </p:val>
                                        </p:tav>
                                      </p:tavLst>
                                    </p:anim>
                                    <p:anim calcmode="lin" valueType="num">
                                      <p:cBhvr additive="base">
                                        <p:cTn id="32" dur="500" fill="hold"/>
                                        <p:tgtEl>
                                          <p:spTgt spid="3307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0776"/>
                                        </p:tgtEl>
                                        <p:attrNameLst>
                                          <p:attrName>style.visibility</p:attrName>
                                        </p:attrNameLst>
                                      </p:cBhvr>
                                      <p:to>
                                        <p:strVal val="visible"/>
                                      </p:to>
                                    </p:set>
                                    <p:anim calcmode="lin" valueType="num">
                                      <p:cBhvr additive="base">
                                        <p:cTn id="37" dur="500" fill="hold"/>
                                        <p:tgtEl>
                                          <p:spTgt spid="330776"/>
                                        </p:tgtEl>
                                        <p:attrNameLst>
                                          <p:attrName>ppt_x</p:attrName>
                                        </p:attrNameLst>
                                      </p:cBhvr>
                                      <p:tavLst>
                                        <p:tav tm="0">
                                          <p:val>
                                            <p:strVal val="0-#ppt_w/2"/>
                                          </p:val>
                                        </p:tav>
                                        <p:tav tm="100000">
                                          <p:val>
                                            <p:strVal val="#ppt_x"/>
                                          </p:val>
                                        </p:tav>
                                      </p:tavLst>
                                    </p:anim>
                                    <p:anim calcmode="lin" valueType="num">
                                      <p:cBhvr additive="base">
                                        <p:cTn id="38" dur="500" fill="hold"/>
                                        <p:tgtEl>
                                          <p:spTgt spid="33077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30777"/>
                                        </p:tgtEl>
                                        <p:attrNameLst>
                                          <p:attrName>style.visibility</p:attrName>
                                        </p:attrNameLst>
                                      </p:cBhvr>
                                      <p:to>
                                        <p:strVal val="visible"/>
                                      </p:to>
                                    </p:set>
                                    <p:anim calcmode="lin" valueType="num">
                                      <p:cBhvr additive="base">
                                        <p:cTn id="41" dur="500" fill="hold"/>
                                        <p:tgtEl>
                                          <p:spTgt spid="330777"/>
                                        </p:tgtEl>
                                        <p:attrNameLst>
                                          <p:attrName>ppt_x</p:attrName>
                                        </p:attrNameLst>
                                      </p:cBhvr>
                                      <p:tavLst>
                                        <p:tav tm="0">
                                          <p:val>
                                            <p:strVal val="0-#ppt_w/2"/>
                                          </p:val>
                                        </p:tav>
                                        <p:tav tm="100000">
                                          <p:val>
                                            <p:strVal val="#ppt_x"/>
                                          </p:val>
                                        </p:tav>
                                      </p:tavLst>
                                    </p:anim>
                                    <p:anim calcmode="lin" valueType="num">
                                      <p:cBhvr additive="base">
                                        <p:cTn id="42" dur="500" fill="hold"/>
                                        <p:tgtEl>
                                          <p:spTgt spid="330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2" grpId="0"/>
      <p:bldP spid="330773" grpId="0"/>
      <p:bldP spid="330774" grpId="0"/>
      <p:bldP spid="330775" grpId="0"/>
      <p:bldP spid="330776" grpId="0" animBg="1"/>
      <p:bldP spid="3307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SCI_M02_L01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988" y="1852613"/>
            <a:ext cx="29908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a:xfrm>
            <a:off x="500063" y="457200"/>
            <a:ext cx="8143875" cy="838200"/>
          </a:xfrm>
        </p:spPr>
        <p:txBody>
          <a:bodyPr/>
          <a:lstStyle/>
          <a:p>
            <a:r>
              <a:rPr lang="sk-SK" smtClean="0"/>
              <a:t>Činnosť EIGRP</a:t>
            </a:r>
          </a:p>
        </p:txBody>
      </p:sp>
      <p:sp>
        <p:nvSpPr>
          <p:cNvPr id="17412" name="Rectangle 4"/>
          <p:cNvSpPr>
            <a:spLocks noGrp="1" noChangeArrowheads="1"/>
          </p:cNvSpPr>
          <p:nvPr>
            <p:ph type="body" sz="half" idx="1"/>
          </p:nvPr>
        </p:nvSpPr>
        <p:spPr>
          <a:xfrm>
            <a:off x="539750" y="1476375"/>
            <a:ext cx="4235450" cy="4625975"/>
          </a:xfrm>
        </p:spPr>
        <p:txBody>
          <a:bodyPr>
            <a:normAutofit/>
          </a:bodyPr>
          <a:lstStyle/>
          <a:p>
            <a:pPr marL="176213" indent="-176213"/>
            <a:r>
              <a:rPr lang="sk-SK" sz="2000" smtClean="0"/>
              <a:t>Smerovač A používa hodnoty FD a RD na kontrolu bezslučkovosti</a:t>
            </a:r>
          </a:p>
          <a:p>
            <a:pPr marL="176213" indent="-176213"/>
            <a:r>
              <a:rPr lang="sk-SK" sz="2000" smtClean="0"/>
              <a:t>Doposiaľ najlepšia vzdialenosť </a:t>
            </a:r>
            <a:r>
              <a:rPr lang="sk-SK" sz="2000" smtClean="0">
                <a:solidFill>
                  <a:schemeClr val="tx2"/>
                </a:solidFill>
              </a:rPr>
              <a:t>(FD) </a:t>
            </a:r>
            <a:r>
              <a:rPr lang="sk-SK" sz="2000" smtClean="0"/>
              <a:t>je etalón: </a:t>
            </a:r>
            <a:r>
              <a:rPr lang="sk-SK" sz="2000" smtClean="0">
                <a:solidFill>
                  <a:schemeClr val="tx2"/>
                </a:solidFill>
              </a:rPr>
              <a:t>hocijaká cesta do cieľa, kde RD &lt; FD, </a:t>
            </a:r>
            <a:r>
              <a:rPr lang="sk-SK" sz="2000" smtClean="0"/>
              <a:t>nemôže obsahovať slučku</a:t>
            </a:r>
          </a:p>
          <a:p>
            <a:pPr marL="176213" indent="-176213"/>
            <a:r>
              <a:rPr lang="sk-SK" sz="2000" smtClean="0"/>
              <a:t>Niektoré bezslučkové cesty toto kritérium zbytočne zamietne</a:t>
            </a:r>
          </a:p>
          <a:p>
            <a:pPr marL="176213" indent="-176213"/>
            <a:r>
              <a:rPr lang="sk-SK" sz="2000" smtClean="0"/>
              <a:t>Nikdy však neodsúhlasí cestu, ktorá naozaj slučku obsahuje</a:t>
            </a:r>
          </a:p>
          <a:p>
            <a:pPr marL="534988" lvl="1" indent="-174625"/>
            <a:r>
              <a:rPr lang="sk-SK" sz="1800" smtClean="0"/>
              <a:t>Postačujúca, nie nutná podmienka</a:t>
            </a:r>
          </a:p>
          <a:p>
            <a:pPr marL="176213" indent="-176213"/>
            <a:r>
              <a:rPr lang="sk-SK" sz="2000" smtClean="0"/>
              <a:t>Podmienka </a:t>
            </a:r>
            <a:r>
              <a:rPr lang="sk-SK" sz="2000" smtClean="0">
                <a:solidFill>
                  <a:schemeClr val="tx2"/>
                </a:solidFill>
              </a:rPr>
              <a:t>RD &lt; FD </a:t>
            </a:r>
            <a:r>
              <a:rPr lang="sk-SK" sz="2000" smtClean="0"/>
              <a:t>sa nazýva </a:t>
            </a:r>
            <a:r>
              <a:rPr lang="sk-SK" sz="2000" smtClean="0">
                <a:solidFill>
                  <a:schemeClr val="tx2"/>
                </a:solidFill>
              </a:rPr>
              <a:t>Feasibility Condition (FC)</a:t>
            </a:r>
          </a:p>
        </p:txBody>
      </p:sp>
      <p:grpSp>
        <p:nvGrpSpPr>
          <p:cNvPr id="17413" name="Group 5"/>
          <p:cNvGrpSpPr>
            <a:grpSpLocks/>
          </p:cNvGrpSpPr>
          <p:nvPr/>
        </p:nvGrpSpPr>
        <p:grpSpPr bwMode="auto">
          <a:xfrm>
            <a:off x="4965700" y="2489200"/>
            <a:ext cx="1519238" cy="2395538"/>
            <a:chOff x="3509" y="1568"/>
            <a:chExt cx="957" cy="1509"/>
          </a:xfrm>
        </p:grpSpPr>
        <p:sp>
          <p:nvSpPr>
            <p:cNvPr id="17414" name="Oval 6"/>
            <p:cNvSpPr>
              <a:spLocks noChangeArrowheads="1"/>
            </p:cNvSpPr>
            <p:nvPr/>
          </p:nvSpPr>
          <p:spPr bwMode="auto">
            <a:xfrm>
              <a:off x="4049" y="2767"/>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7415" name="Oval 7"/>
            <p:cNvSpPr>
              <a:spLocks noChangeArrowheads="1"/>
            </p:cNvSpPr>
            <p:nvPr/>
          </p:nvSpPr>
          <p:spPr bwMode="auto">
            <a:xfrm>
              <a:off x="4003" y="1853"/>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7416" name="Freeform 8"/>
            <p:cNvSpPr>
              <a:spLocks/>
            </p:cNvSpPr>
            <p:nvPr/>
          </p:nvSpPr>
          <p:spPr bwMode="auto">
            <a:xfrm>
              <a:off x="3509" y="2109"/>
              <a:ext cx="550" cy="948"/>
            </a:xfrm>
            <a:custGeom>
              <a:avLst/>
              <a:gdLst>
                <a:gd name="T0" fmla="*/ 550 w 550"/>
                <a:gd name="T1" fmla="*/ 851 h 948"/>
                <a:gd name="T2" fmla="*/ 0 w 550"/>
                <a:gd name="T3" fmla="*/ 806 h 948"/>
                <a:gd name="T4" fmla="*/ 550 w 550"/>
                <a:gd name="T5" fmla="*/ 0 h 948"/>
                <a:gd name="T6" fmla="*/ 0 60000 65536"/>
                <a:gd name="T7" fmla="*/ 0 60000 65536"/>
                <a:gd name="T8" fmla="*/ 0 60000 65536"/>
                <a:gd name="T9" fmla="*/ 0 w 550"/>
                <a:gd name="T10" fmla="*/ 0 h 948"/>
                <a:gd name="T11" fmla="*/ 550 w 550"/>
                <a:gd name="T12" fmla="*/ 948 h 948"/>
              </a:gdLst>
              <a:ahLst/>
              <a:cxnLst>
                <a:cxn ang="T6">
                  <a:pos x="T0" y="T1"/>
                </a:cxn>
                <a:cxn ang="T7">
                  <a:pos x="T2" y="T3"/>
                </a:cxn>
                <a:cxn ang="T8">
                  <a:pos x="T4" y="T5"/>
                </a:cxn>
              </a:cxnLst>
              <a:rect l="T9" t="T10" r="T11" b="T12"/>
              <a:pathLst>
                <a:path w="550" h="948">
                  <a:moveTo>
                    <a:pt x="550" y="851"/>
                  </a:moveTo>
                  <a:cubicBezTo>
                    <a:pt x="460" y="843"/>
                    <a:pt x="0" y="948"/>
                    <a:pt x="0" y="806"/>
                  </a:cubicBezTo>
                  <a:cubicBezTo>
                    <a:pt x="0" y="664"/>
                    <a:pt x="435" y="168"/>
                    <a:pt x="550" y="0"/>
                  </a:cubicBezTo>
                </a:path>
              </a:pathLst>
            </a:custGeom>
            <a:noFill/>
            <a:ln w="3810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sp>
          <p:nvSpPr>
            <p:cNvPr id="17417" name="Line 9"/>
            <p:cNvSpPr>
              <a:spLocks noChangeShapeType="1"/>
            </p:cNvSpPr>
            <p:nvPr/>
          </p:nvSpPr>
          <p:spPr bwMode="auto">
            <a:xfrm flipV="1">
              <a:off x="4245" y="1568"/>
              <a:ext cx="221" cy="30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lIns="73025" tIns="36512" rIns="73025" bIns="36512"/>
            <a:lstStyle/>
            <a:p>
              <a:endParaRPr lang="sk-SK"/>
            </a:p>
          </p:txBody>
        </p:sp>
      </p:grpSp>
    </p:spTree>
    <p:extLst>
      <p:ext uri="{BB962C8B-B14F-4D97-AF65-F5344CB8AC3E}">
        <p14:creationId xmlns:p14="http://schemas.microsoft.com/office/powerpoint/2010/main" val="13459880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BSCI_M02_L01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988" y="1852613"/>
            <a:ext cx="29908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a:xfrm>
            <a:off x="500063" y="457200"/>
            <a:ext cx="8143875" cy="838200"/>
          </a:xfrm>
        </p:spPr>
        <p:txBody>
          <a:bodyPr/>
          <a:lstStyle/>
          <a:p>
            <a:r>
              <a:rPr lang="sk-SK" smtClean="0"/>
              <a:t>Činnosť EIGRP</a:t>
            </a:r>
          </a:p>
        </p:txBody>
      </p:sp>
      <p:sp>
        <p:nvSpPr>
          <p:cNvPr id="18436" name="Rectangle 4"/>
          <p:cNvSpPr>
            <a:spLocks noGrp="1" noChangeArrowheads="1"/>
          </p:cNvSpPr>
          <p:nvPr>
            <p:ph type="body" sz="half" idx="1"/>
          </p:nvPr>
        </p:nvSpPr>
        <p:spPr>
          <a:xfrm>
            <a:off x="539750" y="1344613"/>
            <a:ext cx="4833938" cy="1571625"/>
          </a:xfrm>
        </p:spPr>
        <p:txBody>
          <a:bodyPr/>
          <a:lstStyle/>
          <a:p>
            <a:pPr marL="176213" indent="-176213"/>
            <a:r>
              <a:rPr lang="sk-SK" smtClean="0"/>
              <a:t>Smerovač A:</a:t>
            </a:r>
          </a:p>
          <a:p>
            <a:pPr marL="442913" lvl="1" indent="0">
              <a:buFont typeface="Wingdings" pitchFamily="2" charset="2"/>
              <a:buNone/>
            </a:pPr>
            <a:r>
              <a:rPr lang="sk-SK" smtClean="0"/>
              <a:t>Cesta cez B je najlepšia, za 20 (FD)</a:t>
            </a:r>
          </a:p>
        </p:txBody>
      </p:sp>
      <p:grpSp>
        <p:nvGrpSpPr>
          <p:cNvPr id="18437" name="Group 5"/>
          <p:cNvGrpSpPr>
            <a:grpSpLocks/>
          </p:cNvGrpSpPr>
          <p:nvPr/>
        </p:nvGrpSpPr>
        <p:grpSpPr bwMode="auto">
          <a:xfrm>
            <a:off x="4964113" y="2474913"/>
            <a:ext cx="1519237" cy="2395537"/>
            <a:chOff x="3509" y="1568"/>
            <a:chExt cx="957" cy="1509"/>
          </a:xfrm>
        </p:grpSpPr>
        <p:sp>
          <p:nvSpPr>
            <p:cNvPr id="18446" name="Oval 6"/>
            <p:cNvSpPr>
              <a:spLocks noChangeArrowheads="1"/>
            </p:cNvSpPr>
            <p:nvPr/>
          </p:nvSpPr>
          <p:spPr bwMode="auto">
            <a:xfrm>
              <a:off x="4049" y="2767"/>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8447" name="Oval 7"/>
            <p:cNvSpPr>
              <a:spLocks noChangeArrowheads="1"/>
            </p:cNvSpPr>
            <p:nvPr/>
          </p:nvSpPr>
          <p:spPr bwMode="auto">
            <a:xfrm>
              <a:off x="4003" y="1853"/>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8448" name="Freeform 8"/>
            <p:cNvSpPr>
              <a:spLocks/>
            </p:cNvSpPr>
            <p:nvPr/>
          </p:nvSpPr>
          <p:spPr bwMode="auto">
            <a:xfrm>
              <a:off x="3509" y="2109"/>
              <a:ext cx="550" cy="948"/>
            </a:xfrm>
            <a:custGeom>
              <a:avLst/>
              <a:gdLst>
                <a:gd name="T0" fmla="*/ 550 w 550"/>
                <a:gd name="T1" fmla="*/ 851 h 948"/>
                <a:gd name="T2" fmla="*/ 0 w 550"/>
                <a:gd name="T3" fmla="*/ 806 h 948"/>
                <a:gd name="T4" fmla="*/ 550 w 550"/>
                <a:gd name="T5" fmla="*/ 0 h 948"/>
                <a:gd name="T6" fmla="*/ 0 60000 65536"/>
                <a:gd name="T7" fmla="*/ 0 60000 65536"/>
                <a:gd name="T8" fmla="*/ 0 60000 65536"/>
                <a:gd name="T9" fmla="*/ 0 w 550"/>
                <a:gd name="T10" fmla="*/ 0 h 948"/>
                <a:gd name="T11" fmla="*/ 550 w 550"/>
                <a:gd name="T12" fmla="*/ 948 h 948"/>
              </a:gdLst>
              <a:ahLst/>
              <a:cxnLst>
                <a:cxn ang="T6">
                  <a:pos x="T0" y="T1"/>
                </a:cxn>
                <a:cxn ang="T7">
                  <a:pos x="T2" y="T3"/>
                </a:cxn>
                <a:cxn ang="T8">
                  <a:pos x="T4" y="T5"/>
                </a:cxn>
              </a:cxnLst>
              <a:rect l="T9" t="T10" r="T11" b="T12"/>
              <a:pathLst>
                <a:path w="550" h="948">
                  <a:moveTo>
                    <a:pt x="550" y="851"/>
                  </a:moveTo>
                  <a:cubicBezTo>
                    <a:pt x="460" y="843"/>
                    <a:pt x="0" y="948"/>
                    <a:pt x="0" y="806"/>
                  </a:cubicBezTo>
                  <a:cubicBezTo>
                    <a:pt x="0" y="664"/>
                    <a:pt x="435" y="168"/>
                    <a:pt x="550" y="0"/>
                  </a:cubicBezTo>
                </a:path>
              </a:pathLst>
            </a:custGeom>
            <a:noFill/>
            <a:ln w="3810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sp>
          <p:nvSpPr>
            <p:cNvPr id="18449" name="Line 9"/>
            <p:cNvSpPr>
              <a:spLocks noChangeShapeType="1"/>
            </p:cNvSpPr>
            <p:nvPr/>
          </p:nvSpPr>
          <p:spPr bwMode="auto">
            <a:xfrm flipV="1">
              <a:off x="4245" y="1568"/>
              <a:ext cx="221" cy="30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lIns="73025" tIns="36512" rIns="73025" bIns="36512"/>
            <a:lstStyle/>
            <a:p>
              <a:endParaRPr lang="sk-SK"/>
            </a:p>
          </p:txBody>
        </p:sp>
      </p:grpSp>
      <p:grpSp>
        <p:nvGrpSpPr>
          <p:cNvPr id="3" name="Group 10"/>
          <p:cNvGrpSpPr>
            <a:grpSpLocks/>
          </p:cNvGrpSpPr>
          <p:nvPr/>
        </p:nvGrpSpPr>
        <p:grpSpPr bwMode="auto">
          <a:xfrm>
            <a:off x="6107113" y="2601913"/>
            <a:ext cx="752475" cy="1971675"/>
            <a:chOff x="4229" y="1639"/>
            <a:chExt cx="474" cy="1242"/>
          </a:xfrm>
        </p:grpSpPr>
        <p:sp>
          <p:nvSpPr>
            <p:cNvPr id="18444" name="Oval 11"/>
            <p:cNvSpPr>
              <a:spLocks noChangeArrowheads="1"/>
            </p:cNvSpPr>
            <p:nvPr/>
          </p:nvSpPr>
          <p:spPr bwMode="auto">
            <a:xfrm>
              <a:off x="4393" y="2571"/>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8445" name="Freeform 12"/>
            <p:cNvSpPr>
              <a:spLocks/>
            </p:cNvSpPr>
            <p:nvPr/>
          </p:nvSpPr>
          <p:spPr bwMode="auto">
            <a:xfrm>
              <a:off x="4229" y="1639"/>
              <a:ext cx="352" cy="1011"/>
            </a:xfrm>
            <a:custGeom>
              <a:avLst/>
              <a:gdLst>
                <a:gd name="T0" fmla="*/ 202 w 352"/>
                <a:gd name="T1" fmla="*/ 1011 h 1011"/>
                <a:gd name="T2" fmla="*/ 25 w 352"/>
                <a:gd name="T3" fmla="*/ 692 h 1011"/>
                <a:gd name="T4" fmla="*/ 352 w 352"/>
                <a:gd name="T5" fmla="*/ 0 h 1011"/>
                <a:gd name="T6" fmla="*/ 0 60000 65536"/>
                <a:gd name="T7" fmla="*/ 0 60000 65536"/>
                <a:gd name="T8" fmla="*/ 0 60000 65536"/>
                <a:gd name="T9" fmla="*/ 0 w 352"/>
                <a:gd name="T10" fmla="*/ 0 h 1011"/>
                <a:gd name="T11" fmla="*/ 352 w 352"/>
                <a:gd name="T12" fmla="*/ 1011 h 1011"/>
              </a:gdLst>
              <a:ahLst/>
              <a:cxnLst>
                <a:cxn ang="T6">
                  <a:pos x="T0" y="T1"/>
                </a:cxn>
                <a:cxn ang="T7">
                  <a:pos x="T2" y="T3"/>
                </a:cxn>
                <a:cxn ang="T8">
                  <a:pos x="T4" y="T5"/>
                </a:cxn>
              </a:cxnLst>
              <a:rect l="T9" t="T10" r="T11" b="T12"/>
              <a:pathLst>
                <a:path w="352" h="1011">
                  <a:moveTo>
                    <a:pt x="202" y="1011"/>
                  </a:moveTo>
                  <a:cubicBezTo>
                    <a:pt x="173" y="958"/>
                    <a:pt x="0" y="860"/>
                    <a:pt x="25" y="692"/>
                  </a:cubicBezTo>
                  <a:cubicBezTo>
                    <a:pt x="50" y="524"/>
                    <a:pt x="284" y="144"/>
                    <a:pt x="352" y="0"/>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grpSp>
      <p:grpSp>
        <p:nvGrpSpPr>
          <p:cNvPr id="4" name="Group 13"/>
          <p:cNvGrpSpPr>
            <a:grpSpLocks/>
          </p:cNvGrpSpPr>
          <p:nvPr/>
        </p:nvGrpSpPr>
        <p:grpSpPr bwMode="auto">
          <a:xfrm>
            <a:off x="7043738" y="2560638"/>
            <a:ext cx="671512" cy="2024062"/>
            <a:chOff x="4819" y="1604"/>
            <a:chExt cx="423" cy="1275"/>
          </a:xfrm>
        </p:grpSpPr>
        <p:sp>
          <p:nvSpPr>
            <p:cNvPr id="18442" name="Oval 14"/>
            <p:cNvSpPr>
              <a:spLocks noChangeArrowheads="1"/>
            </p:cNvSpPr>
            <p:nvPr/>
          </p:nvSpPr>
          <p:spPr bwMode="auto">
            <a:xfrm>
              <a:off x="4819" y="2569"/>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8443" name="Freeform 15"/>
            <p:cNvSpPr>
              <a:spLocks/>
            </p:cNvSpPr>
            <p:nvPr/>
          </p:nvSpPr>
          <p:spPr bwMode="auto">
            <a:xfrm>
              <a:off x="4821" y="1604"/>
              <a:ext cx="421" cy="1037"/>
            </a:xfrm>
            <a:custGeom>
              <a:avLst/>
              <a:gdLst>
                <a:gd name="T0" fmla="*/ 292 w 421"/>
                <a:gd name="T1" fmla="*/ 1037 h 1037"/>
                <a:gd name="T2" fmla="*/ 372 w 421"/>
                <a:gd name="T3" fmla="*/ 815 h 1037"/>
                <a:gd name="T4" fmla="*/ 0 w 421"/>
                <a:gd name="T5" fmla="*/ 0 h 1037"/>
                <a:gd name="T6" fmla="*/ 0 60000 65536"/>
                <a:gd name="T7" fmla="*/ 0 60000 65536"/>
                <a:gd name="T8" fmla="*/ 0 60000 65536"/>
                <a:gd name="T9" fmla="*/ 0 w 421"/>
                <a:gd name="T10" fmla="*/ 0 h 1037"/>
                <a:gd name="T11" fmla="*/ 421 w 421"/>
                <a:gd name="T12" fmla="*/ 1037 h 1037"/>
              </a:gdLst>
              <a:ahLst/>
              <a:cxnLst>
                <a:cxn ang="T6">
                  <a:pos x="T0" y="T1"/>
                </a:cxn>
                <a:cxn ang="T7">
                  <a:pos x="T2" y="T3"/>
                </a:cxn>
                <a:cxn ang="T8">
                  <a:pos x="T4" y="T5"/>
                </a:cxn>
              </a:cxnLst>
              <a:rect l="T9" t="T10" r="T11" b="T12"/>
              <a:pathLst>
                <a:path w="421" h="1037">
                  <a:moveTo>
                    <a:pt x="292" y="1037"/>
                  </a:moveTo>
                  <a:cubicBezTo>
                    <a:pt x="305" y="1002"/>
                    <a:pt x="421" y="988"/>
                    <a:pt x="372" y="815"/>
                  </a:cubicBezTo>
                  <a:cubicBezTo>
                    <a:pt x="323" y="642"/>
                    <a:pt x="63" y="136"/>
                    <a:pt x="0" y="0"/>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grpSp>
      <p:sp>
        <p:nvSpPr>
          <p:cNvPr id="334864" name="Text Box 16"/>
          <p:cNvSpPr txBox="1">
            <a:spLocks noChangeArrowheads="1"/>
          </p:cNvSpPr>
          <p:nvPr/>
        </p:nvSpPr>
        <p:spPr bwMode="auto">
          <a:xfrm>
            <a:off x="539750" y="2968550"/>
            <a:ext cx="445928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marL="342900" indent="-342900" defTabSz="814388">
              <a:defRPr sz="2400">
                <a:solidFill>
                  <a:schemeClr val="tx1"/>
                </a:solidFill>
                <a:latin typeface="Arial" charset="0"/>
              </a:defRPr>
            </a:lvl1pPr>
            <a:lvl2pPr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lvl="1" algn="l">
              <a:lnSpc>
                <a:spcPct val="95000"/>
              </a:lnSpc>
              <a:spcBef>
                <a:spcPct val="50000"/>
              </a:spcBef>
              <a:buNone/>
            </a:pPr>
            <a:r>
              <a:rPr lang="en-US" sz="2000" dirty="0"/>
              <a:t>C </a:t>
            </a:r>
            <a:r>
              <a:rPr lang="sk-SK" sz="2000" dirty="0"/>
              <a:t>sa vie k</a:t>
            </a:r>
            <a:r>
              <a:rPr lang="en-US" sz="2000" dirty="0"/>
              <a:t> E </a:t>
            </a:r>
            <a:r>
              <a:rPr lang="sk-SK" sz="2000" dirty="0"/>
              <a:t>dostať za</a:t>
            </a:r>
            <a:r>
              <a:rPr lang="en-US" sz="2000" dirty="0"/>
              <a:t> 10</a:t>
            </a:r>
            <a:r>
              <a:rPr lang="sk-SK" sz="2000" dirty="0"/>
              <a:t> (RD).</a:t>
            </a:r>
            <a:br>
              <a:rPr lang="sk-SK" sz="2000" dirty="0"/>
            </a:br>
            <a:r>
              <a:rPr lang="sk-SK" sz="2000" dirty="0"/>
              <a:t>Pretože 10 je menej než 20 (FD), EIGRP vie, že táto cesta je</a:t>
            </a:r>
            <a:br>
              <a:rPr lang="sk-SK" sz="2000" dirty="0"/>
            </a:br>
            <a:r>
              <a:rPr lang="sk-SK" sz="2000" dirty="0"/>
              <a:t>určite bez slučky.</a:t>
            </a:r>
            <a:endParaRPr lang="en-US" sz="2000" dirty="0"/>
          </a:p>
        </p:txBody>
      </p:sp>
      <p:sp>
        <p:nvSpPr>
          <p:cNvPr id="334865" name="Text Box 17"/>
          <p:cNvSpPr txBox="1">
            <a:spLocks noChangeArrowheads="1"/>
          </p:cNvSpPr>
          <p:nvPr/>
        </p:nvSpPr>
        <p:spPr bwMode="auto">
          <a:xfrm>
            <a:off x="539750" y="4306888"/>
            <a:ext cx="41846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lvl1pPr marL="342900" indent="-342900" defTabSz="814388">
              <a:defRPr sz="2400">
                <a:solidFill>
                  <a:schemeClr val="tx1"/>
                </a:solidFill>
                <a:latin typeface="Arial" charset="0"/>
              </a:defRPr>
            </a:lvl1pPr>
            <a:lvl2pPr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lvl="1" algn="l">
              <a:lnSpc>
                <a:spcPct val="95000"/>
              </a:lnSpc>
              <a:spcBef>
                <a:spcPct val="50000"/>
              </a:spcBef>
              <a:buNone/>
            </a:pPr>
            <a:r>
              <a:rPr lang="sk-SK" sz="2000" dirty="0"/>
              <a:t>D sa vie k E dostať za 30 (RD), lenže 30 je viac ako 20 (FD). EIGRP o tejto ceste usúdi, že </a:t>
            </a:r>
            <a:r>
              <a:rPr lang="sk-SK" sz="2000" dirty="0">
                <a:solidFill>
                  <a:schemeClr val="tx2"/>
                </a:solidFill>
              </a:rPr>
              <a:t>potenciálne</a:t>
            </a:r>
            <a:r>
              <a:rPr lang="sk-SK" sz="2000" dirty="0"/>
              <a:t> obsahuje slučku.</a:t>
            </a:r>
            <a:endParaRPr lang="en-US" sz="2000" dirty="0"/>
          </a:p>
        </p:txBody>
      </p:sp>
    </p:spTree>
    <p:extLst>
      <p:ext uri="{BB962C8B-B14F-4D97-AF65-F5344CB8AC3E}">
        <p14:creationId xmlns:p14="http://schemas.microsoft.com/office/powerpoint/2010/main" val="23954588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4864"/>
                                        </p:tgtEl>
                                        <p:attrNameLst>
                                          <p:attrName>style.visibility</p:attrName>
                                        </p:attrNameLst>
                                      </p:cBhvr>
                                      <p:to>
                                        <p:strVal val="visible"/>
                                      </p:to>
                                    </p:set>
                                    <p:anim calcmode="lin" valueType="num">
                                      <p:cBhvr additive="base">
                                        <p:cTn id="11" dur="500" fill="hold"/>
                                        <p:tgtEl>
                                          <p:spTgt spid="334864"/>
                                        </p:tgtEl>
                                        <p:attrNameLst>
                                          <p:attrName>ppt_x</p:attrName>
                                        </p:attrNameLst>
                                      </p:cBhvr>
                                      <p:tavLst>
                                        <p:tav tm="0">
                                          <p:val>
                                            <p:strVal val="0-#ppt_w/2"/>
                                          </p:val>
                                        </p:tav>
                                        <p:tav tm="100000">
                                          <p:val>
                                            <p:strVal val="#ppt_x"/>
                                          </p:val>
                                        </p:tav>
                                      </p:tavLst>
                                    </p:anim>
                                    <p:anim calcmode="lin" valueType="num">
                                      <p:cBhvr additive="base">
                                        <p:cTn id="12" dur="500" fill="hold"/>
                                        <p:tgtEl>
                                          <p:spTgt spid="33486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4865"/>
                                        </p:tgtEl>
                                        <p:attrNameLst>
                                          <p:attrName>style.visibility</p:attrName>
                                        </p:attrNameLst>
                                      </p:cBhvr>
                                      <p:to>
                                        <p:strVal val="visible"/>
                                      </p:to>
                                    </p:set>
                                    <p:anim calcmode="lin" valueType="num">
                                      <p:cBhvr additive="base">
                                        <p:cTn id="17" dur="500" fill="hold"/>
                                        <p:tgtEl>
                                          <p:spTgt spid="334865"/>
                                        </p:tgtEl>
                                        <p:attrNameLst>
                                          <p:attrName>ppt_x</p:attrName>
                                        </p:attrNameLst>
                                      </p:cBhvr>
                                      <p:tavLst>
                                        <p:tav tm="0">
                                          <p:val>
                                            <p:strVal val="0-#ppt_w/2"/>
                                          </p:val>
                                        </p:tav>
                                        <p:tav tm="100000">
                                          <p:val>
                                            <p:strVal val="#ppt_x"/>
                                          </p:val>
                                        </p:tav>
                                      </p:tavLst>
                                    </p:anim>
                                    <p:anim calcmode="lin" valueType="num">
                                      <p:cBhvr additive="base">
                                        <p:cTn id="18" dur="500" fill="hold"/>
                                        <p:tgtEl>
                                          <p:spTgt spid="334865"/>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4" grpId="0"/>
      <p:bldP spid="3348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288" y="1914525"/>
            <a:ext cx="29908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title"/>
          </p:nvPr>
        </p:nvSpPr>
        <p:spPr>
          <a:xfrm>
            <a:off x="360363" y="457200"/>
            <a:ext cx="8424862" cy="720725"/>
          </a:xfrm>
        </p:spPr>
        <p:txBody>
          <a:bodyPr/>
          <a:lstStyle/>
          <a:p>
            <a:r>
              <a:rPr lang="sk-SK" smtClean="0"/>
              <a:t>Činnosť EIGRP</a:t>
            </a:r>
          </a:p>
        </p:txBody>
      </p:sp>
      <p:sp>
        <p:nvSpPr>
          <p:cNvPr id="19460" name="Rectangle 4"/>
          <p:cNvSpPr>
            <a:spLocks noGrp="1" noChangeArrowheads="1"/>
          </p:cNvSpPr>
          <p:nvPr>
            <p:ph type="body" idx="1"/>
          </p:nvPr>
        </p:nvSpPr>
        <p:spPr>
          <a:xfrm>
            <a:off x="539750" y="1384300"/>
            <a:ext cx="4568825" cy="4916488"/>
          </a:xfrm>
        </p:spPr>
        <p:txBody>
          <a:bodyPr>
            <a:normAutofit/>
          </a:bodyPr>
          <a:lstStyle/>
          <a:p>
            <a:pPr marL="176213" indent="-176213"/>
            <a:r>
              <a:rPr lang="sk-SK" dirty="0" smtClean="0"/>
              <a:t>Feasible Distance je mierou </a:t>
            </a:r>
            <a:r>
              <a:rPr lang="sk-SK" dirty="0" smtClean="0">
                <a:solidFill>
                  <a:schemeClr val="tx2"/>
                </a:solidFill>
              </a:rPr>
              <a:t>historicky </a:t>
            </a:r>
            <a:r>
              <a:rPr lang="sk-SK" dirty="0" smtClean="0"/>
              <a:t>najkratšej vzdialenosti do cieľa</a:t>
            </a:r>
          </a:p>
          <a:p>
            <a:pPr marL="534988" lvl="1" indent="-179388"/>
            <a:r>
              <a:rPr lang="sk-SK" dirty="0" smtClean="0"/>
              <a:t>Nech napr. cena linky medzi A a B vzrastie z 10 na 15</a:t>
            </a:r>
          </a:p>
          <a:p>
            <a:pPr marL="534988" lvl="1" indent="-179388"/>
            <a:r>
              <a:rPr lang="sk-SK" dirty="0" smtClean="0"/>
              <a:t>Najkratšia cesta z A do E bude za 25, ale </a:t>
            </a:r>
            <a:r>
              <a:rPr lang="sk-SK" dirty="0" smtClean="0">
                <a:solidFill>
                  <a:schemeClr val="tx2"/>
                </a:solidFill>
              </a:rPr>
              <a:t>FD zostane na hodnote 20</a:t>
            </a:r>
          </a:p>
          <a:p>
            <a:pPr marL="534988" lvl="1" indent="-179388"/>
            <a:r>
              <a:rPr lang="sk-SK" dirty="0" smtClean="0"/>
              <a:t>Hodnota 25 sa objaví</a:t>
            </a:r>
            <a:br>
              <a:rPr lang="sk-SK" dirty="0" smtClean="0"/>
            </a:br>
            <a:r>
              <a:rPr lang="sk-SK" dirty="0" smtClean="0"/>
              <a:t>v smerovacej tabuľke routera A</a:t>
            </a:r>
            <a:br>
              <a:rPr lang="sk-SK" dirty="0" smtClean="0"/>
            </a:br>
            <a:r>
              <a:rPr lang="sk-SK" dirty="0" smtClean="0"/>
              <a:t>a v aktualizáciách, ktoré bude posielať okoliu</a:t>
            </a:r>
          </a:p>
          <a:p>
            <a:pPr marL="534988" lvl="1" indent="-179388"/>
            <a:r>
              <a:rPr lang="sk-SK" dirty="0" smtClean="0"/>
              <a:t>FD slúži pre interné potreby smerovača a nikam sa neposiela</a:t>
            </a:r>
          </a:p>
        </p:txBody>
      </p:sp>
      <p:grpSp>
        <p:nvGrpSpPr>
          <p:cNvPr id="19461" name="Group 5"/>
          <p:cNvGrpSpPr>
            <a:grpSpLocks/>
          </p:cNvGrpSpPr>
          <p:nvPr/>
        </p:nvGrpSpPr>
        <p:grpSpPr bwMode="auto">
          <a:xfrm>
            <a:off x="4964113" y="2474913"/>
            <a:ext cx="1519237" cy="2395537"/>
            <a:chOff x="3509" y="1568"/>
            <a:chExt cx="957" cy="1509"/>
          </a:xfrm>
        </p:grpSpPr>
        <p:sp>
          <p:nvSpPr>
            <p:cNvPr id="19462" name="Oval 6"/>
            <p:cNvSpPr>
              <a:spLocks noChangeArrowheads="1"/>
            </p:cNvSpPr>
            <p:nvPr/>
          </p:nvSpPr>
          <p:spPr bwMode="auto">
            <a:xfrm>
              <a:off x="4049" y="2767"/>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9463" name="Oval 7"/>
            <p:cNvSpPr>
              <a:spLocks noChangeArrowheads="1"/>
            </p:cNvSpPr>
            <p:nvPr/>
          </p:nvSpPr>
          <p:spPr bwMode="auto">
            <a:xfrm>
              <a:off x="4003" y="1853"/>
              <a:ext cx="310" cy="31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73025" tIns="36512" rIns="73025" bIns="36512" anchor="ctr"/>
            <a:lstStyle/>
            <a:p>
              <a:pPr>
                <a:lnSpc>
                  <a:spcPct val="100000"/>
                </a:lnSpc>
              </a:pPr>
              <a:endParaRPr lang="sk-SK" sz="1800" b="1"/>
            </a:p>
          </p:txBody>
        </p:sp>
        <p:sp>
          <p:nvSpPr>
            <p:cNvPr id="19464" name="Freeform 8"/>
            <p:cNvSpPr>
              <a:spLocks/>
            </p:cNvSpPr>
            <p:nvPr/>
          </p:nvSpPr>
          <p:spPr bwMode="auto">
            <a:xfrm>
              <a:off x="3509" y="2109"/>
              <a:ext cx="550" cy="948"/>
            </a:xfrm>
            <a:custGeom>
              <a:avLst/>
              <a:gdLst>
                <a:gd name="T0" fmla="*/ 550 w 550"/>
                <a:gd name="T1" fmla="*/ 851 h 948"/>
                <a:gd name="T2" fmla="*/ 0 w 550"/>
                <a:gd name="T3" fmla="*/ 806 h 948"/>
                <a:gd name="T4" fmla="*/ 550 w 550"/>
                <a:gd name="T5" fmla="*/ 0 h 948"/>
                <a:gd name="T6" fmla="*/ 0 60000 65536"/>
                <a:gd name="T7" fmla="*/ 0 60000 65536"/>
                <a:gd name="T8" fmla="*/ 0 60000 65536"/>
                <a:gd name="T9" fmla="*/ 0 w 550"/>
                <a:gd name="T10" fmla="*/ 0 h 948"/>
                <a:gd name="T11" fmla="*/ 550 w 550"/>
                <a:gd name="T12" fmla="*/ 948 h 948"/>
              </a:gdLst>
              <a:ahLst/>
              <a:cxnLst>
                <a:cxn ang="T6">
                  <a:pos x="T0" y="T1"/>
                </a:cxn>
                <a:cxn ang="T7">
                  <a:pos x="T2" y="T3"/>
                </a:cxn>
                <a:cxn ang="T8">
                  <a:pos x="T4" y="T5"/>
                </a:cxn>
              </a:cxnLst>
              <a:rect l="T9" t="T10" r="T11" b="T12"/>
              <a:pathLst>
                <a:path w="550" h="948">
                  <a:moveTo>
                    <a:pt x="550" y="851"/>
                  </a:moveTo>
                  <a:cubicBezTo>
                    <a:pt x="460" y="843"/>
                    <a:pt x="0" y="948"/>
                    <a:pt x="0" y="806"/>
                  </a:cubicBezTo>
                  <a:cubicBezTo>
                    <a:pt x="0" y="664"/>
                    <a:pt x="435" y="168"/>
                    <a:pt x="550" y="0"/>
                  </a:cubicBezTo>
                </a:path>
              </a:pathLst>
            </a:custGeom>
            <a:noFill/>
            <a:ln w="3810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lIns="73025" tIns="36512" rIns="73025" bIns="36512"/>
            <a:lstStyle/>
            <a:p>
              <a:endParaRPr lang="sk-SK"/>
            </a:p>
          </p:txBody>
        </p:sp>
        <p:sp>
          <p:nvSpPr>
            <p:cNvPr id="19465" name="Line 9"/>
            <p:cNvSpPr>
              <a:spLocks noChangeShapeType="1"/>
            </p:cNvSpPr>
            <p:nvPr/>
          </p:nvSpPr>
          <p:spPr bwMode="auto">
            <a:xfrm flipV="1">
              <a:off x="4245" y="1568"/>
              <a:ext cx="221" cy="30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lIns="73025" tIns="36512" rIns="73025" bIns="36512"/>
            <a:lstStyle/>
            <a:p>
              <a:endParaRPr lang="sk-SK"/>
            </a:p>
          </p:txBody>
        </p:sp>
      </p:grpSp>
    </p:spTree>
    <p:extLst>
      <p:ext uri="{BB962C8B-B14F-4D97-AF65-F5344CB8AC3E}">
        <p14:creationId xmlns:p14="http://schemas.microsoft.com/office/powerpoint/2010/main" val="4050106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sk-SK" smtClean="0"/>
              <a:t>Činnosť EIGRP</a:t>
            </a:r>
          </a:p>
        </p:txBody>
      </p:sp>
      <p:sp>
        <p:nvSpPr>
          <p:cNvPr id="337923" name="Rectangle 3"/>
          <p:cNvSpPr>
            <a:spLocks noGrp="1" noChangeArrowheads="1"/>
          </p:cNvSpPr>
          <p:nvPr>
            <p:ph idx="1"/>
          </p:nvPr>
        </p:nvSpPr>
        <p:spPr/>
        <p:txBody>
          <a:bodyPr>
            <a:normAutofit fontScale="92500" lnSpcReduction="10000"/>
          </a:bodyPr>
          <a:lstStyle/>
          <a:p>
            <a:r>
              <a:rPr lang="sk-SK" dirty="0" smtClean="0"/>
              <a:t>Feasible Distance sa môže zmeniť len týmito spôsobmi:</a:t>
            </a:r>
          </a:p>
          <a:p>
            <a:pPr lvl="1"/>
            <a:r>
              <a:rPr lang="sk-SK" dirty="0" smtClean="0"/>
              <a:t>Ak sa smerovač v pasívnom stave dozvie o novej, ešte kratšej ceste</a:t>
            </a:r>
            <a:br>
              <a:rPr lang="sk-SK" dirty="0" smtClean="0"/>
            </a:br>
            <a:r>
              <a:rPr lang="sk-SK" dirty="0" smtClean="0"/>
              <a:t>k cieľu, rovno ju začne používať a súčasne aktualizuje aj FD</a:t>
            </a:r>
          </a:p>
          <a:p>
            <a:pPr lvl="1"/>
            <a:r>
              <a:rPr lang="sk-SK" dirty="0" smtClean="0"/>
              <a:t>Alebo prejde do aktívneho stavu, vyvolá difúzny výpočet a po jeho skončení a opätovnom návrate do pasívneho stavu zoberie dĺžku novej nájdenej najkratšej cesty ako FD (tá môže byť i vyššia než predchádzajúca, ak pôvodná najkratšia cesta zanikla)</a:t>
            </a:r>
          </a:p>
          <a:p>
            <a:r>
              <a:rPr lang="sk-SK" dirty="0" smtClean="0"/>
              <a:t>FD sa môže v pasívnom stave len znižovať</a:t>
            </a:r>
          </a:p>
          <a:p>
            <a:pPr lvl="1"/>
            <a:r>
              <a:rPr lang="sk-SK" dirty="0" smtClean="0"/>
              <a:t>Akonáhle musí vzrásť, znamená to aktívny stav a difúzny výpočet</a:t>
            </a:r>
          </a:p>
          <a:p>
            <a:r>
              <a:rPr lang="sk-SK" dirty="0" smtClean="0"/>
              <a:t>Presná formulácia Feasible Distance v EIGRP:</a:t>
            </a:r>
          </a:p>
          <a:p>
            <a:pPr lvl="1"/>
            <a:r>
              <a:rPr lang="sk-SK" dirty="0" smtClean="0"/>
              <a:t>Minimum vzdialenosti do cieľovej siete od posledného prechodu EIGRP z aktívneho do pasívneho stavu pre túto sieť</a:t>
            </a:r>
            <a:endParaRPr lang="sk-SK" dirty="0" smtClean="0"/>
          </a:p>
          <a:p>
            <a:r>
              <a:rPr lang="sk-SK" dirty="0" smtClean="0"/>
              <a:t>Voľná </a:t>
            </a:r>
            <a:r>
              <a:rPr lang="sk-SK" dirty="0" smtClean="0"/>
              <a:t>formulácia </a:t>
            </a:r>
            <a:r>
              <a:rPr lang="sk-SK" dirty="0" smtClean="0"/>
              <a:t>Feasibility Condition (RD</a:t>
            </a:r>
            <a:r>
              <a:rPr lang="en-US" dirty="0" smtClean="0"/>
              <a:t>&lt;FD)</a:t>
            </a:r>
            <a:r>
              <a:rPr lang="sk-SK" dirty="0" smtClean="0"/>
              <a:t>:</a:t>
            </a:r>
            <a:endParaRPr lang="sk-SK" dirty="0" smtClean="0"/>
          </a:p>
          <a:p>
            <a:pPr lvl="1"/>
            <a:r>
              <a:rPr lang="sk-SK" dirty="0" smtClean="0"/>
              <a:t>Ak je náš sused k cieľu bližšie, než sme my kedykoľvek </a:t>
            </a:r>
            <a:r>
              <a:rPr lang="sk-SK" dirty="0" smtClean="0"/>
              <a:t>boli</a:t>
            </a:r>
            <a:r>
              <a:rPr lang="sk-SK" dirty="0"/>
              <a:t> </a:t>
            </a:r>
            <a:r>
              <a:rPr lang="sk-SK" dirty="0" smtClean="0"/>
              <a:t>(od posledného aktívneho hľadania najkratšej cesty)</a:t>
            </a:r>
            <a:r>
              <a:rPr lang="sk-SK" dirty="0" smtClean="0"/>
              <a:t>, </a:t>
            </a:r>
            <a:r>
              <a:rPr lang="sk-SK" dirty="0" smtClean="0"/>
              <a:t>nemôže byť na smerovacej slučke, ktorá sa uzatvára cez nás</a:t>
            </a:r>
            <a:endParaRPr lang="sk-SK" dirty="0"/>
          </a:p>
        </p:txBody>
      </p:sp>
    </p:spTree>
    <p:extLst>
      <p:ext uri="{BB962C8B-B14F-4D97-AF65-F5344CB8AC3E}">
        <p14:creationId xmlns:p14="http://schemas.microsoft.com/office/powerpoint/2010/main" val="3522946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rmAutofit fontScale="90000"/>
          </a:bodyPr>
          <a:lstStyle/>
          <a:p>
            <a:r>
              <a:rPr lang="sk-SK" smtClean="0"/>
              <a:t>Enhanced Interior Gateway Routing Protocol</a:t>
            </a:r>
            <a:endParaRPr lang="sk-SK"/>
          </a:p>
        </p:txBody>
      </p:sp>
      <p:sp>
        <p:nvSpPr>
          <p:cNvPr id="320515" name="Rectangle 3"/>
          <p:cNvSpPr>
            <a:spLocks noGrp="1" noChangeArrowheads="1"/>
          </p:cNvSpPr>
          <p:nvPr>
            <p:ph idx="1"/>
          </p:nvPr>
        </p:nvSpPr>
        <p:spPr/>
        <p:txBody>
          <a:bodyPr>
            <a:normAutofit fontScale="92500" lnSpcReduction="10000"/>
          </a:bodyPr>
          <a:lstStyle/>
          <a:p>
            <a:r>
              <a:rPr lang="sk-SK" dirty="0" smtClean="0"/>
              <a:t>Smerovací protokol EIGRP je </a:t>
            </a:r>
            <a:r>
              <a:rPr lang="sk-SK" dirty="0" smtClean="0">
                <a:solidFill>
                  <a:schemeClr val="tx2"/>
                </a:solidFill>
              </a:rPr>
              <a:t>proprietárny</a:t>
            </a:r>
            <a:r>
              <a:rPr lang="sk-SK" dirty="0" smtClean="0"/>
              <a:t> protokol fy Cisco vyvinutý v spolupráci s inštitútom SRI</a:t>
            </a:r>
            <a:r>
              <a:rPr lang="en-US" dirty="0" smtClean="0"/>
              <a:t> International</a:t>
            </a:r>
            <a:endParaRPr lang="sk-SK" dirty="0" smtClean="0"/>
          </a:p>
          <a:p>
            <a:pPr lvl="1"/>
            <a:r>
              <a:rPr lang="sk-SK" dirty="0" smtClean="0"/>
              <a:t>Je náhradou svojho predchodcu IGRP</a:t>
            </a:r>
          </a:p>
          <a:p>
            <a:pPr lvl="1"/>
            <a:r>
              <a:rPr lang="sk-SK" dirty="0" smtClean="0"/>
              <a:t>Okrem podobnosti vo výpočte metriky je však EIGRP zvnútra od základu prepracovaný protokol</a:t>
            </a:r>
          </a:p>
          <a:p>
            <a:r>
              <a:rPr lang="sk-SK" dirty="0" smtClean="0"/>
              <a:t>EIGRP je pokročilý classless distance-vector protokol využívajúci ojedinelé prístupy</a:t>
            </a:r>
          </a:p>
          <a:p>
            <a:pPr lvl="1"/>
            <a:r>
              <a:rPr lang="sk-SK" dirty="0" smtClean="0"/>
              <a:t>Difúzne výpočty</a:t>
            </a:r>
          </a:p>
          <a:p>
            <a:pPr lvl="1"/>
            <a:r>
              <a:rPr lang="sk-SK" dirty="0" smtClean="0"/>
              <a:t>Kontrolu na bezslučkovosť uvažovanej cesty</a:t>
            </a:r>
          </a:p>
          <a:p>
            <a:pPr lvl="1"/>
            <a:r>
              <a:rPr lang="sk-SK" dirty="0" smtClean="0"/>
              <a:t>Osobitný spoľahlivý transportný protokol pre unicast i multicast</a:t>
            </a:r>
          </a:p>
          <a:p>
            <a:pPr lvl="1"/>
            <a:r>
              <a:rPr lang="sk-SK" dirty="0" smtClean="0"/>
              <a:t>Detekciu susedov a udržiavanie prehľadu o ich existencii</a:t>
            </a:r>
          </a:p>
          <a:p>
            <a:pPr lvl="1"/>
            <a:r>
              <a:rPr lang="sk-SK" dirty="0" smtClean="0"/>
              <a:t>Rozosielanie čiastočných (partial) ohraničených (bounded) aktualizácií v momente zmeny (event-based), bez periodických aktualizácií</a:t>
            </a:r>
          </a:p>
          <a:p>
            <a:r>
              <a:rPr lang="sk-SK" dirty="0" smtClean="0"/>
              <a:t>V súčasnosti je to </a:t>
            </a:r>
            <a:r>
              <a:rPr lang="sk-SK" dirty="0" smtClean="0">
                <a:solidFill>
                  <a:schemeClr val="tx2"/>
                </a:solidFill>
              </a:rPr>
              <a:t>jediný</a:t>
            </a:r>
            <a:r>
              <a:rPr lang="sk-SK" dirty="0" smtClean="0"/>
              <a:t> </a:t>
            </a:r>
            <a:r>
              <a:rPr lang="en-US" dirty="0" smtClean="0"/>
              <a:t>r</a:t>
            </a:r>
            <a:r>
              <a:rPr lang="sk-SK" dirty="0" smtClean="0"/>
              <a:t>ozšírený protokol, ktorý pri správnej konfigurácii </a:t>
            </a:r>
            <a:r>
              <a:rPr lang="sk-SK" dirty="0" smtClean="0">
                <a:solidFill>
                  <a:schemeClr val="tx2"/>
                </a:solidFill>
              </a:rPr>
              <a:t>garantuje</a:t>
            </a:r>
            <a:r>
              <a:rPr lang="sk-SK" dirty="0" smtClean="0"/>
              <a:t> bezslučkovú činnosť</a:t>
            </a:r>
            <a:endParaRPr lang="sk-SK" dirty="0"/>
          </a:p>
        </p:txBody>
      </p:sp>
    </p:spTree>
    <p:extLst>
      <p:ext uri="{BB962C8B-B14F-4D97-AF65-F5344CB8AC3E}">
        <p14:creationId xmlns:p14="http://schemas.microsoft.com/office/powerpoint/2010/main" val="3342478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sk-SK" smtClean="0"/>
              <a:t>Činnosť EIGRP</a:t>
            </a:r>
            <a:br>
              <a:rPr lang="sk-SK" smtClean="0"/>
            </a:br>
            <a:r>
              <a:rPr lang="sk-SK" smtClean="0"/>
              <a:t>Použitie feasible successorov</a:t>
            </a:r>
          </a:p>
        </p:txBody>
      </p:sp>
      <p:sp>
        <p:nvSpPr>
          <p:cNvPr id="21507" name="Rectangle 3"/>
          <p:cNvSpPr>
            <a:spLocks noGrp="1" noChangeArrowheads="1"/>
          </p:cNvSpPr>
          <p:nvPr>
            <p:ph idx="1"/>
          </p:nvPr>
        </p:nvSpPr>
        <p:spPr/>
        <p:txBody>
          <a:bodyPr/>
          <a:lstStyle/>
          <a:p>
            <a:r>
              <a:rPr lang="sk-SK" dirty="0" smtClean="0"/>
              <a:t>EIGRP pre každú cieľovú sieť vo svojej topologickej tabuľke eviduje, akú vzdialenosť ohlásili do tejto siete susedia</a:t>
            </a:r>
          </a:p>
          <a:p>
            <a:r>
              <a:rPr lang="sk-SK" dirty="0" smtClean="0"/>
              <a:t>Ak dôjde k zmene vzdialenosti do cieľovej siete:</a:t>
            </a:r>
          </a:p>
          <a:p>
            <a:pPr lvl="1"/>
            <a:r>
              <a:rPr lang="sk-SK" dirty="0" smtClean="0"/>
              <a:t>Router v topologickej tabuľke nájde pre danú cieľovú sieť suseda, cez ktorého je s aktuálnymi vzdialenosťami cieľová sieť najbližšie</a:t>
            </a:r>
          </a:p>
          <a:p>
            <a:pPr lvl="1"/>
            <a:r>
              <a:rPr lang="sk-SK" dirty="0" smtClean="0"/>
              <a:t>Skontroluje, či tento sused je feasible successor pomocou FC</a:t>
            </a:r>
          </a:p>
          <a:p>
            <a:pPr lvl="2"/>
            <a:r>
              <a:rPr lang="sk-SK" dirty="0" smtClean="0"/>
              <a:t>Ak áno, použije ho ako nový next hop do cieľovej siete. Feasible </a:t>
            </a:r>
            <a:r>
              <a:rPr lang="sk-SK" dirty="0"/>
              <a:t>successora možno použiť ihneď bez difúzneho </a:t>
            </a:r>
            <a:r>
              <a:rPr lang="sk-SK" dirty="0" smtClean="0"/>
              <a:t>výpočtu</a:t>
            </a:r>
          </a:p>
          <a:p>
            <a:pPr lvl="2"/>
            <a:r>
              <a:rPr lang="sk-SK" dirty="0" smtClean="0"/>
              <a:t>Ak sused nespĺňa FC alebo ak vôbec v topologickej tabuľke nemožno k cieľovej sieti suseda nájsť, spúšťa sa difúzny výpočet</a:t>
            </a:r>
          </a:p>
          <a:p>
            <a:r>
              <a:rPr lang="sk-SK" dirty="0" smtClean="0"/>
              <a:t>Feasible successor nemusí byť nutne použitý, ak neponúka ďalšiu najkratšiu vzdialenosť</a:t>
            </a:r>
          </a:p>
        </p:txBody>
      </p:sp>
    </p:spTree>
    <p:extLst>
      <p:ext uri="{BB962C8B-B14F-4D97-AF65-F5344CB8AC3E}">
        <p14:creationId xmlns:p14="http://schemas.microsoft.com/office/powerpoint/2010/main" val="4248622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fontScale="90000"/>
          </a:bodyPr>
          <a:lstStyle/>
          <a:p>
            <a:pPr>
              <a:defRPr/>
            </a:pPr>
            <a:r>
              <a:rPr lang="sk-SK" sz="2800"/>
              <a:t>Činnosť EIGRP</a:t>
            </a:r>
            <a:br>
              <a:rPr lang="sk-SK" sz="2800"/>
            </a:br>
            <a:r>
              <a:rPr lang="sk-SK" sz="2800"/>
              <a:t>Použitie feasible successorov</a:t>
            </a:r>
          </a:p>
        </p:txBody>
      </p:sp>
      <p:sp>
        <p:nvSpPr>
          <p:cNvPr id="22531" name="Rectangle 3"/>
          <p:cNvSpPr>
            <a:spLocks noGrp="1" noChangeArrowheads="1"/>
          </p:cNvSpPr>
          <p:nvPr>
            <p:ph type="body" idx="1"/>
          </p:nvPr>
        </p:nvSpPr>
        <p:spPr>
          <a:xfrm>
            <a:off x="107504" y="1466850"/>
            <a:ext cx="5904458" cy="4641850"/>
          </a:xfrm>
        </p:spPr>
        <p:txBody>
          <a:bodyPr>
            <a:normAutofit/>
          </a:bodyPr>
          <a:lstStyle/>
          <a:p>
            <a:pPr marL="176213" indent="-176213"/>
            <a:r>
              <a:rPr lang="sk-SK" dirty="0" smtClean="0"/>
              <a:t>V ustálenej topológii cesta z A do E:</a:t>
            </a:r>
          </a:p>
          <a:p>
            <a:pPr marL="534988" lvl="1" indent="-174625"/>
            <a:r>
              <a:rPr lang="sk-SK" dirty="0" smtClean="0"/>
              <a:t>Cez B za 20, najlepšia, z toho FD = 20</a:t>
            </a:r>
          </a:p>
          <a:p>
            <a:pPr marL="534988" lvl="1" indent="-174625"/>
            <a:r>
              <a:rPr lang="sk-SK" dirty="0" smtClean="0"/>
              <a:t>Cez C za 25, C vyhovuje FC (10 &lt; 20)</a:t>
            </a:r>
          </a:p>
          <a:p>
            <a:pPr marL="534988" lvl="1" indent="-174625"/>
            <a:r>
              <a:rPr lang="sk-SK" dirty="0" smtClean="0"/>
              <a:t>Cez D za 21, D nevyhovuje FC (20 &lt; 20)</a:t>
            </a:r>
          </a:p>
          <a:p>
            <a:pPr marL="176213" indent="-176213"/>
            <a:r>
              <a:rPr lang="sk-SK" dirty="0" smtClean="0"/>
              <a:t>Po výpadku B:</a:t>
            </a:r>
          </a:p>
          <a:p>
            <a:pPr marL="534988" lvl="1" indent="-174625"/>
            <a:r>
              <a:rPr lang="sk-SK" dirty="0" smtClean="0"/>
              <a:t>A vie, že najkratšia cesta ide cez D,</a:t>
            </a:r>
            <a:br>
              <a:rPr lang="sk-SK" dirty="0" smtClean="0"/>
            </a:br>
            <a:r>
              <a:rPr lang="sk-SK" dirty="0" smtClean="0"/>
              <a:t>ale nevyhovuje FC. Spustí preto</a:t>
            </a:r>
            <a:br>
              <a:rPr lang="sk-SK" dirty="0" smtClean="0"/>
            </a:br>
            <a:r>
              <a:rPr lang="sk-SK" dirty="0" smtClean="0"/>
              <a:t>difúzny výpočet</a:t>
            </a:r>
          </a:p>
          <a:p>
            <a:pPr marL="890588" lvl="2" indent="-174625"/>
            <a:r>
              <a:rPr lang="sk-SK" dirty="0" smtClean="0"/>
              <a:t>Ak by sa A uspokojil s C, potom by prišiel o možnosť využívať kratšiu cestu</a:t>
            </a:r>
          </a:p>
        </p:txBody>
      </p:sp>
      <p:pic>
        <p:nvPicPr>
          <p:cNvPr id="22532" name="Picture 4"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463" y="2241550"/>
            <a:ext cx="29908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879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sk-SK" smtClean="0"/>
              <a:t>Činnosť EIGRP</a:t>
            </a:r>
          </a:p>
        </p:txBody>
      </p:sp>
      <p:sp>
        <p:nvSpPr>
          <p:cNvPr id="23555" name="Rectangle 3"/>
          <p:cNvSpPr>
            <a:spLocks noGrp="1" noChangeArrowheads="1"/>
          </p:cNvSpPr>
          <p:nvPr>
            <p:ph idx="1"/>
          </p:nvPr>
        </p:nvSpPr>
        <p:spPr/>
        <p:txBody>
          <a:bodyPr/>
          <a:lstStyle/>
          <a:p>
            <a:r>
              <a:rPr lang="sk-SK" dirty="0" smtClean="0"/>
              <a:t>Samotný difúzny výpočet v prípade EIGRP je triviálny</a:t>
            </a:r>
          </a:p>
          <a:p>
            <a:pPr lvl="1"/>
            <a:r>
              <a:rPr lang="sk-SK" dirty="0" smtClean="0"/>
              <a:t>Router, ktorý štartuje difúzny výpočet cesty do nejakej siete, posiela tzv. query paket, v ktorom uvedie svoju novú vzdialenosť do tejto siete cez súčasného successora (môže byť nekonečná)</a:t>
            </a:r>
          </a:p>
          <a:p>
            <a:pPr lvl="1"/>
            <a:r>
              <a:rPr lang="sk-SK" dirty="0" smtClean="0"/>
              <a:t>Susedia, ktorí tento paket dostanú, si na jeho základe aktualizujú topologické tabuľky, a</a:t>
            </a:r>
          </a:p>
          <a:p>
            <a:pPr lvl="2"/>
            <a:r>
              <a:rPr lang="sk-SK" dirty="0" smtClean="0"/>
              <a:t>Pokiaľ im informácia v prijatej query nespôsobila podľa FC stratu cesty, iba odpovedia svojou vlastnou </a:t>
            </a:r>
            <a:r>
              <a:rPr lang="sk-SK" dirty="0" smtClean="0"/>
              <a:t>vzdialenosťou po zohľadnení vyššej vzdialenosti v prijatej query</a:t>
            </a:r>
            <a:endParaRPr lang="sk-SK" dirty="0" smtClean="0"/>
          </a:p>
          <a:p>
            <a:pPr lvl="2"/>
            <a:r>
              <a:rPr lang="sk-SK" dirty="0" smtClean="0"/>
              <a:t>Ak ale prijatá informácia spôsobila, že do daného cieľa už nepoznajú successora ani vhodného feasible successora, sami sa opýtajú svojich susedov týmto istým </a:t>
            </a:r>
            <a:r>
              <a:rPr lang="sk-SK" dirty="0" smtClean="0"/>
              <a:t>algoritmom a vyčkajú na všetky odpovede</a:t>
            </a:r>
            <a:endParaRPr lang="sk-SK" dirty="0" smtClean="0"/>
          </a:p>
          <a:p>
            <a:r>
              <a:rPr lang="sk-SK" dirty="0" smtClean="0"/>
              <a:t>Fakticky žiaden extra výpočet, iba otázka – odpoveď!</a:t>
            </a:r>
          </a:p>
        </p:txBody>
      </p:sp>
    </p:spTree>
    <p:extLst>
      <p:ext uri="{BB962C8B-B14F-4D97-AF65-F5344CB8AC3E}">
        <p14:creationId xmlns:p14="http://schemas.microsoft.com/office/powerpoint/2010/main" val="2935253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ontent Placeholder 3"/>
          <p:cNvSpPr txBox="1">
            <a:spLocks/>
          </p:cNvSpPr>
          <p:nvPr/>
        </p:nvSpPr>
        <p:spPr>
          <a:xfrm>
            <a:off x="293689" y="2220683"/>
            <a:ext cx="8523740" cy="2002974"/>
          </a:xfrm>
          <a:prstGeom prst="rect">
            <a:avLst/>
          </a:prstGeom>
          <a:solidFill>
            <a:schemeClr val="bg1">
              <a:lumMod val="95000"/>
            </a:schemeClr>
          </a:solidFill>
          <a:ln w="28575">
            <a:solidFill>
              <a:schemeClr val="tx1"/>
            </a:solidFill>
          </a:ln>
        </p:spPr>
        <p:txBody>
          <a:bodyPr>
            <a:noAutofit/>
          </a:bodyPr>
          <a:lstStyle/>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16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Zobrazi</a:t>
            </a: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16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len</a:t>
            </a:r>
            <a:r>
              <a:rPr lang="sk-SK" sz="1600" kern="0" dirty="0">
                <a:latin typeface="Courier New" pitchFamily="49" charset="0"/>
                <a:cs typeface="Courier New" pitchFamily="49" charset="0"/>
              </a:rPr>
              <a:t> </a:t>
            </a:r>
            <a:r>
              <a:rPr lang="sk-SK" sz="1600" kern="0" dirty="0" smtClean="0">
                <a:latin typeface="Courier New" pitchFamily="49" charset="0"/>
                <a:cs typeface="Courier New" pitchFamily="49" charset="0"/>
              </a:rPr>
              <a:t>successorov a feasible successorov</a:t>
            </a:r>
            <a:endPar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R1# </a:t>
            </a:r>
            <a:r>
              <a:rPr kumimoji="0" lang="en-US"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show ip eigrp topology</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IP-EIGRP Topology Table for AS(100)/ID(192.168.1.101)</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Codes: P - Passive, A - Active, U - Update, Q - Query, R - Reply,</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r - reply Status, s - sia Status</a:t>
            </a: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P 172.17.0.0/16, 1 successors, FD is 40514560</a:t>
            </a:r>
          </a:p>
          <a:p>
            <a:pPr marL="236538" lvl="0" indent="-236538" algn="l" defTabSz="814388" eaLnBrk="1" hangingPunct="1">
              <a:lnSpc>
                <a:spcPct val="100000"/>
              </a:lnSpc>
              <a:spcBef>
                <a:spcPts val="0"/>
              </a:spcBef>
              <a:buClr>
                <a:srgbClr val="708CA1"/>
              </a:buCl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via 192.168.1.102 (40514560/28160</a:t>
            </a:r>
            <a:r>
              <a:rPr lang="en-US" sz="1600" kern="0" dirty="0" smtClean="0">
                <a:latin typeface="Courier New" pitchFamily="49" charset="0"/>
                <a:cs typeface="Courier New" pitchFamily="49" charset="0"/>
              </a:rPr>
              <a:t>), Serial0/0/1</a:t>
            </a:r>
          </a:p>
          <a:p>
            <a:pPr marL="236538" lvl="0" indent="-236538" algn="l" defTabSz="814388" eaLnBrk="1" hangingPunct="1">
              <a:lnSpc>
                <a:spcPct val="100000"/>
              </a:lnSpc>
              <a:spcBef>
                <a:spcPts val="0"/>
              </a:spcBef>
              <a:buClr>
                <a:srgbClr val="708CA1"/>
              </a:buClr>
            </a:pPr>
            <a:r>
              <a:rPr lang="en-US" sz="1600" kern="0" dirty="0" smtClean="0">
                <a:latin typeface="Courier New" pitchFamily="49" charset="0"/>
                <a:cs typeface="Courier New" pitchFamily="49" charset="0"/>
              </a:rPr>
              <a:t>R1# </a:t>
            </a:r>
            <a:endPar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a:p>
            <a:pPr marL="236538" marR="0" lvl="0" indent="-236538" algn="l" defTabSz="814388" rtl="0" eaLnBrk="1" fontAlgn="base" latinLnBrk="0" hangingPunct="1">
              <a:lnSpc>
                <a:spcPct val="100000"/>
              </a:lnSpc>
              <a:spcBef>
                <a:spcPts val="0"/>
              </a:spcBef>
              <a:spcAft>
                <a:spcPct val="0"/>
              </a:spcAft>
              <a:buClr>
                <a:srgbClr val="708CA1"/>
              </a:buClr>
              <a:buSzTx/>
              <a:tabLst/>
              <a:defRPr/>
            </a:pPr>
            <a:endPar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64" name="Rectangle 63"/>
          <p:cNvSpPr/>
          <p:nvPr/>
        </p:nvSpPr>
        <p:spPr bwMode="auto">
          <a:xfrm>
            <a:off x="625667" y="3454269"/>
            <a:ext cx="1647270" cy="242519"/>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sp>
        <p:nvSpPr>
          <p:cNvPr id="47" name="Rectangle 46"/>
          <p:cNvSpPr/>
          <p:nvPr/>
        </p:nvSpPr>
        <p:spPr bwMode="auto">
          <a:xfrm>
            <a:off x="353125" y="3454268"/>
            <a:ext cx="154875" cy="228732"/>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sk-SK" dirty="0" smtClean="0"/>
              <a:t>Topologická tabuľka </a:t>
            </a:r>
            <a:r>
              <a:rPr lang="sk-SK" dirty="0" smtClean="0"/>
              <a:t>v EIGRP</a:t>
            </a:r>
            <a:endParaRPr lang="en-US" dirty="0"/>
          </a:p>
        </p:txBody>
      </p:sp>
      <p:sp>
        <p:nvSpPr>
          <p:cNvPr id="25" name="TextBox 24"/>
          <p:cNvSpPr txBox="1"/>
          <p:nvPr/>
        </p:nvSpPr>
        <p:spPr>
          <a:xfrm>
            <a:off x="293688" y="4522788"/>
            <a:ext cx="1354016" cy="590931"/>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Indikuje, či je sieť v Active alebo Passive stave</a:t>
            </a:r>
            <a:endParaRPr lang="en-US" sz="1200" dirty="0"/>
          </a:p>
        </p:txBody>
      </p:sp>
      <p:sp>
        <p:nvSpPr>
          <p:cNvPr id="29" name="TextBox 28"/>
          <p:cNvSpPr txBox="1"/>
          <p:nvPr/>
        </p:nvSpPr>
        <p:spPr>
          <a:xfrm>
            <a:off x="683568" y="1479550"/>
            <a:ext cx="1554540" cy="258532"/>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Cieľová sieť</a:t>
            </a:r>
            <a:endParaRPr lang="en-US" sz="1200" dirty="0"/>
          </a:p>
        </p:txBody>
      </p:sp>
      <p:sp>
        <p:nvSpPr>
          <p:cNvPr id="32" name="TextBox 31"/>
          <p:cNvSpPr txBox="1"/>
          <p:nvPr/>
        </p:nvSpPr>
        <p:spPr>
          <a:xfrm>
            <a:off x="2555777" y="1396451"/>
            <a:ext cx="1660926" cy="590931"/>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Počet </a:t>
            </a:r>
            <a:r>
              <a:rPr lang="en-US" sz="1200" dirty="0" smtClean="0"/>
              <a:t>successor</a:t>
            </a:r>
            <a:r>
              <a:rPr lang="sk-SK" sz="1200" dirty="0" smtClean="0"/>
              <a:t>ov (feasible successori tu nie sú započítaní)</a:t>
            </a:r>
            <a:endParaRPr lang="en-US" sz="1200" dirty="0"/>
          </a:p>
        </p:txBody>
      </p:sp>
      <p:sp>
        <p:nvSpPr>
          <p:cNvPr id="40" name="TextBox 39"/>
          <p:cNvSpPr txBox="1"/>
          <p:nvPr/>
        </p:nvSpPr>
        <p:spPr>
          <a:xfrm>
            <a:off x="1907704" y="4605887"/>
            <a:ext cx="1569275" cy="424732"/>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sk-SK" sz="1200" dirty="0" smtClean="0"/>
              <a:t>IP adresa daného suseda</a:t>
            </a:r>
            <a:endParaRPr lang="en-US" sz="1200" dirty="0" smtClean="0"/>
          </a:p>
        </p:txBody>
      </p:sp>
      <p:sp>
        <p:nvSpPr>
          <p:cNvPr id="42" name="TextBox 41"/>
          <p:cNvSpPr txBox="1"/>
          <p:nvPr/>
        </p:nvSpPr>
        <p:spPr>
          <a:xfrm>
            <a:off x="6311031" y="4522788"/>
            <a:ext cx="1535723" cy="757130"/>
          </a:xfrm>
          <a:prstGeom prst="rect">
            <a:avLst/>
          </a:prstGeom>
          <a:solidFill>
            <a:srgbClr val="FFFF99"/>
          </a:solidFill>
          <a:ln w="19050">
            <a:solidFill>
              <a:schemeClr val="tx1"/>
            </a:solidFill>
          </a:ln>
        </p:spPr>
        <p:txBody>
          <a:bodyPr wrap="square" lIns="45720" rIns="45720" rtlCol="0" anchor="ctr" anchorCtr="0">
            <a:spAutoFit/>
          </a:bodyPr>
          <a:lstStyle/>
          <a:p>
            <a:pPr algn="l"/>
            <a:r>
              <a:rPr lang="sk-SK" sz="1200" dirty="0" smtClean="0"/>
              <a:t>Výstupné rozhranie použité na dosiahnutie danej siete</a:t>
            </a:r>
            <a:endParaRPr lang="en-US" sz="1200" dirty="0"/>
          </a:p>
        </p:txBody>
      </p:sp>
      <p:cxnSp>
        <p:nvCxnSpPr>
          <p:cNvPr id="62" name="Straight Arrow Connector 61"/>
          <p:cNvCxnSpPr>
            <a:endCxn id="47" idx="2"/>
          </p:cNvCxnSpPr>
          <p:nvPr/>
        </p:nvCxnSpPr>
        <p:spPr bwMode="auto">
          <a:xfrm rot="16200000" flipV="1">
            <a:off x="248079" y="3865484"/>
            <a:ext cx="826726" cy="46175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6" name="Straight Arrow Connector 65"/>
          <p:cNvCxnSpPr>
            <a:stCxn id="29" idx="2"/>
            <a:endCxn id="64" idx="0"/>
          </p:cNvCxnSpPr>
          <p:nvPr/>
        </p:nvCxnSpPr>
        <p:spPr bwMode="auto">
          <a:xfrm flipH="1">
            <a:off x="1449302" y="1738082"/>
            <a:ext cx="11536" cy="1716187"/>
          </a:xfrm>
          <a:prstGeom prst="straightConnector1">
            <a:avLst/>
          </a:prstGeom>
          <a:solidFill>
            <a:schemeClr val="bg1"/>
          </a:solidFill>
          <a:ln w="28575">
            <a:solidFill>
              <a:schemeClr val="tx1"/>
            </a:solidFill>
            <a:tailEnd type="arrow"/>
          </a:ln>
        </p:spPr>
      </p:cxnSp>
      <p:sp>
        <p:nvSpPr>
          <p:cNvPr id="70" name="Rectangle 69"/>
          <p:cNvSpPr/>
          <p:nvPr/>
        </p:nvSpPr>
        <p:spPr bwMode="auto">
          <a:xfrm>
            <a:off x="2390503" y="3452812"/>
            <a:ext cx="1660793" cy="243977"/>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cxnSp>
        <p:nvCxnSpPr>
          <p:cNvPr id="85" name="Straight Arrow Connector 84"/>
          <p:cNvCxnSpPr>
            <a:stCxn id="32" idx="2"/>
            <a:endCxn id="70" idx="0"/>
          </p:cNvCxnSpPr>
          <p:nvPr/>
        </p:nvCxnSpPr>
        <p:spPr bwMode="auto">
          <a:xfrm flipH="1">
            <a:off x="3220900" y="1987382"/>
            <a:ext cx="165340" cy="146543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04" name="TextBox 103"/>
          <p:cNvSpPr txBox="1"/>
          <p:nvPr/>
        </p:nvSpPr>
        <p:spPr>
          <a:xfrm>
            <a:off x="4377334" y="1425444"/>
            <a:ext cx="3651049" cy="590931"/>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en-US" sz="1200" dirty="0" smtClean="0"/>
              <a:t>Feasible distance (FD) </a:t>
            </a:r>
            <a:r>
              <a:rPr lang="sk-SK" sz="1200" dirty="0" smtClean="0"/>
              <a:t>do danej </a:t>
            </a:r>
            <a:r>
              <a:rPr lang="sk-SK" sz="1200" dirty="0" smtClean="0"/>
              <a:t>siete, nemusí sa zhodovať s momentálnou vzdialenosťou (môže byť aj menšia)</a:t>
            </a:r>
            <a:endParaRPr lang="en-US" sz="1200" dirty="0"/>
          </a:p>
        </p:txBody>
      </p:sp>
      <p:sp>
        <p:nvSpPr>
          <p:cNvPr id="55" name="Rectangle 54"/>
          <p:cNvSpPr/>
          <p:nvPr/>
        </p:nvSpPr>
        <p:spPr bwMode="auto">
          <a:xfrm>
            <a:off x="4457060" y="3452814"/>
            <a:ext cx="1583001" cy="243975"/>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cxnSp>
        <p:nvCxnSpPr>
          <p:cNvPr id="56" name="Straight Arrow Connector 55"/>
          <p:cNvCxnSpPr>
            <a:stCxn id="104" idx="2"/>
            <a:endCxn id="55" idx="0"/>
          </p:cNvCxnSpPr>
          <p:nvPr/>
        </p:nvCxnSpPr>
        <p:spPr bwMode="auto">
          <a:xfrm flipH="1">
            <a:off x="5248561" y="2016375"/>
            <a:ext cx="954298" cy="143643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78" name="Rectangle 77"/>
          <p:cNvSpPr/>
          <p:nvPr/>
        </p:nvSpPr>
        <p:spPr bwMode="auto">
          <a:xfrm>
            <a:off x="1735311" y="3753565"/>
            <a:ext cx="1911230" cy="232283"/>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sp>
        <p:nvSpPr>
          <p:cNvPr id="79" name="TextBox 78"/>
          <p:cNvSpPr txBox="1"/>
          <p:nvPr/>
        </p:nvSpPr>
        <p:spPr>
          <a:xfrm>
            <a:off x="3640012" y="4510694"/>
            <a:ext cx="1153213" cy="590931"/>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sk-SK" sz="1200" dirty="0" smtClean="0"/>
              <a:t>Celková vzdialenosť cez daného suseda</a:t>
            </a:r>
            <a:endParaRPr lang="en-US" sz="1200" dirty="0" smtClean="0"/>
          </a:p>
        </p:txBody>
      </p:sp>
      <p:sp>
        <p:nvSpPr>
          <p:cNvPr id="80" name="TextBox 79"/>
          <p:cNvSpPr txBox="1"/>
          <p:nvPr/>
        </p:nvSpPr>
        <p:spPr>
          <a:xfrm>
            <a:off x="4968990" y="4605888"/>
            <a:ext cx="1113693" cy="923330"/>
          </a:xfrm>
          <a:prstGeom prst="rect">
            <a:avLst/>
          </a:prstGeom>
          <a:solidFill>
            <a:srgbClr val="FFFF99"/>
          </a:solidFill>
          <a:ln w="19050">
            <a:solidFill>
              <a:schemeClr val="tx1"/>
            </a:solidFill>
          </a:ln>
        </p:spPr>
        <p:txBody>
          <a:bodyPr wrap="square" lIns="45720" rIns="45720" rtlCol="0" anchor="ctr" anchorCtr="0">
            <a:spAutoFit/>
          </a:bodyPr>
          <a:lstStyle/>
          <a:p>
            <a:pPr algn="l" defTabSz="814388">
              <a:spcBef>
                <a:spcPct val="50000"/>
              </a:spcBef>
              <a:defRPr/>
            </a:pPr>
            <a:r>
              <a:rPr lang="sk-SK" sz="1200" dirty="0" smtClean="0"/>
              <a:t>Reported</a:t>
            </a:r>
            <a:r>
              <a:rPr lang="sk-SK" sz="1200" dirty="0"/>
              <a:t> </a:t>
            </a:r>
            <a:r>
              <a:rPr lang="sk-SK" sz="1200" dirty="0" smtClean="0"/>
              <a:t>resp. </a:t>
            </a:r>
            <a:r>
              <a:rPr lang="en-US" sz="1200" dirty="0" smtClean="0"/>
              <a:t>Advertised distance (</a:t>
            </a:r>
            <a:r>
              <a:rPr lang="sk-SK" sz="1200" dirty="0" smtClean="0"/>
              <a:t>RD/</a:t>
            </a:r>
            <a:r>
              <a:rPr lang="en-US" sz="1200" dirty="0" smtClean="0"/>
              <a:t>AD) </a:t>
            </a:r>
            <a:r>
              <a:rPr lang="sk-SK" sz="1200" dirty="0" smtClean="0"/>
              <a:t>suseda</a:t>
            </a:r>
            <a:endParaRPr lang="en-US" sz="1200" dirty="0" smtClean="0"/>
          </a:p>
        </p:txBody>
      </p:sp>
      <p:cxnSp>
        <p:nvCxnSpPr>
          <p:cNvPr id="81" name="Straight Arrow Connector 80"/>
          <p:cNvCxnSpPr>
            <a:stCxn id="40" idx="0"/>
            <a:endCxn id="78" idx="2"/>
          </p:cNvCxnSpPr>
          <p:nvPr/>
        </p:nvCxnSpPr>
        <p:spPr bwMode="auto">
          <a:xfrm flipH="1" flipV="1">
            <a:off x="2690926" y="3985848"/>
            <a:ext cx="1416" cy="62003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82" name="Rectangle 81"/>
          <p:cNvSpPr/>
          <p:nvPr/>
        </p:nvSpPr>
        <p:spPr bwMode="auto">
          <a:xfrm>
            <a:off x="3704653" y="3753566"/>
            <a:ext cx="1024101" cy="230605"/>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cxnSp>
        <p:nvCxnSpPr>
          <p:cNvPr id="83" name="Straight Arrow Connector 82"/>
          <p:cNvCxnSpPr>
            <a:stCxn id="79" idx="0"/>
            <a:endCxn id="82" idx="2"/>
          </p:cNvCxnSpPr>
          <p:nvPr/>
        </p:nvCxnSpPr>
        <p:spPr bwMode="auto">
          <a:xfrm flipV="1">
            <a:off x="4216619" y="3984171"/>
            <a:ext cx="85" cy="52652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84" name="Rectangle 83"/>
          <p:cNvSpPr/>
          <p:nvPr/>
        </p:nvSpPr>
        <p:spPr bwMode="auto">
          <a:xfrm>
            <a:off x="4793225" y="3753567"/>
            <a:ext cx="680112" cy="243667"/>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cxnSp>
        <p:nvCxnSpPr>
          <p:cNvPr id="86" name="Straight Arrow Connector 85"/>
          <p:cNvCxnSpPr>
            <a:stCxn id="80" idx="0"/>
            <a:endCxn id="84" idx="2"/>
          </p:cNvCxnSpPr>
          <p:nvPr/>
        </p:nvCxnSpPr>
        <p:spPr bwMode="auto">
          <a:xfrm flipH="1" flipV="1">
            <a:off x="5133281" y="3997234"/>
            <a:ext cx="392556" cy="60865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87" name="Rectangle 86"/>
          <p:cNvSpPr/>
          <p:nvPr/>
        </p:nvSpPr>
        <p:spPr bwMode="auto">
          <a:xfrm>
            <a:off x="5713070" y="3740505"/>
            <a:ext cx="1432313" cy="269791"/>
          </a:xfrm>
          <a:prstGeom prst="rect">
            <a:avLst/>
          </a:prstGeom>
          <a:solidFill>
            <a:schemeClr val="accent1">
              <a:alpha val="20000"/>
            </a:schemeClr>
          </a:solidFill>
          <a:ln w="9525" cap="flat" cmpd="sng" algn="ctr">
            <a:solidFill>
              <a:schemeClr val="bg2"/>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endParaRPr lang="en-US" dirty="0" smtClean="0"/>
          </a:p>
        </p:txBody>
      </p:sp>
      <p:cxnSp>
        <p:nvCxnSpPr>
          <p:cNvPr id="88" name="Straight Arrow Connector 87"/>
          <p:cNvCxnSpPr>
            <a:stCxn id="42" idx="0"/>
            <a:endCxn id="87" idx="2"/>
          </p:cNvCxnSpPr>
          <p:nvPr/>
        </p:nvCxnSpPr>
        <p:spPr bwMode="auto">
          <a:xfrm rot="16200000" flipV="1">
            <a:off x="6497814" y="3941709"/>
            <a:ext cx="512492" cy="64966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8" name="Content Placeholder 3"/>
          <p:cNvSpPr txBox="1">
            <a:spLocks/>
          </p:cNvSpPr>
          <p:nvPr/>
        </p:nvSpPr>
        <p:spPr>
          <a:xfrm>
            <a:off x="217490" y="5802085"/>
            <a:ext cx="8523740" cy="729343"/>
          </a:xfrm>
          <a:prstGeom prst="rect">
            <a:avLst/>
          </a:prstGeom>
          <a:solidFill>
            <a:schemeClr val="bg1">
              <a:lumMod val="95000"/>
            </a:schemeClr>
          </a:solidFill>
          <a:ln w="28575">
            <a:solidFill>
              <a:schemeClr val="tx1"/>
            </a:solidFill>
          </a:ln>
        </p:spPr>
        <p:txBody>
          <a:bodyPr>
            <a:noAutofit/>
          </a:bodyPr>
          <a:lstStyle/>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 </a:t>
            </a:r>
            <a:r>
              <a:rPr kumimoji="0" lang="en-US" sz="1600" b="0" i="0" u="none" strike="noStrike" kern="0" cap="none" spc="0" normalizeH="0" baseline="0" noProof="0" dirty="0" err="1" smtClean="0">
                <a:ln>
                  <a:noFill/>
                </a:ln>
                <a:solidFill>
                  <a:schemeClr val="tx1"/>
                </a:solidFill>
                <a:effectLst/>
                <a:uLnTx/>
                <a:uFillTx/>
                <a:latin typeface="Courier New" pitchFamily="49" charset="0"/>
                <a:cs typeface="Courier New" pitchFamily="49" charset="0"/>
              </a:rPr>
              <a:t>Zobrazi</a:t>
            </a:r>
            <a:r>
              <a:rPr kumimoji="0" lang="en-US" sz="1600" b="0" i="0" u="none" strike="noStrike" kern="0" cap="none" spc="0" normalizeH="0" noProof="0" dirty="0" smtClean="0">
                <a:ln>
                  <a:noFill/>
                </a:ln>
                <a:solidFill>
                  <a:schemeClr val="tx1"/>
                </a:solidFill>
                <a:effectLst/>
                <a:uLnTx/>
                <a:uFillTx/>
                <a:latin typeface="Courier New" pitchFamily="49" charset="0"/>
                <a:cs typeface="Courier New" pitchFamily="49" charset="0"/>
              </a:rPr>
              <a:t> </a:t>
            </a:r>
            <a:r>
              <a:rPr kumimoji="0" lang="en-US" sz="1600" b="0" i="0" u="none" strike="noStrike" kern="0" cap="none" spc="0" normalizeH="0" noProof="0" dirty="0" err="1" smtClean="0">
                <a:ln>
                  <a:noFill/>
                </a:ln>
                <a:solidFill>
                  <a:schemeClr val="tx1"/>
                </a:solidFill>
                <a:effectLst/>
                <a:uLnTx/>
                <a:uFillTx/>
                <a:latin typeface="Courier New" pitchFamily="49" charset="0"/>
                <a:cs typeface="Courier New" pitchFamily="49" charset="0"/>
              </a:rPr>
              <a:t>vsetky</a:t>
            </a:r>
            <a:r>
              <a:rPr lang="sk-SK" sz="1600" kern="0" dirty="0" smtClean="0">
                <a:latin typeface="Courier New" pitchFamily="49" charset="0"/>
                <a:cs typeface="Courier New" pitchFamily="49" charset="0"/>
              </a:rPr>
              <a:t>ch susedov, aj tych, ktori nesplnaju FC</a:t>
            </a:r>
            <a:endParaRPr kumimoji="0" lang="sk-SK"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a:p>
            <a:pPr marL="236538" marR="0" lvl="0" indent="-236538" algn="l" defTabSz="814388" rtl="0" eaLnBrk="1" fontAlgn="base" latinLnBrk="0" hangingPunct="1">
              <a:lnSpc>
                <a:spcPct val="100000"/>
              </a:lnSpc>
              <a:spcBef>
                <a:spcPts val="0"/>
              </a:spcBef>
              <a:spcAft>
                <a:spcPct val="0"/>
              </a:spcAft>
              <a:buClr>
                <a:srgbClr val="708CA1"/>
              </a:buClr>
              <a:buSzTx/>
              <a:tabLst/>
              <a:defRPr/>
            </a:pPr>
            <a:r>
              <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rPr>
              <a:t>R1# </a:t>
            </a:r>
            <a:r>
              <a:rPr kumimoji="0" lang="en-US"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show ip </a:t>
            </a:r>
            <a:r>
              <a:rPr kumimoji="0" lang="en-US" sz="1600" b="1" i="0" u="none" strike="noStrike" kern="0" cap="none" spc="0" normalizeH="0" baseline="0" noProof="0" dirty="0" err="1" smtClean="0">
                <a:ln>
                  <a:noFill/>
                </a:ln>
                <a:solidFill>
                  <a:srgbClr val="C00000"/>
                </a:solidFill>
                <a:effectLst/>
                <a:uLnTx/>
                <a:uFillTx/>
                <a:latin typeface="Courier New" pitchFamily="49" charset="0"/>
                <a:cs typeface="Courier New" pitchFamily="49" charset="0"/>
              </a:rPr>
              <a:t>eigrp</a:t>
            </a:r>
            <a:r>
              <a:rPr kumimoji="0" lang="en-US"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 topology</a:t>
            </a:r>
            <a:r>
              <a:rPr kumimoji="0" lang="sk-SK"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rPr>
              <a:t> </a:t>
            </a:r>
            <a:r>
              <a:rPr kumimoji="0" lang="sk-SK" sz="1600" b="1" i="0" u="none" strike="noStrike" kern="0" cap="none" spc="0" normalizeH="0" baseline="0" noProof="0" dirty="0" err="1" smtClean="0">
                <a:ln>
                  <a:noFill/>
                </a:ln>
                <a:solidFill>
                  <a:srgbClr val="C00000"/>
                </a:solidFill>
                <a:effectLst/>
                <a:uLnTx/>
                <a:uFillTx/>
                <a:latin typeface="Courier New" pitchFamily="49" charset="0"/>
                <a:cs typeface="Courier New" pitchFamily="49" charset="0"/>
              </a:rPr>
              <a:t>all-links</a:t>
            </a:r>
            <a:endParaRPr kumimoji="0" lang="en-US" sz="1600" b="1" i="0" u="none" strike="noStrike" kern="0" cap="none" spc="0" normalizeH="0" baseline="0" noProof="0" dirty="0" smtClean="0">
              <a:ln>
                <a:noFill/>
              </a:ln>
              <a:solidFill>
                <a:srgbClr val="C00000"/>
              </a:solidFill>
              <a:effectLst/>
              <a:uLnTx/>
              <a:uFillTx/>
              <a:latin typeface="Courier New" pitchFamily="49" charset="0"/>
              <a:cs typeface="Courier New" pitchFamily="49" charset="0"/>
            </a:endParaRPr>
          </a:p>
          <a:p>
            <a:pPr marL="236538" marR="0" lvl="0" indent="-236538" algn="l" defTabSz="814388" rtl="0" eaLnBrk="1" fontAlgn="base" latinLnBrk="0" hangingPunct="1">
              <a:lnSpc>
                <a:spcPct val="100000"/>
              </a:lnSpc>
              <a:spcBef>
                <a:spcPts val="0"/>
              </a:spcBef>
              <a:spcAft>
                <a:spcPct val="0"/>
              </a:spcAft>
              <a:buClr>
                <a:srgbClr val="708CA1"/>
              </a:buClr>
              <a:buSzTx/>
              <a:tabLst/>
              <a:defRPr/>
            </a:pPr>
            <a:endParaRPr kumimoji="0" lang="en-US" sz="1600" b="0"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1876376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sk-SK" dirty="0" smtClean="0"/>
              <a:t>Príklad EIGRP hľadania novej cesty (1)</a:t>
            </a:r>
          </a:p>
        </p:txBody>
      </p:sp>
      <p:graphicFrame>
        <p:nvGraphicFramePr>
          <p:cNvPr id="7170" name="Object 4"/>
          <p:cNvGraphicFramePr>
            <a:graphicFrameLocks noGrp="1" noChangeAspect="1"/>
          </p:cNvGraphicFramePr>
          <p:nvPr>
            <p:ph idx="1"/>
            <p:extLst>
              <p:ext uri="{D42A27DB-BD31-4B8C-83A1-F6EECF244321}">
                <p14:modId xmlns:p14="http://schemas.microsoft.com/office/powerpoint/2010/main" val="3627000358"/>
              </p:ext>
            </p:extLst>
          </p:nvPr>
        </p:nvGraphicFramePr>
        <p:xfrm>
          <a:off x="1188191" y="1968476"/>
          <a:ext cx="6767619" cy="4889524"/>
        </p:xfrm>
        <a:graphic>
          <a:graphicData uri="http://schemas.openxmlformats.org/presentationml/2006/ole">
            <mc:AlternateContent xmlns:mc="http://schemas.openxmlformats.org/markup-compatibility/2006">
              <mc:Choice xmlns:v="urn:schemas-microsoft-com:vml" Requires="v">
                <p:oleObj spid="_x0000_s1053" name="Image" r:id="rId4" imgW="7961905" imgH="5752381" progId="Photoshop.Image.8">
                  <p:embed/>
                </p:oleObj>
              </mc:Choice>
              <mc:Fallback>
                <p:oleObj name="Image" r:id="rId4" imgW="7961905" imgH="5752381" progId="Photoshop.Imag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8191" y="1968476"/>
                        <a:ext cx="6767619" cy="4889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Text Box 5"/>
          <p:cNvSpPr txBox="1">
            <a:spLocks noChangeArrowheads="1"/>
          </p:cNvSpPr>
          <p:nvPr/>
        </p:nvSpPr>
        <p:spPr bwMode="auto">
          <a:xfrm>
            <a:off x="34925" y="1628775"/>
            <a:ext cx="1944688" cy="336550"/>
          </a:xfrm>
          <a:prstGeom prst="rect">
            <a:avLst/>
          </a:prstGeom>
          <a:noFill/>
          <a:ln w="9525" algn="ctr">
            <a:noFill/>
            <a:miter lim="800000"/>
            <a:headEnd/>
            <a:tailEnd/>
          </a:ln>
        </p:spPr>
        <p:txBody>
          <a:bodyPr>
            <a:spAutoFit/>
          </a:bodyPr>
          <a:lstStyle/>
          <a:p>
            <a:pPr>
              <a:buFontTx/>
              <a:buNone/>
            </a:pPr>
            <a:r>
              <a:rPr lang="en-US"/>
              <a:t>Stabiln</a:t>
            </a:r>
            <a:r>
              <a:rPr lang="sk-SK"/>
              <a:t>ý</a:t>
            </a:r>
            <a:r>
              <a:rPr lang="en-US"/>
              <a:t> stav</a:t>
            </a:r>
            <a:endParaRPr lang="sk-SK"/>
          </a:p>
        </p:txBody>
      </p:sp>
    </p:spTree>
    <p:extLst>
      <p:ext uri="{BB962C8B-B14F-4D97-AF65-F5344CB8AC3E}">
        <p14:creationId xmlns:p14="http://schemas.microsoft.com/office/powerpoint/2010/main" val="3980569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sk-SK" dirty="0"/>
              <a:t>Príklad EIGRP hľadania novej cesty </a:t>
            </a:r>
            <a:r>
              <a:rPr lang="sk-SK" dirty="0" smtClean="0"/>
              <a:t>(2)</a:t>
            </a:r>
          </a:p>
        </p:txBody>
      </p:sp>
      <p:graphicFrame>
        <p:nvGraphicFramePr>
          <p:cNvPr id="8194" name="Object 4"/>
          <p:cNvGraphicFramePr>
            <a:graphicFrameLocks noGrp="1" noChangeAspect="1"/>
          </p:cNvGraphicFramePr>
          <p:nvPr>
            <p:ph idx="1"/>
            <p:extLst>
              <p:ext uri="{D42A27DB-BD31-4B8C-83A1-F6EECF244321}">
                <p14:modId xmlns:p14="http://schemas.microsoft.com/office/powerpoint/2010/main" val="3964475413"/>
              </p:ext>
            </p:extLst>
          </p:nvPr>
        </p:nvGraphicFramePr>
        <p:xfrm>
          <a:off x="1193588" y="2044032"/>
          <a:ext cx="6756825" cy="4813968"/>
        </p:xfrm>
        <a:graphic>
          <a:graphicData uri="http://schemas.openxmlformats.org/presentationml/2006/ole">
            <mc:AlternateContent xmlns:mc="http://schemas.openxmlformats.org/markup-compatibility/2006">
              <mc:Choice xmlns:v="urn:schemas-microsoft-com:vml" Requires="v">
                <p:oleObj spid="_x0000_s2078" name="Image" r:id="rId3" imgW="7949206" imgH="5663492" progId="Photoshop.Image.8">
                  <p:embed/>
                </p:oleObj>
              </mc:Choice>
              <mc:Fallback>
                <p:oleObj name="Image" r:id="rId3" imgW="7949206" imgH="5663492"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88" y="2044032"/>
                        <a:ext cx="6756825" cy="48139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Text Box 5"/>
          <p:cNvSpPr txBox="1">
            <a:spLocks noChangeArrowheads="1"/>
          </p:cNvSpPr>
          <p:nvPr/>
        </p:nvSpPr>
        <p:spPr bwMode="auto">
          <a:xfrm>
            <a:off x="34924" y="1412776"/>
            <a:ext cx="3672979" cy="424732"/>
          </a:xfrm>
          <a:prstGeom prst="rect">
            <a:avLst/>
          </a:prstGeom>
          <a:noFill/>
          <a:ln w="9525" algn="ctr">
            <a:noFill/>
            <a:miter lim="800000"/>
            <a:headEnd/>
            <a:tailEnd/>
          </a:ln>
        </p:spPr>
        <p:txBody>
          <a:bodyPr wrap="square">
            <a:spAutoFit/>
          </a:bodyPr>
          <a:lstStyle/>
          <a:p>
            <a:pPr>
              <a:buFontTx/>
              <a:buNone/>
            </a:pPr>
            <a:r>
              <a:rPr lang="sk-SK" dirty="0"/>
              <a:t>D stratil konektivitu do (a)</a:t>
            </a:r>
          </a:p>
        </p:txBody>
      </p:sp>
    </p:spTree>
    <p:extLst>
      <p:ext uri="{BB962C8B-B14F-4D97-AF65-F5344CB8AC3E}">
        <p14:creationId xmlns:p14="http://schemas.microsoft.com/office/powerpoint/2010/main" val="2035142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sk-SK" dirty="0"/>
              <a:t>Príklad EIGRP hľadania novej cesty </a:t>
            </a:r>
            <a:r>
              <a:rPr lang="sk-SK" dirty="0" smtClean="0"/>
              <a:t>(3)</a:t>
            </a:r>
          </a:p>
        </p:txBody>
      </p:sp>
      <p:graphicFrame>
        <p:nvGraphicFramePr>
          <p:cNvPr id="9218" name="Object 4"/>
          <p:cNvGraphicFramePr>
            <a:graphicFrameLocks noGrp="1" noChangeAspect="1"/>
          </p:cNvGraphicFramePr>
          <p:nvPr>
            <p:ph idx="1"/>
            <p:extLst>
              <p:ext uri="{D42A27DB-BD31-4B8C-83A1-F6EECF244321}">
                <p14:modId xmlns:p14="http://schemas.microsoft.com/office/powerpoint/2010/main" val="1445332524"/>
              </p:ext>
            </p:extLst>
          </p:nvPr>
        </p:nvGraphicFramePr>
        <p:xfrm>
          <a:off x="1177397" y="2087207"/>
          <a:ext cx="6789207" cy="4770793"/>
        </p:xfrm>
        <a:graphic>
          <a:graphicData uri="http://schemas.openxmlformats.org/presentationml/2006/ole">
            <mc:AlternateContent xmlns:mc="http://schemas.openxmlformats.org/markup-compatibility/2006">
              <mc:Choice xmlns:v="urn:schemas-microsoft-com:vml" Requires="v">
                <p:oleObj spid="_x0000_s3103" name="Image" r:id="rId3" imgW="7987302" imgH="5612698" progId="Photoshop.Image.8">
                  <p:embed/>
                </p:oleObj>
              </mc:Choice>
              <mc:Fallback>
                <p:oleObj name="Image" r:id="rId3" imgW="7987302" imgH="5612698"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397" y="2087207"/>
                        <a:ext cx="6789207" cy="4770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Text Box 5"/>
          <p:cNvSpPr txBox="1">
            <a:spLocks noChangeArrowheads="1"/>
          </p:cNvSpPr>
          <p:nvPr/>
        </p:nvSpPr>
        <p:spPr bwMode="auto">
          <a:xfrm>
            <a:off x="34924" y="1087694"/>
            <a:ext cx="9109076" cy="757130"/>
          </a:xfrm>
          <a:prstGeom prst="rect">
            <a:avLst/>
          </a:prstGeom>
          <a:noFill/>
          <a:ln w="9525" algn="ctr">
            <a:noFill/>
            <a:miter lim="800000"/>
            <a:headEnd/>
            <a:tailEnd/>
          </a:ln>
        </p:spPr>
        <p:txBody>
          <a:bodyPr wrap="square">
            <a:spAutoFit/>
          </a:bodyPr>
          <a:lstStyle/>
          <a:p>
            <a:pPr algn="l">
              <a:buFontTx/>
              <a:buNone/>
            </a:pPr>
            <a:r>
              <a:rPr lang="sk-SK" dirty="0" smtClean="0"/>
              <a:t>D uvedie sieť (a) do stavu Active a pošle paket Query, v ktorom sa uvádza súčasná vzdialenosť D od siete (a) – hodnota ∞ </a:t>
            </a:r>
            <a:endParaRPr lang="sk-SK" dirty="0"/>
          </a:p>
        </p:txBody>
      </p:sp>
    </p:spTree>
    <p:extLst>
      <p:ext uri="{BB962C8B-B14F-4D97-AF65-F5344CB8AC3E}">
        <p14:creationId xmlns:p14="http://schemas.microsoft.com/office/powerpoint/2010/main" val="1790486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sk-SK" dirty="0"/>
              <a:t>Príklad EIGRP hľadania novej cesty </a:t>
            </a:r>
            <a:r>
              <a:rPr lang="sk-SK" dirty="0" smtClean="0"/>
              <a:t>(4)</a:t>
            </a:r>
          </a:p>
        </p:txBody>
      </p:sp>
      <p:graphicFrame>
        <p:nvGraphicFramePr>
          <p:cNvPr id="10242" name="Object 4"/>
          <p:cNvGraphicFramePr>
            <a:graphicFrameLocks noGrp="1" noChangeAspect="1"/>
          </p:cNvGraphicFramePr>
          <p:nvPr>
            <p:ph idx="1"/>
            <p:extLst>
              <p:ext uri="{D42A27DB-BD31-4B8C-83A1-F6EECF244321}">
                <p14:modId xmlns:p14="http://schemas.microsoft.com/office/powerpoint/2010/main" val="260833224"/>
              </p:ext>
            </p:extLst>
          </p:nvPr>
        </p:nvGraphicFramePr>
        <p:xfrm>
          <a:off x="1145016" y="1936095"/>
          <a:ext cx="6853968" cy="4921905"/>
        </p:xfrm>
        <a:graphic>
          <a:graphicData uri="http://schemas.openxmlformats.org/presentationml/2006/ole">
            <mc:AlternateContent xmlns:mc="http://schemas.openxmlformats.org/markup-compatibility/2006">
              <mc:Choice xmlns:v="urn:schemas-microsoft-com:vml" Requires="v">
                <p:oleObj spid="_x0000_s4126" name="Image" r:id="rId3" imgW="8063492" imgH="5790476" progId="Photoshop.Image.8">
                  <p:embed/>
                </p:oleObj>
              </mc:Choice>
              <mc:Fallback>
                <p:oleObj name="Image" r:id="rId3" imgW="8063492" imgH="5790476"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016" y="1936095"/>
                        <a:ext cx="6853968" cy="49219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5"/>
          <p:cNvSpPr txBox="1">
            <a:spLocks noChangeArrowheads="1"/>
          </p:cNvSpPr>
          <p:nvPr/>
        </p:nvSpPr>
        <p:spPr bwMode="auto">
          <a:xfrm>
            <a:off x="-36512" y="1087694"/>
            <a:ext cx="8208912" cy="757130"/>
          </a:xfrm>
          <a:prstGeom prst="rect">
            <a:avLst/>
          </a:prstGeom>
          <a:noFill/>
          <a:ln w="9525" algn="ctr">
            <a:noFill/>
            <a:miter lim="800000"/>
            <a:headEnd/>
            <a:tailEnd/>
          </a:ln>
        </p:spPr>
        <p:txBody>
          <a:bodyPr wrap="square">
            <a:spAutoFit/>
          </a:bodyPr>
          <a:lstStyle/>
          <a:p>
            <a:pPr algn="l">
              <a:buFontTx/>
              <a:buNone/>
            </a:pPr>
            <a:r>
              <a:rPr lang="sk-SK" dirty="0"/>
              <a:t>E </a:t>
            </a:r>
            <a:r>
              <a:rPr lang="sk-SK" dirty="0" smtClean="0"/>
              <a:t>stráca next-hop, posiela Query</a:t>
            </a:r>
          </a:p>
          <a:p>
            <a:pPr algn="l">
              <a:buFontTx/>
              <a:buNone/>
            </a:pPr>
            <a:r>
              <a:rPr lang="sk-SK" dirty="0" smtClean="0"/>
              <a:t>C nepoužívalo D na ceste do (a), len odpovedá hodnotou 3</a:t>
            </a:r>
            <a:endParaRPr lang="sk-SK" dirty="0"/>
          </a:p>
        </p:txBody>
      </p:sp>
    </p:spTree>
    <p:extLst>
      <p:ext uri="{BB962C8B-B14F-4D97-AF65-F5344CB8AC3E}">
        <p14:creationId xmlns:p14="http://schemas.microsoft.com/office/powerpoint/2010/main" val="2146746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sk-SK" dirty="0"/>
              <a:t>Príklad EIGRP hľadania novej cesty </a:t>
            </a:r>
            <a:r>
              <a:rPr lang="sk-SK" dirty="0" smtClean="0"/>
              <a:t>(5)</a:t>
            </a:r>
          </a:p>
        </p:txBody>
      </p:sp>
      <p:graphicFrame>
        <p:nvGraphicFramePr>
          <p:cNvPr id="11266" name="Object 4"/>
          <p:cNvGraphicFramePr>
            <a:graphicFrameLocks noGrp="1" noChangeAspect="1"/>
          </p:cNvGraphicFramePr>
          <p:nvPr>
            <p:ph idx="1"/>
            <p:extLst>
              <p:ext uri="{D42A27DB-BD31-4B8C-83A1-F6EECF244321}">
                <p14:modId xmlns:p14="http://schemas.microsoft.com/office/powerpoint/2010/main" val="347462795"/>
              </p:ext>
            </p:extLst>
          </p:nvPr>
        </p:nvGraphicFramePr>
        <p:xfrm>
          <a:off x="1172000" y="2011651"/>
          <a:ext cx="6800000" cy="4846349"/>
        </p:xfrm>
        <a:graphic>
          <a:graphicData uri="http://schemas.openxmlformats.org/presentationml/2006/ole">
            <mc:AlternateContent xmlns:mc="http://schemas.openxmlformats.org/markup-compatibility/2006">
              <mc:Choice xmlns:v="urn:schemas-microsoft-com:vml" Requires="v">
                <p:oleObj spid="_x0000_s5150" name="Image" r:id="rId3" imgW="8000000" imgH="5701587" progId="Photoshop.Image.8">
                  <p:embed/>
                </p:oleObj>
              </mc:Choice>
              <mc:Fallback>
                <p:oleObj name="Image" r:id="rId3" imgW="8000000" imgH="5701587"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000" y="2011651"/>
                        <a:ext cx="6800000" cy="4846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5"/>
          <p:cNvSpPr txBox="1">
            <a:spLocks noChangeArrowheads="1"/>
          </p:cNvSpPr>
          <p:nvPr/>
        </p:nvSpPr>
        <p:spPr bwMode="auto">
          <a:xfrm>
            <a:off x="34924" y="1196752"/>
            <a:ext cx="8785547" cy="424732"/>
          </a:xfrm>
          <a:prstGeom prst="rect">
            <a:avLst/>
          </a:prstGeom>
          <a:noFill/>
          <a:ln w="9525" algn="ctr">
            <a:noFill/>
            <a:miter lim="800000"/>
            <a:headEnd/>
            <a:tailEnd/>
          </a:ln>
        </p:spPr>
        <p:txBody>
          <a:bodyPr wrap="square">
            <a:spAutoFit/>
          </a:bodyPr>
          <a:lstStyle/>
          <a:p>
            <a:pPr algn="l">
              <a:buFontTx/>
              <a:buNone/>
            </a:pPr>
            <a:r>
              <a:rPr lang="sk-SK" dirty="0"/>
              <a:t>C nepoužívalo </a:t>
            </a:r>
            <a:r>
              <a:rPr lang="sk-SK" dirty="0" smtClean="0"/>
              <a:t>E </a:t>
            </a:r>
            <a:r>
              <a:rPr lang="sk-SK" dirty="0"/>
              <a:t>na ceste do (a), len odpovedá hodnotou 3</a:t>
            </a:r>
          </a:p>
        </p:txBody>
      </p:sp>
    </p:spTree>
    <p:extLst>
      <p:ext uri="{BB962C8B-B14F-4D97-AF65-F5344CB8AC3E}">
        <p14:creationId xmlns:p14="http://schemas.microsoft.com/office/powerpoint/2010/main" val="4251070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sk-SK" dirty="0"/>
              <a:t>Príklad EIGRP hľadania novej cesty </a:t>
            </a:r>
            <a:r>
              <a:rPr lang="sk-SK" dirty="0" smtClean="0"/>
              <a:t>(7)</a:t>
            </a:r>
          </a:p>
        </p:txBody>
      </p:sp>
      <p:graphicFrame>
        <p:nvGraphicFramePr>
          <p:cNvPr id="12290" name="Object 4"/>
          <p:cNvGraphicFramePr>
            <a:graphicFrameLocks noGrp="1" noChangeAspect="1"/>
          </p:cNvGraphicFramePr>
          <p:nvPr>
            <p:ph idx="1"/>
            <p:extLst>
              <p:ext uri="{D42A27DB-BD31-4B8C-83A1-F6EECF244321}">
                <p14:modId xmlns:p14="http://schemas.microsoft.com/office/powerpoint/2010/main" val="3876110617"/>
              </p:ext>
            </p:extLst>
          </p:nvPr>
        </p:nvGraphicFramePr>
        <p:xfrm>
          <a:off x="1182794" y="2044032"/>
          <a:ext cx="6778413" cy="4813968"/>
        </p:xfrm>
        <a:graphic>
          <a:graphicData uri="http://schemas.openxmlformats.org/presentationml/2006/ole">
            <mc:AlternateContent xmlns:mc="http://schemas.openxmlformats.org/markup-compatibility/2006">
              <mc:Choice xmlns:v="urn:schemas-microsoft-com:vml" Requires="v">
                <p:oleObj spid="_x0000_s6174" name="Image" r:id="rId3" imgW="7974603" imgH="5663492" progId="Photoshop.Image.8">
                  <p:embed/>
                </p:oleObj>
              </mc:Choice>
              <mc:Fallback>
                <p:oleObj name="Image" r:id="rId3" imgW="7974603" imgH="5663492"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794" y="2044032"/>
                        <a:ext cx="6778413" cy="48139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5"/>
          <p:cNvSpPr txBox="1">
            <a:spLocks noChangeArrowheads="1"/>
          </p:cNvSpPr>
          <p:nvPr/>
        </p:nvSpPr>
        <p:spPr bwMode="auto">
          <a:xfrm>
            <a:off x="34924" y="1196752"/>
            <a:ext cx="8785547" cy="757130"/>
          </a:xfrm>
          <a:prstGeom prst="rect">
            <a:avLst/>
          </a:prstGeom>
          <a:noFill/>
          <a:ln w="9525" algn="ctr">
            <a:noFill/>
            <a:miter lim="800000"/>
            <a:headEnd/>
            <a:tailEnd/>
          </a:ln>
        </p:spPr>
        <p:txBody>
          <a:bodyPr wrap="square">
            <a:spAutoFit/>
          </a:bodyPr>
          <a:lstStyle/>
          <a:p>
            <a:pPr algn="l">
              <a:buFontTx/>
              <a:buNone/>
            </a:pPr>
            <a:r>
              <a:rPr lang="sk-SK" dirty="0" smtClean="0"/>
              <a:t>E má odpovede na všetky otázky, vyberá si najlepšiu cestu cez C a posiela odpoveď na D s hodnotou 4</a:t>
            </a:r>
            <a:endParaRPr lang="sk-SK" dirty="0"/>
          </a:p>
        </p:txBody>
      </p:sp>
    </p:spTree>
    <p:extLst>
      <p:ext uri="{BB962C8B-B14F-4D97-AF65-F5344CB8AC3E}">
        <p14:creationId xmlns:p14="http://schemas.microsoft.com/office/powerpoint/2010/main" val="547336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fontScale="90000"/>
          </a:bodyPr>
          <a:lstStyle/>
          <a:p>
            <a:r>
              <a:rPr lang="sk-SK" smtClean="0"/>
              <a:t>Enhanced Interior Gateway Routing Protocol</a:t>
            </a:r>
            <a:endParaRPr lang="sk-SK"/>
          </a:p>
        </p:txBody>
      </p:sp>
      <p:sp>
        <p:nvSpPr>
          <p:cNvPr id="321539" name="Rectangle 3"/>
          <p:cNvSpPr>
            <a:spLocks noGrp="1" noChangeArrowheads="1"/>
          </p:cNvSpPr>
          <p:nvPr>
            <p:ph idx="1"/>
          </p:nvPr>
        </p:nvSpPr>
        <p:spPr/>
        <p:txBody>
          <a:bodyPr>
            <a:normAutofit fontScale="92500" lnSpcReduction="10000"/>
          </a:bodyPr>
          <a:lstStyle/>
          <a:p>
            <a:r>
              <a:rPr lang="sk-SK" dirty="0" smtClean="0"/>
              <a:t>EIGRP má interne modulárnu štruktúru, ktorá mu dovoľuje byť nezávislá od konkrétneho sieťového protokolu</a:t>
            </a:r>
          </a:p>
          <a:p>
            <a:pPr lvl="1"/>
            <a:r>
              <a:rPr lang="sk-SK" dirty="0" smtClean="0"/>
              <a:t>Podporuje IPv4, IPv6, IPX, AppleTalk</a:t>
            </a:r>
          </a:p>
          <a:p>
            <a:r>
              <a:rPr lang="sk-SK" dirty="0" smtClean="0"/>
              <a:t>Je classless, podporuje CIDR/VLSM, automatickú i manuálnu sumarizáciu, autentifikáciu, veľmi rýchlo konverguje</a:t>
            </a:r>
          </a:p>
          <a:p>
            <a:pPr lvl="1"/>
            <a:r>
              <a:rPr lang="sk-SK" dirty="0" smtClean="0"/>
              <a:t>Používa kompozitnú metriku zloženú z viacerých faktorov</a:t>
            </a:r>
          </a:p>
          <a:p>
            <a:r>
              <a:rPr lang="sk-SK" dirty="0" smtClean="0"/>
              <a:t>Na IPv4 sieťach využíva</a:t>
            </a:r>
          </a:p>
          <a:p>
            <a:pPr lvl="1"/>
            <a:r>
              <a:rPr lang="sk-SK" dirty="0" smtClean="0"/>
              <a:t>Multicastovú IP adresu 224.0.0.10</a:t>
            </a:r>
          </a:p>
          <a:p>
            <a:pPr lvl="1"/>
            <a:r>
              <a:rPr lang="sk-SK" dirty="0" smtClean="0"/>
              <a:t>Vlastný transportný protokol Reliable Transport Protocol, Protocol ID 88</a:t>
            </a:r>
          </a:p>
          <a:p>
            <a:r>
              <a:rPr lang="sk-SK" dirty="0" smtClean="0"/>
              <a:t>Administratívne vzdialenosti:</a:t>
            </a:r>
          </a:p>
          <a:p>
            <a:pPr lvl="1"/>
            <a:r>
              <a:rPr lang="sk-SK" dirty="0" smtClean="0">
                <a:solidFill>
                  <a:schemeClr val="tx2"/>
                </a:solidFill>
              </a:rPr>
              <a:t>Interné</a:t>
            </a:r>
            <a:r>
              <a:rPr lang="sk-SK" dirty="0" smtClean="0"/>
              <a:t> EIGRP smery: </a:t>
            </a:r>
            <a:r>
              <a:rPr lang="sk-SK" dirty="0" smtClean="0">
                <a:solidFill>
                  <a:schemeClr val="tx2"/>
                </a:solidFill>
              </a:rPr>
              <a:t>90</a:t>
            </a:r>
          </a:p>
          <a:p>
            <a:pPr lvl="1"/>
            <a:r>
              <a:rPr lang="sk-SK" dirty="0" smtClean="0">
                <a:solidFill>
                  <a:schemeClr val="tx2"/>
                </a:solidFill>
              </a:rPr>
              <a:t>Externé</a:t>
            </a:r>
            <a:r>
              <a:rPr lang="sk-SK" dirty="0" smtClean="0"/>
              <a:t> EIGRP smery: </a:t>
            </a:r>
            <a:r>
              <a:rPr lang="sk-SK" dirty="0" smtClean="0">
                <a:solidFill>
                  <a:schemeClr val="tx2"/>
                </a:solidFill>
              </a:rPr>
              <a:t>170</a:t>
            </a:r>
          </a:p>
          <a:p>
            <a:pPr lvl="1"/>
            <a:r>
              <a:rPr lang="sk-SK" dirty="0" smtClean="0">
                <a:solidFill>
                  <a:schemeClr val="tx2"/>
                </a:solidFill>
              </a:rPr>
              <a:t>Sumárne</a:t>
            </a:r>
            <a:r>
              <a:rPr lang="sk-SK" dirty="0" smtClean="0"/>
              <a:t> položky (discard routes): </a:t>
            </a:r>
            <a:r>
              <a:rPr lang="sk-SK" dirty="0" smtClean="0">
                <a:solidFill>
                  <a:schemeClr val="tx2"/>
                </a:solidFill>
              </a:rPr>
              <a:t>5</a:t>
            </a:r>
          </a:p>
          <a:p>
            <a:r>
              <a:rPr lang="sk-SK" dirty="0" smtClean="0"/>
              <a:t>Vhodný aj do veľkých sietí</a:t>
            </a:r>
          </a:p>
        </p:txBody>
      </p:sp>
    </p:spTree>
    <p:extLst>
      <p:ext uri="{BB962C8B-B14F-4D97-AF65-F5344CB8AC3E}">
        <p14:creationId xmlns:p14="http://schemas.microsoft.com/office/powerpoint/2010/main" val="664311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sk-SK" dirty="0"/>
              <a:t>Príklad EIGRP hľadania novej cesty </a:t>
            </a:r>
            <a:r>
              <a:rPr lang="sk-SK" dirty="0" smtClean="0"/>
              <a:t>(8)</a:t>
            </a:r>
          </a:p>
        </p:txBody>
      </p:sp>
      <p:graphicFrame>
        <p:nvGraphicFramePr>
          <p:cNvPr id="13314" name="Object 4"/>
          <p:cNvGraphicFramePr>
            <a:graphicFrameLocks noGrp="1" noChangeAspect="1"/>
          </p:cNvGraphicFramePr>
          <p:nvPr>
            <p:ph idx="1"/>
            <p:extLst>
              <p:ext uri="{D42A27DB-BD31-4B8C-83A1-F6EECF244321}">
                <p14:modId xmlns:p14="http://schemas.microsoft.com/office/powerpoint/2010/main" val="2909988395"/>
              </p:ext>
            </p:extLst>
          </p:nvPr>
        </p:nvGraphicFramePr>
        <p:xfrm>
          <a:off x="1219994" y="2057400"/>
          <a:ext cx="6704013" cy="4800600"/>
        </p:xfrm>
        <a:graphic>
          <a:graphicData uri="http://schemas.openxmlformats.org/presentationml/2006/ole">
            <mc:AlternateContent xmlns:mc="http://schemas.openxmlformats.org/markup-compatibility/2006">
              <mc:Choice xmlns:v="urn:schemas-microsoft-com:vml" Requires="v">
                <p:oleObj spid="_x0000_s7198" name="Image" r:id="rId3" imgW="8000000" imgH="5726984" progId="Photoshop.Image.8">
                  <p:embed/>
                </p:oleObj>
              </mc:Choice>
              <mc:Fallback>
                <p:oleObj name="Image" r:id="rId3" imgW="8000000" imgH="5726984" progId="Photoshop.Imag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994" y="2057400"/>
                        <a:ext cx="6704013"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
          <p:cNvSpPr txBox="1">
            <a:spLocks noChangeArrowheads="1"/>
          </p:cNvSpPr>
          <p:nvPr/>
        </p:nvSpPr>
        <p:spPr bwMode="auto">
          <a:xfrm>
            <a:off x="34924" y="1196752"/>
            <a:ext cx="8785547" cy="757130"/>
          </a:xfrm>
          <a:prstGeom prst="rect">
            <a:avLst/>
          </a:prstGeom>
          <a:noFill/>
          <a:ln w="9525" algn="ctr">
            <a:noFill/>
            <a:miter lim="800000"/>
            <a:headEnd/>
            <a:tailEnd/>
          </a:ln>
        </p:spPr>
        <p:txBody>
          <a:bodyPr wrap="square">
            <a:spAutoFit/>
          </a:bodyPr>
          <a:lstStyle/>
          <a:p>
            <a:pPr algn="l">
              <a:buFontTx/>
              <a:buNone/>
            </a:pPr>
            <a:r>
              <a:rPr lang="sk-SK" dirty="0" smtClean="0"/>
              <a:t>D má odpovede na všetky otázky a vyberá si najlepšiu cestu cez C aj E</a:t>
            </a:r>
            <a:endParaRPr lang="sk-SK" dirty="0"/>
          </a:p>
        </p:txBody>
      </p:sp>
    </p:spTree>
    <p:extLst>
      <p:ext uri="{BB962C8B-B14F-4D97-AF65-F5344CB8AC3E}">
        <p14:creationId xmlns:p14="http://schemas.microsoft.com/office/powerpoint/2010/main" val="863518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sk-SK" smtClean="0"/>
              <a:t>EIGRP a load balancing</a:t>
            </a:r>
          </a:p>
        </p:txBody>
      </p:sp>
      <p:sp>
        <p:nvSpPr>
          <p:cNvPr id="45059" name="Rectangle 3"/>
          <p:cNvSpPr>
            <a:spLocks noGrp="1" noChangeArrowheads="1"/>
          </p:cNvSpPr>
          <p:nvPr>
            <p:ph idx="1"/>
          </p:nvPr>
        </p:nvSpPr>
        <p:spPr/>
        <p:txBody>
          <a:bodyPr>
            <a:normAutofit fontScale="92500"/>
          </a:bodyPr>
          <a:lstStyle/>
          <a:p>
            <a:r>
              <a:rPr lang="sk-SK" dirty="0" smtClean="0"/>
              <a:t>Každý smerovací protokol dokáže robiť equal-cost load </a:t>
            </a:r>
            <a:r>
              <a:rPr lang="sk-SK" dirty="0" smtClean="0"/>
              <a:t>balancing, t.j. využiť viaceré najkratšie cesty do toho istého cieľa</a:t>
            </a:r>
            <a:endParaRPr lang="sk-SK" dirty="0" smtClean="0"/>
          </a:p>
          <a:p>
            <a:r>
              <a:rPr lang="sk-SK" dirty="0" smtClean="0"/>
              <a:t>EIGRP ako jediný dokáže realizovať aj </a:t>
            </a:r>
            <a:r>
              <a:rPr lang="sk-SK" dirty="0" smtClean="0"/>
              <a:t>tzv. unequal-cost </a:t>
            </a:r>
            <a:r>
              <a:rPr lang="sk-SK" dirty="0" smtClean="0"/>
              <a:t>load balancing práve vďaka FC a feasible </a:t>
            </a:r>
            <a:r>
              <a:rPr lang="sk-SK" dirty="0" smtClean="0"/>
              <a:t>successorom</a:t>
            </a:r>
          </a:p>
          <a:p>
            <a:pPr lvl="1"/>
            <a:r>
              <a:rPr lang="sk-SK" dirty="0" smtClean="0"/>
              <a:t>Využitie aj horších než najkratších ciest do cieľovej siete, ak máme istotu, že nespôsobíme ich používaním smerovaciu slučku</a:t>
            </a:r>
          </a:p>
          <a:p>
            <a:pPr lvl="1"/>
            <a:r>
              <a:rPr lang="sk-SK" dirty="0"/>
              <a:t>V tomto prípade je veľmi vhodné, že sú v topologickej databáze zaznamenaní aj feasible </a:t>
            </a:r>
            <a:r>
              <a:rPr lang="sk-SK" dirty="0" smtClean="0"/>
              <a:t>successori</a:t>
            </a:r>
            <a:endParaRPr lang="sk-SK" dirty="0" smtClean="0"/>
          </a:p>
          <a:p>
            <a:r>
              <a:rPr lang="sk-SK" dirty="0" smtClean="0"/>
              <a:t>Prostriedok: príkaz </a:t>
            </a:r>
            <a:r>
              <a:rPr lang="sk-SK" b="1" dirty="0" smtClean="0">
                <a:solidFill>
                  <a:schemeClr val="accent2"/>
                </a:solidFill>
                <a:latin typeface="Courier New" pitchFamily="49" charset="0"/>
                <a:cs typeface="Courier New" pitchFamily="49" charset="0"/>
              </a:rPr>
              <a:t>variance</a:t>
            </a:r>
            <a:r>
              <a:rPr lang="sk-SK" dirty="0" smtClean="0"/>
              <a:t> v konfigurácii EIGRP</a:t>
            </a:r>
          </a:p>
          <a:p>
            <a:pPr lvl="1"/>
            <a:r>
              <a:rPr lang="sk-SK" dirty="0" smtClean="0"/>
              <a:t>Variance V stanovuje interval &lt;Distance, V*Distance&gt;, kde Distance je dĺžka súčasnej najkratšej cesty do istej siete</a:t>
            </a:r>
          </a:p>
          <a:p>
            <a:pPr lvl="1"/>
            <a:r>
              <a:rPr lang="sk-SK" dirty="0" smtClean="0"/>
              <a:t>Každú cestu do tejto siete, ktorá ide cez feasible successora a jej dĺžka je v tomto intervale, použijeme pre load balancing</a:t>
            </a:r>
          </a:p>
          <a:p>
            <a:pPr lvl="1"/>
            <a:r>
              <a:rPr lang="sk-SK" dirty="0" smtClean="0"/>
              <a:t>Príkaz v zásade stanovuje, koľkonásobne horšia môže ešte cesta cez feasible successora byť, aby sme ju </a:t>
            </a:r>
            <a:r>
              <a:rPr lang="sk-SK" dirty="0" smtClean="0"/>
              <a:t>ešte boli </a:t>
            </a:r>
            <a:r>
              <a:rPr lang="sk-SK" dirty="0" smtClean="0"/>
              <a:t>ochotní </a:t>
            </a:r>
            <a:r>
              <a:rPr lang="sk-SK" dirty="0" smtClean="0"/>
              <a:t>využívať</a:t>
            </a:r>
            <a:endParaRPr lang="sk-SK" dirty="0" smtClean="0"/>
          </a:p>
        </p:txBody>
      </p:sp>
    </p:spTree>
    <p:extLst>
      <p:ext uri="{BB962C8B-B14F-4D97-AF65-F5344CB8AC3E}">
        <p14:creationId xmlns:p14="http://schemas.microsoft.com/office/powerpoint/2010/main" val="663386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sk-SK" smtClean="0"/>
              <a:t>Metrika v EIGRP</a:t>
            </a:r>
          </a:p>
        </p:txBody>
      </p:sp>
      <p:sp>
        <p:nvSpPr>
          <p:cNvPr id="25603" name="Rectangle 3"/>
          <p:cNvSpPr>
            <a:spLocks noGrp="1" noChangeArrowheads="1"/>
          </p:cNvSpPr>
          <p:nvPr>
            <p:ph idx="1"/>
          </p:nvPr>
        </p:nvSpPr>
        <p:spPr/>
        <p:txBody>
          <a:bodyPr/>
          <a:lstStyle/>
          <a:p>
            <a:r>
              <a:rPr lang="sk-SK" dirty="0" smtClean="0"/>
              <a:t>Používa sa tzv. kompozitná metrika zložená zo </a:t>
            </a:r>
            <a:r>
              <a:rPr lang="sk-SK" dirty="0" smtClean="0"/>
              <a:t>6 </a:t>
            </a:r>
            <a:r>
              <a:rPr lang="sk-SK" dirty="0" smtClean="0"/>
              <a:t>faktorov</a:t>
            </a:r>
          </a:p>
          <a:p>
            <a:pPr lvl="1"/>
            <a:r>
              <a:rPr lang="sk-SK" b="1" dirty="0" smtClean="0">
                <a:solidFill>
                  <a:schemeClr val="tx2"/>
                </a:solidFill>
              </a:rPr>
              <a:t>Bandwidth</a:t>
            </a:r>
            <a:r>
              <a:rPr lang="sk-SK" dirty="0" smtClean="0"/>
              <a:t> (statický parameter, implicitne zapnutý)</a:t>
            </a:r>
          </a:p>
          <a:p>
            <a:pPr lvl="1"/>
            <a:r>
              <a:rPr lang="sk-SK" b="1" dirty="0" smtClean="0">
                <a:solidFill>
                  <a:schemeClr val="tx2"/>
                </a:solidFill>
              </a:rPr>
              <a:t>Delay</a:t>
            </a:r>
            <a:r>
              <a:rPr lang="sk-SK" dirty="0" smtClean="0"/>
              <a:t> (statický parameter, implicitne zapnutý)</a:t>
            </a:r>
          </a:p>
          <a:p>
            <a:pPr lvl="1"/>
            <a:r>
              <a:rPr lang="sk-SK" b="1" dirty="0" smtClean="0">
                <a:solidFill>
                  <a:schemeClr val="tx2"/>
                </a:solidFill>
              </a:rPr>
              <a:t>Reliability</a:t>
            </a:r>
            <a:r>
              <a:rPr lang="sk-SK" dirty="0" smtClean="0"/>
              <a:t> (dynamicky vyhodnocovaný, implicitne vypnutý)</a:t>
            </a:r>
          </a:p>
          <a:p>
            <a:pPr lvl="1"/>
            <a:r>
              <a:rPr lang="sk-SK" b="1" dirty="0" smtClean="0">
                <a:solidFill>
                  <a:schemeClr val="tx2"/>
                </a:solidFill>
              </a:rPr>
              <a:t>Load</a:t>
            </a:r>
            <a:r>
              <a:rPr lang="sk-SK" dirty="0" smtClean="0"/>
              <a:t> (dynamicky vyhodnocovaný, implicitne vypnutý)</a:t>
            </a:r>
          </a:p>
          <a:p>
            <a:pPr lvl="1"/>
            <a:r>
              <a:rPr lang="sk-SK" b="1" dirty="0" smtClean="0">
                <a:solidFill>
                  <a:schemeClr val="tx2"/>
                </a:solidFill>
              </a:rPr>
              <a:t>MTU</a:t>
            </a:r>
            <a:r>
              <a:rPr lang="sk-SK" dirty="0" smtClean="0"/>
              <a:t> (statický parameter, nevstupuje do výpočtov)</a:t>
            </a:r>
          </a:p>
          <a:p>
            <a:pPr lvl="1"/>
            <a:r>
              <a:rPr lang="sk-SK" b="1" dirty="0" smtClean="0">
                <a:solidFill>
                  <a:schemeClr val="tx2"/>
                </a:solidFill>
              </a:rPr>
              <a:t>Hop count </a:t>
            </a:r>
            <a:r>
              <a:rPr lang="sk-SK" dirty="0" smtClean="0"/>
              <a:t>(funguje len ako tvrdý limit na max dĺžku cesty v hopoch)</a:t>
            </a:r>
          </a:p>
          <a:p>
            <a:r>
              <a:rPr lang="sk-SK" dirty="0" smtClean="0"/>
              <a:t>Implicitne sú aktívne len faktory Bandwidth a Delay</a:t>
            </a:r>
          </a:p>
          <a:p>
            <a:pPr lvl="1"/>
            <a:r>
              <a:rPr lang="sk-SK" dirty="0" smtClean="0"/>
              <a:t>Reliability a Load sú </a:t>
            </a:r>
            <a:r>
              <a:rPr lang="sk-SK" dirty="0" smtClean="0"/>
              <a:t>neaktívne, z MTU a Hop Count sa nič nepočíta</a:t>
            </a:r>
            <a:endParaRPr lang="sk-SK" dirty="0" smtClean="0"/>
          </a:p>
          <a:p>
            <a:r>
              <a:rPr lang="sk-SK" dirty="0" smtClean="0"/>
              <a:t>EIGRP metrika má 32 bitov, stará IGRP metrika sa počíta identicky, avšak má 24 bitov</a:t>
            </a:r>
          </a:p>
          <a:p>
            <a:pPr lvl="1"/>
            <a:r>
              <a:rPr lang="sk-SK" dirty="0" smtClean="0"/>
              <a:t>Preklad: posun o 8 bitov doprava/doľava (t.j. delenie/násobenie 256)</a:t>
            </a:r>
          </a:p>
          <a:p>
            <a:pPr lvl="2"/>
            <a:r>
              <a:rPr lang="sk-SK" dirty="0" smtClean="0"/>
              <a:t>EIGRP = IGRP </a:t>
            </a:r>
            <a:r>
              <a:rPr lang="en-US" dirty="0" smtClean="0"/>
              <a:t>&lt;&lt;</a:t>
            </a:r>
            <a:r>
              <a:rPr lang="sk-SK" dirty="0" smtClean="0"/>
              <a:t> </a:t>
            </a:r>
            <a:r>
              <a:rPr lang="en-US" dirty="0" smtClean="0"/>
              <a:t>8</a:t>
            </a:r>
            <a:r>
              <a:rPr lang="sk-SK" dirty="0" smtClean="0"/>
              <a:t>, IGRP = EIGRP </a:t>
            </a:r>
            <a:r>
              <a:rPr lang="en-US" dirty="0" smtClean="0"/>
              <a:t>&gt;&gt;</a:t>
            </a:r>
            <a:r>
              <a:rPr lang="sk-SK" dirty="0" smtClean="0"/>
              <a:t> </a:t>
            </a:r>
            <a:r>
              <a:rPr lang="en-US" dirty="0" smtClean="0"/>
              <a:t>8</a:t>
            </a:r>
            <a:endParaRPr lang="sk-SK" dirty="0" smtClean="0"/>
          </a:p>
        </p:txBody>
      </p:sp>
    </p:spTree>
    <p:extLst>
      <p:ext uri="{BB962C8B-B14F-4D97-AF65-F5344CB8AC3E}">
        <p14:creationId xmlns:p14="http://schemas.microsoft.com/office/powerpoint/2010/main" val="35416509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sk-SK" smtClean="0"/>
              <a:t>Výpočet EIGRP metriky</a:t>
            </a:r>
          </a:p>
        </p:txBody>
      </p:sp>
      <p:sp>
        <p:nvSpPr>
          <p:cNvPr id="21507" name="Rectangle 3"/>
          <p:cNvSpPr>
            <a:spLocks noGrp="1" noChangeArrowheads="1"/>
          </p:cNvSpPr>
          <p:nvPr>
            <p:ph idx="1"/>
          </p:nvPr>
        </p:nvSpPr>
        <p:spPr/>
        <p:txBody>
          <a:bodyPr>
            <a:normAutofit lnSpcReduction="10000"/>
          </a:bodyPr>
          <a:lstStyle/>
          <a:p>
            <a:pPr>
              <a:defRPr/>
            </a:pPr>
            <a:r>
              <a:rPr lang="sk-SK" dirty="0" smtClean="0"/>
              <a:t>Implicitný výpočet metriky:</a:t>
            </a:r>
          </a:p>
          <a:p>
            <a:pPr lvl="1">
              <a:defRPr/>
            </a:pPr>
            <a:r>
              <a:rPr lang="sk-SK" dirty="0" smtClean="0">
                <a:solidFill>
                  <a:schemeClr val="tx2"/>
                </a:solidFill>
              </a:rPr>
              <a:t>Metric = BW(najpomalšia linka) + D(suma oneskorení)</a:t>
            </a:r>
          </a:p>
          <a:p>
            <a:pPr>
              <a:defRPr/>
            </a:pPr>
            <a:r>
              <a:rPr lang="sk-SK" b="1" dirty="0"/>
              <a:t>BW =</a:t>
            </a:r>
            <a:r>
              <a:rPr lang="sk-SK" dirty="0"/>
              <a:t> [10</a:t>
            </a:r>
            <a:r>
              <a:rPr lang="sk-SK" baseline="30000" dirty="0"/>
              <a:t>7</a:t>
            </a:r>
            <a:r>
              <a:rPr lang="sk-SK" dirty="0"/>
              <a:t> Kbps / (najpomalšie rozhranie pozdĺž cesty </a:t>
            </a:r>
            <a:r>
              <a:rPr lang="sk-SK" dirty="0" smtClean="0"/>
              <a:t>v Kbps</a:t>
            </a:r>
            <a:r>
              <a:rPr lang="sk-SK" dirty="0"/>
              <a:t>)] * </a:t>
            </a:r>
            <a:r>
              <a:rPr lang="sk-SK" dirty="0" smtClean="0"/>
              <a:t>256</a:t>
            </a:r>
            <a:endParaRPr lang="sk-SK" b="1" dirty="0" smtClean="0"/>
          </a:p>
          <a:p>
            <a:pPr>
              <a:defRPr/>
            </a:pPr>
            <a:r>
              <a:rPr lang="sk-SK" b="1" dirty="0" smtClean="0"/>
              <a:t>D =</a:t>
            </a:r>
            <a:r>
              <a:rPr lang="sk-SK" dirty="0" smtClean="0"/>
              <a:t> suma všetkých oneskorení pozdĺž cesty v desiatkach mikrosekúnd, na konci násobená 256</a:t>
            </a:r>
          </a:p>
          <a:p>
            <a:pPr>
              <a:defRPr/>
            </a:pPr>
            <a:r>
              <a:rPr lang="sk-SK" dirty="0" smtClean="0"/>
              <a:t>Vzorec so štandardnými váhovými koeficientami (</a:t>
            </a:r>
            <a:r>
              <a:rPr lang="sk-SK" b="1" dirty="0" smtClean="0">
                <a:solidFill>
                  <a:schemeClr val="tx2"/>
                </a:solidFill>
              </a:rPr>
              <a:t>K1 = 1</a:t>
            </a:r>
            <a:r>
              <a:rPr lang="sk-SK" dirty="0" smtClean="0"/>
              <a:t>, </a:t>
            </a:r>
            <a:r>
              <a:rPr lang="sk-SK" b="1" dirty="0" smtClean="0">
                <a:solidFill>
                  <a:schemeClr val="tx2"/>
                </a:solidFill>
              </a:rPr>
              <a:t>K3 = 1</a:t>
            </a:r>
            <a:r>
              <a:rPr lang="sk-SK" dirty="0" smtClean="0"/>
              <a:t>, K2 = K4 = K5 = 0): </a:t>
            </a:r>
          </a:p>
          <a:p>
            <a:pPr lvl="1">
              <a:defRPr/>
            </a:pPr>
            <a:r>
              <a:rPr lang="sk-SK" dirty="0" smtClean="0"/>
              <a:t>Metrika = [K1 * BW + ((K2 * BW) / (256 – Load)) + K3 * Delay]</a:t>
            </a:r>
          </a:p>
          <a:p>
            <a:pPr>
              <a:defRPr/>
            </a:pPr>
            <a:r>
              <a:rPr lang="sk-SK" dirty="0" smtClean="0"/>
              <a:t>Ak je K5 </a:t>
            </a:r>
            <a:r>
              <a:rPr lang="sk-SK" dirty="0" smtClean="0">
                <a:solidFill>
                  <a:schemeClr val="tx2"/>
                </a:solidFill>
              </a:rPr>
              <a:t>nenulové</a:t>
            </a:r>
            <a:r>
              <a:rPr lang="sk-SK" dirty="0" smtClean="0"/>
              <a:t>:</a:t>
            </a:r>
          </a:p>
          <a:p>
            <a:pPr lvl="1">
              <a:defRPr/>
            </a:pPr>
            <a:r>
              <a:rPr lang="sk-SK" dirty="0" smtClean="0"/>
              <a:t>Metrika = Metrika * [K5 / (Reliability + K4)]</a:t>
            </a:r>
          </a:p>
          <a:p>
            <a:pPr>
              <a:defRPr/>
            </a:pPr>
            <a:r>
              <a:rPr lang="sk-SK" dirty="0" smtClean="0"/>
              <a:t>Samozrejme, aj Load a Reliability sa násobia 256</a:t>
            </a:r>
          </a:p>
          <a:p>
            <a:pPr>
              <a:defRPr/>
            </a:pPr>
            <a:r>
              <a:rPr lang="sk-SK" dirty="0" smtClean="0"/>
              <a:t>MTU ani Hop Count nevstupujú do výpočtu EIGRP metriky</a:t>
            </a:r>
          </a:p>
        </p:txBody>
      </p:sp>
    </p:spTree>
    <p:extLst>
      <p:ext uri="{BB962C8B-B14F-4D97-AF65-F5344CB8AC3E}">
        <p14:creationId xmlns:p14="http://schemas.microsoft.com/office/powerpoint/2010/main" val="561001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smtClean="0"/>
              <a:t>Parametre Reliability, Load, MTU a Hop Count</a:t>
            </a:r>
            <a:endParaRPr lang="en-US"/>
          </a:p>
        </p:txBody>
      </p:sp>
      <p:sp>
        <p:nvSpPr>
          <p:cNvPr id="3" name="Zástupný symbol obsahu 2"/>
          <p:cNvSpPr>
            <a:spLocks noGrp="1"/>
          </p:cNvSpPr>
          <p:nvPr>
            <p:ph idx="1"/>
          </p:nvPr>
        </p:nvSpPr>
        <p:spPr/>
        <p:txBody>
          <a:bodyPr/>
          <a:lstStyle/>
          <a:p>
            <a:r>
              <a:rPr lang="sk-SK" dirty="0" smtClean="0"/>
              <a:t>Parametre Reliability ani Load sa v skutočnosti nevyhodnocujú priebežne</a:t>
            </a:r>
          </a:p>
          <a:p>
            <a:pPr lvl="1"/>
            <a:r>
              <a:rPr lang="sk-SK" dirty="0" smtClean="0"/>
              <a:t>Odosiela sa aktuálna hodnota týchto počítadiel v momente oznámenia prefixu alebo jeho aktualizácie</a:t>
            </a:r>
          </a:p>
          <a:p>
            <a:pPr lvl="1"/>
            <a:r>
              <a:rPr lang="sk-SK" dirty="0" smtClean="0"/>
              <a:t>Zmena hodnôt Reliability ani Load nespôsobuje odoslanie nových aktualizácií – EIGRP vlastne robí len „snapshot“ týchto hodnôt, keď oznamuje novú sieť</a:t>
            </a:r>
          </a:p>
          <a:p>
            <a:pPr lvl="1"/>
            <a:r>
              <a:rPr lang="sk-SK" dirty="0" smtClean="0"/>
              <a:t>Reliability a Load sa v EIGRP udržiavajú iba kvôli spätnej kompatibilite s IGRP a automatickým prepočítaním metrík</a:t>
            </a:r>
          </a:p>
          <a:p>
            <a:r>
              <a:rPr lang="sk-SK" dirty="0" smtClean="0"/>
              <a:t>MTU ani Hop Count nevstupujú do výpočtu EIGRP metriky</a:t>
            </a:r>
          </a:p>
          <a:p>
            <a:pPr lvl="1"/>
            <a:r>
              <a:rPr lang="sk-SK" dirty="0" smtClean="0"/>
              <a:t>MTU sa nikdy nepoužívalo ani nepoužíva, všetky zdroje, ktoré na internete tvrdia niečo iné, sa mýlia (častý omyl – i u mňa!)</a:t>
            </a:r>
          </a:p>
          <a:p>
            <a:pPr lvl="1"/>
            <a:r>
              <a:rPr lang="sk-SK" dirty="0" smtClean="0"/>
              <a:t>Hop Count neslúži ako metrika, ale limituje hĺbku šírenia informácie o prefixe – ak Hop Count prekročí daný limit (štandardne 100), sieť sa ohlási ako nedostupná</a:t>
            </a:r>
          </a:p>
          <a:p>
            <a:endParaRPr lang="en-US" dirty="0"/>
          </a:p>
        </p:txBody>
      </p:sp>
    </p:spTree>
    <p:extLst>
      <p:ext uri="{BB962C8B-B14F-4D97-AF65-F5344CB8AC3E}">
        <p14:creationId xmlns:p14="http://schemas.microsoft.com/office/powerpoint/2010/main" val="598740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white">
          <a:noFill/>
        </p:spPr>
        <p:txBody>
          <a:bodyPr/>
          <a:lstStyle/>
          <a:p>
            <a:r>
              <a:rPr lang="sk-SK" smtClean="0"/>
              <a:t>Príklad výpočtu EIGRP metriky</a:t>
            </a:r>
          </a:p>
        </p:txBody>
      </p:sp>
      <p:sp>
        <p:nvSpPr>
          <p:cNvPr id="27651" name="Text Box 3"/>
          <p:cNvSpPr txBox="1">
            <a:spLocks noChangeArrowheads="1"/>
          </p:cNvSpPr>
          <p:nvPr/>
        </p:nvSpPr>
        <p:spPr bwMode="auto">
          <a:xfrm>
            <a:off x="304800" y="4241800"/>
            <a:ext cx="8458200" cy="76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73025" tIns="36512" rIns="73025" bIns="36512">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l">
              <a:lnSpc>
                <a:spcPct val="100000"/>
              </a:lnSpc>
              <a:spcBef>
                <a:spcPct val="50000"/>
              </a:spcBef>
              <a:buNone/>
            </a:pPr>
            <a:r>
              <a:rPr lang="en-US" sz="1800" b="1">
                <a:sym typeface="Wingdings" pitchFamily="2" charset="2"/>
              </a:rPr>
              <a:t>A  B  C  D                  </a:t>
            </a:r>
            <a:r>
              <a:rPr lang="sk-SK" sz="1800" b="1">
                <a:sym typeface="Wingdings" pitchFamily="2" charset="2"/>
              </a:rPr>
              <a:t>Minimálna BW:</a:t>
            </a:r>
            <a:r>
              <a:rPr lang="en-US" sz="1800" b="1">
                <a:sym typeface="Wingdings" pitchFamily="2" charset="2"/>
              </a:rPr>
              <a:t> 64 kbps          </a:t>
            </a:r>
            <a:r>
              <a:rPr lang="sk-SK" sz="1800" b="1">
                <a:sym typeface="Wingdings" pitchFamily="2" charset="2"/>
              </a:rPr>
              <a:t>Celkový delay:</a:t>
            </a:r>
            <a:r>
              <a:rPr lang="en-US" sz="1800" b="1">
                <a:sym typeface="Wingdings" pitchFamily="2" charset="2"/>
              </a:rPr>
              <a:t> 6,000        </a:t>
            </a:r>
          </a:p>
          <a:p>
            <a:pPr algn="l">
              <a:lnSpc>
                <a:spcPct val="100000"/>
              </a:lnSpc>
              <a:spcBef>
                <a:spcPct val="50000"/>
              </a:spcBef>
              <a:buNone/>
            </a:pPr>
            <a:r>
              <a:rPr lang="en-US" sz="1800" b="1">
                <a:sym typeface="Wingdings" pitchFamily="2" charset="2"/>
              </a:rPr>
              <a:t>A  X  Y  Z  D           </a:t>
            </a:r>
            <a:r>
              <a:rPr lang="sk-SK" sz="1800" b="1">
                <a:sym typeface="Wingdings" pitchFamily="2" charset="2"/>
              </a:rPr>
              <a:t>Minimálna BW:</a:t>
            </a:r>
            <a:r>
              <a:rPr lang="en-US" sz="1800" b="1">
                <a:sym typeface="Wingdings" pitchFamily="2" charset="2"/>
              </a:rPr>
              <a:t> 256 kbps        </a:t>
            </a:r>
            <a:r>
              <a:rPr lang="sk-SK" sz="1800" b="1">
                <a:sym typeface="Wingdings" pitchFamily="2" charset="2"/>
              </a:rPr>
              <a:t>Celkový delay:</a:t>
            </a:r>
            <a:r>
              <a:rPr lang="en-US" sz="1800" b="1">
                <a:sym typeface="Wingdings" pitchFamily="2" charset="2"/>
              </a:rPr>
              <a:t> 8,000</a:t>
            </a:r>
          </a:p>
        </p:txBody>
      </p:sp>
      <p:sp>
        <p:nvSpPr>
          <p:cNvPr id="27652" name="Rectangle 4"/>
          <p:cNvSpPr>
            <a:spLocks noChangeArrowheads="1"/>
          </p:cNvSpPr>
          <p:nvPr/>
        </p:nvSpPr>
        <p:spPr bwMode="auto">
          <a:xfrm>
            <a:off x="657225" y="5124450"/>
            <a:ext cx="82248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61" rIns="82124" bIns="41061"/>
          <a:lstStyle/>
          <a:p>
            <a:pPr marL="114300" lvl="1" algn="l" defTabSz="814388">
              <a:lnSpc>
                <a:spcPct val="95000"/>
              </a:lnSpc>
              <a:spcBef>
                <a:spcPct val="35000"/>
              </a:spcBef>
              <a:buClr>
                <a:schemeClr val="accent1"/>
              </a:buClr>
              <a:buNone/>
              <a:tabLst>
                <a:tab pos="344488" algn="l"/>
              </a:tabLst>
            </a:pPr>
            <a:r>
              <a:rPr lang="sk-SK" sz="2000"/>
              <a:t>Horná trasa: M</a:t>
            </a:r>
            <a:r>
              <a:rPr lang="en-US" sz="2000"/>
              <a:t> = 1*(10</a:t>
            </a:r>
            <a:r>
              <a:rPr lang="en-US" sz="2000" baseline="30000"/>
              <a:t>7</a:t>
            </a:r>
            <a:r>
              <a:rPr lang="en-US" sz="2000"/>
              <a:t>/64)*256 + 1*6000*256 = 41 536 000</a:t>
            </a:r>
          </a:p>
          <a:p>
            <a:pPr marL="114300" lvl="1" algn="l" defTabSz="814388">
              <a:lnSpc>
                <a:spcPct val="95000"/>
              </a:lnSpc>
              <a:spcBef>
                <a:spcPct val="35000"/>
              </a:spcBef>
              <a:buClr>
                <a:schemeClr val="accent1"/>
              </a:buClr>
              <a:buNone/>
              <a:tabLst>
                <a:tab pos="344488" algn="l"/>
              </a:tabLst>
            </a:pPr>
            <a:r>
              <a:rPr lang="en-US" sz="2000"/>
              <a:t>Doln</a:t>
            </a:r>
            <a:r>
              <a:rPr lang="sk-SK" sz="2000"/>
              <a:t>á trasa: </a:t>
            </a:r>
            <a:r>
              <a:rPr lang="en-US" sz="2000"/>
              <a:t>M = 1*(10</a:t>
            </a:r>
            <a:r>
              <a:rPr lang="en-US" sz="2000" baseline="30000"/>
              <a:t>7</a:t>
            </a:r>
            <a:r>
              <a:rPr lang="en-US" sz="2000"/>
              <a:t>/256)*256 + 1*8000*256 = 12 048 000</a:t>
            </a:r>
          </a:p>
          <a:p>
            <a:pPr marL="114300" lvl="1" algn="l" defTabSz="814388">
              <a:lnSpc>
                <a:spcPct val="95000"/>
              </a:lnSpc>
              <a:spcBef>
                <a:spcPct val="35000"/>
              </a:spcBef>
              <a:buClr>
                <a:schemeClr val="accent1"/>
              </a:buClr>
              <a:buNone/>
              <a:tabLst>
                <a:tab pos="344488" algn="l"/>
              </a:tabLst>
            </a:pPr>
            <a:r>
              <a:rPr lang="en-US" sz="2000"/>
              <a:t>Doln</a:t>
            </a:r>
            <a:r>
              <a:rPr lang="sk-SK" sz="2000"/>
              <a:t>á trasa je z pohľadu EIGRP výhodnejšia</a:t>
            </a:r>
            <a:endParaRPr lang="en-US" sz="2000"/>
          </a:p>
        </p:txBody>
      </p:sp>
      <p:pic>
        <p:nvPicPr>
          <p:cNvPr id="27653" name="Picture 5" descr="BSCI_M02_L01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295400"/>
            <a:ext cx="5257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7740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sk-SK" smtClean="0"/>
              <a:t>Druhy EIGRP paketov</a:t>
            </a:r>
          </a:p>
        </p:txBody>
      </p:sp>
      <p:sp>
        <p:nvSpPr>
          <p:cNvPr id="7" name="Zástupný symbol obsahu 6"/>
          <p:cNvSpPr>
            <a:spLocks noGrp="1"/>
          </p:cNvSpPr>
          <p:nvPr>
            <p:ph idx="1"/>
          </p:nvPr>
        </p:nvSpPr>
        <p:spPr/>
        <p:txBody>
          <a:bodyPr>
            <a:normAutofit fontScale="92500" lnSpcReduction="20000"/>
          </a:bodyPr>
          <a:lstStyle/>
          <a:p>
            <a:r>
              <a:rPr lang="en-US" b="1" dirty="0" smtClean="0">
                <a:solidFill>
                  <a:schemeClr val="tx2"/>
                </a:solidFill>
              </a:rPr>
              <a:t>Hello</a:t>
            </a:r>
            <a:endParaRPr lang="sk-SK" b="1" dirty="0" smtClean="0">
              <a:solidFill>
                <a:schemeClr val="tx2"/>
              </a:solidFill>
            </a:endParaRPr>
          </a:p>
          <a:p>
            <a:pPr lvl="1"/>
            <a:r>
              <a:rPr lang="sk-SK" dirty="0" smtClean="0"/>
              <a:t>Lokalizácia EIGRP susedov, výmena K-hodnôt, čísel autonómnych systémov, timeout-ov, autenti</a:t>
            </a:r>
            <a:r>
              <a:rPr lang="en-US" dirty="0" err="1" smtClean="0"/>
              <a:t>fik</a:t>
            </a:r>
            <a:r>
              <a:rPr lang="sk-SK" dirty="0" smtClean="0"/>
              <a:t>ácia</a:t>
            </a:r>
          </a:p>
          <a:p>
            <a:pPr lvl="1"/>
            <a:r>
              <a:rPr lang="sk-SK" dirty="0" smtClean="0"/>
              <a:t>Posielajú sa na IP adresu 224.0.0.10, sú nepotvrdzované</a:t>
            </a:r>
          </a:p>
          <a:p>
            <a:pPr lvl="1"/>
            <a:r>
              <a:rPr lang="sk-SK" dirty="0" smtClean="0"/>
              <a:t>Odosielané každých 5 sekúnd na vysokorýchlostných rozhraniach, resp. každých 60 sekúnd na </a:t>
            </a:r>
            <a:r>
              <a:rPr lang="sk-SK" dirty="0" smtClean="0"/>
              <a:t>NBMA rozhraniach </a:t>
            </a:r>
            <a:r>
              <a:rPr lang="sk-SK" dirty="0" smtClean="0"/>
              <a:t>pomalších ako 1544 </a:t>
            </a:r>
            <a:r>
              <a:rPr lang="sk-SK" dirty="0" smtClean="0"/>
              <a:t>Kbps</a:t>
            </a:r>
            <a:endParaRPr lang="en-US" dirty="0" smtClean="0"/>
          </a:p>
          <a:p>
            <a:r>
              <a:rPr lang="en-US" b="1" dirty="0" smtClean="0">
                <a:solidFill>
                  <a:schemeClr val="tx2"/>
                </a:solidFill>
              </a:rPr>
              <a:t>Update</a:t>
            </a:r>
            <a:endParaRPr lang="sk-SK" b="1" dirty="0" smtClean="0">
              <a:solidFill>
                <a:schemeClr val="tx2"/>
              </a:solidFill>
            </a:endParaRPr>
          </a:p>
          <a:p>
            <a:pPr lvl="1"/>
            <a:r>
              <a:rPr lang="sk-SK" dirty="0" smtClean="0"/>
              <a:t>Prenášajú smerovaciu informáciu</a:t>
            </a:r>
          </a:p>
          <a:p>
            <a:pPr lvl="1"/>
            <a:r>
              <a:rPr lang="sk-SK" dirty="0" smtClean="0"/>
              <a:t>Môžu byť posielané ako unicast alebo multicast, sú </a:t>
            </a:r>
            <a:r>
              <a:rPr lang="sk-SK" dirty="0" smtClean="0"/>
              <a:t>potvrdzované</a:t>
            </a:r>
            <a:endParaRPr lang="sk-SK" dirty="0" smtClean="0"/>
          </a:p>
          <a:p>
            <a:pPr lvl="1"/>
            <a:r>
              <a:rPr lang="sk-SK" dirty="0" smtClean="0"/>
              <a:t>U príjemcu môžu potenciálne spustiť difúzny výpočet</a:t>
            </a:r>
            <a:endParaRPr lang="en-US" dirty="0" smtClean="0"/>
          </a:p>
          <a:p>
            <a:r>
              <a:rPr lang="en-US" b="1" dirty="0" smtClean="0">
                <a:solidFill>
                  <a:schemeClr val="tx2"/>
                </a:solidFill>
              </a:rPr>
              <a:t>Query</a:t>
            </a:r>
            <a:endParaRPr lang="sk-SK" b="1" dirty="0" smtClean="0">
              <a:solidFill>
                <a:schemeClr val="tx2"/>
              </a:solidFill>
            </a:endParaRPr>
          </a:p>
          <a:p>
            <a:pPr lvl="1"/>
            <a:r>
              <a:rPr lang="sk-SK" dirty="0" smtClean="0"/>
              <a:t>Smerovač hľadá najkratšiu cestu do nejakého cieľa</a:t>
            </a:r>
          </a:p>
          <a:p>
            <a:pPr lvl="1"/>
            <a:r>
              <a:rPr lang="sk-SK" dirty="0" smtClean="0"/>
              <a:t>Posielajú sa obvykle ako multicast, sú potvrdzované</a:t>
            </a:r>
          </a:p>
          <a:p>
            <a:pPr lvl="1"/>
            <a:r>
              <a:rPr lang="sk-SK" dirty="0" smtClean="0"/>
              <a:t>Pomocou Query sa spúšťa alebo šíri difúzny </a:t>
            </a:r>
            <a:r>
              <a:rPr lang="sk-SK" dirty="0" smtClean="0"/>
              <a:t>výpočet</a:t>
            </a:r>
          </a:p>
          <a:p>
            <a:pPr lvl="1"/>
            <a:r>
              <a:rPr lang="sk-SK" dirty="0" smtClean="0"/>
              <a:t>Query obsahuje informáciu o aktuálnej vzdialenosti smerovača, ktorý sa pýta, do cieľovej siete, po udalosti, ktorá spôsobila stratu jeho cesty</a:t>
            </a:r>
            <a:endParaRPr lang="en-US" dirty="0" smtClean="0"/>
          </a:p>
        </p:txBody>
      </p:sp>
    </p:spTree>
    <p:extLst>
      <p:ext uri="{BB962C8B-B14F-4D97-AF65-F5344CB8AC3E}">
        <p14:creationId xmlns:p14="http://schemas.microsoft.com/office/powerpoint/2010/main" val="1502568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sk-SK" smtClean="0"/>
              <a:t>Druhy EIGRP paketov</a:t>
            </a:r>
          </a:p>
        </p:txBody>
      </p:sp>
      <p:sp>
        <p:nvSpPr>
          <p:cNvPr id="29699" name="Zástupný symbol obsahu 3"/>
          <p:cNvSpPr>
            <a:spLocks noGrp="1"/>
          </p:cNvSpPr>
          <p:nvPr>
            <p:ph idx="1"/>
          </p:nvPr>
        </p:nvSpPr>
        <p:spPr/>
        <p:txBody>
          <a:bodyPr/>
          <a:lstStyle/>
          <a:p>
            <a:r>
              <a:rPr lang="en-US" b="1" dirty="0" smtClean="0">
                <a:solidFill>
                  <a:schemeClr val="tx2"/>
                </a:solidFill>
              </a:rPr>
              <a:t>Reply</a:t>
            </a:r>
            <a:endParaRPr lang="sk-SK" b="1" dirty="0" smtClean="0">
              <a:solidFill>
                <a:schemeClr val="tx2"/>
              </a:solidFill>
            </a:endParaRPr>
          </a:p>
          <a:p>
            <a:pPr lvl="1"/>
            <a:r>
              <a:rPr lang="sk-SK" dirty="0" smtClean="0"/>
              <a:t>Odpoveď smerovačov na Query paket</a:t>
            </a:r>
          </a:p>
          <a:p>
            <a:pPr lvl="1"/>
            <a:r>
              <a:rPr lang="sk-SK" dirty="0" smtClean="0"/>
              <a:t>Posielajú sa ako unicast tomu, kto sa pýtal, sú potvrdzované</a:t>
            </a:r>
          </a:p>
          <a:p>
            <a:pPr lvl="1"/>
            <a:r>
              <a:rPr lang="sk-SK" dirty="0" smtClean="0"/>
              <a:t>Ich prijatie zmenšuje alebo zastavuje difúzny výpočet</a:t>
            </a:r>
            <a:endParaRPr lang="en-US" dirty="0" smtClean="0"/>
          </a:p>
          <a:p>
            <a:r>
              <a:rPr lang="en-US" b="1" dirty="0" smtClean="0">
                <a:solidFill>
                  <a:schemeClr val="tx2"/>
                </a:solidFill>
              </a:rPr>
              <a:t>ACK</a:t>
            </a:r>
            <a:endParaRPr lang="sk-SK" b="1" dirty="0" smtClean="0">
              <a:solidFill>
                <a:schemeClr val="tx2"/>
              </a:solidFill>
            </a:endParaRPr>
          </a:p>
          <a:p>
            <a:pPr lvl="1"/>
            <a:r>
              <a:rPr lang="sk-SK" dirty="0" smtClean="0"/>
              <a:t>Potvrdzovacie pakety</a:t>
            </a:r>
          </a:p>
          <a:p>
            <a:pPr lvl="1"/>
            <a:r>
              <a:rPr lang="sk-SK" dirty="0" smtClean="0"/>
              <a:t>Posielajú sa ako potvrdenie na Update, Query a Reply</a:t>
            </a:r>
          </a:p>
          <a:p>
            <a:pPr lvl="1"/>
            <a:r>
              <a:rPr lang="sk-SK" dirty="0" smtClean="0"/>
              <a:t>Adresované vždy unicastovo, </a:t>
            </a:r>
            <a:r>
              <a:rPr lang="sk-SK" dirty="0" smtClean="0"/>
              <a:t>nepotvrdzované</a:t>
            </a:r>
            <a:endParaRPr lang="sk-SK" dirty="0" smtClean="0"/>
          </a:p>
        </p:txBody>
      </p:sp>
    </p:spTree>
    <p:extLst>
      <p:ext uri="{BB962C8B-B14F-4D97-AF65-F5344CB8AC3E}">
        <p14:creationId xmlns:p14="http://schemas.microsoft.com/office/powerpoint/2010/main" val="150976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sk-SK" smtClean="0"/>
              <a:t>Úvodná inicializácia smerovačov</a:t>
            </a:r>
          </a:p>
        </p:txBody>
      </p:sp>
      <p:pic>
        <p:nvPicPr>
          <p:cNvPr id="30723" name="Picture 3"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393825"/>
            <a:ext cx="81534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855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Chyby v kurikulách o EIGRP</a:t>
            </a:r>
            <a:endParaRPr lang="sk-SK" dirty="0"/>
          </a:p>
        </p:txBody>
      </p:sp>
      <p:sp>
        <p:nvSpPr>
          <p:cNvPr id="5" name="Content Placeholder 4"/>
          <p:cNvSpPr>
            <a:spLocks noGrp="1"/>
          </p:cNvSpPr>
          <p:nvPr>
            <p:ph idx="1"/>
          </p:nvPr>
        </p:nvSpPr>
        <p:spPr/>
        <p:txBody>
          <a:bodyPr>
            <a:normAutofit fontScale="85000" lnSpcReduction="10000"/>
          </a:bodyPr>
          <a:lstStyle/>
          <a:p>
            <a:r>
              <a:rPr lang="sk-SK" dirty="0" smtClean="0"/>
              <a:t>Kurikulá obsahujú o EIGRP sériu scestných tvrdení, na ktoré si treba dať veľký pozor</a:t>
            </a:r>
          </a:p>
          <a:p>
            <a:pPr lvl="1"/>
            <a:r>
              <a:rPr lang="sk-SK" dirty="0" smtClean="0"/>
              <a:t>Niekedy sa EIGRP označuje ako hybridný protokol, ktorý kombinuje vlastnosti distance-vector a link-state protokolu. Nezávisle od jeho rôznych podporných mechanizmov však EIGRP prenáša iba vektor vzdialeností, a teda nie je hybrid, je „len“ distance-vector</a:t>
            </a:r>
          </a:p>
          <a:p>
            <a:pPr lvl="1"/>
            <a:r>
              <a:rPr lang="sk-SK" dirty="0" smtClean="0"/>
              <a:t>Kurikulá tvrdia, že Feasible Distance (FD) je aktuálna vzdialenosť od cieľa a že si ju smerovače prenášajú. FD je však v skutočnosti minimálna vzdialenosť od cieľa od momentu posledného prechodu do pasívneho stavu a je lokálnou premennou</a:t>
            </a:r>
          </a:p>
          <a:p>
            <a:pPr lvl="1"/>
            <a:r>
              <a:rPr lang="sk-SK" dirty="0" smtClean="0"/>
              <a:t>Kurikulá na niektorých miestach označujú okamžitú výslednú vzdialenosť cez daného suseda do cieľovej siete tiež za FD, t.j. koľko susedov do jedinej cieľovej siete, toľko FD. To je v úplnom rozpore s definíciou FD.</a:t>
            </a:r>
          </a:p>
          <a:p>
            <a:pPr lvl="1"/>
            <a:r>
              <a:rPr lang="sk-SK" dirty="0" smtClean="0"/>
              <a:t>Kurikulá tvrdia, že ak vypadne successor a existuje feasible successor, automaticky ho prehlásime za nového successora. V skutočnosti si smerovač najprv overí, či tento feasible successor ponúka po výpadku successora najkratšiu výslednú vzdialenosť. Ak nie, vyvolá sa difúzny výpočet, lebo nechceme prísť o možnosť  využívať kratšiu trasu, ak existuje</a:t>
            </a:r>
          </a:p>
          <a:p>
            <a:pPr lvl="1"/>
            <a:r>
              <a:rPr lang="sk-SK" dirty="0" smtClean="0"/>
              <a:t>Kurikulá nikde nepopisujú skutočný tvar konečného automatu DUAL a ani to nie je pre nás potrebné – treba upozorniť, že čokoľvek, čo nazývajú ako „DUAL FSM“, s ním istým spôsobom súvisí, ale nie je to samotný DUAL</a:t>
            </a:r>
          </a:p>
        </p:txBody>
      </p:sp>
    </p:spTree>
    <p:extLst>
      <p:ext uri="{BB962C8B-B14F-4D97-AF65-F5344CB8AC3E}">
        <p14:creationId xmlns:p14="http://schemas.microsoft.com/office/powerpoint/2010/main" val="35139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sk-SK" smtClean="0"/>
              <a:t>Kľúčové technológie v EIGRP</a:t>
            </a:r>
          </a:p>
        </p:txBody>
      </p:sp>
      <p:sp>
        <p:nvSpPr>
          <p:cNvPr id="9219" name="Rectangle 3"/>
          <p:cNvSpPr>
            <a:spLocks noGrp="1" noChangeArrowheads="1"/>
          </p:cNvSpPr>
          <p:nvPr>
            <p:ph idx="1"/>
          </p:nvPr>
        </p:nvSpPr>
        <p:spPr/>
        <p:txBody>
          <a:bodyPr>
            <a:normAutofit fontScale="85000" lnSpcReduction="10000"/>
          </a:bodyPr>
          <a:lstStyle/>
          <a:p>
            <a:r>
              <a:rPr lang="sk-SK" dirty="0" smtClean="0">
                <a:solidFill>
                  <a:schemeClr val="tx2"/>
                </a:solidFill>
              </a:rPr>
              <a:t>Protokolovo závislé moduly</a:t>
            </a:r>
          </a:p>
          <a:p>
            <a:pPr lvl="1"/>
            <a:r>
              <a:rPr lang="sk-SK" dirty="0" smtClean="0"/>
              <a:t>Protocol-dependent modules (PDMs) zodpovedajú za spoluprácu EIGRP s konkrétnym sieťovým protokolom</a:t>
            </a:r>
          </a:p>
          <a:p>
            <a:pPr lvl="1"/>
            <a:r>
              <a:rPr lang="sk-SK" dirty="0" smtClean="0"/>
              <a:t>Poskytujú nezávislosť a ľahšiu rozšíriteľnosť o nové L3 protokoly</a:t>
            </a:r>
          </a:p>
          <a:p>
            <a:r>
              <a:rPr lang="sk-SK" dirty="0" smtClean="0">
                <a:solidFill>
                  <a:schemeClr val="tx2"/>
                </a:solidFill>
              </a:rPr>
              <a:t>Protokol Reliable Transport Protocol </a:t>
            </a:r>
            <a:r>
              <a:rPr lang="sk-SK" dirty="0" smtClean="0"/>
              <a:t>(RTP)</a:t>
            </a:r>
          </a:p>
          <a:p>
            <a:pPr lvl="1"/>
            <a:r>
              <a:rPr lang="sk-SK" dirty="0" smtClean="0"/>
              <a:t>Vlastný transportný protokol nezávislý od sieťového protokolu</a:t>
            </a:r>
          </a:p>
          <a:p>
            <a:pPr lvl="1"/>
            <a:r>
              <a:rPr lang="sk-SK" dirty="0" smtClean="0"/>
              <a:t>Umožňuje unicastové i multicastové spoľahlivé prenosy</a:t>
            </a:r>
          </a:p>
          <a:p>
            <a:r>
              <a:rPr lang="sk-SK" dirty="0" smtClean="0">
                <a:solidFill>
                  <a:schemeClr val="tx2"/>
                </a:solidFill>
              </a:rPr>
              <a:t>Zisťovanie a udržiavanie kontaktu so susedmi</a:t>
            </a:r>
          </a:p>
          <a:p>
            <a:pPr lvl="1"/>
            <a:r>
              <a:rPr lang="sk-SK" dirty="0" smtClean="0"/>
              <a:t>Každý smerovač si udržiava tzv. neighbor table, v ktorej si vedie informácie o priamo pripojených susedoch</a:t>
            </a:r>
          </a:p>
          <a:p>
            <a:r>
              <a:rPr lang="sk-SK" dirty="0">
                <a:solidFill>
                  <a:schemeClr val="tx2"/>
                </a:solidFill>
              </a:rPr>
              <a:t>Ochrana proti vzniku smerovacích slučiek</a:t>
            </a:r>
          </a:p>
          <a:p>
            <a:pPr lvl="1"/>
            <a:r>
              <a:rPr lang="sk-SK" dirty="0"/>
              <a:t>Garantuje, že zvolený next hop nespôsobí smerovaciu </a:t>
            </a:r>
            <a:r>
              <a:rPr lang="sk-SK" dirty="0" smtClean="0"/>
              <a:t>slučku</a:t>
            </a:r>
          </a:p>
          <a:p>
            <a:r>
              <a:rPr lang="sk-SK" dirty="0" smtClean="0">
                <a:solidFill>
                  <a:schemeClr val="tx2"/>
                </a:solidFill>
              </a:rPr>
              <a:t>Difúzne výpočty</a:t>
            </a:r>
          </a:p>
          <a:p>
            <a:pPr lvl="1"/>
            <a:r>
              <a:rPr lang="sk-SK" dirty="0" smtClean="0"/>
              <a:t>Koordinované spolupráca smerovačov pri hľadaní najkratšej cesty</a:t>
            </a:r>
          </a:p>
          <a:p>
            <a:r>
              <a:rPr lang="sk-SK" dirty="0" smtClean="0">
                <a:solidFill>
                  <a:schemeClr val="tx2"/>
                </a:solidFill>
              </a:rPr>
              <a:t>Konečný automat DUAL</a:t>
            </a:r>
          </a:p>
          <a:p>
            <a:pPr lvl="1"/>
            <a:r>
              <a:rPr lang="sk-SK" dirty="0" smtClean="0"/>
              <a:t>Riadi činnosť výberu najlepšej cesty a organizuje priebeh difúznych výpočtov</a:t>
            </a:r>
          </a:p>
        </p:txBody>
      </p:sp>
    </p:spTree>
    <p:extLst>
      <p:ext uri="{BB962C8B-B14F-4D97-AF65-F5344CB8AC3E}">
        <p14:creationId xmlns:p14="http://schemas.microsoft.com/office/powerpoint/2010/main" val="3452184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r>
              <a:rPr lang="sk-SK" sz="2800" b="1" dirty="0" smtClean="0"/>
              <a:t>Vďaka za pozornosť!</a:t>
            </a:r>
            <a:endParaRPr lang="en-US" sz="2800" b="1"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r" eaLnBrk="1" hangingPunct="1">
              <a:lnSpc>
                <a:spcPct val="90000"/>
              </a:lnSpc>
              <a:buFont typeface="Wingdings" pitchFamily="2" charset="2"/>
              <a:buNone/>
              <a:defRPr/>
            </a:pPr>
            <a:r>
              <a:rPr lang="en-US" sz="1800" dirty="0" err="1" smtClean="0"/>
              <a:t>Ing</a:t>
            </a:r>
            <a:r>
              <a:rPr lang="en-US" sz="1800" dirty="0" smtClean="0"/>
              <a:t>. Peter Pal</a:t>
            </a:r>
            <a:r>
              <a:rPr lang="sk-SK" sz="1800" dirty="0" smtClean="0"/>
              <a:t>úch</a:t>
            </a:r>
            <a:r>
              <a:rPr lang="en-US" sz="1800" dirty="0" smtClean="0"/>
              <a:t>, PhD.</a:t>
            </a:r>
            <a:endParaRPr lang="sk-SK" sz="1800" dirty="0" smtClean="0"/>
          </a:p>
          <a:p>
            <a:pPr algn="r" eaLnBrk="1" hangingPunct="1">
              <a:lnSpc>
                <a:spcPct val="90000"/>
              </a:lnSpc>
              <a:buFont typeface="Wingdings" pitchFamily="2" charset="2"/>
              <a:buNone/>
              <a:defRPr/>
            </a:pPr>
            <a:r>
              <a:rPr lang="sk-SK" sz="1800" dirty="0" smtClean="0">
                <a:hlinkClick r:id="rId2"/>
              </a:rPr>
              <a:t>Peter.Paluch</a:t>
            </a:r>
            <a:r>
              <a:rPr lang="en-US" sz="1800" dirty="0" smtClean="0">
                <a:hlinkClick r:id="rId2"/>
              </a:rPr>
              <a:t>@fri.uniza.sk</a:t>
            </a:r>
            <a:endParaRPr lang="en-US" sz="1800" dirty="0" smtClean="0"/>
          </a:p>
          <a:p>
            <a:pPr algn="r" eaLnBrk="1" hangingPunct="1">
              <a:lnSpc>
                <a:spcPct val="90000"/>
              </a:lnSpc>
              <a:buFont typeface="Wingdings" pitchFamily="2" charset="2"/>
              <a:buNone/>
              <a:defRPr/>
            </a:pPr>
            <a:r>
              <a:rPr lang="en-US" sz="1800" dirty="0" smtClean="0"/>
              <a:t>KIS FRI </a:t>
            </a:r>
            <a:r>
              <a:rPr lang="sk-SK" sz="1800" dirty="0" smtClean="0"/>
              <a:t>ŽU</a:t>
            </a:r>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14104316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sk-SK" smtClean="0"/>
              <a:t>Konfigurácia EIGRP</a:t>
            </a:r>
          </a:p>
        </p:txBody>
      </p:sp>
      <p:sp>
        <p:nvSpPr>
          <p:cNvPr id="34819" name="Rectangle 3"/>
          <p:cNvSpPr>
            <a:spLocks noChangeArrowheads="1"/>
          </p:cNvSpPr>
          <p:nvPr/>
        </p:nvSpPr>
        <p:spPr bwMode="auto">
          <a:xfrm>
            <a:off x="657225" y="1874838"/>
            <a:ext cx="8159750" cy="425450"/>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2000" b="1">
                <a:solidFill>
                  <a:schemeClr val="accent2"/>
                </a:solidFill>
                <a:latin typeface="Courier New" pitchFamily="49" charset="0"/>
              </a:rPr>
              <a:t>router eigrp </a:t>
            </a:r>
            <a:r>
              <a:rPr lang="en-US" sz="2000" b="1" i="1">
                <a:solidFill>
                  <a:schemeClr val="accent2"/>
                </a:solidFill>
                <a:latin typeface="Courier New" pitchFamily="49" charset="0"/>
              </a:rPr>
              <a:t>autonomous-system-number</a:t>
            </a:r>
            <a:r>
              <a:rPr lang="en-US" sz="1800" b="1">
                <a:solidFill>
                  <a:schemeClr val="accent2"/>
                </a:solidFill>
                <a:latin typeface="Courier New" pitchFamily="49" charset="0"/>
              </a:rPr>
              <a:t> </a:t>
            </a:r>
            <a:r>
              <a:rPr lang="en-US" sz="1800" i="1">
                <a:solidFill>
                  <a:schemeClr val="accent2"/>
                </a:solidFill>
                <a:latin typeface="Courier New" pitchFamily="49" charset="0"/>
              </a:rPr>
              <a:t>	</a:t>
            </a:r>
            <a:endParaRPr lang="en-GB" sz="1800" i="1">
              <a:solidFill>
                <a:schemeClr val="accent2"/>
              </a:solidFill>
              <a:latin typeface="Courier New" pitchFamily="49" charset="0"/>
            </a:endParaRPr>
          </a:p>
        </p:txBody>
      </p:sp>
      <p:sp>
        <p:nvSpPr>
          <p:cNvPr id="34820" name="Text Box 4"/>
          <p:cNvSpPr txBox="1">
            <a:spLocks noChangeArrowheads="1"/>
          </p:cNvSpPr>
          <p:nvPr/>
        </p:nvSpPr>
        <p:spPr bwMode="auto">
          <a:xfrm>
            <a:off x="657225" y="2333625"/>
            <a:ext cx="8229600" cy="1611313"/>
          </a:xfrm>
          <a:prstGeom prst="rect">
            <a:avLst/>
          </a:prstGeom>
          <a:noFill/>
          <a:ln w="38100">
            <a:noFill/>
            <a:miter lim="800000"/>
            <a:headEnd/>
            <a:tailEnd type="none" w="sm" len="sm"/>
          </a:ln>
        </p:spPr>
        <p:txBody>
          <a:bodyPr>
            <a:spAutoFit/>
          </a:bodyPr>
          <a:lstStyle/>
          <a:p>
            <a:pPr marL="182563" indent="-182563" algn="l">
              <a:lnSpc>
                <a:spcPct val="95000"/>
              </a:lnSpc>
              <a:spcBef>
                <a:spcPct val="35000"/>
              </a:spcBef>
              <a:buClr>
                <a:schemeClr val="accent1"/>
              </a:buClr>
              <a:buFont typeface="Wingdings" pitchFamily="2" charset="2"/>
              <a:buChar char="§"/>
            </a:pPr>
            <a:r>
              <a:rPr lang="sk-SK"/>
              <a:t>Aktivuje EIGRP a nastaví jeho AS</a:t>
            </a:r>
            <a:endParaRPr lang="en-US"/>
          </a:p>
          <a:p>
            <a:pPr marL="182563" indent="-182563" algn="l">
              <a:lnSpc>
                <a:spcPct val="95000"/>
              </a:lnSpc>
              <a:spcBef>
                <a:spcPct val="35000"/>
              </a:spcBef>
              <a:buClr>
                <a:schemeClr val="accent1"/>
              </a:buClr>
              <a:buFont typeface="Wingdings" pitchFamily="2" charset="2"/>
              <a:buChar char="§"/>
            </a:pPr>
            <a:r>
              <a:rPr lang="sk-SK"/>
              <a:t>Všetky smerovače, ktoré si majú v EIGRP spoločne vymieňať smerovaciu informáciu, </a:t>
            </a:r>
            <a:r>
              <a:rPr lang="sk-SK">
                <a:solidFill>
                  <a:schemeClr val="tx2"/>
                </a:solidFill>
              </a:rPr>
              <a:t>musia</a:t>
            </a:r>
            <a:r>
              <a:rPr lang="sk-SK"/>
              <a:t> patriť do spoločného autonómneho systému</a:t>
            </a:r>
            <a:endParaRPr lang="en-US"/>
          </a:p>
        </p:txBody>
      </p:sp>
      <p:sp>
        <p:nvSpPr>
          <p:cNvPr id="34821" name="Rectangle 5"/>
          <p:cNvSpPr>
            <a:spLocks noChangeArrowheads="1"/>
          </p:cNvSpPr>
          <p:nvPr/>
        </p:nvSpPr>
        <p:spPr bwMode="auto">
          <a:xfrm>
            <a:off x="657225" y="4333875"/>
            <a:ext cx="8159750" cy="708025"/>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sk-SK" sz="2000" b="1">
                <a:solidFill>
                  <a:schemeClr val="accent2"/>
                </a:solidFill>
                <a:latin typeface="Courier New" pitchFamily="49" charset="0"/>
              </a:rPr>
              <a:t>no auto-summary</a:t>
            </a:r>
          </a:p>
          <a:p>
            <a:pPr algn="l">
              <a:lnSpc>
                <a:spcPct val="100000"/>
              </a:lnSpc>
              <a:tabLst>
                <a:tab pos="7654925" algn="r"/>
              </a:tabLst>
            </a:pPr>
            <a:r>
              <a:rPr lang="en-US" sz="2000" b="1">
                <a:solidFill>
                  <a:schemeClr val="accent2"/>
                </a:solidFill>
                <a:latin typeface="Courier New" pitchFamily="49" charset="0"/>
              </a:rPr>
              <a:t>network </a:t>
            </a:r>
            <a:r>
              <a:rPr lang="en-US" sz="2000" b="1" i="1">
                <a:solidFill>
                  <a:schemeClr val="accent2"/>
                </a:solidFill>
                <a:latin typeface="Courier New" pitchFamily="49" charset="0"/>
              </a:rPr>
              <a:t>network-number </a:t>
            </a:r>
            <a:r>
              <a:rPr lang="en-US" sz="2000" b="1">
                <a:solidFill>
                  <a:schemeClr val="accent2"/>
                </a:solidFill>
                <a:latin typeface="Courier New" pitchFamily="49" charset="0"/>
              </a:rPr>
              <a:t>[</a:t>
            </a:r>
            <a:r>
              <a:rPr lang="en-US" sz="2000" b="1" i="1">
                <a:solidFill>
                  <a:schemeClr val="accent2"/>
                </a:solidFill>
                <a:latin typeface="Courier New" pitchFamily="49" charset="0"/>
              </a:rPr>
              <a:t>wildcard-mask</a:t>
            </a:r>
            <a:r>
              <a:rPr lang="en-US" sz="2000" b="1">
                <a:solidFill>
                  <a:schemeClr val="accent2"/>
                </a:solidFill>
                <a:latin typeface="Courier New" pitchFamily="49" charset="0"/>
              </a:rPr>
              <a:t>]</a:t>
            </a:r>
            <a:endParaRPr lang="en-GB" sz="2000" b="1">
              <a:solidFill>
                <a:schemeClr val="accent2"/>
              </a:solidFill>
              <a:latin typeface="Courier New" pitchFamily="49" charset="0"/>
            </a:endParaRPr>
          </a:p>
        </p:txBody>
      </p:sp>
      <p:sp>
        <p:nvSpPr>
          <p:cNvPr id="34822" name="Text Box 6"/>
          <p:cNvSpPr txBox="1">
            <a:spLocks noChangeArrowheads="1"/>
          </p:cNvSpPr>
          <p:nvPr/>
        </p:nvSpPr>
        <p:spPr bwMode="auto">
          <a:xfrm>
            <a:off x="657225" y="5114925"/>
            <a:ext cx="8458200" cy="1723549"/>
          </a:xfrm>
          <a:prstGeom prst="rect">
            <a:avLst/>
          </a:prstGeom>
          <a:noFill/>
          <a:ln w="38100">
            <a:noFill/>
            <a:miter lim="800000"/>
            <a:headEnd/>
            <a:tailEnd type="none" w="sm" len="sm"/>
          </a:ln>
        </p:spPr>
        <p:txBody>
          <a:bodyPr>
            <a:spAutoFit/>
          </a:bodyPr>
          <a:lstStyle/>
          <a:p>
            <a:pPr marL="182563" indent="-182563" algn="l">
              <a:lnSpc>
                <a:spcPct val="95000"/>
              </a:lnSpc>
              <a:spcBef>
                <a:spcPct val="35000"/>
              </a:spcBef>
              <a:buClr>
                <a:schemeClr val="accent1"/>
              </a:buClr>
              <a:buFont typeface="Wingdings" pitchFamily="2" charset="2"/>
              <a:buChar char="§"/>
            </a:pPr>
            <a:r>
              <a:rPr lang="sk-SK" dirty="0">
                <a:solidFill>
                  <a:srgbClr val="000000"/>
                </a:solidFill>
              </a:rPr>
              <a:t>Zaradí sieť do EIGRP smerovacieho procesu</a:t>
            </a:r>
          </a:p>
          <a:p>
            <a:pPr marL="182563" indent="-182563" algn="l">
              <a:lnSpc>
                <a:spcPct val="95000"/>
              </a:lnSpc>
              <a:spcBef>
                <a:spcPct val="35000"/>
              </a:spcBef>
              <a:buClr>
                <a:schemeClr val="accent1"/>
              </a:buClr>
              <a:buFont typeface="Wingdings" pitchFamily="2" charset="2"/>
              <a:buChar char="§"/>
            </a:pPr>
            <a:r>
              <a:rPr lang="sk-SK" dirty="0" err="1">
                <a:solidFill>
                  <a:srgbClr val="000000"/>
                </a:solidFill>
              </a:rPr>
              <a:t>Wildcard</a:t>
            </a:r>
            <a:r>
              <a:rPr lang="sk-SK" dirty="0">
                <a:solidFill>
                  <a:srgbClr val="000000"/>
                </a:solidFill>
              </a:rPr>
              <a:t> </a:t>
            </a:r>
            <a:r>
              <a:rPr lang="sk-SK" dirty="0" err="1">
                <a:solidFill>
                  <a:srgbClr val="000000"/>
                </a:solidFill>
              </a:rPr>
              <a:t>mask</a:t>
            </a:r>
            <a:r>
              <a:rPr lang="sk-SK" dirty="0">
                <a:solidFill>
                  <a:srgbClr val="000000"/>
                </a:solidFill>
              </a:rPr>
              <a:t> nie je povinná, ale je </a:t>
            </a:r>
            <a:r>
              <a:rPr lang="en-US" dirty="0" err="1">
                <a:solidFill>
                  <a:srgbClr val="000000"/>
                </a:solidFill>
              </a:rPr>
              <a:t>ve</a:t>
            </a:r>
            <a:r>
              <a:rPr lang="sk-SK" dirty="0" err="1">
                <a:solidFill>
                  <a:srgbClr val="000000"/>
                </a:solidFill>
              </a:rPr>
              <a:t>ľmi</a:t>
            </a:r>
            <a:r>
              <a:rPr lang="sk-SK" dirty="0">
                <a:solidFill>
                  <a:srgbClr val="000000"/>
                </a:solidFill>
              </a:rPr>
              <a:t> odporúčaná</a:t>
            </a:r>
          </a:p>
          <a:p>
            <a:pPr marL="539750" lvl="1" indent="-184150" algn="l">
              <a:lnSpc>
                <a:spcPct val="95000"/>
              </a:lnSpc>
              <a:spcBef>
                <a:spcPct val="35000"/>
              </a:spcBef>
              <a:buClr>
                <a:schemeClr val="accent1"/>
              </a:buClr>
              <a:buFont typeface="Wingdings" pitchFamily="2" charset="2"/>
              <a:buChar char="§"/>
            </a:pPr>
            <a:r>
              <a:rPr lang="sk-SK" sz="2000" dirty="0">
                <a:solidFill>
                  <a:srgbClr val="000000"/>
                </a:solidFill>
              </a:rPr>
              <a:t>Ak nie je zadaná, berie sa </a:t>
            </a:r>
            <a:r>
              <a:rPr lang="sk-SK" sz="2000" dirty="0" err="1">
                <a:solidFill>
                  <a:srgbClr val="000000"/>
                </a:solidFill>
              </a:rPr>
              <a:t>classful</a:t>
            </a:r>
            <a:r>
              <a:rPr lang="sk-SK" sz="2000" dirty="0">
                <a:solidFill>
                  <a:srgbClr val="000000"/>
                </a:solidFill>
              </a:rPr>
              <a:t> </a:t>
            </a:r>
            <a:r>
              <a:rPr lang="sk-SK" sz="2000" dirty="0" err="1" smtClean="0">
                <a:solidFill>
                  <a:srgbClr val="000000"/>
                </a:solidFill>
              </a:rPr>
              <a:t>mask</a:t>
            </a:r>
            <a:endParaRPr lang="sk-SK" sz="2000" dirty="0" smtClean="0">
              <a:solidFill>
                <a:srgbClr val="000000"/>
              </a:solidFill>
            </a:endParaRPr>
          </a:p>
          <a:p>
            <a:pPr marL="539750" lvl="1" indent="-184150" algn="l">
              <a:lnSpc>
                <a:spcPct val="95000"/>
              </a:lnSpc>
              <a:spcBef>
                <a:spcPct val="35000"/>
              </a:spcBef>
              <a:buClr>
                <a:schemeClr val="accent1"/>
              </a:buClr>
              <a:buFont typeface="Wingdings" pitchFamily="2" charset="2"/>
              <a:buChar char="§"/>
            </a:pPr>
            <a:r>
              <a:rPr lang="sk-SK" sz="2000" dirty="0" smtClean="0">
                <a:solidFill>
                  <a:srgbClr val="000000"/>
                </a:solidFill>
              </a:rPr>
              <a:t>Je možné zadávať v tvare </a:t>
            </a:r>
            <a:r>
              <a:rPr lang="sk-SK" sz="2000" i="1" dirty="0" err="1" smtClean="0">
                <a:solidFill>
                  <a:srgbClr val="000000"/>
                </a:solidFill>
              </a:rPr>
              <a:t>subnet</a:t>
            </a:r>
            <a:r>
              <a:rPr lang="sk-SK" sz="2000" i="1" dirty="0" smtClean="0">
                <a:solidFill>
                  <a:srgbClr val="000000"/>
                </a:solidFill>
              </a:rPr>
              <a:t> </a:t>
            </a:r>
            <a:r>
              <a:rPr lang="sk-SK" sz="2000" i="1" dirty="0" err="1" smtClean="0">
                <a:solidFill>
                  <a:srgbClr val="000000"/>
                </a:solidFill>
              </a:rPr>
              <a:t>mask</a:t>
            </a:r>
            <a:r>
              <a:rPr lang="sk-SK" sz="2000" i="1" dirty="0" smtClean="0">
                <a:solidFill>
                  <a:srgbClr val="000000"/>
                </a:solidFill>
              </a:rPr>
              <a:t> </a:t>
            </a:r>
            <a:r>
              <a:rPr lang="sk-SK" sz="2000" dirty="0" smtClean="0">
                <a:solidFill>
                  <a:srgbClr val="000000"/>
                </a:solidFill>
              </a:rPr>
              <a:t>alebo </a:t>
            </a:r>
            <a:r>
              <a:rPr lang="sk-SK" sz="2000" i="1" dirty="0" err="1" smtClean="0">
                <a:solidFill>
                  <a:srgbClr val="000000"/>
                </a:solidFill>
              </a:rPr>
              <a:t>wildcard</a:t>
            </a:r>
            <a:r>
              <a:rPr lang="sk-SK" sz="2000" i="1" dirty="0" smtClean="0">
                <a:solidFill>
                  <a:srgbClr val="000000"/>
                </a:solidFill>
              </a:rPr>
              <a:t> </a:t>
            </a:r>
            <a:r>
              <a:rPr lang="sk-SK" sz="2000" i="1" dirty="0" err="1" smtClean="0">
                <a:solidFill>
                  <a:srgbClr val="000000"/>
                </a:solidFill>
              </a:rPr>
              <a:t>mask</a:t>
            </a:r>
            <a:endParaRPr lang="en-US" sz="2000" i="1" dirty="0"/>
          </a:p>
        </p:txBody>
      </p:sp>
      <p:sp>
        <p:nvSpPr>
          <p:cNvPr id="34823" name="Rectangle 7"/>
          <p:cNvSpPr>
            <a:spLocks noChangeArrowheads="1"/>
          </p:cNvSpPr>
          <p:nvPr/>
        </p:nvSpPr>
        <p:spPr bwMode="auto">
          <a:xfrm>
            <a:off x="657225" y="1497013"/>
            <a:ext cx="2432050" cy="377825"/>
          </a:xfrm>
          <a:prstGeom prst="rect">
            <a:avLst/>
          </a:prstGeom>
          <a:noFill/>
          <a:ln w="38100">
            <a:noFill/>
            <a:miter lim="800000"/>
            <a:headEnd/>
            <a:tailEnd/>
          </a:ln>
        </p:spPr>
        <p:txBody>
          <a:bodyPr wrap="none" lIns="73025" tIns="36512" rIns="73025" bIns="36512">
            <a:spAutoFit/>
          </a:bodyPr>
          <a:lstStyle/>
          <a:p>
            <a:pPr algn="l">
              <a:lnSpc>
                <a:spcPct val="100000"/>
              </a:lnSpc>
            </a:pPr>
            <a:r>
              <a:rPr lang="en-US" sz="2000" b="1" dirty="0">
                <a:solidFill>
                  <a:srgbClr val="000000"/>
                </a:solidFill>
                <a:latin typeface="Courier New" pitchFamily="49" charset="0"/>
              </a:rPr>
              <a:t>Router(</a:t>
            </a:r>
            <a:r>
              <a:rPr lang="en-US" sz="2000" b="1" dirty="0" err="1">
                <a:solidFill>
                  <a:srgbClr val="000000"/>
                </a:solidFill>
                <a:latin typeface="Courier New" pitchFamily="49" charset="0"/>
              </a:rPr>
              <a:t>config</a:t>
            </a:r>
            <a:r>
              <a:rPr lang="en-US" sz="2000" b="1" dirty="0">
                <a:solidFill>
                  <a:srgbClr val="000000"/>
                </a:solidFill>
                <a:latin typeface="Courier New" pitchFamily="49" charset="0"/>
              </a:rPr>
              <a:t>)#</a:t>
            </a:r>
          </a:p>
        </p:txBody>
      </p:sp>
      <p:sp>
        <p:nvSpPr>
          <p:cNvPr id="34824" name="Rectangle 8"/>
          <p:cNvSpPr>
            <a:spLocks noChangeArrowheads="1"/>
          </p:cNvSpPr>
          <p:nvPr/>
        </p:nvSpPr>
        <p:spPr bwMode="auto">
          <a:xfrm>
            <a:off x="657225" y="3952875"/>
            <a:ext cx="3498850" cy="377825"/>
          </a:xfrm>
          <a:prstGeom prst="rect">
            <a:avLst/>
          </a:prstGeom>
          <a:noFill/>
          <a:ln w="38100">
            <a:noFill/>
            <a:miter lim="800000"/>
            <a:headEnd/>
            <a:tailEnd/>
          </a:ln>
        </p:spPr>
        <p:txBody>
          <a:bodyPr wrap="none" lIns="73025" tIns="36512" rIns="73025" bIns="36512">
            <a:spAutoFit/>
          </a:bodyPr>
          <a:lstStyle/>
          <a:p>
            <a:pPr algn="l">
              <a:lnSpc>
                <a:spcPct val="100000"/>
              </a:lnSpc>
            </a:pPr>
            <a:r>
              <a:rPr lang="en-US" sz="2000" b="1">
                <a:solidFill>
                  <a:srgbClr val="000000"/>
                </a:solidFill>
                <a:latin typeface="Courier New" pitchFamily="49" charset="0"/>
              </a:rPr>
              <a:t>Router(config-router)#</a:t>
            </a:r>
          </a:p>
        </p:txBody>
      </p:sp>
    </p:spTree>
    <p:extLst>
      <p:ext uri="{BB962C8B-B14F-4D97-AF65-F5344CB8AC3E}">
        <p14:creationId xmlns:p14="http://schemas.microsoft.com/office/powerpoint/2010/main" val="516059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smtClean="0"/>
              <a:t>Passive-Interface</a:t>
            </a:r>
            <a:r>
              <a:rPr lang="sk-SK" dirty="0" smtClean="0"/>
              <a:t> v </a:t>
            </a:r>
            <a:r>
              <a:rPr lang="en-US" dirty="0" smtClean="0"/>
              <a:t>EIGRP </a:t>
            </a:r>
            <a:endParaRPr lang="en-US" dirty="0"/>
          </a:p>
        </p:txBody>
      </p:sp>
      <p:sp>
        <p:nvSpPr>
          <p:cNvPr id="13" name="Content Placeholder 12"/>
          <p:cNvSpPr>
            <a:spLocks noGrp="1"/>
          </p:cNvSpPr>
          <p:nvPr>
            <p:ph idx="1"/>
          </p:nvPr>
        </p:nvSpPr>
        <p:spPr/>
        <p:txBody>
          <a:bodyPr/>
          <a:lstStyle/>
          <a:p>
            <a:r>
              <a:rPr lang="sk-SK" dirty="0" smtClean="0"/>
              <a:t>Zabráni v posielaní EIGRP </a:t>
            </a:r>
            <a:r>
              <a:rPr lang="sk-SK" dirty="0" err="1" smtClean="0"/>
              <a:t>updatov</a:t>
            </a:r>
            <a:r>
              <a:rPr lang="sk-SK" dirty="0" smtClean="0"/>
              <a:t> von cez dané rozhranie</a:t>
            </a:r>
            <a:endParaRPr lang="en-US" dirty="0"/>
          </a:p>
        </p:txBody>
      </p:sp>
      <p:sp>
        <p:nvSpPr>
          <p:cNvPr id="16" name="Rectangle 15"/>
          <p:cNvSpPr/>
          <p:nvPr/>
        </p:nvSpPr>
        <p:spPr>
          <a:xfrm>
            <a:off x="266699" y="2942362"/>
            <a:ext cx="8487008" cy="2853089"/>
          </a:xfrm>
          <a:prstGeom prst="rect">
            <a:avLst/>
          </a:prstGeom>
        </p:spPr>
        <p:txBody>
          <a:bodyPr wrap="square">
            <a:spAutoFit/>
          </a:bodyPr>
          <a:lstStyle/>
          <a:p>
            <a:pPr marL="236538" indent="-236538" algn="l" defTabSz="814388" eaLnBrk="1" hangingPunct="1">
              <a:lnSpc>
                <a:spcPct val="95000"/>
              </a:lnSpc>
              <a:spcBef>
                <a:spcPct val="50000"/>
              </a:spcBef>
              <a:buClr>
                <a:srgbClr val="708CA1"/>
              </a:buClr>
              <a:buFont typeface="Wingdings" pitchFamily="2" charset="2"/>
              <a:buChar char="§"/>
            </a:pPr>
            <a:r>
              <a:rPr lang="sk-SK" dirty="0" smtClean="0">
                <a:latin typeface="+mn-lt"/>
              </a:rPr>
              <a:t>Možnosť </a:t>
            </a:r>
            <a:r>
              <a:rPr lang="en-US" b="1" dirty="0" smtClean="0">
                <a:latin typeface="Courier New" pitchFamily="49" charset="0"/>
                <a:cs typeface="Courier New" pitchFamily="49" charset="0"/>
              </a:rPr>
              <a:t>default</a:t>
            </a:r>
            <a:r>
              <a:rPr lang="sk-SK" b="1" dirty="0" smtClean="0">
                <a:latin typeface="Courier New" pitchFamily="49" charset="0"/>
                <a:cs typeface="Courier New" pitchFamily="49" charset="0"/>
              </a:rPr>
              <a:t> </a:t>
            </a:r>
            <a:r>
              <a:rPr lang="sk-SK" dirty="0" smtClean="0">
                <a:latin typeface="+mn-lt"/>
              </a:rPr>
              <a:t>nastaví všetky rozhrania na </a:t>
            </a:r>
            <a:r>
              <a:rPr lang="sk-SK" dirty="0" err="1" smtClean="0">
                <a:latin typeface="+mn-lt"/>
              </a:rPr>
              <a:t>passive</a:t>
            </a:r>
            <a:endParaRPr lang="sk-SK" dirty="0" smtClean="0">
              <a:latin typeface="+mn-lt"/>
            </a:endParaRPr>
          </a:p>
          <a:p>
            <a:pPr marL="693738" lvl="1" indent="-236538" algn="l" defTabSz="814388" eaLnBrk="1" hangingPunct="1">
              <a:lnSpc>
                <a:spcPct val="95000"/>
              </a:lnSpc>
              <a:spcBef>
                <a:spcPct val="50000"/>
              </a:spcBef>
              <a:buClr>
                <a:srgbClr val="708CA1"/>
              </a:buClr>
              <a:buFont typeface="Wingdings" pitchFamily="2" charset="2"/>
              <a:buChar char="§"/>
            </a:pPr>
            <a:r>
              <a:rPr lang="sk-SK" dirty="0" smtClean="0">
                <a:latin typeface="+mn-lt"/>
              </a:rPr>
              <a:t>Potrebné jednotlivé individuálne povoliť</a:t>
            </a:r>
          </a:p>
          <a:p>
            <a:pPr marL="236538" indent="-236538" algn="l" defTabSz="814388" eaLnBrk="1" hangingPunct="1">
              <a:lnSpc>
                <a:spcPct val="95000"/>
              </a:lnSpc>
              <a:spcBef>
                <a:spcPct val="50000"/>
              </a:spcBef>
              <a:buClr>
                <a:srgbClr val="708CA1"/>
              </a:buClr>
              <a:buFont typeface="Wingdings" pitchFamily="2" charset="2"/>
              <a:buChar char="§"/>
            </a:pPr>
            <a:r>
              <a:rPr lang="sk-SK" dirty="0" smtClean="0">
                <a:latin typeface="+mn-lt"/>
              </a:rPr>
              <a:t>Z pohľadu činnosti </a:t>
            </a:r>
            <a:r>
              <a:rPr lang="en-US" dirty="0" smtClean="0">
                <a:latin typeface="+mn-lt"/>
              </a:rPr>
              <a:t>EIGRP</a:t>
            </a:r>
            <a:r>
              <a:rPr lang="sk-SK" dirty="0" smtClean="0">
                <a:latin typeface="+mn-lt"/>
              </a:rPr>
              <a:t> príkaz spôsobí</a:t>
            </a:r>
            <a:r>
              <a:rPr lang="en-US" dirty="0" smtClean="0">
                <a:latin typeface="+mn-lt"/>
              </a:rPr>
              <a:t>:</a:t>
            </a:r>
          </a:p>
          <a:p>
            <a:pPr marL="693738" lvl="1" indent="-236538" algn="l" defTabSz="814388" eaLnBrk="1" hangingPunct="1">
              <a:lnSpc>
                <a:spcPct val="95000"/>
              </a:lnSpc>
              <a:spcBef>
                <a:spcPct val="50000"/>
              </a:spcBef>
              <a:buClr>
                <a:srgbClr val="708CA1"/>
              </a:buClr>
              <a:buFont typeface="Wingdings" pitchFamily="2" charset="2"/>
              <a:buChar char="§"/>
            </a:pPr>
            <a:r>
              <a:rPr lang="sk-SK" sz="2000" dirty="0" smtClean="0">
                <a:latin typeface="+mn-lt"/>
              </a:rPr>
              <a:t>Na rozhraní sa nevytvorí susedský vzťah</a:t>
            </a:r>
          </a:p>
          <a:p>
            <a:pPr marL="693738" lvl="1" indent="-236538" algn="l" defTabSz="814388" eaLnBrk="1" hangingPunct="1">
              <a:lnSpc>
                <a:spcPct val="95000"/>
              </a:lnSpc>
              <a:spcBef>
                <a:spcPct val="50000"/>
              </a:spcBef>
              <a:buClr>
                <a:srgbClr val="708CA1"/>
              </a:buClr>
              <a:buFont typeface="Wingdings" pitchFamily="2" charset="2"/>
              <a:buChar char="§"/>
            </a:pPr>
            <a:r>
              <a:rPr lang="sk-SK" sz="2000" dirty="0" smtClean="0">
                <a:latin typeface="+mn-lt"/>
              </a:rPr>
              <a:t>Smerovacie </a:t>
            </a:r>
            <a:r>
              <a:rPr lang="sk-SK" sz="2000" dirty="0" err="1" smtClean="0">
                <a:latin typeface="+mn-lt"/>
              </a:rPr>
              <a:t>update</a:t>
            </a:r>
            <a:r>
              <a:rPr lang="sk-SK" sz="2000" dirty="0" smtClean="0">
                <a:latin typeface="+mn-lt"/>
              </a:rPr>
              <a:t> sú z daného smeru ignorované</a:t>
            </a:r>
            <a:endParaRPr lang="en-US" sz="2000" dirty="0" smtClean="0">
              <a:latin typeface="+mn-lt"/>
            </a:endParaRPr>
          </a:p>
          <a:p>
            <a:pPr marL="693738" lvl="1" indent="-236538" algn="l" defTabSz="814388" eaLnBrk="1" hangingPunct="1">
              <a:lnSpc>
                <a:spcPct val="95000"/>
              </a:lnSpc>
              <a:spcBef>
                <a:spcPct val="50000"/>
              </a:spcBef>
              <a:buClr>
                <a:srgbClr val="708CA1"/>
              </a:buClr>
              <a:buFont typeface="Wingdings" pitchFamily="2" charset="2"/>
              <a:buChar char="§"/>
            </a:pPr>
            <a:r>
              <a:rPr lang="sk-SK" sz="2000" dirty="0" smtClean="0">
                <a:latin typeface="+mn-lt"/>
              </a:rPr>
              <a:t>Avšak dané </a:t>
            </a:r>
            <a:r>
              <a:rPr lang="sk-SK" sz="2000" dirty="0" err="1" smtClean="0">
                <a:latin typeface="+mn-lt"/>
              </a:rPr>
              <a:t>subnet</a:t>
            </a:r>
            <a:r>
              <a:rPr lang="sk-SK" sz="2000" dirty="0" smtClean="0">
                <a:latin typeface="+mn-lt"/>
              </a:rPr>
              <a:t> pasívneho rozhrania je rozposielaná v EIGRP</a:t>
            </a:r>
            <a:endParaRPr lang="en-US" sz="1800" dirty="0" smtClean="0">
              <a:latin typeface="+mn-lt"/>
            </a:endParaRPr>
          </a:p>
        </p:txBody>
      </p:sp>
      <p:sp>
        <p:nvSpPr>
          <p:cNvPr id="7" name="Rectangle 3"/>
          <p:cNvSpPr>
            <a:spLocks noChangeArrowheads="1"/>
          </p:cNvSpPr>
          <p:nvPr/>
        </p:nvSpPr>
        <p:spPr bwMode="auto">
          <a:xfrm>
            <a:off x="665163" y="2081213"/>
            <a:ext cx="8159750" cy="654667"/>
          </a:xfrm>
          <a:prstGeom prst="rect">
            <a:avLst/>
          </a:prstGeom>
          <a:solidFill>
            <a:schemeClr val="bg1"/>
          </a:solidFill>
          <a:ln w="28575">
            <a:solidFill>
              <a:schemeClr val="tx1"/>
            </a:solidFill>
            <a:miter lim="800000"/>
            <a:headEnd/>
            <a:tailEnd/>
          </a:ln>
        </p:spPr>
        <p:txBody>
          <a:bodyPr lIns="92075" tIns="46038" rIns="92075" bIns="46038">
            <a:spAutoFit/>
          </a:bodyPr>
          <a:lstStyle/>
          <a:p>
            <a:pPr algn="l"/>
            <a:r>
              <a:rPr lang="en-US" sz="2000" dirty="0" smtClean="0">
                <a:latin typeface="Courier New" pitchFamily="49" charset="0"/>
                <a:cs typeface="Courier New" pitchFamily="49" charset="0"/>
              </a:rPr>
              <a:t>Router(</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-router)#</a:t>
            </a:r>
            <a:r>
              <a:rPr lang="sk-SK" sz="2000" dirty="0" smtClean="0">
                <a:latin typeface="Courier New" pitchFamily="49" charset="0"/>
                <a:cs typeface="Courier New" pitchFamily="49" charset="0"/>
              </a:rPr>
              <a:t> </a:t>
            </a:r>
          </a:p>
          <a:p>
            <a:pPr algn="l"/>
            <a:r>
              <a:rPr lang="en-US" sz="2000" b="1" dirty="0" smtClean="0">
                <a:solidFill>
                  <a:srgbClr val="C00000"/>
                </a:solidFill>
                <a:latin typeface="Courier New" pitchFamily="49" charset="0"/>
                <a:cs typeface="Courier New" pitchFamily="49" charset="0"/>
              </a:rPr>
              <a:t>passive-interface </a:t>
            </a:r>
            <a:r>
              <a:rPr lang="en-US" sz="2000" b="1" i="1" dirty="0" smtClean="0">
                <a:solidFill>
                  <a:srgbClr val="C00000"/>
                </a:solidFill>
                <a:latin typeface="Courier New" pitchFamily="49" charset="0"/>
                <a:cs typeface="Courier New" pitchFamily="49" charset="0"/>
              </a:rPr>
              <a:t>type number</a:t>
            </a:r>
            <a:r>
              <a:rPr lang="en-US" sz="2000" b="1" dirty="0" smtClean="0">
                <a:solidFill>
                  <a:srgbClr val="C00000"/>
                </a:solidFill>
                <a:latin typeface="Courier New" pitchFamily="49" charset="0"/>
                <a:cs typeface="Courier New" pitchFamily="49" charset="0"/>
              </a:rPr>
              <a:t> [default]</a:t>
            </a:r>
            <a:endParaRPr lang="en-US" sz="2000" b="1"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4451659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sk-SK" dirty="0" smtClean="0"/>
              <a:t>Konfigurácia šírky pásma v EIGRP</a:t>
            </a:r>
          </a:p>
        </p:txBody>
      </p:sp>
      <p:sp>
        <p:nvSpPr>
          <p:cNvPr id="35843" name="Rectangle 3"/>
          <p:cNvSpPr>
            <a:spLocks noChangeArrowheads="1"/>
          </p:cNvSpPr>
          <p:nvPr/>
        </p:nvSpPr>
        <p:spPr bwMode="auto">
          <a:xfrm>
            <a:off x="407635" y="1415699"/>
            <a:ext cx="8159750" cy="400752"/>
          </a:xfrm>
          <a:prstGeom prst="rect">
            <a:avLst/>
          </a:prstGeom>
          <a:solidFill>
            <a:schemeClr val="bg1"/>
          </a:solidFill>
          <a:ln w="28575">
            <a:solidFill>
              <a:schemeClr val="tx1"/>
            </a:solidFill>
            <a:miter lim="800000"/>
            <a:headEnd/>
            <a:tailEnd/>
          </a:ln>
        </p:spPr>
        <p:txBody>
          <a:bodyPr lIns="92075" tIns="46038" rIns="92075" bIns="46038">
            <a:spAutoFit/>
          </a:bodyPr>
          <a:lstStyle/>
          <a:p>
            <a:pPr algn="l">
              <a:lnSpc>
                <a:spcPct val="100000"/>
              </a:lnSpc>
              <a:tabLst>
                <a:tab pos="7654925" algn="r"/>
              </a:tabLst>
            </a:pPr>
            <a:r>
              <a:rPr lang="en-US" sz="2000" b="1" dirty="0">
                <a:solidFill>
                  <a:srgbClr val="000000"/>
                </a:solidFill>
                <a:latin typeface="Courier New" pitchFamily="49" charset="0"/>
              </a:rPr>
              <a:t>Router(</a:t>
            </a:r>
            <a:r>
              <a:rPr lang="en-US" sz="2000" b="1" dirty="0" err="1">
                <a:solidFill>
                  <a:srgbClr val="000000"/>
                </a:solidFill>
                <a:latin typeface="Courier New" pitchFamily="49" charset="0"/>
              </a:rPr>
              <a:t>config</a:t>
            </a:r>
            <a:r>
              <a:rPr lang="en-US" sz="2000" b="1" dirty="0">
                <a:solidFill>
                  <a:srgbClr val="000000"/>
                </a:solidFill>
                <a:latin typeface="Courier New" pitchFamily="49" charset="0"/>
              </a:rPr>
              <a:t>-if</a:t>
            </a:r>
            <a:r>
              <a:rPr lang="en-US" sz="2000" b="1" dirty="0" smtClean="0">
                <a:solidFill>
                  <a:srgbClr val="000000"/>
                </a:solidFill>
                <a:latin typeface="Courier New" pitchFamily="49" charset="0"/>
              </a:rPr>
              <a:t>)# </a:t>
            </a:r>
            <a:r>
              <a:rPr lang="en-US" sz="2000" b="1" dirty="0" smtClean="0">
                <a:solidFill>
                  <a:schemeClr val="accent2"/>
                </a:solidFill>
                <a:latin typeface="Courier New" pitchFamily="49" charset="0"/>
              </a:rPr>
              <a:t>bandwidth </a:t>
            </a:r>
            <a:r>
              <a:rPr lang="en-US" sz="2000" i="1" dirty="0">
                <a:solidFill>
                  <a:schemeClr val="accent2"/>
                </a:solidFill>
                <a:latin typeface="Courier New" pitchFamily="49" charset="0"/>
              </a:rPr>
              <a:t>kilobits</a:t>
            </a:r>
            <a:r>
              <a:rPr lang="en-US" sz="1800" b="1" dirty="0">
                <a:solidFill>
                  <a:schemeClr val="accent2"/>
                </a:solidFill>
                <a:latin typeface="Courier New" pitchFamily="49" charset="0"/>
              </a:rPr>
              <a:t> </a:t>
            </a:r>
            <a:r>
              <a:rPr lang="en-US" sz="1800" i="1" dirty="0">
                <a:solidFill>
                  <a:schemeClr val="accent2"/>
                </a:solidFill>
                <a:latin typeface="Courier New" pitchFamily="49" charset="0"/>
              </a:rPr>
              <a:t>	</a:t>
            </a:r>
            <a:endParaRPr lang="en-GB" sz="1800" i="1" dirty="0">
              <a:solidFill>
                <a:schemeClr val="accent2"/>
              </a:solidFill>
              <a:latin typeface="Courier New" pitchFamily="49" charset="0"/>
            </a:endParaRPr>
          </a:p>
        </p:txBody>
      </p:sp>
      <p:sp>
        <p:nvSpPr>
          <p:cNvPr id="35844" name="Text Box 4"/>
          <p:cNvSpPr txBox="1">
            <a:spLocks noChangeArrowheads="1"/>
          </p:cNvSpPr>
          <p:nvPr/>
        </p:nvSpPr>
        <p:spPr bwMode="auto">
          <a:xfrm>
            <a:off x="484188" y="1964268"/>
            <a:ext cx="8229600" cy="4290405"/>
          </a:xfrm>
          <a:prstGeom prst="rect">
            <a:avLst/>
          </a:prstGeom>
          <a:noFill/>
          <a:ln w="38100">
            <a:noFill/>
            <a:miter lim="800000"/>
            <a:headEnd/>
            <a:tailEnd type="none" w="sm" len="sm"/>
          </a:ln>
        </p:spPr>
        <p:txBody>
          <a:bodyPr wrap="square">
            <a:spAutoFit/>
          </a:bodyPr>
          <a:lstStyle/>
          <a:p>
            <a:pPr marL="225425" indent="-225425" algn="l">
              <a:lnSpc>
                <a:spcPct val="95000"/>
              </a:lnSpc>
              <a:spcBef>
                <a:spcPct val="35000"/>
              </a:spcBef>
              <a:buClr>
                <a:schemeClr val="accent1"/>
              </a:buClr>
              <a:buFont typeface="Wingdings" pitchFamily="2" charset="2"/>
              <a:buChar char="§"/>
            </a:pPr>
            <a:r>
              <a:rPr lang="sk-SK" dirty="0"/>
              <a:t>Dôležitý parameter – na každom rozhraní je potrebné určiť jeho reálnu prenosovú </a:t>
            </a:r>
            <a:r>
              <a:rPr lang="sk-SK" dirty="0" smtClean="0"/>
              <a:t>rýchlosť</a:t>
            </a:r>
            <a:endParaRPr lang="en-US" dirty="0" smtClean="0"/>
          </a:p>
          <a:p>
            <a:pPr marL="682625" lvl="1" indent="-225425" algn="l">
              <a:lnSpc>
                <a:spcPct val="95000"/>
              </a:lnSpc>
              <a:spcBef>
                <a:spcPct val="35000"/>
              </a:spcBef>
              <a:buClr>
                <a:schemeClr val="accent1"/>
              </a:buClr>
              <a:buFont typeface="Wingdings" pitchFamily="2" charset="2"/>
              <a:buChar char="§"/>
            </a:pPr>
            <a:r>
              <a:rPr lang="en-US" sz="2000" dirty="0" err="1" smtClean="0"/>
              <a:t>Pri</a:t>
            </a:r>
            <a:r>
              <a:rPr lang="en-US" sz="2000" dirty="0" smtClean="0"/>
              <a:t> FR = CIR</a:t>
            </a:r>
            <a:endParaRPr lang="sk-SK" dirty="0"/>
          </a:p>
          <a:p>
            <a:pPr marL="225425" indent="-225425" algn="l">
              <a:lnSpc>
                <a:spcPct val="95000"/>
              </a:lnSpc>
              <a:spcBef>
                <a:spcPct val="35000"/>
              </a:spcBef>
              <a:buClr>
                <a:schemeClr val="accent1"/>
              </a:buClr>
              <a:buFont typeface="Wingdings" pitchFamily="2" charset="2"/>
              <a:buChar char="§"/>
            </a:pPr>
            <a:r>
              <a:rPr lang="sk-SK" dirty="0"/>
              <a:t>EIGRP túto hodnotu používa dvojako</a:t>
            </a:r>
          </a:p>
          <a:p>
            <a:pPr marL="627063" lvl="1" indent="-169863" algn="l">
              <a:lnSpc>
                <a:spcPct val="95000"/>
              </a:lnSpc>
              <a:spcBef>
                <a:spcPct val="35000"/>
              </a:spcBef>
              <a:buClr>
                <a:schemeClr val="accent1"/>
              </a:buClr>
              <a:buFont typeface="Wingdings" pitchFamily="2" charset="2"/>
              <a:buChar char="§"/>
            </a:pPr>
            <a:r>
              <a:rPr lang="sk-SK" sz="2000" dirty="0"/>
              <a:t>Pri výpočte metriky</a:t>
            </a:r>
          </a:p>
          <a:p>
            <a:pPr marL="627063" lvl="1" indent="-169863" algn="l">
              <a:lnSpc>
                <a:spcPct val="95000"/>
              </a:lnSpc>
              <a:spcBef>
                <a:spcPct val="35000"/>
              </a:spcBef>
              <a:buClr>
                <a:schemeClr val="accent1"/>
              </a:buClr>
              <a:buFont typeface="Wingdings" pitchFamily="2" charset="2"/>
              <a:buChar char="§"/>
            </a:pPr>
            <a:r>
              <a:rPr lang="sk-SK" sz="2000" dirty="0"/>
              <a:t>Na určenie, koľko prenosového pásma môže minúť posielaním vlastných </a:t>
            </a:r>
            <a:r>
              <a:rPr lang="sk-SK" sz="2000" dirty="0" err="1"/>
              <a:t>paketov</a:t>
            </a:r>
            <a:endParaRPr lang="sk-SK" sz="2000" dirty="0"/>
          </a:p>
          <a:p>
            <a:pPr marL="225425" indent="-225425" algn="l">
              <a:lnSpc>
                <a:spcPct val="95000"/>
              </a:lnSpc>
              <a:spcBef>
                <a:spcPct val="35000"/>
              </a:spcBef>
              <a:buClr>
                <a:schemeClr val="accent1"/>
              </a:buClr>
              <a:buFont typeface="Wingdings" pitchFamily="2" charset="2"/>
              <a:buChar char="§"/>
            </a:pPr>
            <a:r>
              <a:rPr lang="sk-SK" dirty="0"/>
              <a:t>Príkaz </a:t>
            </a:r>
            <a:r>
              <a:rPr lang="sk-SK" b="1" dirty="0" err="1">
                <a:solidFill>
                  <a:schemeClr val="accent2"/>
                </a:solidFill>
                <a:latin typeface="Courier New" pitchFamily="49" charset="0"/>
              </a:rPr>
              <a:t>bandwidth</a:t>
            </a:r>
            <a:r>
              <a:rPr lang="sk-SK" dirty="0"/>
              <a:t> sa </a:t>
            </a:r>
            <a:r>
              <a:rPr lang="sk-SK" dirty="0">
                <a:solidFill>
                  <a:schemeClr val="tx2"/>
                </a:solidFill>
              </a:rPr>
              <a:t>nemá</a:t>
            </a:r>
            <a:r>
              <a:rPr lang="sk-SK" dirty="0"/>
              <a:t> používať na ovplyvňovanie výberu cesty</a:t>
            </a:r>
          </a:p>
          <a:p>
            <a:pPr marL="627063" lvl="1" indent="-169863" algn="l">
              <a:lnSpc>
                <a:spcPct val="95000"/>
              </a:lnSpc>
              <a:spcBef>
                <a:spcPct val="35000"/>
              </a:spcBef>
              <a:buClr>
                <a:schemeClr val="accent1"/>
              </a:buClr>
              <a:buFont typeface="Wingdings" pitchFamily="2" charset="2"/>
              <a:buChar char="§"/>
            </a:pPr>
            <a:r>
              <a:rPr lang="sk-SK" sz="2000" dirty="0"/>
              <a:t>Namiesto toho sa má použiť príkaz </a:t>
            </a:r>
            <a:r>
              <a:rPr lang="sk-SK" sz="2000" b="1" dirty="0" err="1">
                <a:solidFill>
                  <a:schemeClr val="accent2"/>
                </a:solidFill>
                <a:latin typeface="Courier New" pitchFamily="49" charset="0"/>
              </a:rPr>
              <a:t>delay</a:t>
            </a:r>
            <a:r>
              <a:rPr lang="sk-SK" sz="2000" b="1" dirty="0">
                <a:solidFill>
                  <a:schemeClr val="accent2"/>
                </a:solidFill>
                <a:latin typeface="Courier New" pitchFamily="49" charset="0"/>
              </a:rPr>
              <a:t> N</a:t>
            </a:r>
            <a:r>
              <a:rPr lang="sk-SK" sz="2000" dirty="0"/>
              <a:t>, kde N je oneskorenie v desiatkach </a:t>
            </a:r>
            <a:r>
              <a:rPr lang="sk-SK" sz="2000" dirty="0" err="1"/>
              <a:t>mikrosekúnd</a:t>
            </a:r>
            <a:endParaRPr lang="en-US" sz="2000" dirty="0"/>
          </a:p>
        </p:txBody>
      </p:sp>
    </p:spTree>
    <p:extLst>
      <p:ext uri="{BB962C8B-B14F-4D97-AF65-F5344CB8AC3E}">
        <p14:creationId xmlns:p14="http://schemas.microsoft.com/office/powerpoint/2010/main" val="10121559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sk-SK" smtClean="0"/>
              <a:t>Zmena váhových koeficientov v EIGRP</a:t>
            </a:r>
          </a:p>
        </p:txBody>
      </p:sp>
      <p:sp>
        <p:nvSpPr>
          <p:cNvPr id="36867" name="Rectangle 3"/>
          <p:cNvSpPr>
            <a:spLocks noGrp="1" noChangeArrowheads="1"/>
          </p:cNvSpPr>
          <p:nvPr>
            <p:ph type="body" idx="1"/>
          </p:nvPr>
        </p:nvSpPr>
        <p:spPr/>
        <p:txBody>
          <a:bodyPr/>
          <a:lstStyle/>
          <a:p>
            <a:r>
              <a:rPr lang="sk-SK" dirty="0" smtClean="0"/>
              <a:t>V prípade potreby je možné hodnoty váhových koeficientov pre výpočet metriky v EIGRP upraviť</a:t>
            </a:r>
          </a:p>
          <a:p>
            <a:r>
              <a:rPr lang="sk-SK" dirty="0" smtClean="0"/>
              <a:t>Hodnoty musia byť identické na všetkých smerovačoch</a:t>
            </a:r>
            <a:br>
              <a:rPr lang="sk-SK" dirty="0" smtClean="0"/>
            </a:br>
            <a:r>
              <a:rPr lang="sk-SK" dirty="0" smtClean="0"/>
              <a:t>v tom istom autonómnom systéme</a:t>
            </a:r>
          </a:p>
          <a:p>
            <a:pPr>
              <a:buFont typeface="Wingdings" pitchFamily="2" charset="2"/>
              <a:buNone/>
            </a:pPr>
            <a:r>
              <a:rPr lang="sk-SK" sz="1800" b="1" dirty="0" smtClean="0">
                <a:solidFill>
                  <a:schemeClr val="accent2"/>
                </a:solidFill>
                <a:latin typeface="Courier New" pitchFamily="49" charset="0"/>
              </a:rPr>
              <a:t>	</a:t>
            </a:r>
            <a:r>
              <a:rPr lang="sk-SK" sz="1800" b="1" dirty="0" smtClean="0">
                <a:latin typeface="Courier New" pitchFamily="49" charset="0"/>
              </a:rPr>
              <a:t>Router(</a:t>
            </a:r>
            <a:r>
              <a:rPr lang="sk-SK" sz="1800" b="1" dirty="0" err="1" smtClean="0">
                <a:latin typeface="Courier New" pitchFamily="49" charset="0"/>
              </a:rPr>
              <a:t>config-router</a:t>
            </a:r>
            <a:r>
              <a:rPr lang="sk-SK" sz="1800" b="1" dirty="0" smtClean="0">
                <a:latin typeface="Courier New" pitchFamily="49" charset="0"/>
              </a:rPr>
              <a:t>)#</a:t>
            </a:r>
            <a:r>
              <a:rPr lang="sk-SK" sz="1800" b="1" dirty="0" smtClean="0">
                <a:solidFill>
                  <a:schemeClr val="accent2"/>
                </a:solidFill>
                <a:latin typeface="Courier New" pitchFamily="49" charset="0"/>
              </a:rPr>
              <a:t> </a:t>
            </a:r>
            <a:r>
              <a:rPr lang="sk-SK" sz="1800" b="1" dirty="0" err="1" smtClean="0">
                <a:solidFill>
                  <a:schemeClr val="accent2"/>
                </a:solidFill>
                <a:latin typeface="Courier New" pitchFamily="49" charset="0"/>
              </a:rPr>
              <a:t>metric</a:t>
            </a:r>
            <a:r>
              <a:rPr lang="sk-SK" sz="1800" b="1" dirty="0" smtClean="0">
                <a:solidFill>
                  <a:schemeClr val="accent2"/>
                </a:solidFill>
                <a:latin typeface="Courier New" pitchFamily="49" charset="0"/>
              </a:rPr>
              <a:t> </a:t>
            </a:r>
            <a:r>
              <a:rPr lang="sk-SK" sz="1800" b="1" dirty="0" err="1" smtClean="0">
                <a:solidFill>
                  <a:schemeClr val="accent2"/>
                </a:solidFill>
                <a:latin typeface="Courier New" pitchFamily="49" charset="0"/>
              </a:rPr>
              <a:t>weights</a:t>
            </a:r>
            <a:r>
              <a:rPr lang="sk-SK" sz="1800" b="1" dirty="0" smtClean="0">
                <a:solidFill>
                  <a:schemeClr val="accent2"/>
                </a:solidFill>
                <a:latin typeface="Courier New" pitchFamily="49" charset="0"/>
              </a:rPr>
              <a:t> 0 K1 K2 K3 K4 K5</a:t>
            </a:r>
          </a:p>
          <a:p>
            <a:r>
              <a:rPr lang="sk-SK" dirty="0" smtClean="0"/>
              <a:t>Obvykle sa zmeny metrík neodporúčajú a majú byť konzultované s technickou podporou na </a:t>
            </a:r>
            <a:r>
              <a:rPr lang="sk-SK" dirty="0" err="1" smtClean="0"/>
              <a:t>Ciscu</a:t>
            </a:r>
            <a:endParaRPr lang="sk-SK" dirty="0" smtClean="0"/>
          </a:p>
        </p:txBody>
      </p:sp>
    </p:spTree>
    <p:extLst>
      <p:ext uri="{BB962C8B-B14F-4D97-AF65-F5344CB8AC3E}">
        <p14:creationId xmlns:p14="http://schemas.microsoft.com/office/powerpoint/2010/main" val="7791656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r>
              <a:rPr lang="sk-SK" smtClean="0"/>
              <a:t>Zmena časovačov v EIGRP</a:t>
            </a:r>
          </a:p>
        </p:txBody>
      </p:sp>
      <p:sp>
        <p:nvSpPr>
          <p:cNvPr id="3" name="Zástupný symbol obsahu 2"/>
          <p:cNvSpPr>
            <a:spLocks noGrp="1"/>
          </p:cNvSpPr>
          <p:nvPr>
            <p:ph idx="1"/>
          </p:nvPr>
        </p:nvSpPr>
        <p:spPr/>
        <p:txBody>
          <a:bodyPr/>
          <a:lstStyle/>
          <a:p>
            <a:pPr>
              <a:defRPr/>
            </a:pPr>
            <a:r>
              <a:rPr lang="sk-SK" sz="2000" dirty="0" smtClean="0"/>
              <a:t>EIGRP má niekoľko časovačov</a:t>
            </a:r>
          </a:p>
          <a:p>
            <a:pPr lvl="1">
              <a:defRPr/>
            </a:pPr>
            <a:r>
              <a:rPr lang="sk-SK" sz="1800" dirty="0" err="1" smtClean="0"/>
              <a:t>Hello</a:t>
            </a:r>
            <a:r>
              <a:rPr lang="sk-SK" sz="1800" dirty="0" smtClean="0"/>
              <a:t> Interval – interval medzi odoslanými </a:t>
            </a:r>
            <a:r>
              <a:rPr lang="sk-SK" sz="1800" dirty="0" err="1" smtClean="0"/>
              <a:t>Hello</a:t>
            </a:r>
            <a:r>
              <a:rPr lang="sk-SK" sz="1800" dirty="0" smtClean="0"/>
              <a:t> </a:t>
            </a:r>
            <a:r>
              <a:rPr lang="sk-SK" sz="1800" dirty="0" err="1" smtClean="0"/>
              <a:t>paketmi</a:t>
            </a:r>
            <a:endParaRPr lang="sk-SK" sz="1800" dirty="0" smtClean="0"/>
          </a:p>
          <a:p>
            <a:pPr lvl="1">
              <a:defRPr/>
            </a:pPr>
            <a:r>
              <a:rPr lang="sk-SK" sz="1800" dirty="0" smtClean="0"/>
              <a:t>Hold </a:t>
            </a:r>
            <a:r>
              <a:rPr lang="sk-SK" sz="1800" dirty="0" err="1" smtClean="0"/>
              <a:t>Time</a:t>
            </a:r>
            <a:r>
              <a:rPr lang="sk-SK" sz="1800" dirty="0" smtClean="0"/>
              <a:t> – maximálny čas od posledného príchodu platného EIGRP </a:t>
            </a:r>
            <a:r>
              <a:rPr lang="sk-SK" sz="1800" dirty="0" err="1" smtClean="0"/>
              <a:t>paketu</a:t>
            </a:r>
            <a:endParaRPr lang="sk-SK" sz="1800" dirty="0" smtClean="0"/>
          </a:p>
          <a:p>
            <a:pPr lvl="2">
              <a:defRPr/>
            </a:pPr>
            <a:r>
              <a:rPr lang="sk-SK" sz="1600" dirty="0" smtClean="0"/>
              <a:t>Môj Hold </a:t>
            </a:r>
            <a:r>
              <a:rPr lang="sk-SK" sz="1600" dirty="0" err="1" smtClean="0"/>
              <a:t>Time</a:t>
            </a:r>
            <a:r>
              <a:rPr lang="sk-SK" sz="1600" dirty="0" smtClean="0"/>
              <a:t> dodržujú moji susedia, nie ja sám!</a:t>
            </a:r>
          </a:p>
          <a:p>
            <a:pPr lvl="2">
              <a:defRPr/>
            </a:pPr>
            <a:r>
              <a:rPr lang="sk-SK" sz="1600" dirty="0" smtClean="0"/>
              <a:t>Pre každého suseda ja dodržujem jeho Hold </a:t>
            </a:r>
            <a:r>
              <a:rPr lang="sk-SK" sz="1600" dirty="0" err="1" smtClean="0"/>
              <a:t>Time</a:t>
            </a:r>
            <a:endParaRPr lang="sk-SK" sz="1600" dirty="0" smtClean="0"/>
          </a:p>
          <a:p>
            <a:pPr>
              <a:defRPr/>
            </a:pPr>
            <a:r>
              <a:rPr lang="sk-SK" sz="2000" dirty="0" smtClean="0"/>
              <a:t>Časovače medzi rôznymi susednými EIGRP </a:t>
            </a:r>
            <a:r>
              <a:rPr lang="sk-SK" sz="2000" dirty="0" err="1" smtClean="0"/>
              <a:t>routermi</a:t>
            </a:r>
            <a:r>
              <a:rPr lang="sk-SK" sz="2000" dirty="0" smtClean="0"/>
              <a:t> môžu byť rôzne</a:t>
            </a:r>
          </a:p>
          <a:p>
            <a:pPr lvl="1">
              <a:defRPr/>
            </a:pPr>
            <a:r>
              <a:rPr lang="sk-SK" sz="1800" dirty="0" smtClean="0"/>
              <a:t>Každý smerovač môže posielať svoje </a:t>
            </a:r>
            <a:r>
              <a:rPr lang="sk-SK" sz="1800" dirty="0" err="1" smtClean="0"/>
              <a:t>Hello</a:t>
            </a:r>
            <a:r>
              <a:rPr lang="sk-SK" sz="1800" dirty="0" smtClean="0"/>
              <a:t> </a:t>
            </a:r>
            <a:r>
              <a:rPr lang="sk-SK" sz="1800" dirty="0" err="1" smtClean="0"/>
              <a:t>pakety</a:t>
            </a:r>
            <a:r>
              <a:rPr lang="sk-SK" sz="1800" dirty="0" smtClean="0"/>
              <a:t> s inou frekvenciou a môže o sebe oznámiť iný Hold </a:t>
            </a:r>
            <a:r>
              <a:rPr lang="sk-SK" sz="1800" dirty="0" err="1" smtClean="0"/>
              <a:t>Time</a:t>
            </a:r>
            <a:endParaRPr lang="en-US" sz="1800" dirty="0" smtClean="0"/>
          </a:p>
          <a:p>
            <a:pPr lvl="1">
              <a:defRPr/>
            </a:pPr>
            <a:r>
              <a:rPr lang="en-US" sz="1800" dirty="0" err="1" smtClean="0"/>
              <a:t>Medzi</a:t>
            </a:r>
            <a:r>
              <a:rPr lang="en-US" sz="1800" dirty="0" smtClean="0"/>
              <a:t> Hello Interval a Hold Time </a:t>
            </a:r>
            <a:r>
              <a:rPr lang="en-US" sz="1800" dirty="0" err="1" smtClean="0"/>
              <a:t>nie</a:t>
            </a:r>
            <a:r>
              <a:rPr lang="en-US" sz="1800" dirty="0" smtClean="0"/>
              <a:t> je </a:t>
            </a:r>
            <a:r>
              <a:rPr lang="en-US" sz="1800" dirty="0" err="1" smtClean="0"/>
              <a:t>preddefinovan</a:t>
            </a:r>
            <a:r>
              <a:rPr lang="sk-SK" sz="1800" dirty="0" smtClean="0"/>
              <a:t>ý vzťah – zmena jedného neovplyvňuje hodnotu druhého</a:t>
            </a:r>
          </a:p>
          <a:p>
            <a:pPr>
              <a:defRPr/>
            </a:pPr>
            <a:r>
              <a:rPr lang="sk-SK" sz="2200" dirty="0" smtClean="0"/>
              <a:t>Zmena časovačov sa realizuje na </a:t>
            </a:r>
            <a:r>
              <a:rPr lang="sk-SK" sz="2200" i="1" dirty="0" smtClean="0"/>
              <a:t>individuálnych rozhraniach</a:t>
            </a:r>
            <a:r>
              <a:rPr lang="sk-SK" sz="2200" dirty="0" smtClean="0"/>
              <a:t>:</a:t>
            </a:r>
          </a:p>
        </p:txBody>
      </p:sp>
      <p:sp>
        <p:nvSpPr>
          <p:cNvPr id="4" name="Rectangle 3"/>
          <p:cNvSpPr>
            <a:spLocks noChangeArrowheads="1"/>
          </p:cNvSpPr>
          <p:nvPr/>
        </p:nvSpPr>
        <p:spPr bwMode="auto">
          <a:xfrm>
            <a:off x="290025" y="6272615"/>
            <a:ext cx="8473898" cy="536173"/>
          </a:xfrm>
          <a:prstGeom prst="rect">
            <a:avLst/>
          </a:prstGeom>
          <a:solidFill>
            <a:schemeClr val="bg1"/>
          </a:solidFill>
          <a:ln w="28575">
            <a:solidFill>
              <a:schemeClr val="tx1"/>
            </a:solidFill>
            <a:miter lim="800000"/>
            <a:headEnd/>
            <a:tailEnd/>
          </a:ln>
        </p:spPr>
        <p:txBody>
          <a:bodyPr wrap="square" lIns="92075" tIns="46038" rIns="92075" bIns="46038">
            <a:spAutoFit/>
          </a:bodyPr>
          <a:lstStyle/>
          <a:p>
            <a:pPr marL="0" indent="0" algn="l">
              <a:buFont typeface="Wingdings" pitchFamily="2" charset="2"/>
              <a:buNone/>
              <a:defRPr/>
            </a:pPr>
            <a:r>
              <a:rPr lang="sk-SK" sz="1600" b="1" dirty="0">
                <a:latin typeface="Courier New" pitchFamily="49" charset="0"/>
                <a:cs typeface="Courier New" pitchFamily="49" charset="0"/>
              </a:rPr>
              <a:t>R</a:t>
            </a:r>
            <a:r>
              <a:rPr lang="en-US" sz="1600" b="1" dirty="0">
                <a:latin typeface="Courier New" pitchFamily="49" charset="0"/>
                <a:cs typeface="Courier New" pitchFamily="49" charset="0"/>
              </a:rPr>
              <a:t>outer(</a:t>
            </a:r>
            <a:r>
              <a:rPr lang="en-US" sz="1600" b="1" dirty="0" err="1">
                <a:latin typeface="Courier New" pitchFamily="49" charset="0"/>
                <a:cs typeface="Courier New" pitchFamily="49" charset="0"/>
              </a:rPr>
              <a:t>config</a:t>
            </a:r>
            <a:r>
              <a:rPr lang="en-US" sz="1600" b="1" dirty="0">
                <a:latin typeface="Courier New" pitchFamily="49" charset="0"/>
                <a:cs typeface="Courier New" pitchFamily="49" charset="0"/>
              </a:rPr>
              <a:t>-if)# </a:t>
            </a:r>
            <a:r>
              <a:rPr lang="en-US" sz="1600" b="1" dirty="0" err="1">
                <a:solidFill>
                  <a:schemeClr val="accent2"/>
                </a:solidFill>
                <a:latin typeface="Courier New" pitchFamily="49" charset="0"/>
                <a:cs typeface="Courier New" pitchFamily="49" charset="0"/>
              </a:rPr>
              <a:t>ip</a:t>
            </a:r>
            <a:r>
              <a:rPr lang="en-US" sz="1600" b="1" dirty="0">
                <a:solidFill>
                  <a:schemeClr val="accent2"/>
                </a:solidFill>
                <a:latin typeface="Courier New" pitchFamily="49" charset="0"/>
                <a:cs typeface="Courier New" pitchFamily="49" charset="0"/>
              </a:rPr>
              <a:t> hello-interval </a:t>
            </a:r>
            <a:r>
              <a:rPr lang="en-US" sz="1600" b="1" dirty="0" err="1">
                <a:solidFill>
                  <a:schemeClr val="accent2"/>
                </a:solidFill>
                <a:latin typeface="Courier New" pitchFamily="49" charset="0"/>
                <a:cs typeface="Courier New" pitchFamily="49" charset="0"/>
              </a:rPr>
              <a:t>eigrp</a:t>
            </a:r>
            <a:r>
              <a:rPr lang="en-US" sz="1600" b="1" dirty="0">
                <a:solidFill>
                  <a:schemeClr val="accent2"/>
                </a:solidFill>
                <a:latin typeface="Courier New" pitchFamily="49" charset="0"/>
                <a:cs typeface="Courier New" pitchFamily="49" charset="0"/>
              </a:rPr>
              <a:t> </a:t>
            </a:r>
            <a:r>
              <a:rPr lang="en-US" sz="1600" i="1" dirty="0">
                <a:solidFill>
                  <a:schemeClr val="accent2"/>
                </a:solidFill>
                <a:latin typeface="Courier New" pitchFamily="49" charset="0"/>
                <a:cs typeface="Courier New" pitchFamily="49" charset="0"/>
              </a:rPr>
              <a:t>as-number hello-interval</a:t>
            </a:r>
            <a:r>
              <a:rPr lang="en-US" sz="1600" b="1" dirty="0">
                <a:solidFill>
                  <a:schemeClr val="accent2"/>
                </a:solidFill>
                <a:latin typeface="Courier New" pitchFamily="49" charset="0"/>
                <a:cs typeface="Courier New" pitchFamily="49" charset="0"/>
              </a:rPr>
              <a:t/>
            </a:r>
            <a:br>
              <a:rPr lang="en-US" sz="1600" b="1" dirty="0">
                <a:solidFill>
                  <a:schemeClr val="accent2"/>
                </a:solidFill>
                <a:latin typeface="Courier New" pitchFamily="49" charset="0"/>
                <a:cs typeface="Courier New" pitchFamily="49" charset="0"/>
              </a:rPr>
            </a:br>
            <a:r>
              <a:rPr lang="en-US" sz="1600" b="1" dirty="0">
                <a:latin typeface="Courier New" pitchFamily="49" charset="0"/>
                <a:cs typeface="Courier New" pitchFamily="49" charset="0"/>
              </a:rPr>
              <a:t>Router(</a:t>
            </a:r>
            <a:r>
              <a:rPr lang="en-US" sz="1600" b="1" dirty="0" err="1">
                <a:latin typeface="Courier New" pitchFamily="49" charset="0"/>
                <a:cs typeface="Courier New" pitchFamily="49" charset="0"/>
              </a:rPr>
              <a:t>config</a:t>
            </a:r>
            <a:r>
              <a:rPr lang="en-US" sz="1600" b="1" dirty="0">
                <a:latin typeface="Courier New" pitchFamily="49" charset="0"/>
                <a:cs typeface="Courier New" pitchFamily="49" charset="0"/>
              </a:rPr>
              <a:t>-if)# </a:t>
            </a:r>
            <a:r>
              <a:rPr lang="en-US" sz="1600" b="1" dirty="0" err="1">
                <a:solidFill>
                  <a:schemeClr val="accent2"/>
                </a:solidFill>
                <a:latin typeface="Courier New" pitchFamily="49" charset="0"/>
                <a:cs typeface="Courier New" pitchFamily="49" charset="0"/>
              </a:rPr>
              <a:t>ip</a:t>
            </a:r>
            <a:r>
              <a:rPr lang="en-US" sz="1600" b="1" dirty="0">
                <a:solidFill>
                  <a:schemeClr val="accent2"/>
                </a:solidFill>
                <a:latin typeface="Courier New" pitchFamily="49" charset="0"/>
                <a:cs typeface="Courier New" pitchFamily="49" charset="0"/>
              </a:rPr>
              <a:t> hold-time </a:t>
            </a:r>
            <a:r>
              <a:rPr lang="en-US" sz="1600" b="1" dirty="0" err="1">
                <a:solidFill>
                  <a:schemeClr val="accent2"/>
                </a:solidFill>
                <a:latin typeface="Courier New" pitchFamily="49" charset="0"/>
                <a:cs typeface="Courier New" pitchFamily="49" charset="0"/>
              </a:rPr>
              <a:t>eigrp</a:t>
            </a:r>
            <a:r>
              <a:rPr lang="en-US" sz="1600" b="1" dirty="0">
                <a:solidFill>
                  <a:schemeClr val="accent2"/>
                </a:solidFill>
                <a:latin typeface="Courier New" pitchFamily="49" charset="0"/>
                <a:cs typeface="Courier New" pitchFamily="49" charset="0"/>
              </a:rPr>
              <a:t> </a:t>
            </a:r>
            <a:r>
              <a:rPr lang="en-US" sz="1600" i="1" dirty="0">
                <a:solidFill>
                  <a:schemeClr val="accent2"/>
                </a:solidFill>
                <a:latin typeface="Courier New" pitchFamily="49" charset="0"/>
                <a:cs typeface="Courier New" pitchFamily="49" charset="0"/>
              </a:rPr>
              <a:t>as-number hold-time</a:t>
            </a:r>
            <a:endParaRPr lang="sk-SK" sz="1600" i="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2625338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340100" y="2200527"/>
            <a:ext cx="5905500" cy="2862625"/>
          </a:xfrm>
          <a:prstGeom prst="rect">
            <a:avLst/>
          </a:prstGeom>
          <a:noFill/>
          <a:ln w="9525">
            <a:noFill/>
            <a:miter lim="800000"/>
            <a:headEnd/>
            <a:tailEnd/>
          </a:ln>
        </p:spPr>
      </p:pic>
      <p:sp>
        <p:nvSpPr>
          <p:cNvPr id="41987" name="Rectangle 3"/>
          <p:cNvSpPr>
            <a:spLocks noGrp="1" noChangeArrowheads="1"/>
          </p:cNvSpPr>
          <p:nvPr>
            <p:ph type="body" idx="1"/>
          </p:nvPr>
        </p:nvSpPr>
        <p:spPr/>
        <p:txBody>
          <a:bodyPr>
            <a:normAutofit/>
          </a:bodyPr>
          <a:lstStyle/>
          <a:p>
            <a:r>
              <a:rPr lang="sk-SK" dirty="0" smtClean="0"/>
              <a:t>Každý smerovací protokol dokáže robiť </a:t>
            </a:r>
            <a:r>
              <a:rPr lang="sk-SK" dirty="0" err="1" smtClean="0"/>
              <a:t>equal-cost</a:t>
            </a:r>
            <a:r>
              <a:rPr lang="sk-SK" dirty="0" smtClean="0"/>
              <a:t> </a:t>
            </a:r>
            <a:r>
              <a:rPr lang="sk-SK" dirty="0" err="1" smtClean="0"/>
              <a:t>load</a:t>
            </a:r>
            <a:r>
              <a:rPr lang="sk-SK" dirty="0" smtClean="0"/>
              <a:t> </a:t>
            </a:r>
            <a:r>
              <a:rPr lang="sk-SK" dirty="0" err="1" smtClean="0"/>
              <a:t>balancing</a:t>
            </a:r>
            <a:endParaRPr lang="sk-SK" dirty="0" smtClean="0"/>
          </a:p>
          <a:p>
            <a:pPr lvl="1"/>
            <a:r>
              <a:rPr lang="sk-SK" dirty="0" err="1" smtClean="0"/>
              <a:t>Def</a:t>
            </a:r>
            <a:r>
              <a:rPr lang="sk-SK" dirty="0" smtClean="0"/>
              <a:t>. 4 cesty, max. 16</a:t>
            </a:r>
          </a:p>
          <a:p>
            <a:pPr lvl="1"/>
            <a:r>
              <a:rPr lang="sk-SK" dirty="0" smtClean="0"/>
              <a:t>Definované príkazom:</a:t>
            </a:r>
          </a:p>
          <a:p>
            <a:pPr lvl="1">
              <a:buNone/>
            </a:pPr>
            <a:r>
              <a:rPr lang="en-US" b="1" dirty="0" smtClean="0">
                <a:solidFill>
                  <a:srgbClr val="C00000"/>
                </a:solidFill>
                <a:latin typeface="Courier New" pitchFamily="49" charset="0"/>
                <a:cs typeface="Courier New" pitchFamily="49" charset="0"/>
              </a:rPr>
              <a:t>maximum-paths </a:t>
            </a:r>
            <a:r>
              <a:rPr lang="sk-SK" i="1" dirty="0" smtClean="0">
                <a:solidFill>
                  <a:srgbClr val="C00000"/>
                </a:solidFill>
                <a:latin typeface="Courier New" pitchFamily="49" charset="0"/>
                <a:cs typeface="Courier New" pitchFamily="49" charset="0"/>
              </a:rPr>
              <a:t>MAX</a:t>
            </a:r>
            <a:endParaRPr lang="sk-SK" dirty="0" smtClean="0">
              <a:solidFill>
                <a:srgbClr val="C00000"/>
              </a:solidFill>
            </a:endParaRPr>
          </a:p>
        </p:txBody>
      </p:sp>
      <p:sp>
        <p:nvSpPr>
          <p:cNvPr id="7" name="Left-Right Arrow 7"/>
          <p:cNvSpPr/>
          <p:nvPr/>
        </p:nvSpPr>
        <p:spPr bwMode="auto">
          <a:xfrm>
            <a:off x="6540499" y="2073031"/>
            <a:ext cx="1612901" cy="556387"/>
          </a:xfrm>
          <a:prstGeom prst="lef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Advertised Distance (AD)</a:t>
            </a:r>
          </a:p>
        </p:txBody>
      </p:sp>
      <p:sp>
        <p:nvSpPr>
          <p:cNvPr id="41986" name="Rectangle 2"/>
          <p:cNvSpPr>
            <a:spLocks noGrp="1" noChangeArrowheads="1"/>
          </p:cNvSpPr>
          <p:nvPr>
            <p:ph type="title"/>
          </p:nvPr>
        </p:nvSpPr>
        <p:spPr/>
        <p:txBody>
          <a:bodyPr/>
          <a:lstStyle/>
          <a:p>
            <a:r>
              <a:rPr lang="sk-SK" dirty="0" smtClean="0"/>
              <a:t>EIGRP a </a:t>
            </a:r>
            <a:r>
              <a:rPr lang="sk-SK" dirty="0" err="1" smtClean="0"/>
              <a:t>load</a:t>
            </a:r>
            <a:r>
              <a:rPr lang="sk-SK" dirty="0" smtClean="0"/>
              <a:t> </a:t>
            </a:r>
            <a:r>
              <a:rPr lang="sk-SK" dirty="0" err="1" smtClean="0"/>
              <a:t>balancing</a:t>
            </a:r>
            <a:endParaRPr lang="sk-SK" dirty="0" smtClean="0"/>
          </a:p>
        </p:txBody>
      </p:sp>
      <p:sp>
        <p:nvSpPr>
          <p:cNvPr id="5" name="Text Placeholder 5"/>
          <p:cNvSpPr>
            <a:spLocks/>
          </p:cNvSpPr>
          <p:nvPr/>
        </p:nvSpPr>
        <p:spPr bwMode="auto">
          <a:xfrm>
            <a:off x="254000" y="5330841"/>
            <a:ext cx="4727561" cy="152143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 </a:t>
            </a:r>
            <a:r>
              <a:rPr lang="en-US" sz="1200" b="1" kern="0" dirty="0" smtClean="0">
                <a:latin typeface="Courier New" pitchFamily="49" charset="0"/>
              </a:rPr>
              <a:t>router eigrp 100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latin typeface="Courier New" pitchFamily="49" charset="0"/>
              </a:rPr>
              <a:t>network 172.16.1.0 0.0.0.255</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latin typeface="Courier New" pitchFamily="49" charset="0"/>
              </a:rPr>
              <a:t>network 192.168.1.0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latin typeface="Courier New" pitchFamily="49" charset="0"/>
              </a:rPr>
              <a:t>network 192.168.2.0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latin typeface="Courier New" pitchFamily="49" charset="0"/>
              </a:rPr>
              <a:t>network 192.168.3.0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latin typeface="Courier New" pitchFamily="49" charset="0"/>
              </a:rPr>
              <a:t>network 192.168.4.0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solidFill>
                  <a:srgbClr val="C00000"/>
                </a:solidFill>
                <a:latin typeface="Courier New" pitchFamily="49" charset="0"/>
              </a:rPr>
              <a:t>maximum–paths 3</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p:txBody>
      </p:sp>
      <p:sp>
        <p:nvSpPr>
          <p:cNvPr id="6" name="TextBox 6"/>
          <p:cNvSpPr txBox="1"/>
          <p:nvPr/>
        </p:nvSpPr>
        <p:spPr>
          <a:xfrm>
            <a:off x="5261065" y="4991908"/>
            <a:ext cx="1861342" cy="313932"/>
          </a:xfrm>
          <a:prstGeom prst="rect">
            <a:avLst/>
          </a:prstGeom>
          <a:noFill/>
        </p:spPr>
        <p:txBody>
          <a:bodyPr wrap="none" rtlCol="0">
            <a:spAutoFit/>
          </a:bodyPr>
          <a:lstStyle/>
          <a:p>
            <a:r>
              <a:rPr lang="en-US" sz="1600" dirty="0" smtClean="0"/>
              <a:t>R1 Topology Table</a:t>
            </a:r>
            <a:endParaRPr lang="en-US" sz="1600" dirty="0"/>
          </a:p>
        </p:txBody>
      </p:sp>
      <p:graphicFrame>
        <p:nvGraphicFramePr>
          <p:cNvPr id="8" name="Table 8"/>
          <p:cNvGraphicFramePr>
            <a:graphicFrameLocks noGrp="1"/>
          </p:cNvGraphicFramePr>
          <p:nvPr/>
        </p:nvGraphicFramePr>
        <p:xfrm>
          <a:off x="5190542" y="5319690"/>
          <a:ext cx="3670481" cy="1538310"/>
        </p:xfrm>
        <a:graphic>
          <a:graphicData uri="http://schemas.openxmlformats.org/drawingml/2006/table">
            <a:tbl>
              <a:tblPr firstRow="1" bandRow="1">
                <a:tableStyleId>{5C22544A-7EE6-4342-B048-85BDC9FD1C3A}</a:tableStyleId>
              </a:tblPr>
              <a:tblGrid>
                <a:gridCol w="1313646"/>
                <a:gridCol w="953037"/>
                <a:gridCol w="734096"/>
                <a:gridCol w="669702"/>
              </a:tblGrid>
              <a:tr h="307662">
                <a:tc>
                  <a:txBody>
                    <a:bodyPr/>
                    <a:lstStyle/>
                    <a:p>
                      <a:pPr marL="0" marR="0" algn="ctr">
                        <a:lnSpc>
                          <a:spcPts val="1100"/>
                        </a:lnSpc>
                        <a:spcBef>
                          <a:spcPts val="0"/>
                        </a:spcBef>
                        <a:spcAft>
                          <a:spcPts val="0"/>
                        </a:spcAft>
                      </a:pPr>
                      <a:r>
                        <a:rPr lang="en-US" sz="1400" b="1" dirty="0"/>
                        <a:t>Network</a:t>
                      </a:r>
                      <a:endParaRPr lang="en-US" sz="1400" b="1" dirty="0">
                        <a:solidFill>
                          <a:srgbClr val="000000"/>
                        </a:solidFill>
                        <a:latin typeface="Arial"/>
                        <a:ea typeface="SimSun"/>
                      </a:endParaRPr>
                    </a:p>
                  </a:txBody>
                  <a:tcPr marL="68580" marR="68580" marT="0" marB="0" anchor="ctr"/>
                </a:tc>
                <a:tc>
                  <a:txBody>
                    <a:bodyPr/>
                    <a:lstStyle/>
                    <a:p>
                      <a:pPr marL="0" marR="0" algn="ctr">
                        <a:lnSpc>
                          <a:spcPts val="1100"/>
                        </a:lnSpc>
                        <a:spcBef>
                          <a:spcPts val="0"/>
                        </a:spcBef>
                        <a:spcAft>
                          <a:spcPts val="0"/>
                        </a:spcAft>
                      </a:pPr>
                      <a:r>
                        <a:rPr lang="en-US" sz="1400" b="1" dirty="0"/>
                        <a:t>Neighbor</a:t>
                      </a:r>
                      <a:endParaRPr lang="en-US" sz="1400" b="1" dirty="0">
                        <a:solidFill>
                          <a:srgbClr val="000000"/>
                        </a:solidFill>
                        <a:latin typeface="Arial"/>
                        <a:ea typeface="SimSun"/>
                      </a:endParaRPr>
                    </a:p>
                  </a:txBody>
                  <a:tcPr marL="68580" marR="68580" marT="0" marB="0" anchor="ctr"/>
                </a:tc>
                <a:tc>
                  <a:txBody>
                    <a:bodyPr/>
                    <a:lstStyle/>
                    <a:p>
                      <a:pPr marL="0" marR="0" algn="ctr">
                        <a:lnSpc>
                          <a:spcPts val="1100"/>
                        </a:lnSpc>
                        <a:spcBef>
                          <a:spcPts val="0"/>
                        </a:spcBef>
                        <a:spcAft>
                          <a:spcPts val="0"/>
                        </a:spcAft>
                      </a:pPr>
                      <a:r>
                        <a:rPr lang="en-US" sz="1400" b="1" dirty="0"/>
                        <a:t>AD</a:t>
                      </a:r>
                      <a:endParaRPr lang="en-US" sz="1400" b="1" dirty="0">
                        <a:solidFill>
                          <a:srgbClr val="000000"/>
                        </a:solidFill>
                        <a:latin typeface="Arial"/>
                        <a:ea typeface="SimSun"/>
                      </a:endParaRPr>
                    </a:p>
                  </a:txBody>
                  <a:tcPr marL="68580" marR="68580" marT="0" marB="0" anchor="ctr"/>
                </a:tc>
                <a:tc>
                  <a:txBody>
                    <a:bodyPr/>
                    <a:lstStyle/>
                    <a:p>
                      <a:pPr marL="0" marR="0" algn="ctr">
                        <a:lnSpc>
                          <a:spcPts val="1100"/>
                        </a:lnSpc>
                        <a:spcBef>
                          <a:spcPts val="0"/>
                        </a:spcBef>
                        <a:spcAft>
                          <a:spcPts val="0"/>
                        </a:spcAft>
                      </a:pPr>
                      <a:r>
                        <a:rPr lang="en-US" sz="1400" b="1" dirty="0"/>
                        <a:t>FD</a:t>
                      </a:r>
                      <a:endParaRPr lang="en-US" sz="1400" b="1" dirty="0">
                        <a:solidFill>
                          <a:srgbClr val="000000"/>
                        </a:solidFill>
                        <a:latin typeface="Arial"/>
                        <a:ea typeface="SimSun"/>
                      </a:endParaRPr>
                    </a:p>
                  </a:txBody>
                  <a:tcPr marL="68580" marR="68580" marT="0" marB="0" anchor="ctr"/>
                </a:tc>
              </a:tr>
              <a:tr h="307662">
                <a:tc rowSpan="4">
                  <a:txBody>
                    <a:bodyPr/>
                    <a:lstStyle/>
                    <a:p>
                      <a:r>
                        <a:rPr lang="en-US" sz="1400" dirty="0" smtClean="0"/>
                        <a:t>172.16.2.0/24</a:t>
                      </a:r>
                      <a:endParaRPr lang="en-US" sz="1400" dirty="0"/>
                    </a:p>
                  </a:txBody>
                  <a:tcPr/>
                </a:tc>
                <a:tc>
                  <a:txBody>
                    <a:bodyPr/>
                    <a:lstStyle/>
                    <a:p>
                      <a:pPr marL="0" marR="0" algn="ctr">
                        <a:lnSpc>
                          <a:spcPts val="1200"/>
                        </a:lnSpc>
                        <a:spcBef>
                          <a:spcPts val="300"/>
                        </a:spcBef>
                        <a:spcAft>
                          <a:spcPts val="0"/>
                        </a:spcAft>
                      </a:pPr>
                      <a:r>
                        <a:rPr lang="en-US" sz="1400" b="1" dirty="0">
                          <a:solidFill>
                            <a:srgbClr val="FF0000"/>
                          </a:solidFill>
                        </a:rPr>
                        <a:t>R2</a:t>
                      </a:r>
                      <a:endParaRPr lang="en-US" sz="1400" b="1" dirty="0">
                        <a:solidFill>
                          <a:srgbClr val="FF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b="1" kern="1200" dirty="0" smtClean="0">
                          <a:solidFill>
                            <a:srgbClr val="FF0000"/>
                          </a:solidFill>
                          <a:latin typeface="+mn-lt"/>
                          <a:ea typeface="+mn-ea"/>
                          <a:cs typeface="+mn-cs"/>
                        </a:rPr>
                        <a:t>20</a:t>
                      </a:r>
                      <a:endParaRPr lang="en-US" sz="1400" b="1" kern="1200" dirty="0">
                        <a:solidFill>
                          <a:srgbClr val="FF0000"/>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b="1" kern="1200" dirty="0" smtClean="0">
                          <a:solidFill>
                            <a:srgbClr val="FF0000"/>
                          </a:solidFill>
                          <a:latin typeface="+mn-lt"/>
                          <a:ea typeface="+mn-ea"/>
                          <a:cs typeface="+mn-cs"/>
                        </a:rPr>
                        <a:t>40</a:t>
                      </a:r>
                      <a:endParaRPr lang="en-US" sz="1400" b="1" kern="1200" dirty="0">
                        <a:solidFill>
                          <a:srgbClr val="FF0000"/>
                        </a:solidFill>
                        <a:latin typeface="+mn-lt"/>
                        <a:ea typeface="+mn-ea"/>
                        <a:cs typeface="+mn-cs"/>
                      </a:endParaRPr>
                    </a:p>
                  </a:txBody>
                  <a:tcPr marL="68580" marR="68580" marT="0" marB="0" anchor="ctr"/>
                </a:tc>
              </a:tr>
              <a:tr h="307662">
                <a:tc vMerge="1">
                  <a:txBody>
                    <a:bodyPr/>
                    <a:lstStyle/>
                    <a:p>
                      <a:endParaRPr lang="en-US"/>
                    </a:p>
                  </a:txBody>
                  <a:tcPr/>
                </a:tc>
                <a:tc>
                  <a:txBody>
                    <a:bodyPr/>
                    <a:lstStyle/>
                    <a:p>
                      <a:pPr marL="0" marR="0" algn="ctr">
                        <a:lnSpc>
                          <a:spcPts val="1200"/>
                        </a:lnSpc>
                        <a:spcBef>
                          <a:spcPts val="300"/>
                        </a:spcBef>
                        <a:spcAft>
                          <a:spcPts val="0"/>
                        </a:spcAft>
                      </a:pPr>
                      <a:r>
                        <a:rPr lang="en-US" sz="1400" b="1" dirty="0">
                          <a:solidFill>
                            <a:srgbClr val="FF0000"/>
                          </a:solidFill>
                        </a:rPr>
                        <a:t>R3</a:t>
                      </a:r>
                      <a:endParaRPr lang="en-US" sz="1400" b="1" dirty="0">
                        <a:solidFill>
                          <a:srgbClr val="FF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b="1" kern="1200" dirty="0" smtClean="0">
                          <a:solidFill>
                            <a:srgbClr val="FF0000"/>
                          </a:solidFill>
                          <a:latin typeface="+mn-lt"/>
                          <a:ea typeface="+mn-ea"/>
                          <a:cs typeface="+mn-cs"/>
                        </a:rPr>
                        <a:t>20</a:t>
                      </a:r>
                      <a:endParaRPr lang="en-US" sz="1400" b="1" kern="1200" dirty="0">
                        <a:solidFill>
                          <a:srgbClr val="FF0000"/>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b="1" kern="1200" dirty="0" smtClean="0">
                          <a:solidFill>
                            <a:srgbClr val="FF0000"/>
                          </a:solidFill>
                          <a:latin typeface="+mn-lt"/>
                          <a:ea typeface="+mn-ea"/>
                          <a:cs typeface="+mn-cs"/>
                        </a:rPr>
                        <a:t>40</a:t>
                      </a:r>
                      <a:endParaRPr lang="en-US" sz="1400" b="1" kern="1200" dirty="0">
                        <a:solidFill>
                          <a:srgbClr val="FF0000"/>
                        </a:solidFill>
                        <a:latin typeface="+mn-lt"/>
                        <a:ea typeface="+mn-ea"/>
                        <a:cs typeface="+mn-cs"/>
                      </a:endParaRPr>
                    </a:p>
                  </a:txBody>
                  <a:tcPr marL="68580" marR="68580" marT="0" marB="0" anchor="ctr"/>
                </a:tc>
              </a:tr>
              <a:tr h="307662">
                <a:tc vMerge="1">
                  <a:txBody>
                    <a:bodyPr/>
                    <a:lstStyle/>
                    <a:p>
                      <a:endParaRPr lang="en-US"/>
                    </a:p>
                  </a:txBody>
                  <a:tcPr/>
                </a:tc>
                <a:tc>
                  <a:txBody>
                    <a:bodyPr/>
                    <a:lstStyle/>
                    <a:p>
                      <a:pPr marL="0" marR="0" algn="ctr">
                        <a:lnSpc>
                          <a:spcPts val="1200"/>
                        </a:lnSpc>
                        <a:spcBef>
                          <a:spcPts val="300"/>
                        </a:spcBef>
                        <a:spcAft>
                          <a:spcPts val="0"/>
                        </a:spcAft>
                      </a:pPr>
                      <a:r>
                        <a:rPr lang="en-US" sz="1400" b="1" dirty="0">
                          <a:solidFill>
                            <a:srgbClr val="FF0000"/>
                          </a:solidFill>
                        </a:rPr>
                        <a:t>R4</a:t>
                      </a:r>
                      <a:endParaRPr lang="en-US" sz="1400" b="1" dirty="0">
                        <a:solidFill>
                          <a:srgbClr val="FF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b="1" kern="1200" dirty="0" smtClean="0">
                          <a:solidFill>
                            <a:srgbClr val="FF0000"/>
                          </a:solidFill>
                          <a:latin typeface="+mn-lt"/>
                          <a:ea typeface="+mn-ea"/>
                          <a:cs typeface="+mn-cs"/>
                        </a:rPr>
                        <a:t>20</a:t>
                      </a:r>
                      <a:endParaRPr lang="en-US" sz="1400" b="1" kern="1200" dirty="0">
                        <a:solidFill>
                          <a:srgbClr val="FF0000"/>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b="1" kern="1200" dirty="0" smtClean="0">
                          <a:solidFill>
                            <a:srgbClr val="FF0000"/>
                          </a:solidFill>
                          <a:latin typeface="+mn-lt"/>
                          <a:ea typeface="+mn-ea"/>
                          <a:cs typeface="+mn-cs"/>
                        </a:rPr>
                        <a:t>40</a:t>
                      </a:r>
                      <a:endParaRPr lang="en-US" sz="1400" b="1" kern="1200" dirty="0">
                        <a:solidFill>
                          <a:srgbClr val="FF0000"/>
                        </a:solidFill>
                        <a:latin typeface="+mn-lt"/>
                        <a:ea typeface="+mn-ea"/>
                        <a:cs typeface="+mn-cs"/>
                      </a:endParaRPr>
                    </a:p>
                  </a:txBody>
                  <a:tcPr marL="68580" marR="68580" marT="0" marB="0" anchor="ctr"/>
                </a:tc>
              </a:tr>
              <a:tr h="307662">
                <a:tc vMerge="1">
                  <a:txBody>
                    <a:bodyPr/>
                    <a:lstStyle/>
                    <a:p>
                      <a:endParaRPr lang="en-US"/>
                    </a:p>
                  </a:txBody>
                  <a:tcPr/>
                </a:tc>
                <a:tc>
                  <a:txBody>
                    <a:bodyPr/>
                    <a:lstStyle/>
                    <a:p>
                      <a:pPr marL="0" marR="0" algn="ctr">
                        <a:lnSpc>
                          <a:spcPts val="1200"/>
                        </a:lnSpc>
                        <a:spcBef>
                          <a:spcPts val="300"/>
                        </a:spcBef>
                        <a:spcAft>
                          <a:spcPts val="0"/>
                        </a:spcAft>
                      </a:pPr>
                      <a:r>
                        <a:rPr lang="en-US" sz="1400" dirty="0"/>
                        <a:t>R5</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chemeClr val="dk1"/>
                          </a:solidFill>
                          <a:latin typeface="+mn-lt"/>
                          <a:ea typeface="+mn-ea"/>
                          <a:cs typeface="+mn-cs"/>
                        </a:rPr>
                        <a:t>20</a:t>
                      </a:r>
                      <a:endParaRPr lang="en-US" sz="1400" kern="1200" dirty="0">
                        <a:solidFill>
                          <a:schemeClr val="dk1"/>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chemeClr val="dk1"/>
                          </a:solidFill>
                          <a:latin typeface="+mn-lt"/>
                          <a:ea typeface="+mn-ea"/>
                          <a:cs typeface="+mn-cs"/>
                        </a:rPr>
                        <a:t>40</a:t>
                      </a:r>
                      <a:endParaRPr lang="en-US" sz="1400" kern="1200" dirty="0">
                        <a:solidFill>
                          <a:schemeClr val="dk1"/>
                        </a:solidFill>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37130698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sk-SK" smtClean="0"/>
              <a:t>EIGRP a load balancing</a:t>
            </a:r>
          </a:p>
        </p:txBody>
      </p:sp>
      <p:sp>
        <p:nvSpPr>
          <p:cNvPr id="41987" name="Rectangle 3"/>
          <p:cNvSpPr>
            <a:spLocks noGrp="1" noChangeArrowheads="1"/>
          </p:cNvSpPr>
          <p:nvPr>
            <p:ph type="body" idx="1"/>
          </p:nvPr>
        </p:nvSpPr>
        <p:spPr/>
        <p:txBody>
          <a:bodyPr>
            <a:normAutofit fontScale="92500" lnSpcReduction="10000"/>
          </a:bodyPr>
          <a:lstStyle/>
          <a:p>
            <a:r>
              <a:rPr lang="sk-SK" dirty="0" smtClean="0"/>
              <a:t>EIGRP ako jediný dokáže realizovať aj </a:t>
            </a:r>
            <a:r>
              <a:rPr lang="sk-SK" i="1" u="sng" dirty="0" err="1" smtClean="0"/>
              <a:t>unequal-cost</a:t>
            </a:r>
            <a:r>
              <a:rPr lang="sk-SK" i="1" u="sng" dirty="0" smtClean="0"/>
              <a:t> </a:t>
            </a:r>
            <a:r>
              <a:rPr lang="sk-SK" i="1" u="sng" dirty="0" err="1" smtClean="0"/>
              <a:t>load</a:t>
            </a:r>
            <a:r>
              <a:rPr lang="sk-SK" i="1" u="sng" dirty="0" smtClean="0"/>
              <a:t> </a:t>
            </a:r>
            <a:r>
              <a:rPr lang="sk-SK" i="1" u="sng" dirty="0" err="1" smtClean="0"/>
              <a:t>balancing</a:t>
            </a:r>
            <a:r>
              <a:rPr lang="sk-SK" dirty="0" smtClean="0"/>
              <a:t> práve vďaka FC a </a:t>
            </a:r>
            <a:r>
              <a:rPr lang="sk-SK" dirty="0" err="1" smtClean="0"/>
              <a:t>feasible</a:t>
            </a:r>
            <a:r>
              <a:rPr lang="sk-SK" dirty="0" smtClean="0"/>
              <a:t> </a:t>
            </a:r>
            <a:r>
              <a:rPr lang="sk-SK" dirty="0" err="1" smtClean="0"/>
              <a:t>successorom</a:t>
            </a:r>
            <a:endParaRPr lang="sk-SK" dirty="0" smtClean="0"/>
          </a:p>
          <a:p>
            <a:r>
              <a:rPr lang="sk-SK" dirty="0" smtClean="0"/>
              <a:t>Prostriedok: </a:t>
            </a:r>
          </a:p>
          <a:p>
            <a:pPr lvl="1"/>
            <a:r>
              <a:rPr lang="sk-SK" dirty="0" smtClean="0"/>
              <a:t>príkaz </a:t>
            </a:r>
            <a:r>
              <a:rPr lang="sk-SK" b="1" dirty="0" err="1" smtClean="0">
                <a:solidFill>
                  <a:schemeClr val="accent2"/>
                </a:solidFill>
                <a:latin typeface="Courier New" pitchFamily="49" charset="0"/>
                <a:cs typeface="Courier New" pitchFamily="49" charset="0"/>
              </a:rPr>
              <a:t>variance</a:t>
            </a:r>
            <a:r>
              <a:rPr lang="sk-SK" dirty="0" smtClean="0">
                <a:latin typeface="Courier New" pitchFamily="49" charset="0"/>
                <a:cs typeface="Courier New" pitchFamily="49" charset="0"/>
              </a:rPr>
              <a:t> </a:t>
            </a:r>
            <a:r>
              <a:rPr lang="sk-SK" i="1" dirty="0" smtClean="0">
                <a:solidFill>
                  <a:srgbClr val="C00000"/>
                </a:solidFill>
                <a:latin typeface="Courier New" pitchFamily="49" charset="0"/>
                <a:cs typeface="Courier New" pitchFamily="49" charset="0"/>
              </a:rPr>
              <a:t>V</a:t>
            </a:r>
            <a:r>
              <a:rPr lang="sk-SK" i="1" dirty="0" smtClean="0"/>
              <a:t>   </a:t>
            </a:r>
            <a:r>
              <a:rPr lang="sk-SK" dirty="0" err="1" smtClean="0"/>
              <a:t>v</a:t>
            </a:r>
            <a:r>
              <a:rPr lang="sk-SK" dirty="0" smtClean="0"/>
              <a:t> konfigurácii EIGRP</a:t>
            </a:r>
          </a:p>
          <a:p>
            <a:pPr lvl="2"/>
            <a:r>
              <a:rPr lang="sk-SK" dirty="0" err="1" smtClean="0"/>
              <a:t>Variance</a:t>
            </a:r>
            <a:r>
              <a:rPr lang="sk-SK" dirty="0" smtClean="0"/>
              <a:t> V stanovuje interval </a:t>
            </a:r>
            <a:r>
              <a:rPr lang="sk-SK" i="1" dirty="0" smtClean="0">
                <a:solidFill>
                  <a:schemeClr val="accent1"/>
                </a:solidFill>
              </a:rPr>
              <a:t>&lt;</a:t>
            </a:r>
            <a:r>
              <a:rPr lang="sk-SK" i="1" dirty="0" err="1" smtClean="0">
                <a:solidFill>
                  <a:schemeClr val="accent1"/>
                </a:solidFill>
              </a:rPr>
              <a:t>Distance</a:t>
            </a:r>
            <a:r>
              <a:rPr lang="sk-SK" i="1" dirty="0" smtClean="0">
                <a:solidFill>
                  <a:schemeClr val="accent1"/>
                </a:solidFill>
              </a:rPr>
              <a:t>, </a:t>
            </a:r>
            <a:r>
              <a:rPr lang="sk-SK" i="1" dirty="0" err="1" smtClean="0">
                <a:solidFill>
                  <a:schemeClr val="accent1"/>
                </a:solidFill>
              </a:rPr>
              <a:t>V*Distance</a:t>
            </a:r>
            <a:r>
              <a:rPr lang="sk-SK" i="1" dirty="0" smtClean="0">
                <a:solidFill>
                  <a:schemeClr val="accent1"/>
                </a:solidFill>
              </a:rPr>
              <a:t>&gt;</a:t>
            </a:r>
            <a:r>
              <a:rPr lang="sk-SK" dirty="0" smtClean="0"/>
              <a:t>, kde </a:t>
            </a:r>
            <a:r>
              <a:rPr lang="sk-SK" dirty="0" err="1" smtClean="0"/>
              <a:t>Distance</a:t>
            </a:r>
            <a:r>
              <a:rPr lang="sk-SK" dirty="0" smtClean="0"/>
              <a:t> je dĺžka súčasnej najkratšej cesty do istej siete</a:t>
            </a:r>
          </a:p>
          <a:p>
            <a:pPr lvl="3"/>
            <a:r>
              <a:rPr lang="sk-SK" dirty="0" smtClean="0"/>
              <a:t>V </a:t>
            </a:r>
            <a:r>
              <a:rPr lang="en-US" dirty="0" smtClean="0">
                <a:sym typeface="Symbol"/>
              </a:rPr>
              <a:t></a:t>
            </a:r>
            <a:r>
              <a:rPr lang="sk-SK" dirty="0" smtClean="0">
                <a:sym typeface="Symbol"/>
              </a:rPr>
              <a:t> </a:t>
            </a:r>
            <a:r>
              <a:rPr lang="en-US" dirty="0" smtClean="0">
                <a:sym typeface="Symbol"/>
              </a:rPr>
              <a:t>&lt;1,128&gt;</a:t>
            </a:r>
            <a:endParaRPr lang="sk-SK" dirty="0" smtClean="0"/>
          </a:p>
          <a:p>
            <a:pPr lvl="2"/>
            <a:r>
              <a:rPr lang="sk-SK" dirty="0" smtClean="0"/>
              <a:t>Každú cestu do tejto siete, ktorá ide cez </a:t>
            </a:r>
            <a:r>
              <a:rPr lang="sk-SK" dirty="0" err="1" smtClean="0"/>
              <a:t>feasible</a:t>
            </a:r>
            <a:r>
              <a:rPr lang="sk-SK" dirty="0" smtClean="0"/>
              <a:t> </a:t>
            </a:r>
            <a:r>
              <a:rPr lang="sk-SK" dirty="0" err="1" smtClean="0"/>
              <a:t>successora</a:t>
            </a:r>
            <a:r>
              <a:rPr lang="sk-SK" dirty="0" smtClean="0"/>
              <a:t> a jej dĺžka je v tomto intervale, použijeme pre </a:t>
            </a:r>
            <a:r>
              <a:rPr lang="sk-SK" dirty="0" err="1" smtClean="0"/>
              <a:t>load</a:t>
            </a:r>
            <a:r>
              <a:rPr lang="sk-SK" dirty="0" smtClean="0"/>
              <a:t> </a:t>
            </a:r>
            <a:r>
              <a:rPr lang="sk-SK" dirty="0" err="1" smtClean="0"/>
              <a:t>balancing</a:t>
            </a:r>
            <a:endParaRPr lang="sk-SK" dirty="0" smtClean="0"/>
          </a:p>
          <a:p>
            <a:pPr lvl="2"/>
            <a:r>
              <a:rPr lang="sk-SK" dirty="0" smtClean="0"/>
              <a:t>Príkaz v zásade stanovuje, koľkonásobne horšia môže ešte cesta cez </a:t>
            </a:r>
            <a:r>
              <a:rPr lang="sk-SK" dirty="0" err="1" smtClean="0"/>
              <a:t>feasible</a:t>
            </a:r>
            <a:r>
              <a:rPr lang="sk-SK" dirty="0" smtClean="0"/>
              <a:t> </a:t>
            </a:r>
            <a:r>
              <a:rPr lang="sk-SK" dirty="0" err="1" smtClean="0"/>
              <a:t>successora</a:t>
            </a:r>
            <a:r>
              <a:rPr lang="sk-SK" dirty="0" smtClean="0"/>
              <a:t> byť, aby sme ju boli ochotní využívať</a:t>
            </a:r>
            <a:endParaRPr lang="en-US" dirty="0" smtClean="0"/>
          </a:p>
          <a:p>
            <a:pPr lvl="3"/>
            <a:r>
              <a:rPr lang="en-US" dirty="0" err="1" smtClean="0"/>
              <a:t>Nelimituj</a:t>
            </a:r>
            <a:r>
              <a:rPr lang="sk-SK" dirty="0" smtClean="0"/>
              <a:t>e však počet ciest, to robí </a:t>
            </a:r>
            <a:r>
              <a:rPr lang="sk-SK" dirty="0" err="1" smtClean="0"/>
              <a:t>max-paths</a:t>
            </a:r>
            <a:endParaRPr lang="sk-SK" dirty="0" smtClean="0"/>
          </a:p>
          <a:p>
            <a:r>
              <a:rPr lang="sk-SK" dirty="0" smtClean="0"/>
              <a:t>V tomto prípade je veľmi vhodné, že sú v </a:t>
            </a:r>
            <a:r>
              <a:rPr lang="sk-SK" dirty="0" err="1" smtClean="0"/>
              <a:t>topologickej</a:t>
            </a:r>
            <a:r>
              <a:rPr lang="sk-SK" dirty="0" smtClean="0"/>
              <a:t> databáze zaznamenaní aj </a:t>
            </a:r>
            <a:r>
              <a:rPr lang="sk-SK" dirty="0" err="1" smtClean="0"/>
              <a:t>feasible</a:t>
            </a:r>
            <a:r>
              <a:rPr lang="sk-SK" dirty="0" smtClean="0"/>
              <a:t> </a:t>
            </a:r>
            <a:r>
              <a:rPr lang="sk-SK" dirty="0" err="1" smtClean="0"/>
              <a:t>successori</a:t>
            </a:r>
            <a:endParaRPr lang="sk-SK" dirty="0" smtClean="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34408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18" name="Picture 2"/>
          <p:cNvPicPr>
            <a:picLocks noChangeAspect="1" noChangeArrowheads="1"/>
          </p:cNvPicPr>
          <p:nvPr/>
        </p:nvPicPr>
        <p:blipFill>
          <a:blip r:embed="rId3" cstate="print"/>
          <a:srcRect/>
          <a:stretch>
            <a:fillRect/>
          </a:stretch>
        </p:blipFill>
        <p:spPr bwMode="auto">
          <a:xfrm>
            <a:off x="871191" y="1050087"/>
            <a:ext cx="7199313" cy="3352800"/>
          </a:xfrm>
          <a:prstGeom prst="rect">
            <a:avLst/>
          </a:prstGeom>
          <a:noFill/>
          <a:ln w="9525">
            <a:noFill/>
            <a:miter lim="800000"/>
            <a:headEnd/>
            <a:tailEnd/>
          </a:ln>
        </p:spPr>
      </p:pic>
      <p:sp>
        <p:nvSpPr>
          <p:cNvPr id="8" name="Rectangle 7"/>
          <p:cNvSpPr/>
          <p:nvPr/>
        </p:nvSpPr>
        <p:spPr bwMode="auto">
          <a:xfrm>
            <a:off x="2029150" y="4699496"/>
            <a:ext cx="1092820" cy="167268"/>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EIGRP Unequal-Cost Load Balancing</a:t>
            </a:r>
            <a:endParaRPr lang="en-US" dirty="0"/>
          </a:p>
        </p:txBody>
      </p:sp>
      <p:sp>
        <p:nvSpPr>
          <p:cNvPr id="5" name="Text Placeholder 5"/>
          <p:cNvSpPr>
            <a:spLocks/>
          </p:cNvSpPr>
          <p:nvPr/>
        </p:nvSpPr>
        <p:spPr bwMode="auto">
          <a:xfrm>
            <a:off x="279400" y="4454364"/>
            <a:ext cx="4727561" cy="68022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 </a:t>
            </a:r>
            <a:r>
              <a:rPr lang="en-US" sz="1200" b="1" kern="0" dirty="0" smtClean="0">
                <a:latin typeface="Courier New" pitchFamily="49" charset="0"/>
              </a:rPr>
              <a:t>router eigrp 100</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 </a:t>
            </a:r>
            <a:r>
              <a:rPr lang="en-US" sz="1200" b="1" kern="0" dirty="0" smtClean="0">
                <a:latin typeface="Courier New" pitchFamily="49" charset="0"/>
              </a:rPr>
              <a:t>variance 2</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R1(config-router)#</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a:p>
            <a:pPr marL="236538" indent="-236538" algn="l" defTabSz="814388" eaLnBrk="1" hangingPunct="1">
              <a:lnSpc>
                <a:spcPct val="100000"/>
              </a:lnSpc>
              <a:spcBef>
                <a:spcPts val="0"/>
              </a:spcBef>
              <a:buClr>
                <a:srgbClr val="708CA1"/>
              </a:buClr>
              <a:defRPr/>
            </a:pPr>
            <a:r>
              <a:rPr lang="en-US" sz="1200" kern="0" dirty="0" smtClean="0">
                <a:latin typeface="Courier New" pitchFamily="49" charset="0"/>
              </a:rPr>
              <a:t> </a:t>
            </a:r>
          </a:p>
        </p:txBody>
      </p:sp>
      <p:sp>
        <p:nvSpPr>
          <p:cNvPr id="7" name="TextBox 6"/>
          <p:cNvSpPr txBox="1"/>
          <p:nvPr/>
        </p:nvSpPr>
        <p:spPr>
          <a:xfrm>
            <a:off x="5170557" y="4334370"/>
            <a:ext cx="1861342" cy="313932"/>
          </a:xfrm>
          <a:prstGeom prst="rect">
            <a:avLst/>
          </a:prstGeom>
          <a:noFill/>
        </p:spPr>
        <p:txBody>
          <a:bodyPr wrap="none" rtlCol="0">
            <a:spAutoFit/>
          </a:bodyPr>
          <a:lstStyle/>
          <a:p>
            <a:pPr algn="l"/>
            <a:r>
              <a:rPr lang="en-US" sz="1600" dirty="0" smtClean="0"/>
              <a:t>R1 Topology Table</a:t>
            </a:r>
            <a:endParaRPr lang="en-US" sz="1600" dirty="0"/>
          </a:p>
        </p:txBody>
      </p:sp>
      <p:sp>
        <p:nvSpPr>
          <p:cNvPr id="9" name="Left-Right Arrow 8"/>
          <p:cNvSpPr/>
          <p:nvPr/>
        </p:nvSpPr>
        <p:spPr bwMode="auto">
          <a:xfrm>
            <a:off x="4850783" y="2988547"/>
            <a:ext cx="2821258" cy="423746"/>
          </a:xfrm>
          <a:prstGeom prst="lef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Advertised Distance (AD)</a:t>
            </a:r>
          </a:p>
        </p:txBody>
      </p:sp>
      <p:graphicFrame>
        <p:nvGraphicFramePr>
          <p:cNvPr id="10" name="Table 9"/>
          <p:cNvGraphicFramePr>
            <a:graphicFrameLocks noGrp="1"/>
          </p:cNvGraphicFramePr>
          <p:nvPr/>
        </p:nvGraphicFramePr>
        <p:xfrm>
          <a:off x="5151548" y="4675032"/>
          <a:ext cx="3670481" cy="1538310"/>
        </p:xfrm>
        <a:graphic>
          <a:graphicData uri="http://schemas.openxmlformats.org/drawingml/2006/table">
            <a:tbl>
              <a:tblPr firstRow="1" bandRow="1">
                <a:tableStyleId>{5C22544A-7EE6-4342-B048-85BDC9FD1C3A}</a:tableStyleId>
              </a:tblPr>
              <a:tblGrid>
                <a:gridCol w="1313646"/>
                <a:gridCol w="953037"/>
                <a:gridCol w="734096"/>
                <a:gridCol w="669702"/>
              </a:tblGrid>
              <a:tr h="307662">
                <a:tc>
                  <a:txBody>
                    <a:bodyPr/>
                    <a:lstStyle/>
                    <a:p>
                      <a:pPr marL="0" marR="0" algn="ctr">
                        <a:lnSpc>
                          <a:spcPts val="1100"/>
                        </a:lnSpc>
                        <a:spcBef>
                          <a:spcPts val="0"/>
                        </a:spcBef>
                        <a:spcAft>
                          <a:spcPts val="0"/>
                        </a:spcAft>
                      </a:pPr>
                      <a:r>
                        <a:rPr lang="en-US" sz="1400" b="1" dirty="0"/>
                        <a:t>Network</a:t>
                      </a:r>
                      <a:endParaRPr lang="en-US" sz="1400" b="1" dirty="0">
                        <a:solidFill>
                          <a:srgbClr val="000000"/>
                        </a:solidFill>
                        <a:latin typeface="Arial"/>
                        <a:ea typeface="SimSun"/>
                      </a:endParaRPr>
                    </a:p>
                  </a:txBody>
                  <a:tcPr marL="68580" marR="68580" marT="0" marB="0" anchor="ctr"/>
                </a:tc>
                <a:tc>
                  <a:txBody>
                    <a:bodyPr/>
                    <a:lstStyle/>
                    <a:p>
                      <a:pPr marL="0" marR="0" algn="ctr">
                        <a:lnSpc>
                          <a:spcPts val="1100"/>
                        </a:lnSpc>
                        <a:spcBef>
                          <a:spcPts val="0"/>
                        </a:spcBef>
                        <a:spcAft>
                          <a:spcPts val="0"/>
                        </a:spcAft>
                      </a:pPr>
                      <a:r>
                        <a:rPr lang="en-US" sz="1400" b="1" dirty="0"/>
                        <a:t>Neighbor</a:t>
                      </a:r>
                      <a:endParaRPr lang="en-US" sz="1400" b="1" dirty="0">
                        <a:solidFill>
                          <a:srgbClr val="000000"/>
                        </a:solidFill>
                        <a:latin typeface="Arial"/>
                        <a:ea typeface="SimSun"/>
                      </a:endParaRPr>
                    </a:p>
                  </a:txBody>
                  <a:tcPr marL="68580" marR="68580" marT="0" marB="0" anchor="ctr"/>
                </a:tc>
                <a:tc>
                  <a:txBody>
                    <a:bodyPr/>
                    <a:lstStyle/>
                    <a:p>
                      <a:pPr marL="0" marR="0" algn="ctr">
                        <a:lnSpc>
                          <a:spcPts val="1100"/>
                        </a:lnSpc>
                        <a:spcBef>
                          <a:spcPts val="0"/>
                        </a:spcBef>
                        <a:spcAft>
                          <a:spcPts val="0"/>
                        </a:spcAft>
                      </a:pPr>
                      <a:r>
                        <a:rPr lang="en-US" sz="1400" b="1" dirty="0"/>
                        <a:t>AD</a:t>
                      </a:r>
                      <a:endParaRPr lang="en-US" sz="1400" b="1" dirty="0">
                        <a:solidFill>
                          <a:srgbClr val="000000"/>
                        </a:solidFill>
                        <a:latin typeface="Arial"/>
                        <a:ea typeface="SimSun"/>
                      </a:endParaRPr>
                    </a:p>
                  </a:txBody>
                  <a:tcPr marL="68580" marR="68580" marT="0" marB="0" anchor="ctr"/>
                </a:tc>
                <a:tc>
                  <a:txBody>
                    <a:bodyPr/>
                    <a:lstStyle/>
                    <a:p>
                      <a:pPr marL="0" marR="0" algn="ctr">
                        <a:lnSpc>
                          <a:spcPts val="1100"/>
                        </a:lnSpc>
                        <a:spcBef>
                          <a:spcPts val="0"/>
                        </a:spcBef>
                        <a:spcAft>
                          <a:spcPts val="0"/>
                        </a:spcAft>
                      </a:pPr>
                      <a:r>
                        <a:rPr lang="en-US" sz="1400" b="1" dirty="0"/>
                        <a:t>FD</a:t>
                      </a:r>
                      <a:endParaRPr lang="en-US" sz="1400" b="1" dirty="0">
                        <a:solidFill>
                          <a:srgbClr val="000000"/>
                        </a:solidFill>
                        <a:latin typeface="Arial"/>
                        <a:ea typeface="SimSun"/>
                      </a:endParaRPr>
                    </a:p>
                  </a:txBody>
                  <a:tcPr marL="68580" marR="68580" marT="0" marB="0" anchor="ctr"/>
                </a:tc>
              </a:tr>
              <a:tr h="307662">
                <a:tc rowSpan="4">
                  <a:txBody>
                    <a:bodyPr/>
                    <a:lstStyle/>
                    <a:p>
                      <a:r>
                        <a:rPr lang="en-US" sz="1400" smtClean="0"/>
                        <a:t>172.16.2.0/24</a:t>
                      </a:r>
                      <a:endParaRPr lang="en-US" sz="1400"/>
                    </a:p>
                  </a:txBody>
                  <a:tcPr/>
                </a:tc>
                <a:tc>
                  <a:txBody>
                    <a:bodyPr/>
                    <a:lstStyle/>
                    <a:p>
                      <a:pPr marL="0" marR="0" algn="ctr">
                        <a:lnSpc>
                          <a:spcPts val="1200"/>
                        </a:lnSpc>
                        <a:spcBef>
                          <a:spcPts val="300"/>
                        </a:spcBef>
                        <a:spcAft>
                          <a:spcPts val="0"/>
                        </a:spcAft>
                      </a:pPr>
                      <a:r>
                        <a:rPr lang="en-US" sz="1400" dirty="0">
                          <a:solidFill>
                            <a:srgbClr val="0070C0"/>
                          </a:solidFill>
                        </a:rPr>
                        <a:t>R2</a:t>
                      </a:r>
                      <a:endParaRPr lang="en-US" sz="1400" dirty="0">
                        <a:solidFill>
                          <a:srgbClr val="0070C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rgbClr val="0070C0"/>
                          </a:solidFill>
                          <a:latin typeface="+mn-lt"/>
                          <a:ea typeface="+mn-ea"/>
                          <a:cs typeface="+mn-cs"/>
                        </a:rPr>
                        <a:t>10</a:t>
                      </a:r>
                      <a:endParaRPr lang="en-US" sz="1400" kern="1200" dirty="0">
                        <a:solidFill>
                          <a:srgbClr val="0070C0"/>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rgbClr val="0070C0"/>
                          </a:solidFill>
                          <a:latin typeface="+mn-lt"/>
                          <a:ea typeface="+mn-ea"/>
                          <a:cs typeface="+mn-cs"/>
                        </a:rPr>
                        <a:t>30</a:t>
                      </a:r>
                      <a:endParaRPr lang="en-US" sz="1400" kern="1200" dirty="0">
                        <a:solidFill>
                          <a:srgbClr val="0070C0"/>
                        </a:solidFill>
                        <a:latin typeface="+mn-lt"/>
                        <a:ea typeface="+mn-ea"/>
                        <a:cs typeface="+mn-cs"/>
                      </a:endParaRPr>
                    </a:p>
                  </a:txBody>
                  <a:tcPr marL="68580" marR="68580" marT="0" marB="0" anchor="ctr"/>
                </a:tc>
              </a:tr>
              <a:tr h="307662">
                <a:tc vMerge="1">
                  <a:txBody>
                    <a:bodyPr/>
                    <a:lstStyle/>
                    <a:p>
                      <a:endParaRPr lang="en-US"/>
                    </a:p>
                  </a:txBody>
                  <a:tcPr/>
                </a:tc>
                <a:tc>
                  <a:txBody>
                    <a:bodyPr/>
                    <a:lstStyle/>
                    <a:p>
                      <a:pPr marL="0" marR="0" algn="ctr">
                        <a:lnSpc>
                          <a:spcPts val="1200"/>
                        </a:lnSpc>
                        <a:spcBef>
                          <a:spcPts val="300"/>
                        </a:spcBef>
                        <a:spcAft>
                          <a:spcPts val="0"/>
                        </a:spcAft>
                      </a:pPr>
                      <a:r>
                        <a:rPr lang="en-US" sz="1400" dirty="0">
                          <a:solidFill>
                            <a:srgbClr val="FF0000"/>
                          </a:solidFill>
                        </a:rPr>
                        <a:t>R3</a:t>
                      </a:r>
                      <a:endParaRPr lang="en-US" sz="1400" dirty="0">
                        <a:solidFill>
                          <a:srgbClr val="FF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rgbClr val="FF0000"/>
                          </a:solidFill>
                          <a:latin typeface="+mn-lt"/>
                          <a:ea typeface="+mn-ea"/>
                          <a:cs typeface="+mn-cs"/>
                        </a:rPr>
                        <a:t>10</a:t>
                      </a:r>
                      <a:endParaRPr lang="en-US" sz="1400" kern="1200" dirty="0">
                        <a:solidFill>
                          <a:srgbClr val="FF0000"/>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rgbClr val="FF0000"/>
                          </a:solidFill>
                          <a:latin typeface="+mn-lt"/>
                          <a:ea typeface="+mn-ea"/>
                          <a:cs typeface="+mn-cs"/>
                        </a:rPr>
                        <a:t>20</a:t>
                      </a:r>
                      <a:endParaRPr lang="en-US" sz="1400" kern="1200" dirty="0">
                        <a:solidFill>
                          <a:srgbClr val="FF0000"/>
                        </a:solidFill>
                        <a:latin typeface="+mn-lt"/>
                        <a:ea typeface="+mn-ea"/>
                        <a:cs typeface="+mn-cs"/>
                      </a:endParaRPr>
                    </a:p>
                  </a:txBody>
                  <a:tcPr marL="68580" marR="68580" marT="0" marB="0" anchor="ctr"/>
                </a:tc>
              </a:tr>
              <a:tr h="307662">
                <a:tc vMerge="1">
                  <a:txBody>
                    <a:bodyPr/>
                    <a:lstStyle/>
                    <a:p>
                      <a:endParaRPr lang="en-US"/>
                    </a:p>
                  </a:txBody>
                  <a:tcPr/>
                </a:tc>
                <a:tc>
                  <a:txBody>
                    <a:bodyPr/>
                    <a:lstStyle/>
                    <a:p>
                      <a:pPr marL="0" marR="0" algn="ctr">
                        <a:lnSpc>
                          <a:spcPts val="1200"/>
                        </a:lnSpc>
                        <a:spcBef>
                          <a:spcPts val="300"/>
                        </a:spcBef>
                        <a:spcAft>
                          <a:spcPts val="0"/>
                        </a:spcAft>
                      </a:pPr>
                      <a:r>
                        <a:rPr lang="en-US" sz="1400" dirty="0"/>
                        <a:t>R4</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chemeClr val="dk1"/>
                          </a:solidFill>
                          <a:latin typeface="+mn-lt"/>
                          <a:ea typeface="+mn-ea"/>
                          <a:cs typeface="+mn-cs"/>
                        </a:rPr>
                        <a:t>45</a:t>
                      </a:r>
                      <a:endParaRPr lang="en-US" sz="1400" kern="1200" dirty="0">
                        <a:solidFill>
                          <a:schemeClr val="dk1"/>
                        </a:solidFill>
                        <a:latin typeface="+mn-lt"/>
                        <a:ea typeface="+mn-ea"/>
                        <a:cs typeface="+mn-cs"/>
                      </a:endParaRPr>
                    </a:p>
                  </a:txBody>
                  <a:tcPr marL="68580" marR="68580" marT="0" marB="0" anchor="ctr"/>
                </a:tc>
              </a:tr>
              <a:tr h="307662">
                <a:tc vMerge="1">
                  <a:txBody>
                    <a:bodyPr/>
                    <a:lstStyle/>
                    <a:p>
                      <a:endParaRPr lang="en-US"/>
                    </a:p>
                  </a:txBody>
                  <a:tcPr/>
                </a:tc>
                <a:tc>
                  <a:txBody>
                    <a:bodyPr/>
                    <a:lstStyle/>
                    <a:p>
                      <a:pPr marL="0" marR="0" algn="ctr">
                        <a:lnSpc>
                          <a:spcPts val="1200"/>
                        </a:lnSpc>
                        <a:spcBef>
                          <a:spcPts val="300"/>
                        </a:spcBef>
                        <a:spcAft>
                          <a:spcPts val="0"/>
                        </a:spcAft>
                      </a:pPr>
                      <a:r>
                        <a:rPr lang="en-US" sz="1400" dirty="0"/>
                        <a:t>R5</a:t>
                      </a:r>
                      <a:endParaRPr lang="en-US" sz="1400" dirty="0">
                        <a:solidFill>
                          <a:srgbClr val="000000"/>
                        </a:solidFill>
                        <a:latin typeface="Times New Roman"/>
                        <a:ea typeface="SimSun"/>
                        <a:cs typeface="Arial"/>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chemeClr val="dk1"/>
                          </a:solidFill>
                          <a:latin typeface="+mn-lt"/>
                          <a:ea typeface="+mn-ea"/>
                          <a:cs typeface="+mn-cs"/>
                        </a:rPr>
                        <a:t>10</a:t>
                      </a:r>
                      <a:endParaRPr lang="en-US" sz="1400" kern="1200" dirty="0">
                        <a:solidFill>
                          <a:schemeClr val="dk1"/>
                        </a:solidFill>
                        <a:latin typeface="+mn-lt"/>
                        <a:ea typeface="+mn-ea"/>
                        <a:cs typeface="+mn-cs"/>
                      </a:endParaRPr>
                    </a:p>
                  </a:txBody>
                  <a:tcPr marL="68580" marR="68580" marT="0" marB="0" anchor="ctr"/>
                </a:tc>
                <a:tc>
                  <a:txBody>
                    <a:bodyPr/>
                    <a:lstStyle/>
                    <a:p>
                      <a:pPr marL="0" marR="0" algn="ctr" defTabSz="914400" rtl="0" eaLnBrk="1" latinLnBrk="0" hangingPunct="1">
                        <a:lnSpc>
                          <a:spcPts val="1200"/>
                        </a:lnSpc>
                        <a:spcBef>
                          <a:spcPts val="300"/>
                        </a:spcBef>
                        <a:spcAft>
                          <a:spcPts val="0"/>
                        </a:spcAft>
                      </a:pPr>
                      <a:r>
                        <a:rPr lang="en-US" sz="1400" kern="1200" dirty="0" smtClean="0">
                          <a:solidFill>
                            <a:schemeClr val="dk1"/>
                          </a:solidFill>
                          <a:latin typeface="+mn-lt"/>
                          <a:ea typeface="+mn-ea"/>
                          <a:cs typeface="+mn-cs"/>
                        </a:rPr>
                        <a:t>50</a:t>
                      </a:r>
                      <a:endParaRPr lang="en-US" sz="1400" kern="1200" dirty="0">
                        <a:solidFill>
                          <a:schemeClr val="dk1"/>
                        </a:solidFill>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749096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sk-SK" smtClean="0"/>
              <a:t>EIGRP a default route</a:t>
            </a:r>
          </a:p>
        </p:txBody>
      </p:sp>
      <p:sp>
        <p:nvSpPr>
          <p:cNvPr id="371715" name="Rectangle 3"/>
          <p:cNvSpPr>
            <a:spLocks noGrp="1" noChangeArrowheads="1"/>
          </p:cNvSpPr>
          <p:nvPr>
            <p:ph type="body" idx="1"/>
          </p:nvPr>
        </p:nvSpPr>
        <p:spPr/>
        <p:txBody>
          <a:bodyPr>
            <a:normAutofit fontScale="92500" lnSpcReduction="10000"/>
          </a:bodyPr>
          <a:lstStyle/>
          <a:p>
            <a:pPr>
              <a:defRPr/>
            </a:pPr>
            <a:r>
              <a:rPr lang="sk-SK" dirty="0" smtClean="0"/>
              <a:t>EIGRP môže default </a:t>
            </a:r>
            <a:r>
              <a:rPr lang="sk-SK" dirty="0" err="1" smtClean="0"/>
              <a:t>route</a:t>
            </a:r>
            <a:r>
              <a:rPr lang="sk-SK" dirty="0" smtClean="0"/>
              <a:t> posielať tromi spôsobmi</a:t>
            </a:r>
          </a:p>
          <a:p>
            <a:pPr lvl="1">
              <a:defRPr/>
            </a:pPr>
            <a:r>
              <a:rPr lang="sk-SK" dirty="0" smtClean="0"/>
              <a:t>Ako smer 0.0.0.0/0</a:t>
            </a:r>
          </a:p>
          <a:p>
            <a:pPr lvl="1">
              <a:defRPr/>
            </a:pPr>
            <a:r>
              <a:rPr lang="sk-SK" dirty="0" smtClean="0"/>
              <a:t>Alebo ako sieť, ktorej zároveň dá príznak, že cesta k danej sieti je totožná s default </a:t>
            </a:r>
            <a:r>
              <a:rPr lang="sk-SK" dirty="0" err="1" smtClean="0"/>
              <a:t>route</a:t>
            </a:r>
            <a:endParaRPr lang="sk-SK" dirty="0" smtClean="0"/>
          </a:p>
          <a:p>
            <a:pPr lvl="1">
              <a:defRPr/>
            </a:pPr>
            <a:r>
              <a:rPr lang="sk-SK" dirty="0" smtClean="0"/>
              <a:t>Ak to situácia dovoľuje, je možné použiť aj manuálnu </a:t>
            </a:r>
            <a:r>
              <a:rPr lang="sk-SK" dirty="0" err="1" smtClean="0"/>
              <a:t>sumarizáciu</a:t>
            </a:r>
            <a:r>
              <a:rPr lang="sk-SK" dirty="0" smtClean="0"/>
              <a:t> do 0.0.0.0/0</a:t>
            </a:r>
          </a:p>
          <a:p>
            <a:pPr>
              <a:defRPr/>
            </a:pPr>
            <a:r>
              <a:rPr lang="sk-SK" dirty="0" err="1" smtClean="0"/>
              <a:t>Preposielanie</a:t>
            </a:r>
            <a:r>
              <a:rPr lang="sk-SK" dirty="0" smtClean="0"/>
              <a:t> smeru 0.0.0.0/0</a:t>
            </a:r>
          </a:p>
          <a:p>
            <a:pPr lvl="1">
              <a:defRPr/>
            </a:pPr>
            <a:r>
              <a:rPr lang="sk-SK" dirty="0" smtClean="0"/>
              <a:t>Nevyhnutné definovať ho staticky alebo získať ho z iného smerovacieho protokolu,</a:t>
            </a:r>
          </a:p>
          <a:p>
            <a:pPr lvl="1">
              <a:defRPr/>
            </a:pPr>
            <a:r>
              <a:rPr lang="sk-SK" dirty="0" smtClean="0"/>
              <a:t>a </a:t>
            </a:r>
            <a:r>
              <a:rPr lang="sk-SK" dirty="0" err="1" smtClean="0"/>
              <a:t>redistribuovať</a:t>
            </a:r>
            <a:r>
              <a:rPr lang="sk-SK" dirty="0" smtClean="0"/>
              <a:t> ho do EIGRP</a:t>
            </a:r>
          </a:p>
          <a:p>
            <a:pPr lvl="2">
              <a:buNone/>
              <a:defRPr/>
            </a:pPr>
            <a:r>
              <a:rPr lang="sk-SK" dirty="0" smtClean="0">
                <a:latin typeface="Courier New" pitchFamily="49" charset="0"/>
                <a:cs typeface="Courier New" pitchFamily="49" charset="0"/>
              </a:rPr>
              <a:t>Router(</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-router</a:t>
            </a:r>
            <a:r>
              <a:rPr lang="sk-SK"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sk-SK" b="1" dirty="0" err="1" smtClean="0">
                <a:solidFill>
                  <a:srgbClr val="C00000"/>
                </a:solidFill>
                <a:latin typeface="Courier New" pitchFamily="49" charset="0"/>
                <a:cs typeface="Courier New" pitchFamily="49" charset="0"/>
              </a:rPr>
              <a:t>redistribute</a:t>
            </a:r>
            <a:r>
              <a:rPr lang="sk-SK" b="1" dirty="0" smtClean="0">
                <a:solidFill>
                  <a:srgbClr val="C00000"/>
                </a:solidFill>
                <a:latin typeface="Courier New" pitchFamily="49" charset="0"/>
                <a:cs typeface="Courier New" pitchFamily="49" charset="0"/>
              </a:rPr>
              <a:t> </a:t>
            </a:r>
            <a:r>
              <a:rPr lang="sk-SK" b="1" dirty="0" err="1" smtClean="0">
                <a:solidFill>
                  <a:srgbClr val="C00000"/>
                </a:solidFill>
                <a:latin typeface="Courier New" pitchFamily="49" charset="0"/>
                <a:cs typeface="Courier New" pitchFamily="49" charset="0"/>
              </a:rPr>
              <a:t>static</a:t>
            </a:r>
            <a:endParaRPr lang="sk-SK" b="1" dirty="0" smtClean="0">
              <a:solidFill>
                <a:srgbClr val="C00000"/>
              </a:solidFill>
              <a:latin typeface="Courier New" pitchFamily="49" charset="0"/>
              <a:cs typeface="Courier New" pitchFamily="49" charset="0"/>
            </a:endParaRPr>
          </a:p>
          <a:p>
            <a:pPr lvl="2">
              <a:buNone/>
              <a:defRPr/>
            </a:pPr>
            <a:r>
              <a:rPr lang="sk-SK" b="1" dirty="0" smtClean="0">
                <a:latin typeface="+mj-lt"/>
                <a:cs typeface="Courier New" pitchFamily="49" charset="0"/>
              </a:rPr>
              <a:t>or</a:t>
            </a:r>
          </a:p>
          <a:p>
            <a:pPr lvl="2">
              <a:buNone/>
              <a:defRPr/>
            </a:pPr>
            <a:r>
              <a:rPr lang="sk-SK" dirty="0" smtClean="0">
                <a:latin typeface="Courier New" pitchFamily="49" charset="0"/>
                <a:cs typeface="Courier New" pitchFamily="49" charset="0"/>
              </a:rPr>
              <a:t>Router(</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-router</a:t>
            </a:r>
            <a:r>
              <a:rPr lang="sk-SK"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n</a:t>
            </a:r>
            <a:r>
              <a:rPr lang="sk-SK" b="1" dirty="0" err="1" smtClean="0">
                <a:solidFill>
                  <a:srgbClr val="C00000"/>
                </a:solidFill>
                <a:latin typeface="Courier New" pitchFamily="49" charset="0"/>
                <a:cs typeface="Courier New" pitchFamily="49" charset="0"/>
              </a:rPr>
              <a:t>etwork</a:t>
            </a:r>
            <a:r>
              <a:rPr lang="sk-SK" b="1" dirty="0" smtClean="0">
                <a:solidFill>
                  <a:srgbClr val="C00000"/>
                </a:solidFill>
                <a:latin typeface="Courier New" pitchFamily="49" charset="0"/>
                <a:cs typeface="Courier New" pitchFamily="49" charset="0"/>
              </a:rPr>
              <a:t> 0.0.0.0</a:t>
            </a:r>
          </a:p>
          <a:p>
            <a:pPr lvl="2">
              <a:buNone/>
              <a:defRPr/>
            </a:pPr>
            <a:r>
              <a:rPr lang="sk-SK" b="1" dirty="0" smtClean="0">
                <a:latin typeface="+mj-lt"/>
                <a:cs typeface="Courier New" pitchFamily="49" charset="0"/>
              </a:rPr>
              <a:t>Podmienka:</a:t>
            </a:r>
            <a:r>
              <a:rPr lang="sk-SK" dirty="0" smtClean="0">
                <a:latin typeface="+mj-lt"/>
                <a:cs typeface="Courier New" pitchFamily="49" charset="0"/>
              </a:rPr>
              <a:t> </a:t>
            </a:r>
            <a:r>
              <a:rPr lang="sk-SK" dirty="0" err="1" smtClean="0">
                <a:latin typeface="+mj-lt"/>
                <a:cs typeface="Courier New" pitchFamily="49" charset="0"/>
              </a:rPr>
              <a:t>ip</a:t>
            </a:r>
            <a:r>
              <a:rPr lang="sk-SK" dirty="0" smtClean="0">
                <a:latin typeface="+mj-lt"/>
                <a:cs typeface="Courier New" pitchFamily="49" charset="0"/>
              </a:rPr>
              <a:t> </a:t>
            </a:r>
            <a:r>
              <a:rPr lang="sk-SK" dirty="0" err="1" smtClean="0">
                <a:latin typeface="+mj-lt"/>
                <a:cs typeface="Courier New" pitchFamily="49" charset="0"/>
              </a:rPr>
              <a:t>route</a:t>
            </a:r>
            <a:r>
              <a:rPr lang="sk-SK" dirty="0" smtClean="0">
                <a:latin typeface="+mj-lt"/>
                <a:cs typeface="Courier New" pitchFamily="49" charset="0"/>
              </a:rPr>
              <a:t> musí byť s výstupným rozhraním, nie </a:t>
            </a:r>
            <a:r>
              <a:rPr lang="sk-SK" dirty="0" err="1" smtClean="0">
                <a:latin typeface="+mj-lt"/>
                <a:cs typeface="Courier New" pitchFamily="49" charset="0"/>
              </a:rPr>
              <a:t>next</a:t>
            </a:r>
            <a:r>
              <a:rPr lang="sk-SK" dirty="0" smtClean="0">
                <a:latin typeface="+mj-lt"/>
                <a:cs typeface="Courier New" pitchFamily="49" charset="0"/>
              </a:rPr>
              <a:t> hop IP adresou</a:t>
            </a:r>
          </a:p>
        </p:txBody>
      </p:sp>
    </p:spTree>
    <p:extLst>
      <p:ext uri="{BB962C8B-B14F-4D97-AF65-F5344CB8AC3E}">
        <p14:creationId xmlns:p14="http://schemas.microsoft.com/office/powerpoint/2010/main" val="393071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tretch>
            <a:fillRect/>
          </a:stretch>
        </p:blipFill>
        <p:spPr bwMode="auto">
          <a:xfrm>
            <a:off x="3324952" y="3056994"/>
            <a:ext cx="5819048" cy="3801006"/>
          </a:xfrm>
          <a:prstGeom prst="rect">
            <a:avLst/>
          </a:prstGeom>
          <a:noFill/>
        </p:spPr>
      </p:pic>
      <p:sp>
        <p:nvSpPr>
          <p:cNvPr id="28674" name="Rectangle 2"/>
          <p:cNvSpPr>
            <a:spLocks noGrp="1" noChangeArrowheads="1"/>
          </p:cNvSpPr>
          <p:nvPr>
            <p:ph type="title"/>
          </p:nvPr>
        </p:nvSpPr>
        <p:spPr/>
        <p:txBody>
          <a:bodyPr/>
          <a:lstStyle/>
          <a:p>
            <a:r>
              <a:rPr lang="en-US" smtClean="0"/>
              <a:t>Protocol-dependent modules</a:t>
            </a:r>
            <a:r>
              <a:rPr lang="sk-SK" smtClean="0"/>
              <a:t> (PDM)</a:t>
            </a:r>
            <a:endParaRPr lang="en-US" smtClean="0"/>
          </a:p>
        </p:txBody>
      </p:sp>
      <p:sp>
        <p:nvSpPr>
          <p:cNvPr id="28675" name="Rectangle 6"/>
          <p:cNvSpPr>
            <a:spLocks noGrp="1" noChangeArrowheads="1"/>
          </p:cNvSpPr>
          <p:nvPr>
            <p:ph idx="1"/>
          </p:nvPr>
        </p:nvSpPr>
        <p:spPr/>
        <p:txBody>
          <a:bodyPr>
            <a:normAutofit lnSpcReduction="10000"/>
          </a:bodyPr>
          <a:lstStyle/>
          <a:p>
            <a:r>
              <a:rPr lang="sk-SK" dirty="0" smtClean="0"/>
              <a:t>Logika EIGRP je rovnaká pre rôzne L3 protokoly</a:t>
            </a:r>
          </a:p>
          <a:p>
            <a:pPr lvl="1"/>
            <a:r>
              <a:rPr lang="sk-SK" dirty="0" smtClean="0"/>
              <a:t>IPv4, IPv6, IPX, AppleTalk</a:t>
            </a:r>
          </a:p>
          <a:p>
            <a:r>
              <a:rPr lang="sk-SK" dirty="0" smtClean="0"/>
              <a:t>Spoluprácu jadra EIGRP s konkrétnym sieťovým protokolom zabezpečujú tzv. protocol-dependent modules</a:t>
            </a:r>
          </a:p>
          <a:p>
            <a:pPr lvl="1"/>
            <a:r>
              <a:rPr lang="sk-SK" dirty="0" smtClean="0"/>
              <a:t>Pre každý podporovaný L3</a:t>
            </a:r>
            <a:br>
              <a:rPr lang="sk-SK" dirty="0" smtClean="0"/>
            </a:br>
            <a:r>
              <a:rPr lang="sk-SK" dirty="0" smtClean="0"/>
              <a:t>protokol má EIGRP</a:t>
            </a:r>
            <a:br>
              <a:rPr lang="sk-SK" dirty="0" smtClean="0"/>
            </a:br>
            <a:r>
              <a:rPr lang="sk-SK" dirty="0" smtClean="0"/>
              <a:t>vlastný PDM</a:t>
            </a:r>
          </a:p>
          <a:p>
            <a:pPr lvl="1"/>
            <a:r>
              <a:rPr lang="sk-SK" dirty="0" smtClean="0"/>
              <a:t>PDM sa stará</a:t>
            </a:r>
            <a:br>
              <a:rPr lang="sk-SK" dirty="0" smtClean="0"/>
            </a:br>
            <a:r>
              <a:rPr lang="sk-SK" dirty="0" smtClean="0"/>
              <a:t>o formát L3 adries,</a:t>
            </a:r>
            <a:br>
              <a:rPr lang="sk-SK" dirty="0" smtClean="0"/>
            </a:br>
            <a:r>
              <a:rPr lang="sk-SK" dirty="0" smtClean="0"/>
              <a:t>prácu s príslušnou</a:t>
            </a:r>
            <a:br>
              <a:rPr lang="sk-SK" dirty="0" smtClean="0"/>
            </a:br>
            <a:r>
              <a:rPr lang="sk-SK" dirty="0" smtClean="0"/>
              <a:t>smerovacou tabuľkou,</a:t>
            </a:r>
            <a:br>
              <a:rPr lang="sk-SK" dirty="0" smtClean="0"/>
            </a:br>
            <a:r>
              <a:rPr lang="sk-SK" dirty="0" smtClean="0"/>
              <a:t>komunikáciou pomocou</a:t>
            </a:r>
            <a:br>
              <a:rPr lang="sk-SK" dirty="0" smtClean="0"/>
            </a:br>
            <a:r>
              <a:rPr lang="sk-SK" dirty="0" smtClean="0"/>
              <a:t>daného L3 protokolu...</a:t>
            </a:r>
          </a:p>
          <a:p>
            <a:pPr lvl="1"/>
            <a:r>
              <a:rPr lang="sk-SK" dirty="0" smtClean="0"/>
              <a:t>Vďaka PDM zostáva</a:t>
            </a:r>
            <a:br>
              <a:rPr lang="sk-SK" dirty="0" smtClean="0"/>
            </a:br>
            <a:r>
              <a:rPr lang="sk-SK" dirty="0" smtClean="0"/>
              <a:t>samotné jadro EIGRP</a:t>
            </a:r>
            <a:br>
              <a:rPr lang="sk-SK" dirty="0" smtClean="0"/>
            </a:br>
            <a:r>
              <a:rPr lang="sk-SK" dirty="0" smtClean="0"/>
              <a:t>rovnaké pre rôzne L3</a:t>
            </a:r>
            <a:br>
              <a:rPr lang="sk-SK" dirty="0" smtClean="0"/>
            </a:br>
            <a:r>
              <a:rPr lang="sk-SK" dirty="0" smtClean="0"/>
              <a:t>protokoly</a:t>
            </a:r>
          </a:p>
        </p:txBody>
      </p:sp>
    </p:spTree>
    <p:extLst>
      <p:ext uri="{BB962C8B-B14F-4D97-AF65-F5344CB8AC3E}">
        <p14:creationId xmlns:p14="http://schemas.microsoft.com/office/powerpoint/2010/main" val="1535781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sk-SK" smtClean="0"/>
              <a:t>Autentifikácia v EIGRP</a:t>
            </a:r>
          </a:p>
        </p:txBody>
      </p:sp>
      <p:sp>
        <p:nvSpPr>
          <p:cNvPr id="45059" name="Rectangle 3"/>
          <p:cNvSpPr>
            <a:spLocks noGrp="1" noChangeArrowheads="1"/>
          </p:cNvSpPr>
          <p:nvPr>
            <p:ph idx="1"/>
          </p:nvPr>
        </p:nvSpPr>
        <p:spPr/>
        <p:txBody>
          <a:bodyPr>
            <a:normAutofit fontScale="92500" lnSpcReduction="10000"/>
          </a:bodyPr>
          <a:lstStyle/>
          <a:p>
            <a:r>
              <a:rPr lang="sk-SK" sz="2000" dirty="0" smtClean="0"/>
              <a:t>EIGRP podporuje len MD5 autentifikáciu</a:t>
            </a:r>
          </a:p>
          <a:p>
            <a:pPr lvl="1"/>
            <a:r>
              <a:rPr lang="sk-SK" sz="1800" dirty="0" smtClean="0"/>
              <a:t>Obsah EIGRP </a:t>
            </a:r>
            <a:r>
              <a:rPr lang="sk-SK" sz="1800" dirty="0" err="1" smtClean="0"/>
              <a:t>paketov</a:t>
            </a:r>
            <a:r>
              <a:rPr lang="sk-SK" sz="1800" dirty="0" smtClean="0"/>
              <a:t> nie je šifrovaný</a:t>
            </a:r>
          </a:p>
          <a:p>
            <a:pPr lvl="1"/>
            <a:r>
              <a:rPr lang="sk-SK" sz="1800" dirty="0" smtClean="0"/>
              <a:t>Heslo sa neprenáša</a:t>
            </a:r>
          </a:p>
          <a:p>
            <a:pPr lvl="2"/>
            <a:r>
              <a:rPr lang="sk-SK" sz="1600" dirty="0" smtClean="0"/>
              <a:t>Prenáša sa MD5 </a:t>
            </a:r>
            <a:r>
              <a:rPr lang="sk-SK" sz="1600" dirty="0" err="1" smtClean="0"/>
              <a:t>hash</a:t>
            </a:r>
            <a:r>
              <a:rPr lang="sk-SK" sz="1600" dirty="0" smtClean="0"/>
              <a:t> (</a:t>
            </a:r>
            <a:r>
              <a:rPr lang="sk-SK" sz="1600" dirty="0" err="1" smtClean="0"/>
              <a:t>message</a:t>
            </a:r>
            <a:r>
              <a:rPr lang="sk-SK" sz="1600" dirty="0" smtClean="0"/>
              <a:t> </a:t>
            </a:r>
            <a:r>
              <a:rPr lang="sk-SK" sz="1600" dirty="0" err="1" smtClean="0"/>
              <a:t>digest</a:t>
            </a:r>
            <a:r>
              <a:rPr lang="sk-SK" sz="1600" dirty="0" smtClean="0"/>
              <a:t>) počítaný z čísla kľúča (</a:t>
            </a:r>
            <a:r>
              <a:rPr lang="sk-SK" sz="1600" dirty="0" err="1" smtClean="0"/>
              <a:t>key</a:t>
            </a:r>
            <a:r>
              <a:rPr lang="sk-SK" sz="1600" dirty="0" smtClean="0"/>
              <a:t> ID) a hesla (</a:t>
            </a:r>
            <a:r>
              <a:rPr lang="sk-SK" sz="1600" dirty="0" err="1" smtClean="0"/>
              <a:t>key</a:t>
            </a:r>
            <a:r>
              <a:rPr lang="sk-SK" sz="1600" dirty="0" smtClean="0"/>
              <a:t>)</a:t>
            </a:r>
          </a:p>
          <a:p>
            <a:pPr lvl="2"/>
            <a:r>
              <a:rPr lang="sk-SK" sz="1600" dirty="0" smtClean="0"/>
              <a:t>Odosielajúci pribaľuje </a:t>
            </a:r>
            <a:r>
              <a:rPr lang="sk-SK" sz="1600" dirty="0" err="1" smtClean="0"/>
              <a:t>hash</a:t>
            </a:r>
            <a:r>
              <a:rPr lang="sk-SK" sz="1600" dirty="0" smtClean="0"/>
              <a:t>, prijímajúci počíta vlastnú a porovnáva s prijatou</a:t>
            </a:r>
            <a:endParaRPr lang="sk-SK" dirty="0" smtClean="0"/>
          </a:p>
          <a:p>
            <a:r>
              <a:rPr lang="sk-SK" sz="2000" dirty="0" smtClean="0"/>
              <a:t>Spôsob konfigurácie je analogický ako v RIPv2, kľúče aj ich čísla musia byť zhodné</a:t>
            </a:r>
          </a:p>
          <a:p>
            <a:pPr lvl="1"/>
            <a:r>
              <a:rPr lang="sk-SK" sz="1800" dirty="0" smtClean="0"/>
              <a:t>Vytvorenie kľúčenky</a:t>
            </a:r>
          </a:p>
          <a:p>
            <a:pPr lvl="2"/>
            <a:r>
              <a:rPr lang="sk-SK" sz="1600" dirty="0" smtClean="0"/>
              <a:t>Voliteľne parametre</a:t>
            </a:r>
          </a:p>
          <a:p>
            <a:pPr lvl="1"/>
            <a:r>
              <a:rPr lang="sk-SK" sz="1800" dirty="0" smtClean="0"/>
              <a:t>Aktivácia konkrétnej formy autentifikácie na rozhraní</a:t>
            </a:r>
          </a:p>
          <a:p>
            <a:pPr lvl="1"/>
            <a:r>
              <a:rPr lang="sk-SK" sz="1800" dirty="0" smtClean="0"/>
              <a:t>Aktivácia konkrétnej kľúčenky na rozhraní</a:t>
            </a:r>
          </a:p>
          <a:p>
            <a:r>
              <a:rPr lang="sk-SK" sz="2200" dirty="0" smtClean="0"/>
              <a:t>Je možné mať viaceré kľúče v kľúčenke</a:t>
            </a:r>
          </a:p>
          <a:p>
            <a:pPr lvl="1"/>
            <a:r>
              <a:rPr lang="sk-SK" sz="1800" dirty="0" smtClean="0"/>
              <a:t>Platnosť môže byť voliteľne definovaná</a:t>
            </a:r>
          </a:p>
          <a:p>
            <a:pPr lvl="1"/>
            <a:r>
              <a:rPr lang="sk-SK" sz="1800" dirty="0" smtClean="0"/>
              <a:t>Odosielajúci smerovač použije na počítanie </a:t>
            </a:r>
            <a:r>
              <a:rPr lang="sk-SK" sz="1800" dirty="0" err="1" smtClean="0"/>
              <a:t>hash</a:t>
            </a:r>
            <a:r>
              <a:rPr lang="sk-SK" sz="1800" dirty="0" smtClean="0"/>
              <a:t> prvý platný kľúč (od najnižšieho ID)</a:t>
            </a:r>
          </a:p>
          <a:p>
            <a:pPr lvl="1"/>
            <a:r>
              <a:rPr lang="sk-SK" sz="1800" dirty="0" smtClean="0"/>
              <a:t>Prijímajúci smerovač skúša všetky kľúče v kľúčenke kým nie je zhoda</a:t>
            </a:r>
          </a:p>
          <a:p>
            <a:pPr lvl="1"/>
            <a:endParaRPr lang="sk-SK" sz="1800" dirty="0" smtClean="0"/>
          </a:p>
          <a:p>
            <a:endParaRPr lang="sk-SK" sz="1800" dirty="0" smtClean="0"/>
          </a:p>
          <a:p>
            <a:pPr lvl="1"/>
            <a:endParaRPr lang="sk-SK" sz="1800" dirty="0" smtClean="0"/>
          </a:p>
        </p:txBody>
      </p:sp>
    </p:spTree>
    <p:extLst>
      <p:ext uri="{BB962C8B-B14F-4D97-AF65-F5344CB8AC3E}">
        <p14:creationId xmlns:p14="http://schemas.microsoft.com/office/powerpoint/2010/main" val="41568854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sk-SK" smtClean="0"/>
              <a:t>Autentifikácia v EIGRP</a:t>
            </a:r>
          </a:p>
        </p:txBody>
      </p:sp>
      <p:sp>
        <p:nvSpPr>
          <p:cNvPr id="45059" name="Rectangle 3"/>
          <p:cNvSpPr>
            <a:spLocks noGrp="1" noChangeArrowheads="1"/>
          </p:cNvSpPr>
          <p:nvPr>
            <p:ph type="body" idx="1"/>
          </p:nvPr>
        </p:nvSpPr>
        <p:spPr/>
        <p:txBody>
          <a:bodyPr/>
          <a:lstStyle/>
          <a:p>
            <a:r>
              <a:rPr lang="sk-SK" sz="2000" dirty="0" smtClean="0"/>
              <a:t>EIGRP podporuje len MD5 autentifikáciu</a:t>
            </a:r>
            <a:endParaRPr lang="en-US" sz="2000" dirty="0" smtClean="0"/>
          </a:p>
          <a:p>
            <a:r>
              <a:rPr lang="sk-SK" sz="2000" dirty="0" smtClean="0"/>
              <a:t>Spôsob konfigurácie je analogický ako v RIPv2, kľúče aj ich čísla musia byť zhodné</a:t>
            </a:r>
          </a:p>
          <a:p>
            <a:r>
              <a:rPr lang="sk-SK" sz="2000" dirty="0" smtClean="0"/>
              <a:t>Vytvorenie kľúčenky</a:t>
            </a:r>
          </a:p>
          <a:p>
            <a:endParaRPr lang="sk-SK" sz="2000" dirty="0" smtClean="0"/>
          </a:p>
          <a:p>
            <a:endParaRPr lang="sk-SK" sz="2000" dirty="0" smtClean="0"/>
          </a:p>
          <a:p>
            <a:endParaRPr lang="sk-SK" sz="2000" dirty="0" smtClean="0"/>
          </a:p>
          <a:p>
            <a:r>
              <a:rPr lang="sk-SK" sz="2000" dirty="0" smtClean="0"/>
              <a:t>Aktivácia konkrétnej formy autentifikácie na rozhraní</a:t>
            </a:r>
          </a:p>
          <a:p>
            <a:endParaRPr lang="sk-SK" sz="2000" dirty="0" smtClean="0"/>
          </a:p>
          <a:p>
            <a:r>
              <a:rPr lang="sk-SK" sz="2000" dirty="0" smtClean="0"/>
              <a:t>Aktivácia konkrétnej kľúčenky na rozhraní</a:t>
            </a:r>
          </a:p>
        </p:txBody>
      </p:sp>
      <p:sp>
        <p:nvSpPr>
          <p:cNvPr id="4" name="Rectangle 3"/>
          <p:cNvSpPr>
            <a:spLocks noChangeArrowheads="1"/>
          </p:cNvSpPr>
          <p:nvPr/>
        </p:nvSpPr>
        <p:spPr bwMode="auto">
          <a:xfrm>
            <a:off x="360363" y="2928995"/>
            <a:ext cx="8159750" cy="1339470"/>
          </a:xfrm>
          <a:prstGeom prst="rect">
            <a:avLst/>
          </a:prstGeom>
          <a:solidFill>
            <a:schemeClr val="bg1"/>
          </a:solidFill>
          <a:ln w="28575">
            <a:solidFill>
              <a:schemeClr val="tx1"/>
            </a:solidFill>
            <a:miter lim="800000"/>
            <a:headEnd/>
            <a:tailEnd/>
          </a:ln>
        </p:spPr>
        <p:txBody>
          <a:bodyPr wrap="square" lIns="92075" tIns="46038" rIns="92075" bIns="46038">
            <a:spAutoFit/>
          </a:bodyPr>
          <a:lstStyle/>
          <a:p>
            <a:pPr marL="0" lvl="1" algn="l">
              <a:buFont typeface="Wingdings" pitchFamily="2" charset="2"/>
              <a:buNone/>
            </a:pPr>
            <a:r>
              <a:rPr lang="en-US" sz="1800" b="1" dirty="0" smtClean="0">
                <a:latin typeface="Courier New" pitchFamily="49" charset="0"/>
                <a:cs typeface="Courier New" pitchFamily="49" charset="0"/>
              </a:rPr>
              <a:t>R</a:t>
            </a:r>
            <a:r>
              <a:rPr lang="sk-SK" sz="1800" b="1" dirty="0" err="1" smtClean="0">
                <a:latin typeface="Courier New" pitchFamily="49" charset="0"/>
                <a:cs typeface="Courier New" pitchFamily="49" charset="0"/>
              </a:rPr>
              <a:t>outer</a:t>
            </a:r>
            <a:r>
              <a:rPr lang="sk-SK" sz="1800" b="1" dirty="0" smtClean="0">
                <a:latin typeface="Courier New" pitchFamily="49" charset="0"/>
                <a:cs typeface="Courier New" pitchFamily="49" charset="0"/>
              </a:rPr>
              <a:t>(</a:t>
            </a:r>
            <a:r>
              <a:rPr lang="sk-SK" sz="1800" b="1" dirty="0" err="1" smtClean="0">
                <a:latin typeface="Courier New" pitchFamily="49" charset="0"/>
                <a:cs typeface="Courier New" pitchFamily="49" charset="0"/>
              </a:rPr>
              <a:t>config</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key</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chain</a:t>
            </a:r>
            <a:r>
              <a:rPr lang="sk-SK" sz="1800" b="1" dirty="0" smtClean="0">
                <a:solidFill>
                  <a:schemeClr val="accent2"/>
                </a:solidFill>
                <a:latin typeface="Courier New" pitchFamily="49" charset="0"/>
                <a:cs typeface="Courier New" pitchFamily="49" charset="0"/>
              </a:rPr>
              <a:t> MENO</a:t>
            </a:r>
          </a:p>
          <a:p>
            <a:pPr marL="0" lvl="1" algn="l">
              <a:buFont typeface="Wingdings" pitchFamily="2" charset="2"/>
              <a:buNone/>
            </a:pPr>
            <a:r>
              <a:rPr lang="sk-SK" sz="1800" b="1" dirty="0" smtClean="0">
                <a:latin typeface="Courier New" pitchFamily="49" charset="0"/>
                <a:cs typeface="Courier New" pitchFamily="49" charset="0"/>
              </a:rPr>
              <a:t>Router(</a:t>
            </a:r>
            <a:r>
              <a:rPr lang="sk-SK" sz="1800" b="1" dirty="0" err="1" smtClean="0">
                <a:latin typeface="Courier New" pitchFamily="49" charset="0"/>
                <a:cs typeface="Courier New" pitchFamily="49" charset="0"/>
              </a:rPr>
              <a:t>config-keychain</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key</a:t>
            </a:r>
            <a:r>
              <a:rPr lang="sk-SK" sz="1800" b="1" dirty="0" smtClean="0">
                <a:solidFill>
                  <a:schemeClr val="accent2"/>
                </a:solidFill>
                <a:latin typeface="Courier New" pitchFamily="49" charset="0"/>
                <a:cs typeface="Courier New" pitchFamily="49" charset="0"/>
              </a:rPr>
              <a:t> ČÍSLO</a:t>
            </a:r>
          </a:p>
          <a:p>
            <a:pPr marL="0" lvl="1" algn="l">
              <a:buFont typeface="Wingdings" pitchFamily="2" charset="2"/>
              <a:buNone/>
            </a:pPr>
            <a:r>
              <a:rPr lang="sk-SK" sz="1800" b="1" dirty="0" smtClean="0">
                <a:latin typeface="Courier New" pitchFamily="49" charset="0"/>
                <a:cs typeface="Courier New" pitchFamily="49" charset="0"/>
              </a:rPr>
              <a:t>Router(</a:t>
            </a:r>
            <a:r>
              <a:rPr lang="sk-SK" sz="1800" b="1" dirty="0" err="1" smtClean="0">
                <a:latin typeface="Courier New" pitchFamily="49" charset="0"/>
                <a:cs typeface="Courier New" pitchFamily="49" charset="0"/>
              </a:rPr>
              <a:t>config-keychain-key</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key-string</a:t>
            </a:r>
            <a:r>
              <a:rPr lang="sk-SK" sz="1800" b="1" dirty="0" smtClean="0">
                <a:solidFill>
                  <a:schemeClr val="accent2"/>
                </a:solidFill>
                <a:latin typeface="Courier New" pitchFamily="49" charset="0"/>
                <a:cs typeface="Courier New" pitchFamily="49" charset="0"/>
              </a:rPr>
              <a:t> HESLO</a:t>
            </a:r>
          </a:p>
          <a:p>
            <a:pPr marL="0" lvl="1" algn="l">
              <a:buFont typeface="Wingdings" pitchFamily="2" charset="2"/>
              <a:buNone/>
            </a:pPr>
            <a:r>
              <a:rPr lang="sk-SK" sz="1800" b="1" dirty="0" smtClean="0">
                <a:latin typeface="Courier New" pitchFamily="49" charset="0"/>
                <a:cs typeface="Courier New" pitchFamily="49" charset="0"/>
              </a:rPr>
              <a:t>Router(</a:t>
            </a:r>
            <a:r>
              <a:rPr lang="sk-SK" sz="1800" b="1" dirty="0" err="1" smtClean="0">
                <a:latin typeface="Courier New" pitchFamily="49" charset="0"/>
                <a:cs typeface="Courier New" pitchFamily="49" charset="0"/>
              </a:rPr>
              <a:t>config-keychain</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key</a:t>
            </a:r>
            <a:r>
              <a:rPr lang="sk-SK" sz="1800" b="1" dirty="0" smtClean="0">
                <a:solidFill>
                  <a:schemeClr val="accent2"/>
                </a:solidFill>
                <a:latin typeface="Courier New" pitchFamily="49" charset="0"/>
                <a:cs typeface="Courier New" pitchFamily="49" charset="0"/>
              </a:rPr>
              <a:t> INE_ČÍSLO</a:t>
            </a:r>
          </a:p>
          <a:p>
            <a:pPr marL="0" lvl="1" algn="l">
              <a:buFont typeface="Wingdings" pitchFamily="2" charset="2"/>
              <a:buNone/>
            </a:pPr>
            <a:r>
              <a:rPr lang="sk-SK" sz="1800" b="1" dirty="0" smtClean="0">
                <a:latin typeface="Courier New" pitchFamily="49" charset="0"/>
                <a:cs typeface="Courier New" pitchFamily="49" charset="0"/>
              </a:rPr>
              <a:t>Router(</a:t>
            </a:r>
            <a:r>
              <a:rPr lang="sk-SK" sz="1800" b="1" dirty="0" err="1" smtClean="0">
                <a:latin typeface="Courier New" pitchFamily="49" charset="0"/>
                <a:cs typeface="Courier New" pitchFamily="49" charset="0"/>
              </a:rPr>
              <a:t>config-keychain-key</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key-string</a:t>
            </a:r>
            <a:r>
              <a:rPr lang="sk-SK" sz="1800" b="1" dirty="0" smtClean="0">
                <a:solidFill>
                  <a:schemeClr val="accent2"/>
                </a:solidFill>
                <a:latin typeface="Courier New" pitchFamily="49" charset="0"/>
                <a:cs typeface="Courier New" pitchFamily="49" charset="0"/>
              </a:rPr>
              <a:t> INE_HESLO</a:t>
            </a:r>
            <a:endParaRPr lang="en-US" sz="1800" b="1" dirty="0" smtClean="0">
              <a:solidFill>
                <a:schemeClr val="accent2"/>
              </a:solidFill>
              <a:latin typeface="Courier New" pitchFamily="49" charset="0"/>
              <a:cs typeface="Courier New" pitchFamily="49" charset="0"/>
            </a:endParaRPr>
          </a:p>
        </p:txBody>
      </p:sp>
      <p:sp>
        <p:nvSpPr>
          <p:cNvPr id="5" name="Rectangle 3"/>
          <p:cNvSpPr>
            <a:spLocks noChangeArrowheads="1"/>
          </p:cNvSpPr>
          <p:nvPr/>
        </p:nvSpPr>
        <p:spPr bwMode="auto">
          <a:xfrm>
            <a:off x="331788" y="4679834"/>
            <a:ext cx="8159750" cy="349199"/>
          </a:xfrm>
          <a:prstGeom prst="rect">
            <a:avLst/>
          </a:prstGeom>
          <a:solidFill>
            <a:schemeClr val="bg1"/>
          </a:solidFill>
          <a:ln w="28575">
            <a:solidFill>
              <a:schemeClr val="tx1"/>
            </a:solidFill>
            <a:miter lim="800000"/>
            <a:headEnd/>
            <a:tailEnd/>
          </a:ln>
        </p:spPr>
        <p:txBody>
          <a:bodyPr lIns="92075" tIns="46038" rIns="92075" bIns="46038">
            <a:spAutoFit/>
          </a:bodyPr>
          <a:lstStyle/>
          <a:p>
            <a:pPr marL="0" lvl="1" algn="l">
              <a:buFont typeface="Wingdings" pitchFamily="2" charset="2"/>
              <a:buNone/>
            </a:pPr>
            <a:r>
              <a:rPr lang="sk-SK" sz="1800" b="1" dirty="0" smtClean="0">
                <a:latin typeface="Courier New" pitchFamily="49" charset="0"/>
                <a:cs typeface="Courier New" pitchFamily="49" charset="0"/>
              </a:rPr>
              <a:t>Router(</a:t>
            </a:r>
            <a:r>
              <a:rPr lang="sk-SK" sz="1800" b="1" dirty="0" err="1" smtClean="0">
                <a:latin typeface="Courier New" pitchFamily="49" charset="0"/>
                <a:cs typeface="Courier New" pitchFamily="49" charset="0"/>
              </a:rPr>
              <a:t>config-if</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ip</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authentication</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mode</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eigrp</a:t>
            </a:r>
            <a:r>
              <a:rPr lang="sk-SK" sz="1800" b="1" dirty="0" smtClean="0">
                <a:solidFill>
                  <a:schemeClr val="accent2"/>
                </a:solidFill>
                <a:latin typeface="Courier New" pitchFamily="49" charset="0"/>
                <a:cs typeface="Courier New" pitchFamily="49" charset="0"/>
              </a:rPr>
              <a:t> AS md5</a:t>
            </a:r>
            <a:endParaRPr lang="en-US" sz="1800" b="1" dirty="0" smtClean="0">
              <a:solidFill>
                <a:schemeClr val="accent2"/>
              </a:solidFill>
              <a:latin typeface="Courier New" pitchFamily="49" charset="0"/>
              <a:cs typeface="Courier New" pitchFamily="49" charset="0"/>
            </a:endParaRPr>
          </a:p>
        </p:txBody>
      </p:sp>
      <p:sp>
        <p:nvSpPr>
          <p:cNvPr id="6" name="Rectangle 3"/>
          <p:cNvSpPr>
            <a:spLocks noChangeArrowheads="1"/>
          </p:cNvSpPr>
          <p:nvPr/>
        </p:nvSpPr>
        <p:spPr bwMode="auto">
          <a:xfrm>
            <a:off x="360363" y="5514224"/>
            <a:ext cx="8159750" cy="342274"/>
          </a:xfrm>
          <a:prstGeom prst="rect">
            <a:avLst/>
          </a:prstGeom>
          <a:solidFill>
            <a:schemeClr val="bg1"/>
          </a:solidFill>
          <a:ln w="28575">
            <a:solidFill>
              <a:schemeClr val="tx1"/>
            </a:solidFill>
            <a:miter lim="800000"/>
            <a:headEnd/>
            <a:tailEnd/>
          </a:ln>
        </p:spPr>
        <p:txBody>
          <a:bodyPr lIns="92075" tIns="46038" rIns="92075" bIns="46038">
            <a:spAutoFit/>
          </a:bodyPr>
          <a:lstStyle/>
          <a:p>
            <a:pPr marL="0" lvl="1" algn="l">
              <a:buFont typeface="Wingdings" pitchFamily="2" charset="2"/>
              <a:buNone/>
            </a:pPr>
            <a:r>
              <a:rPr lang="sk-SK" sz="1800" b="1" dirty="0" smtClean="0">
                <a:latin typeface="Courier New" pitchFamily="49" charset="0"/>
                <a:cs typeface="Courier New" pitchFamily="49" charset="0"/>
              </a:rPr>
              <a:t>Router(</a:t>
            </a:r>
            <a:r>
              <a:rPr lang="sk-SK" sz="1800" b="1" dirty="0" err="1" smtClean="0">
                <a:latin typeface="Courier New" pitchFamily="49" charset="0"/>
                <a:cs typeface="Courier New" pitchFamily="49" charset="0"/>
              </a:rPr>
              <a:t>config-if</a:t>
            </a:r>
            <a:r>
              <a:rPr lang="sk-SK" sz="1800" b="1" dirty="0" smtClean="0">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ip</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authentic</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key-chain</a:t>
            </a:r>
            <a:r>
              <a:rPr lang="sk-SK" sz="1800" b="1" dirty="0" smtClean="0">
                <a:solidFill>
                  <a:schemeClr val="accent2"/>
                </a:solidFill>
                <a:latin typeface="Courier New" pitchFamily="49" charset="0"/>
                <a:cs typeface="Courier New" pitchFamily="49" charset="0"/>
              </a:rPr>
              <a:t> </a:t>
            </a:r>
            <a:r>
              <a:rPr lang="sk-SK" sz="1800" b="1" dirty="0" err="1" smtClean="0">
                <a:solidFill>
                  <a:schemeClr val="accent2"/>
                </a:solidFill>
                <a:latin typeface="Courier New" pitchFamily="49" charset="0"/>
                <a:cs typeface="Courier New" pitchFamily="49" charset="0"/>
              </a:rPr>
              <a:t>eigrp</a:t>
            </a:r>
            <a:r>
              <a:rPr lang="sk-SK" sz="1800" b="1" dirty="0" smtClean="0">
                <a:solidFill>
                  <a:schemeClr val="accent2"/>
                </a:solidFill>
                <a:latin typeface="Courier New" pitchFamily="49" charset="0"/>
                <a:cs typeface="Courier New" pitchFamily="49" charset="0"/>
              </a:rPr>
              <a:t> AS MENO</a:t>
            </a:r>
            <a:endParaRPr lang="en-US" sz="1800" b="1" dirty="0" smtClean="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3769992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dĺžnik 4"/>
          <p:cNvSpPr/>
          <p:nvPr/>
        </p:nvSpPr>
        <p:spPr bwMode="auto">
          <a:xfrm>
            <a:off x="2251656" y="2419082"/>
            <a:ext cx="1287887" cy="244698"/>
          </a:xfrm>
          <a:prstGeom prst="rect">
            <a:avLst/>
          </a:prstGeom>
          <a:solidFill>
            <a:srgbClr val="FCFF79"/>
          </a:solidFill>
          <a:ln w="28575">
            <a:noFill/>
            <a:miter lim="800000"/>
            <a:headEnd/>
            <a:tailEnd/>
          </a:ln>
        </p:spPr>
        <p:txBody>
          <a:bodyPr lIns="92075" tIns="46038" rIns="92075" bIns="46038" rtlCol="0" anchor="ctr">
            <a:spAutoFit/>
          </a:bodyPr>
          <a:lstStyle/>
          <a:p>
            <a:pPr algn="l">
              <a:buFont typeface="Wingdings" pitchFamily="2" charset="2"/>
              <a:buNone/>
            </a:pPr>
            <a:endParaRPr lang="sk-SK" sz="1600" b="1" dirty="0" smtClean="0">
              <a:latin typeface="Courier New" pitchFamily="49" charset="0"/>
            </a:endParaRPr>
          </a:p>
        </p:txBody>
      </p:sp>
      <p:sp>
        <p:nvSpPr>
          <p:cNvPr id="4" name="Obdĺžnik 3"/>
          <p:cNvSpPr/>
          <p:nvPr/>
        </p:nvSpPr>
        <p:spPr bwMode="auto">
          <a:xfrm>
            <a:off x="2228045" y="1764406"/>
            <a:ext cx="1287887" cy="244698"/>
          </a:xfrm>
          <a:prstGeom prst="rect">
            <a:avLst/>
          </a:prstGeom>
          <a:solidFill>
            <a:srgbClr val="FCFF79"/>
          </a:solidFill>
          <a:ln w="28575">
            <a:noFill/>
            <a:miter lim="800000"/>
            <a:headEnd/>
            <a:tailEnd/>
          </a:ln>
        </p:spPr>
        <p:txBody>
          <a:bodyPr lIns="92075" tIns="46038" rIns="92075" bIns="46038" rtlCol="0" anchor="ctr">
            <a:spAutoFit/>
          </a:bodyPr>
          <a:lstStyle/>
          <a:p>
            <a:pPr algn="l">
              <a:buFont typeface="Wingdings" pitchFamily="2" charset="2"/>
              <a:buNone/>
            </a:pPr>
            <a:endParaRPr lang="sk-SK" sz="1600" b="1" dirty="0" smtClean="0">
              <a:latin typeface="Courier New" pitchFamily="49" charset="0"/>
            </a:endParaRPr>
          </a:p>
        </p:txBody>
      </p:sp>
      <p:sp>
        <p:nvSpPr>
          <p:cNvPr id="990210" name="Rectangle 2"/>
          <p:cNvSpPr>
            <a:spLocks noGrp="1" noChangeArrowheads="1"/>
          </p:cNvSpPr>
          <p:nvPr>
            <p:ph type="title"/>
          </p:nvPr>
        </p:nvSpPr>
        <p:spPr bwMode="white">
          <a:noFill/>
          <a:ln/>
        </p:spPr>
        <p:txBody>
          <a:bodyPr/>
          <a:lstStyle/>
          <a:p>
            <a:r>
              <a:rPr lang="en-US" dirty="0" err="1" smtClean="0"/>
              <a:t>Overenie</a:t>
            </a:r>
            <a:r>
              <a:rPr lang="en-US" dirty="0" smtClean="0"/>
              <a:t> MD5 </a:t>
            </a:r>
            <a:r>
              <a:rPr lang="en-US" dirty="0"/>
              <a:t>Authentication</a:t>
            </a:r>
          </a:p>
        </p:txBody>
      </p:sp>
      <p:sp>
        <p:nvSpPr>
          <p:cNvPr id="990216" name="Text Box 8"/>
          <p:cNvSpPr txBox="1">
            <a:spLocks noChangeArrowheads="1"/>
          </p:cNvSpPr>
          <p:nvPr/>
        </p:nvSpPr>
        <p:spPr bwMode="auto">
          <a:xfrm>
            <a:off x="279399" y="1330325"/>
            <a:ext cx="8529749" cy="1797286"/>
          </a:xfrm>
          <a:prstGeom prst="rect">
            <a:avLst/>
          </a:prstGeom>
          <a:noFill/>
          <a:ln w="28575">
            <a:solidFill>
              <a:schemeClr val="tx1"/>
            </a:solidFill>
            <a:miter lim="800000"/>
            <a:headEnd/>
            <a:tailEnd/>
          </a:ln>
          <a:effectLst/>
        </p:spPr>
        <p:txBody>
          <a:bodyPr wrap="square" lIns="73025" tIns="36512" rIns="73025" bIns="36512">
            <a:spAutoFit/>
          </a:bodyPr>
          <a:lstStyle/>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R1# </a:t>
            </a:r>
            <a:r>
              <a:rPr lang="en-US" sz="1400" b="1" dirty="0" smtClean="0">
                <a:solidFill>
                  <a:srgbClr val="C00000"/>
                </a:solidFill>
                <a:latin typeface="Courier New" pitchFamily="49" charset="0"/>
                <a:ea typeface="Times New Roman" pitchFamily="18" charset="0"/>
                <a:cs typeface="Courier New" pitchFamily="49" charset="0"/>
              </a:rPr>
              <a:t>show key chain</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Key-chain R1chain:</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    key 1 -- text “FIRST-KEY"</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        accept lifetime (04:00:00 Jan 1 2009) - (always valid) [valid now]</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        send lifetime (04:00:00 Jan 1 2009) - (04:00:00 Jan 31 2009)</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    key 2 -- text “SECOND-KEY"</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        accept lifetime (04:00:00 Jan 25 2009) - (always valid) [valid now]</a:t>
            </a:r>
          </a:p>
          <a:p>
            <a:pPr algn="l">
              <a:lnSpc>
                <a:spcPct val="100000"/>
              </a:lnSpc>
            </a:pPr>
            <a:r>
              <a:rPr lang="en-US" sz="1400" b="1" dirty="0" smtClean="0">
                <a:solidFill>
                  <a:srgbClr val="000000"/>
                </a:solidFill>
                <a:latin typeface="Courier New" pitchFamily="49" charset="0"/>
                <a:ea typeface="Times New Roman" pitchFamily="18" charset="0"/>
                <a:cs typeface="Courier New" pitchFamily="49" charset="0"/>
              </a:rPr>
              <a:t>        send lifetime (04:00:00 Jan 25 2009) - (always valid) [valid now]</a:t>
            </a:r>
          </a:p>
        </p:txBody>
      </p:sp>
    </p:spTree>
    <p:extLst>
      <p:ext uri="{BB962C8B-B14F-4D97-AF65-F5344CB8AC3E}">
        <p14:creationId xmlns:p14="http://schemas.microsoft.com/office/powerpoint/2010/main" val="246887165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Diagnostika</a:t>
            </a:r>
            <a:r>
              <a:rPr lang="en-US" dirty="0" smtClean="0"/>
              <a:t> </a:t>
            </a:r>
            <a:r>
              <a:rPr lang="en-US" dirty="0" err="1" smtClean="0"/>
              <a:t>zl</a:t>
            </a:r>
            <a:r>
              <a:rPr lang="sk-SK" dirty="0" smtClean="0"/>
              <a:t>é</a:t>
            </a:r>
            <a:r>
              <a:rPr lang="en-US" dirty="0" smtClean="0"/>
              <a:t>ho </a:t>
            </a:r>
            <a:r>
              <a:rPr lang="en-US" dirty="0" err="1" smtClean="0"/>
              <a:t>hesla</a:t>
            </a:r>
            <a:r>
              <a:rPr lang="en-US" dirty="0" smtClean="0"/>
              <a:t> </a:t>
            </a:r>
            <a:r>
              <a:rPr lang="sk-SK" dirty="0" smtClean="0"/>
              <a:t>v </a:t>
            </a:r>
            <a:r>
              <a:rPr lang="en-US" dirty="0" smtClean="0"/>
              <a:t>EIGRP</a:t>
            </a:r>
            <a:endParaRPr lang="en-US" dirty="0"/>
          </a:p>
        </p:txBody>
      </p:sp>
      <p:sp>
        <p:nvSpPr>
          <p:cNvPr id="28" name="Text Box 8"/>
          <p:cNvSpPr txBox="1">
            <a:spLocks noChangeArrowheads="1"/>
          </p:cNvSpPr>
          <p:nvPr/>
        </p:nvSpPr>
        <p:spPr bwMode="auto">
          <a:xfrm>
            <a:off x="228599" y="1287080"/>
            <a:ext cx="8529749" cy="581568"/>
          </a:xfrm>
          <a:prstGeom prst="rect">
            <a:avLst/>
          </a:prstGeom>
          <a:noFill/>
          <a:ln w="28575">
            <a:solidFill>
              <a:schemeClr val="tx1"/>
            </a:solidFill>
            <a:miter lim="800000"/>
            <a:headEnd/>
            <a:tailEnd/>
          </a:ln>
          <a:effectLst/>
        </p:spPr>
        <p:txBody>
          <a:bodyPr wrap="square" lIns="73025" tIns="36512" rIns="73025" bIns="36512">
            <a:spAutoFit/>
          </a:bodyPr>
          <a:lstStyle/>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R2# </a:t>
            </a:r>
            <a:r>
              <a:rPr lang="en-US" sz="1100" b="1" dirty="0" smtClean="0">
                <a:solidFill>
                  <a:srgbClr val="C00000"/>
                </a:solidFill>
                <a:latin typeface="Courier New" pitchFamily="49" charset="0"/>
                <a:ea typeface="Times New Roman" pitchFamily="18" charset="0"/>
                <a:cs typeface="Courier New" pitchFamily="49" charset="0"/>
              </a:rPr>
              <a:t>show ip eigrp neighbors</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IP-EIGRP neighbors for process 100</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R2# </a:t>
            </a:r>
          </a:p>
        </p:txBody>
      </p:sp>
      <p:sp>
        <p:nvSpPr>
          <p:cNvPr id="31" name="Text Box 8"/>
          <p:cNvSpPr txBox="1">
            <a:spLocks noChangeArrowheads="1"/>
          </p:cNvSpPr>
          <p:nvPr/>
        </p:nvSpPr>
        <p:spPr bwMode="auto">
          <a:xfrm>
            <a:off x="203199" y="2081213"/>
            <a:ext cx="8529749" cy="2105062"/>
          </a:xfrm>
          <a:prstGeom prst="rect">
            <a:avLst/>
          </a:prstGeom>
          <a:noFill/>
          <a:ln w="28575">
            <a:solidFill>
              <a:schemeClr val="tx1"/>
            </a:solidFill>
            <a:miter lim="800000"/>
            <a:headEnd/>
            <a:tailEnd/>
          </a:ln>
          <a:effectLst/>
        </p:spPr>
        <p:txBody>
          <a:bodyPr wrap="square" lIns="73025" tIns="36512" rIns="73025" bIns="36512">
            <a:spAutoFit/>
          </a:bodyPr>
          <a:lstStyle/>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R2# </a:t>
            </a:r>
            <a:r>
              <a:rPr lang="en-US" sz="1100" b="1" dirty="0" smtClean="0">
                <a:solidFill>
                  <a:srgbClr val="C00000"/>
                </a:solidFill>
                <a:latin typeface="Courier New" pitchFamily="49" charset="0"/>
                <a:ea typeface="Times New Roman" pitchFamily="18" charset="0"/>
                <a:cs typeface="Courier New" pitchFamily="49" charset="0"/>
              </a:rPr>
              <a:t>debug eigrp packets</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EIGRP Packets debugging is on</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    (UPDATE, REQUEST, QUERY, REPLY, HELLO, IPXSAP, PROBE, ACK, STUB, SIAQUERY, SIAREPLY)</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*Jan 21 16:50:18.749: EIGRP: </a:t>
            </a:r>
            <a:r>
              <a:rPr lang="en-US" sz="1100" dirty="0" smtClean="0">
                <a:solidFill>
                  <a:srgbClr val="C00000"/>
                </a:solidFill>
                <a:latin typeface="Courier New" pitchFamily="49" charset="0"/>
                <a:ea typeface="Times New Roman" pitchFamily="18" charset="0"/>
                <a:cs typeface="Courier New" pitchFamily="49" charset="0"/>
              </a:rPr>
              <a:t>pkt key id = 2, authentication mismatch</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*Jan 21 16:50:18.749: EIGRP: Serial0/0/0: ignored packet from 192.168.1.101, opcode = 5 (</a:t>
            </a:r>
            <a:r>
              <a:rPr lang="en-US" sz="1100" dirty="0" smtClean="0">
                <a:solidFill>
                  <a:srgbClr val="FF0000"/>
                </a:solidFill>
                <a:latin typeface="Courier New" pitchFamily="49" charset="0"/>
                <a:ea typeface="Times New Roman" pitchFamily="18" charset="0"/>
                <a:cs typeface="Courier New" pitchFamily="49" charset="0"/>
              </a:rPr>
              <a:t>invalid authentication)</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*Jan 21 16:50:18.749: EIGRP: </a:t>
            </a:r>
            <a:r>
              <a:rPr lang="en-US" sz="1100" dirty="0" smtClean="0">
                <a:solidFill>
                  <a:srgbClr val="C00000"/>
                </a:solidFill>
                <a:latin typeface="Courier New" pitchFamily="49" charset="0"/>
                <a:ea typeface="Times New Roman" pitchFamily="18" charset="0"/>
                <a:cs typeface="Courier New" pitchFamily="49" charset="0"/>
              </a:rPr>
              <a:t>Dropping peer, invalid authentication</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*Jan 21 16:50:18.749: EIGRP: Sending HELLO on Serial0/0/0</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*Jan 21 16:50:18.749:   AS 100, Flags 0x0, Seq 0/0 idbQ 0/0 iidbQ un/rely 0/0</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*Jan 21 16:50:18.753: %DUAL-5-NBRCHANGE: IP-EIGRP(0) 100: Neighbor 192.168.1.101</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 (</a:t>
            </a:r>
            <a:r>
              <a:rPr lang="en-US" sz="1100" dirty="0" smtClean="0">
                <a:solidFill>
                  <a:srgbClr val="C00000"/>
                </a:solidFill>
                <a:latin typeface="Courier New" pitchFamily="49" charset="0"/>
                <a:ea typeface="Times New Roman" pitchFamily="18" charset="0"/>
                <a:cs typeface="Courier New" pitchFamily="49" charset="0"/>
              </a:rPr>
              <a:t>Serial0/0/0) is down: Auth failure</a:t>
            </a:r>
          </a:p>
          <a:p>
            <a:pPr algn="l">
              <a:lnSpc>
                <a:spcPct val="100000"/>
              </a:lnSpc>
            </a:pPr>
            <a:r>
              <a:rPr lang="en-US" sz="1100" dirty="0" smtClean="0">
                <a:solidFill>
                  <a:srgbClr val="000000"/>
                </a:solidFill>
                <a:latin typeface="Courier New" pitchFamily="49" charset="0"/>
                <a:ea typeface="Times New Roman" pitchFamily="18" charset="0"/>
                <a:cs typeface="Courier New" pitchFamily="49" charset="0"/>
              </a:rPr>
              <a:t>R2# </a:t>
            </a:r>
          </a:p>
        </p:txBody>
      </p:sp>
    </p:spTree>
    <p:extLst>
      <p:ext uri="{BB962C8B-B14F-4D97-AF65-F5344CB8AC3E}">
        <p14:creationId xmlns:p14="http://schemas.microsoft.com/office/powerpoint/2010/main" val="29131830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sk-SK" smtClean="0"/>
              <a:t>Sumarizácia v EIGRP</a:t>
            </a:r>
          </a:p>
        </p:txBody>
      </p:sp>
      <p:sp>
        <p:nvSpPr>
          <p:cNvPr id="49155" name="Rectangle 3"/>
          <p:cNvSpPr>
            <a:spLocks noGrp="1" noChangeArrowheads="1"/>
          </p:cNvSpPr>
          <p:nvPr>
            <p:ph type="body" idx="1"/>
          </p:nvPr>
        </p:nvSpPr>
        <p:spPr/>
        <p:txBody>
          <a:bodyPr>
            <a:normAutofit lnSpcReduction="10000"/>
          </a:bodyPr>
          <a:lstStyle/>
          <a:p>
            <a:r>
              <a:rPr lang="sk-SK" dirty="0" smtClean="0"/>
              <a:t>EIGRP podporuje </a:t>
            </a:r>
          </a:p>
          <a:p>
            <a:pPr lvl="1"/>
            <a:r>
              <a:rPr lang="sk-SK" dirty="0" smtClean="0"/>
              <a:t>automatickú </a:t>
            </a:r>
            <a:r>
              <a:rPr lang="sk-SK" dirty="0" err="1" smtClean="0"/>
              <a:t>sumarizáciu</a:t>
            </a:r>
            <a:endParaRPr lang="sk-SK" dirty="0" smtClean="0"/>
          </a:p>
          <a:p>
            <a:pPr lvl="1"/>
            <a:r>
              <a:rPr lang="sk-SK" dirty="0" smtClean="0"/>
              <a:t>manuálnu </a:t>
            </a:r>
            <a:r>
              <a:rPr lang="sk-SK" dirty="0" err="1" smtClean="0"/>
              <a:t>sumarizáciu</a:t>
            </a:r>
            <a:endParaRPr lang="sk-SK" dirty="0" smtClean="0"/>
          </a:p>
          <a:p>
            <a:r>
              <a:rPr lang="sk-SK" dirty="0" smtClean="0"/>
              <a:t>Pravidlá pre automatickú </a:t>
            </a:r>
            <a:r>
              <a:rPr lang="sk-SK" dirty="0" err="1" smtClean="0"/>
              <a:t>sumarizáciu</a:t>
            </a:r>
            <a:r>
              <a:rPr lang="sk-SK" dirty="0" smtClean="0"/>
              <a:t> platia rovnako ako pri RIPv2</a:t>
            </a:r>
          </a:p>
          <a:p>
            <a:pPr lvl="1"/>
            <a:r>
              <a:rPr lang="sk-SK" dirty="0" smtClean="0"/>
              <a:t>Je štandardne aktívna</a:t>
            </a:r>
          </a:p>
          <a:p>
            <a:pPr lvl="1"/>
            <a:r>
              <a:rPr lang="sk-SK" dirty="0" smtClean="0"/>
              <a:t>Uplatní sa v momente, keď sa rozhraním patriacim do istej major </a:t>
            </a:r>
            <a:r>
              <a:rPr lang="sk-SK" dirty="0" err="1" smtClean="0"/>
              <a:t>network</a:t>
            </a:r>
            <a:r>
              <a:rPr lang="sk-SK" dirty="0" smtClean="0"/>
              <a:t> posiela informácia o komponente inej major </a:t>
            </a:r>
            <a:r>
              <a:rPr lang="sk-SK" dirty="0" err="1" smtClean="0"/>
              <a:t>network</a:t>
            </a:r>
            <a:endParaRPr lang="sk-SK" dirty="0" smtClean="0"/>
          </a:p>
          <a:p>
            <a:pPr lvl="1"/>
            <a:r>
              <a:rPr lang="sk-SK" dirty="0" err="1" smtClean="0"/>
              <a:t>Akonáhle</a:t>
            </a:r>
            <a:r>
              <a:rPr lang="sk-SK" dirty="0" smtClean="0"/>
              <a:t> smerovač realizuje </a:t>
            </a:r>
            <a:r>
              <a:rPr lang="sk-SK" dirty="0" err="1" smtClean="0"/>
              <a:t>sumarizáciu</a:t>
            </a:r>
            <a:r>
              <a:rPr lang="sk-SK" dirty="0" smtClean="0"/>
              <a:t>, vytvára si automaticky sumárnu položku smerujúcu na Null0 </a:t>
            </a:r>
          </a:p>
          <a:p>
            <a:pPr lvl="2"/>
            <a:r>
              <a:rPr lang="sk-SK" dirty="0" err="1" smtClean="0"/>
              <a:t>discard</a:t>
            </a:r>
            <a:r>
              <a:rPr lang="sk-SK" dirty="0" smtClean="0"/>
              <a:t> </a:t>
            </a:r>
            <a:r>
              <a:rPr lang="sk-SK" dirty="0" err="1" smtClean="0"/>
              <a:t>route</a:t>
            </a:r>
            <a:r>
              <a:rPr lang="sk-SK" dirty="0" smtClean="0"/>
              <a:t> proti vzniku smerovacej slučky</a:t>
            </a:r>
          </a:p>
          <a:p>
            <a:pPr lvl="1"/>
            <a:r>
              <a:rPr lang="sk-SK" dirty="0" smtClean="0"/>
              <a:t>Pri EIGRP sa automatická </a:t>
            </a:r>
            <a:r>
              <a:rPr lang="sk-SK" dirty="0" err="1" smtClean="0"/>
              <a:t>sumarizácia</a:t>
            </a:r>
            <a:r>
              <a:rPr lang="sk-SK" dirty="0" smtClean="0"/>
              <a:t> </a:t>
            </a:r>
            <a:r>
              <a:rPr lang="sk-SK" b="1" dirty="0" smtClean="0">
                <a:solidFill>
                  <a:schemeClr val="tx2"/>
                </a:solidFill>
              </a:rPr>
              <a:t>nevzťahuje</a:t>
            </a:r>
            <a:r>
              <a:rPr lang="sk-SK" dirty="0" smtClean="0"/>
              <a:t> na komponenty takých major </a:t>
            </a:r>
            <a:r>
              <a:rPr lang="sk-SK" dirty="0" err="1" smtClean="0"/>
              <a:t>net</a:t>
            </a:r>
            <a:r>
              <a:rPr lang="sk-SK" dirty="0" smtClean="0"/>
              <a:t>, v ktorých smerovač sám nemá priamo pripojené rozhrania (rozdiel oproti RIPv2)</a:t>
            </a:r>
          </a:p>
        </p:txBody>
      </p:sp>
    </p:spTree>
    <p:extLst>
      <p:ext uri="{BB962C8B-B14F-4D97-AF65-F5344CB8AC3E}">
        <p14:creationId xmlns:p14="http://schemas.microsoft.com/office/powerpoint/2010/main" val="1534421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sk-SK" smtClean="0"/>
              <a:t>Sumarizácia v EIGRP</a:t>
            </a:r>
          </a:p>
        </p:txBody>
      </p:sp>
      <p:sp>
        <p:nvSpPr>
          <p:cNvPr id="53251" name="Rectangle 3"/>
          <p:cNvSpPr>
            <a:spLocks noGrp="1" noChangeArrowheads="1"/>
          </p:cNvSpPr>
          <p:nvPr>
            <p:ph idx="1"/>
          </p:nvPr>
        </p:nvSpPr>
        <p:spPr/>
        <p:txBody>
          <a:bodyPr>
            <a:normAutofit lnSpcReduction="10000"/>
          </a:bodyPr>
          <a:lstStyle/>
          <a:p>
            <a:pPr>
              <a:defRPr/>
            </a:pPr>
            <a:r>
              <a:rPr lang="sk-SK" dirty="0" smtClean="0"/>
              <a:t>Konfigurácia manuálnej </a:t>
            </a:r>
            <a:r>
              <a:rPr lang="sk-SK" dirty="0" err="1" smtClean="0"/>
              <a:t>sumarizácie</a:t>
            </a:r>
            <a:r>
              <a:rPr lang="sk-SK" dirty="0" smtClean="0"/>
              <a:t>:</a:t>
            </a:r>
          </a:p>
          <a:p>
            <a:pPr>
              <a:defRPr/>
            </a:pPr>
            <a:endParaRPr lang="sk-SK" sz="1800" b="1" dirty="0" smtClean="0">
              <a:latin typeface="Courier New" pitchFamily="49" charset="0"/>
            </a:endParaRPr>
          </a:p>
          <a:p>
            <a:pPr>
              <a:buFont typeface="Wingdings" pitchFamily="2" charset="2"/>
              <a:buNone/>
              <a:defRPr/>
            </a:pPr>
            <a:endParaRPr lang="sk-SK" sz="1800" b="1" dirty="0" smtClean="0">
              <a:solidFill>
                <a:schemeClr val="accent2"/>
              </a:solidFill>
              <a:latin typeface="Courier New" pitchFamily="49" charset="0"/>
            </a:endParaRPr>
          </a:p>
          <a:p>
            <a:pPr>
              <a:defRPr/>
            </a:pPr>
            <a:r>
              <a:rPr lang="sk-SK" dirty="0" smtClean="0"/>
              <a:t>Automatickú </a:t>
            </a:r>
            <a:r>
              <a:rPr lang="sk-SK" dirty="0" err="1" smtClean="0"/>
              <a:t>sumarizáciu</a:t>
            </a:r>
            <a:r>
              <a:rPr lang="sk-SK" dirty="0" smtClean="0"/>
              <a:t> je potrebné vypnúť, inak dôjde k zaujímavému efektu:</a:t>
            </a:r>
          </a:p>
          <a:p>
            <a:pPr lvl="1">
              <a:defRPr/>
            </a:pPr>
            <a:r>
              <a:rPr lang="sk-SK" dirty="0" smtClean="0"/>
              <a:t>Pošle sa aj manuálne, aj automaticky sumarizovaná položka</a:t>
            </a:r>
          </a:p>
          <a:p>
            <a:pPr>
              <a:defRPr/>
            </a:pPr>
            <a:r>
              <a:rPr lang="sk-SK" dirty="0" smtClean="0"/>
              <a:t>Vypnutie automatickej </a:t>
            </a:r>
            <a:r>
              <a:rPr lang="sk-SK" dirty="0" err="1" smtClean="0"/>
              <a:t>sumarizácie</a:t>
            </a:r>
            <a:r>
              <a:rPr lang="sk-SK" dirty="0" smtClean="0"/>
              <a:t> sa odporúča ako samozrejmý krok pri konfigurácii EIGRP</a:t>
            </a:r>
          </a:p>
          <a:p>
            <a:pPr>
              <a:defRPr/>
            </a:pPr>
            <a:r>
              <a:rPr lang="sk-SK" dirty="0" smtClean="0"/>
              <a:t>Metrika sumarizovanej cesty je najnižšia metrika s pomedzi sumarizovaných ciest</a:t>
            </a:r>
          </a:p>
          <a:p>
            <a:pPr>
              <a:defRPr/>
            </a:pPr>
            <a:r>
              <a:rPr lang="sk-SK" dirty="0" err="1" smtClean="0"/>
              <a:t>Sumarizácia</a:t>
            </a:r>
            <a:r>
              <a:rPr lang="sk-SK" dirty="0" smtClean="0"/>
              <a:t> na kratšie masky ako </a:t>
            </a:r>
            <a:r>
              <a:rPr lang="sk-SK" dirty="0" err="1" smtClean="0"/>
              <a:t>classful</a:t>
            </a:r>
            <a:r>
              <a:rPr lang="sk-SK" dirty="0" smtClean="0"/>
              <a:t> je povolená</a:t>
            </a:r>
          </a:p>
          <a:p>
            <a:pPr lvl="1">
              <a:defRPr/>
            </a:pPr>
            <a:r>
              <a:rPr lang="sk-SK" dirty="0" err="1" smtClean="0"/>
              <a:t>Superneting</a:t>
            </a:r>
            <a:r>
              <a:rPr lang="sk-SK" dirty="0" smtClean="0"/>
              <a:t> je povolený</a:t>
            </a:r>
          </a:p>
        </p:txBody>
      </p:sp>
      <p:sp>
        <p:nvSpPr>
          <p:cNvPr id="5" name="Rectangle 3"/>
          <p:cNvSpPr>
            <a:spLocks noChangeArrowheads="1"/>
          </p:cNvSpPr>
          <p:nvPr/>
        </p:nvSpPr>
        <p:spPr bwMode="auto">
          <a:xfrm>
            <a:off x="360364" y="2012402"/>
            <a:ext cx="8159750" cy="763928"/>
          </a:xfrm>
          <a:prstGeom prst="rect">
            <a:avLst/>
          </a:prstGeom>
          <a:solidFill>
            <a:schemeClr val="bg1"/>
          </a:solidFill>
          <a:ln w="28575">
            <a:solidFill>
              <a:schemeClr val="tx1"/>
            </a:solidFill>
            <a:miter lim="800000"/>
            <a:headEnd/>
            <a:tailEnd/>
          </a:ln>
        </p:spPr>
        <p:txBody>
          <a:bodyPr lIns="92075" tIns="46038" rIns="92075" bIns="46038">
            <a:spAutoFit/>
          </a:bodyPr>
          <a:lstStyle/>
          <a:p>
            <a:pPr marL="0" indent="0" algn="l">
              <a:buFont typeface="Wingdings" pitchFamily="2" charset="2"/>
              <a:buNone/>
              <a:defRPr/>
            </a:pPr>
            <a:r>
              <a:rPr lang="sk-SK" sz="1600" b="1" dirty="0">
                <a:latin typeface="Courier New" pitchFamily="49" charset="0"/>
              </a:rPr>
              <a:t>Router(</a:t>
            </a:r>
            <a:r>
              <a:rPr lang="sk-SK" sz="1600" b="1" dirty="0" err="1">
                <a:latin typeface="Courier New" pitchFamily="49" charset="0"/>
              </a:rPr>
              <a:t>config-if</a:t>
            </a:r>
            <a:r>
              <a:rPr lang="sk-SK" sz="1600" b="1" dirty="0">
                <a:latin typeface="Courier New" pitchFamily="49" charset="0"/>
              </a:rPr>
              <a:t>)#</a:t>
            </a:r>
            <a:r>
              <a:rPr lang="sk-SK" sz="1600" b="1" dirty="0">
                <a:solidFill>
                  <a:schemeClr val="accent2"/>
                </a:solidFill>
                <a:latin typeface="Courier New" pitchFamily="49" charset="0"/>
              </a:rPr>
              <a:t> </a:t>
            </a:r>
            <a:r>
              <a:rPr lang="sk-SK" sz="1600" b="1" dirty="0" err="1">
                <a:solidFill>
                  <a:schemeClr val="accent2"/>
                </a:solidFill>
                <a:latin typeface="Courier New" pitchFamily="49" charset="0"/>
              </a:rPr>
              <a:t>ip</a:t>
            </a:r>
            <a:r>
              <a:rPr lang="sk-SK" sz="1600" b="1" dirty="0">
                <a:solidFill>
                  <a:schemeClr val="accent2"/>
                </a:solidFill>
                <a:latin typeface="Courier New" pitchFamily="49" charset="0"/>
              </a:rPr>
              <a:t> </a:t>
            </a:r>
            <a:r>
              <a:rPr lang="sk-SK" sz="1600" b="1" dirty="0" err="1">
                <a:solidFill>
                  <a:schemeClr val="accent2"/>
                </a:solidFill>
                <a:latin typeface="Courier New" pitchFamily="49" charset="0"/>
              </a:rPr>
              <a:t>summary-address</a:t>
            </a:r>
            <a:r>
              <a:rPr lang="sk-SK" sz="1600" b="1" dirty="0">
                <a:solidFill>
                  <a:schemeClr val="accent2"/>
                </a:solidFill>
                <a:latin typeface="Courier New" pitchFamily="49" charset="0"/>
              </a:rPr>
              <a:t> </a:t>
            </a:r>
            <a:r>
              <a:rPr lang="sk-SK" sz="1600" b="1" dirty="0" err="1">
                <a:solidFill>
                  <a:schemeClr val="accent2"/>
                </a:solidFill>
                <a:latin typeface="Courier New" pitchFamily="49" charset="0"/>
              </a:rPr>
              <a:t>eigrp</a:t>
            </a:r>
            <a:r>
              <a:rPr lang="sk-SK" sz="1600" b="1" dirty="0">
                <a:solidFill>
                  <a:schemeClr val="accent2"/>
                </a:solidFill>
                <a:latin typeface="Courier New" pitchFamily="49" charset="0"/>
              </a:rPr>
              <a:t> AS SIEŤ MASKA</a:t>
            </a:r>
            <a:br>
              <a:rPr lang="sk-SK" sz="1600" b="1" dirty="0">
                <a:solidFill>
                  <a:schemeClr val="accent2"/>
                </a:solidFill>
                <a:latin typeface="Courier New" pitchFamily="49" charset="0"/>
              </a:rPr>
            </a:br>
            <a:r>
              <a:rPr lang="sk-SK" sz="1600" b="1" dirty="0">
                <a:latin typeface="Courier New" pitchFamily="49" charset="0"/>
              </a:rPr>
              <a:t>Router(</a:t>
            </a:r>
            <a:r>
              <a:rPr lang="sk-SK" sz="1600" b="1" dirty="0" err="1">
                <a:latin typeface="Courier New" pitchFamily="49" charset="0"/>
              </a:rPr>
              <a:t>config-if</a:t>
            </a:r>
            <a:r>
              <a:rPr lang="sk-SK" sz="1600" b="1" dirty="0">
                <a:latin typeface="Courier New" pitchFamily="49" charset="0"/>
              </a:rPr>
              <a:t>)#</a:t>
            </a:r>
            <a:r>
              <a:rPr lang="sk-SK" sz="1600" b="1" dirty="0">
                <a:solidFill>
                  <a:schemeClr val="accent2"/>
                </a:solidFill>
                <a:latin typeface="Courier New" pitchFamily="49" charset="0"/>
              </a:rPr>
              <a:t> </a:t>
            </a:r>
            <a:r>
              <a:rPr lang="sk-SK" sz="1600" b="1" dirty="0" err="1">
                <a:solidFill>
                  <a:schemeClr val="accent2"/>
                </a:solidFill>
                <a:latin typeface="Courier New" pitchFamily="49" charset="0"/>
              </a:rPr>
              <a:t>router</a:t>
            </a:r>
            <a:r>
              <a:rPr lang="sk-SK" sz="1600" b="1" dirty="0">
                <a:solidFill>
                  <a:schemeClr val="accent2"/>
                </a:solidFill>
                <a:latin typeface="Courier New" pitchFamily="49" charset="0"/>
              </a:rPr>
              <a:t> </a:t>
            </a:r>
            <a:r>
              <a:rPr lang="sk-SK" sz="1600" b="1" dirty="0" err="1">
                <a:solidFill>
                  <a:schemeClr val="accent2"/>
                </a:solidFill>
                <a:latin typeface="Courier New" pitchFamily="49" charset="0"/>
              </a:rPr>
              <a:t>eigrp</a:t>
            </a:r>
            <a:r>
              <a:rPr lang="sk-SK" sz="1600" b="1" dirty="0">
                <a:solidFill>
                  <a:schemeClr val="accent2"/>
                </a:solidFill>
                <a:latin typeface="Courier New" pitchFamily="49" charset="0"/>
              </a:rPr>
              <a:t> AS</a:t>
            </a:r>
            <a:br>
              <a:rPr lang="sk-SK" sz="1600" b="1" dirty="0">
                <a:solidFill>
                  <a:schemeClr val="accent2"/>
                </a:solidFill>
                <a:latin typeface="Courier New" pitchFamily="49" charset="0"/>
              </a:rPr>
            </a:br>
            <a:r>
              <a:rPr lang="sk-SK" sz="1600" b="1" dirty="0">
                <a:latin typeface="Courier New" pitchFamily="49" charset="0"/>
              </a:rPr>
              <a:t>Router(</a:t>
            </a:r>
            <a:r>
              <a:rPr lang="sk-SK" sz="1600" b="1" dirty="0" err="1">
                <a:latin typeface="Courier New" pitchFamily="49" charset="0"/>
              </a:rPr>
              <a:t>config-router</a:t>
            </a:r>
            <a:r>
              <a:rPr lang="sk-SK" sz="1600" b="1" dirty="0">
                <a:latin typeface="Courier New" pitchFamily="49" charset="0"/>
              </a:rPr>
              <a:t>)#</a:t>
            </a:r>
            <a:r>
              <a:rPr lang="sk-SK" sz="1600" b="1" dirty="0">
                <a:solidFill>
                  <a:schemeClr val="accent2"/>
                </a:solidFill>
                <a:latin typeface="Courier New" pitchFamily="49" charset="0"/>
              </a:rPr>
              <a:t> no </a:t>
            </a:r>
            <a:r>
              <a:rPr lang="sk-SK" sz="1600" b="1" dirty="0" err="1">
                <a:solidFill>
                  <a:schemeClr val="accent2"/>
                </a:solidFill>
                <a:latin typeface="Courier New" pitchFamily="49" charset="0"/>
              </a:rPr>
              <a:t>auto-summary</a:t>
            </a:r>
            <a:endParaRPr lang="sk-SK" sz="1600" b="1" dirty="0">
              <a:solidFill>
                <a:schemeClr val="accent2"/>
              </a:solidFill>
              <a:latin typeface="Courier New" pitchFamily="49" charset="0"/>
            </a:endParaRPr>
          </a:p>
        </p:txBody>
      </p:sp>
    </p:spTree>
    <p:extLst>
      <p:ext uri="{BB962C8B-B14F-4D97-AF65-F5344CB8AC3E}">
        <p14:creationId xmlns:p14="http://schemas.microsoft.com/office/powerpoint/2010/main" val="3818436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tabLst>
                <a:tab pos="2157413" algn="l"/>
              </a:tabLst>
            </a:pPr>
            <a:r>
              <a:rPr lang="sk-SK" dirty="0" smtClean="0">
                <a:cs typeface="Arial" charset="0"/>
              </a:rPr>
              <a:t>Overenie a diagnostika EIGRP</a:t>
            </a:r>
            <a:endParaRPr lang="en-US" dirty="0" smtClean="0">
              <a:cs typeface="Arial" charset="0"/>
            </a:endParaRPr>
          </a:p>
        </p:txBody>
      </p:sp>
      <p:pic>
        <p:nvPicPr>
          <p:cNvPr id="44035" name="Picture 3" descr="5"/>
          <p:cNvPicPr>
            <a:picLocks noChangeAspect="1" noChangeArrowheads="1"/>
          </p:cNvPicPr>
          <p:nvPr/>
        </p:nvPicPr>
        <p:blipFill>
          <a:blip r:embed="rId2" cstate="print"/>
          <a:srcRect/>
          <a:stretch>
            <a:fillRect/>
          </a:stretch>
        </p:blipFill>
        <p:spPr bwMode="auto">
          <a:xfrm>
            <a:off x="1835150" y="1628775"/>
            <a:ext cx="5715000" cy="3267075"/>
          </a:xfrm>
          <a:prstGeom prst="rect">
            <a:avLst/>
          </a:prstGeom>
          <a:noFill/>
          <a:ln w="9525">
            <a:noFill/>
            <a:miter lim="800000"/>
            <a:headEnd/>
            <a:tailEnd/>
          </a:ln>
        </p:spPr>
      </p:pic>
      <p:pic>
        <p:nvPicPr>
          <p:cNvPr id="44036" name="Picture 4" descr="5"/>
          <p:cNvPicPr>
            <a:picLocks noChangeAspect="1" noChangeArrowheads="1"/>
          </p:cNvPicPr>
          <p:nvPr/>
        </p:nvPicPr>
        <p:blipFill>
          <a:blip r:embed="rId3" cstate="print"/>
          <a:srcRect/>
          <a:stretch>
            <a:fillRect/>
          </a:stretch>
        </p:blipFill>
        <p:spPr bwMode="auto">
          <a:xfrm>
            <a:off x="1835150" y="4941888"/>
            <a:ext cx="5715000" cy="1647825"/>
          </a:xfrm>
          <a:prstGeom prst="rect">
            <a:avLst/>
          </a:prstGeom>
          <a:noFill/>
          <a:ln w="9525">
            <a:noFill/>
            <a:miter lim="800000"/>
            <a:headEnd/>
            <a:tailEnd/>
          </a:ln>
        </p:spPr>
      </p:pic>
    </p:spTree>
    <p:extLst>
      <p:ext uri="{BB962C8B-B14F-4D97-AF65-F5344CB8AC3E}">
        <p14:creationId xmlns:p14="http://schemas.microsoft.com/office/powerpoint/2010/main" val="6828196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err="1" smtClean="0"/>
              <a:t>Sh</a:t>
            </a:r>
            <a:r>
              <a:rPr lang="sk-SK" dirty="0" smtClean="0"/>
              <a:t> </a:t>
            </a:r>
            <a:r>
              <a:rPr lang="sk-SK" dirty="0" err="1" smtClean="0"/>
              <a:t>ip</a:t>
            </a:r>
            <a:r>
              <a:rPr lang="sk-SK" dirty="0" smtClean="0"/>
              <a:t> </a:t>
            </a:r>
            <a:r>
              <a:rPr lang="sk-SK" dirty="0" err="1" smtClean="0"/>
              <a:t>protocols</a:t>
            </a:r>
            <a:endParaRPr lang="sk-SK" dirty="0"/>
          </a:p>
        </p:txBody>
      </p:sp>
      <p:pic>
        <p:nvPicPr>
          <p:cNvPr id="3" name="Picture 4"/>
          <p:cNvPicPr>
            <a:picLocks noChangeAspect="1" noChangeArrowheads="1"/>
          </p:cNvPicPr>
          <p:nvPr/>
        </p:nvPicPr>
        <p:blipFill>
          <a:blip r:embed="rId2" cstate="print"/>
          <a:srcRect t="47435"/>
          <a:stretch>
            <a:fillRect/>
          </a:stretch>
        </p:blipFill>
        <p:spPr bwMode="auto">
          <a:xfrm>
            <a:off x="550862" y="1616075"/>
            <a:ext cx="7163349" cy="4831036"/>
          </a:xfrm>
          <a:prstGeom prst="rect">
            <a:avLst/>
          </a:prstGeom>
          <a:noFill/>
        </p:spPr>
      </p:pic>
    </p:spTree>
    <p:extLst>
      <p:ext uri="{BB962C8B-B14F-4D97-AF65-F5344CB8AC3E}">
        <p14:creationId xmlns:p14="http://schemas.microsoft.com/office/powerpoint/2010/main" val="310045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dirty="0" smtClean="0"/>
          </a:p>
          <a:p>
            <a:pPr algn="ctr" eaLnBrk="1" hangingPunct="1">
              <a:lnSpc>
                <a:spcPct val="90000"/>
              </a:lnSpc>
              <a:buFont typeface="Wingdings" pitchFamily="2" charset="2"/>
              <a:buNone/>
              <a:defRPr/>
            </a:pPr>
            <a:r>
              <a:rPr lang="sk-SK" sz="2800" b="1" dirty="0" smtClean="0"/>
              <a:t>Vďaka za pozornosť!</a:t>
            </a:r>
            <a:endParaRPr lang="en-US" sz="2800" b="1"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ctr" eaLnBrk="1" hangingPunct="1">
              <a:lnSpc>
                <a:spcPct val="90000"/>
              </a:lnSpc>
              <a:buFont typeface="Wingdings" pitchFamily="2" charset="2"/>
              <a:buNone/>
              <a:defRPr/>
            </a:pPr>
            <a:endParaRPr lang="en-US" sz="2800" dirty="0" smtClean="0"/>
          </a:p>
          <a:p>
            <a:pPr algn="r" eaLnBrk="1" hangingPunct="1">
              <a:lnSpc>
                <a:spcPct val="90000"/>
              </a:lnSpc>
              <a:buFont typeface="Wingdings" pitchFamily="2" charset="2"/>
              <a:buNone/>
              <a:defRPr/>
            </a:pPr>
            <a:r>
              <a:rPr lang="en-US" sz="1800" dirty="0" err="1" smtClean="0"/>
              <a:t>Ing</a:t>
            </a:r>
            <a:r>
              <a:rPr lang="en-US" sz="1800" dirty="0" smtClean="0"/>
              <a:t>. Peter Pal</a:t>
            </a:r>
            <a:r>
              <a:rPr lang="sk-SK" sz="1800" dirty="0" smtClean="0"/>
              <a:t>úch</a:t>
            </a:r>
            <a:r>
              <a:rPr lang="en-US" sz="1800" dirty="0" smtClean="0"/>
              <a:t>, PhD.</a:t>
            </a:r>
            <a:endParaRPr lang="sk-SK" sz="1800" dirty="0" smtClean="0"/>
          </a:p>
          <a:p>
            <a:pPr algn="r" eaLnBrk="1" hangingPunct="1">
              <a:lnSpc>
                <a:spcPct val="90000"/>
              </a:lnSpc>
              <a:buFont typeface="Wingdings" pitchFamily="2" charset="2"/>
              <a:buNone/>
              <a:defRPr/>
            </a:pPr>
            <a:r>
              <a:rPr lang="sk-SK" sz="1800" dirty="0" smtClean="0">
                <a:hlinkClick r:id="rId2"/>
              </a:rPr>
              <a:t>Peter.Paluch</a:t>
            </a:r>
            <a:r>
              <a:rPr lang="en-US" sz="1800" dirty="0" smtClean="0">
                <a:hlinkClick r:id="rId2"/>
              </a:rPr>
              <a:t>@fri.uniza.sk</a:t>
            </a:r>
            <a:endParaRPr lang="en-US" sz="1800" dirty="0" smtClean="0"/>
          </a:p>
          <a:p>
            <a:pPr algn="r" eaLnBrk="1" hangingPunct="1">
              <a:lnSpc>
                <a:spcPct val="90000"/>
              </a:lnSpc>
              <a:buFont typeface="Wingdings" pitchFamily="2" charset="2"/>
              <a:buNone/>
              <a:defRPr/>
            </a:pPr>
            <a:r>
              <a:rPr lang="en-US" sz="1800" dirty="0" smtClean="0"/>
              <a:t>KIS FRI </a:t>
            </a:r>
            <a:r>
              <a:rPr lang="sk-SK" sz="1800" dirty="0" smtClean="0"/>
              <a:t>ŽU</a:t>
            </a:r>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2009536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Reliable Transport Protocol (RTP)</a:t>
            </a:r>
            <a:endParaRPr lang="sk-SK" dirty="0"/>
          </a:p>
        </p:txBody>
      </p:sp>
      <p:sp>
        <p:nvSpPr>
          <p:cNvPr id="5" name="Content Placeholder 4"/>
          <p:cNvSpPr>
            <a:spLocks noGrp="1"/>
          </p:cNvSpPr>
          <p:nvPr>
            <p:ph idx="1"/>
          </p:nvPr>
        </p:nvSpPr>
        <p:spPr/>
        <p:txBody>
          <a:bodyPr>
            <a:normAutofit lnSpcReduction="10000"/>
          </a:bodyPr>
          <a:lstStyle/>
          <a:p>
            <a:r>
              <a:rPr lang="sk-SK" dirty="0" smtClean="0"/>
              <a:t>Reliable Transport Protocol v EIGRP poskytuje spoľahlivú a potvrdzovanú multicast aj unicast komunikáciu</a:t>
            </a:r>
          </a:p>
          <a:p>
            <a:pPr lvl="1"/>
            <a:r>
              <a:rPr lang="sk-SK" dirty="0" smtClean="0"/>
              <a:t>Segmenty RTP sú číslované a potvrdzované</a:t>
            </a:r>
          </a:p>
          <a:p>
            <a:pPr lvl="1"/>
            <a:r>
              <a:rPr lang="sk-SK" dirty="0" smtClean="0"/>
              <a:t>Správa s nasledujúcim sekvenčným číslom bude odoslaná až vtedy, keď predchádzajúcu správu všetci jej príjemcovia potvrdili ako prijatú</a:t>
            </a:r>
          </a:p>
          <a:p>
            <a:pPr lvl="1"/>
            <a:r>
              <a:rPr lang="sk-SK" dirty="0" smtClean="0"/>
              <a:t>Ak na segmente s viacerými susedmi niektorí susedia nepotvrdili prijatie multicast správy, EIGRP rozdelí susedov do dvoch skupín</a:t>
            </a:r>
          </a:p>
          <a:p>
            <a:pPr lvl="2"/>
            <a:r>
              <a:rPr lang="sk-SK" dirty="0" smtClean="0"/>
              <a:t>Smerovače, ktoré prijatie </a:t>
            </a:r>
            <a:r>
              <a:rPr lang="sk-SK" dirty="0" smtClean="0">
                <a:solidFill>
                  <a:schemeClr val="tx2"/>
                </a:solidFill>
              </a:rPr>
              <a:t>potvrdili</a:t>
            </a:r>
            <a:r>
              <a:rPr lang="sk-SK" dirty="0" smtClean="0"/>
              <a:t>, budú umiestnené do tzv. </a:t>
            </a:r>
            <a:r>
              <a:rPr lang="sk-SK" dirty="0" smtClean="0">
                <a:solidFill>
                  <a:schemeClr val="tx2"/>
                </a:solidFill>
              </a:rPr>
              <a:t>Conditional Receive </a:t>
            </a:r>
            <a:r>
              <a:rPr lang="sk-SK" dirty="0" smtClean="0"/>
              <a:t>režimu (dobrá skupina)</a:t>
            </a:r>
          </a:p>
          <a:p>
            <a:pPr lvl="2"/>
            <a:r>
              <a:rPr lang="sk-SK" dirty="0" smtClean="0"/>
              <a:t>Smerovače, ktoré prijatie </a:t>
            </a:r>
            <a:r>
              <a:rPr lang="sk-SK" dirty="0" smtClean="0">
                <a:solidFill>
                  <a:schemeClr val="accent2"/>
                </a:solidFill>
              </a:rPr>
              <a:t>nepotvrdili</a:t>
            </a:r>
            <a:r>
              <a:rPr lang="sk-SK" dirty="0" smtClean="0"/>
              <a:t>, budú považované za „</a:t>
            </a:r>
            <a:r>
              <a:rPr lang="sk-SK" dirty="0" smtClean="0">
                <a:solidFill>
                  <a:schemeClr val="accent2"/>
                </a:solidFill>
              </a:rPr>
              <a:t>pribrzdené</a:t>
            </a:r>
            <a:r>
              <a:rPr lang="sk-SK" dirty="0" smtClean="0"/>
              <a:t>“ (laggard)</a:t>
            </a:r>
          </a:p>
          <a:p>
            <a:pPr lvl="2"/>
            <a:r>
              <a:rPr lang="sk-SK" dirty="0" smtClean="0">
                <a:solidFill>
                  <a:schemeClr val="tx2"/>
                </a:solidFill>
              </a:rPr>
              <a:t>Multicastová</a:t>
            </a:r>
            <a:r>
              <a:rPr lang="sk-SK" dirty="0" smtClean="0"/>
              <a:t> komunikácia bude odosielaná s príznakom „</a:t>
            </a:r>
            <a:r>
              <a:rPr lang="sk-SK" dirty="0" smtClean="0">
                <a:solidFill>
                  <a:schemeClr val="tx2"/>
                </a:solidFill>
              </a:rPr>
              <a:t>určené len smerovačom v režime Conditional Receive</a:t>
            </a:r>
            <a:r>
              <a:rPr lang="sk-SK" dirty="0" smtClean="0"/>
              <a:t>“ a s „</a:t>
            </a:r>
            <a:r>
              <a:rPr lang="sk-SK" dirty="0" smtClean="0">
                <a:solidFill>
                  <a:schemeClr val="accent2"/>
                </a:solidFill>
              </a:rPr>
              <a:t>pribrzdenými</a:t>
            </a:r>
            <a:r>
              <a:rPr lang="sk-SK" dirty="0" smtClean="0"/>
              <a:t>“ smerovačmi sa bude paralelne komunikovať </a:t>
            </a:r>
            <a:r>
              <a:rPr lang="sk-SK" dirty="0" smtClean="0">
                <a:solidFill>
                  <a:schemeClr val="accent2"/>
                </a:solidFill>
              </a:rPr>
              <a:t>unicast</a:t>
            </a:r>
            <a:r>
              <a:rPr lang="sk-SK" dirty="0" smtClean="0"/>
              <a:t> paketmi, pokým v komunikácii nedobehnú „dobré“ smerovače</a:t>
            </a:r>
          </a:p>
          <a:p>
            <a:pPr lvl="2"/>
            <a:r>
              <a:rPr lang="sk-SK" dirty="0" smtClean="0"/>
              <a:t>RTP teda dovoľuje súbežne viesť spoľahlivú unicast i multicast komunikáciu so susedmi na spoločnom segmente</a:t>
            </a:r>
          </a:p>
        </p:txBody>
      </p:sp>
    </p:spTree>
    <p:extLst>
      <p:ext uri="{BB962C8B-B14F-4D97-AF65-F5344CB8AC3E}">
        <p14:creationId xmlns:p14="http://schemas.microsoft.com/office/powerpoint/2010/main" val="966251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t>Udržiavanie vzťahov so susedmi</a:t>
            </a:r>
            <a:endParaRPr lang="en-US" dirty="0"/>
          </a:p>
        </p:txBody>
      </p:sp>
      <p:sp>
        <p:nvSpPr>
          <p:cNvPr id="3" name="Zástupný symbol obsahu 2"/>
          <p:cNvSpPr>
            <a:spLocks noGrp="1"/>
          </p:cNvSpPr>
          <p:nvPr>
            <p:ph idx="1"/>
          </p:nvPr>
        </p:nvSpPr>
        <p:spPr/>
        <p:txBody>
          <a:bodyPr>
            <a:normAutofit fontScale="92500" lnSpcReduction="20000"/>
          </a:bodyPr>
          <a:lstStyle/>
          <a:p>
            <a:r>
              <a:rPr lang="sk-SK" dirty="0" smtClean="0"/>
              <a:t>Periodické správy protokolov RIP/IGRP mali dva rozdielne účely</a:t>
            </a:r>
          </a:p>
          <a:p>
            <a:pPr lvl="1"/>
            <a:r>
              <a:rPr lang="sk-SK" dirty="0" smtClean="0"/>
              <a:t>Informovať o tom, že ich odosielateľ je funkčný</a:t>
            </a:r>
          </a:p>
          <a:p>
            <a:pPr lvl="1"/>
            <a:r>
              <a:rPr lang="sk-SK" dirty="0" smtClean="0"/>
              <a:t>Prenášať smerovaciu informáciu</a:t>
            </a:r>
          </a:p>
          <a:p>
            <a:r>
              <a:rPr lang="sk-SK" dirty="0" smtClean="0"/>
              <a:t>V stabilnej sieti však tieto správy zbytočne prenášajú tú istú smerovaciu informáciu znova a znova</a:t>
            </a:r>
          </a:p>
          <a:p>
            <a:pPr lvl="1"/>
            <a:r>
              <a:rPr lang="sk-SK" dirty="0" smtClean="0"/>
              <a:t>Ideálny stav: prenášať len informácie o zmenách a len vtedy, keď zmeny nastanú</a:t>
            </a:r>
          </a:p>
          <a:p>
            <a:r>
              <a:rPr lang="sk-SK" dirty="0" smtClean="0"/>
              <a:t>Čo na to potrebujeme?</a:t>
            </a:r>
          </a:p>
          <a:p>
            <a:pPr lvl="1"/>
            <a:r>
              <a:rPr lang="sk-SK" dirty="0" smtClean="0"/>
              <a:t>Informáciu o tom, že susedný smerovač je stále živý (ak zomrel, nemôžeme očakávať, že nás bude „zo záhrobia“ sám informovať, že zomrel </a:t>
            </a:r>
            <a:r>
              <a:rPr lang="sk-SK" dirty="0" smtClean="0">
                <a:sym typeface="Wingdings" pitchFamily="2" charset="2"/>
              </a:rPr>
              <a:t> – musíme jeho zánik vedieť zistiť sami)</a:t>
            </a:r>
          </a:p>
          <a:p>
            <a:pPr lvl="1"/>
            <a:r>
              <a:rPr lang="sk-SK" dirty="0" smtClean="0">
                <a:sym typeface="Wingdings" pitchFamily="2" charset="2"/>
              </a:rPr>
              <a:t>Spoľahlivý transportný protokol, aby bolo zaručené, že informácie o jednotlivých zmenách prídu všetky a v správnom poradí</a:t>
            </a:r>
            <a:endParaRPr lang="sk-SK" dirty="0">
              <a:sym typeface="Wingdings" pitchFamily="2" charset="2"/>
            </a:endParaRPr>
          </a:p>
          <a:p>
            <a:r>
              <a:rPr lang="sk-SK" dirty="0" smtClean="0">
                <a:sym typeface="Wingdings" pitchFamily="2" charset="2"/>
              </a:rPr>
              <a:t>Spoľahlivý transportný protokol EIGRP už má – RTP</a:t>
            </a:r>
          </a:p>
          <a:p>
            <a:r>
              <a:rPr lang="sk-SK" dirty="0" smtClean="0">
                <a:sym typeface="Wingdings" pitchFamily="2" charset="2"/>
              </a:rPr>
              <a:t>Informácie o životnosti susedov poskytuje tzv. Hello mechanizmus – udržiavanie vzťahov so susednými smerovačmi</a:t>
            </a:r>
          </a:p>
        </p:txBody>
      </p:sp>
    </p:spTree>
    <p:extLst>
      <p:ext uri="{BB962C8B-B14F-4D97-AF65-F5344CB8AC3E}">
        <p14:creationId xmlns:p14="http://schemas.microsoft.com/office/powerpoint/2010/main" val="323079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Hello mechanizmus v EIGRP</a:t>
            </a:r>
            <a:endParaRPr lang="sk-SK" dirty="0"/>
          </a:p>
        </p:txBody>
      </p:sp>
      <p:sp>
        <p:nvSpPr>
          <p:cNvPr id="3" name="Content Placeholder 2"/>
          <p:cNvSpPr>
            <a:spLocks noGrp="1"/>
          </p:cNvSpPr>
          <p:nvPr>
            <p:ph idx="1"/>
          </p:nvPr>
        </p:nvSpPr>
        <p:spPr>
          <a:xfrm>
            <a:off x="323528" y="1143000"/>
            <a:ext cx="8496944" cy="5715000"/>
          </a:xfrm>
        </p:spPr>
        <p:txBody>
          <a:bodyPr>
            <a:normAutofit fontScale="77500" lnSpcReduction="20000"/>
          </a:bodyPr>
          <a:lstStyle/>
          <a:p>
            <a:r>
              <a:rPr lang="sk-SK" dirty="0" smtClean="0"/>
              <a:t>EIGRP smerovače periodicky odosielajú správu nazvanú EIGRP </a:t>
            </a:r>
            <a:r>
              <a:rPr lang="sk-SK" dirty="0" smtClean="0">
                <a:solidFill>
                  <a:schemeClr val="tx2"/>
                </a:solidFill>
              </a:rPr>
              <a:t>Hello</a:t>
            </a:r>
            <a:r>
              <a:rPr lang="sk-SK" dirty="0" smtClean="0"/>
              <a:t> na adresu 224.0.0.10 cez všetky svoje rozhrania zaradené do EIGRP</a:t>
            </a:r>
          </a:p>
          <a:p>
            <a:pPr lvl="1"/>
            <a:r>
              <a:rPr lang="sk-SK" dirty="0" smtClean="0">
                <a:solidFill>
                  <a:schemeClr val="tx2"/>
                </a:solidFill>
              </a:rPr>
              <a:t>Každých 5 sekúnd </a:t>
            </a:r>
            <a:r>
              <a:rPr lang="sk-SK" dirty="0" smtClean="0"/>
              <a:t>na bežných rozhraniach</a:t>
            </a:r>
          </a:p>
          <a:p>
            <a:pPr lvl="1"/>
            <a:r>
              <a:rPr lang="sk-SK" dirty="0" smtClean="0">
                <a:solidFill>
                  <a:schemeClr val="tx2"/>
                </a:solidFill>
              </a:rPr>
              <a:t>Každých 60 sekúnd </a:t>
            </a:r>
            <a:r>
              <a:rPr lang="sk-SK" dirty="0" smtClean="0"/>
              <a:t>na Non-Broadcast Multi Access (NBMA) rozhraniach pomalších ako 1544 Kbps (</a:t>
            </a:r>
            <a:r>
              <a:rPr lang="en-US" dirty="0" smtClean="0"/>
              <a:t>&lt;</a:t>
            </a:r>
            <a:r>
              <a:rPr lang="sk-SK" dirty="0" smtClean="0"/>
              <a:t>T1 – rozhrania typu Frame Relay, ATM)</a:t>
            </a:r>
          </a:p>
          <a:p>
            <a:r>
              <a:rPr lang="sk-SK" dirty="0" smtClean="0"/>
              <a:t>Do Hello paketu smerovač vpisuje niekoľké konfiguračné parametre EIGRP, ktoré sa u susedov vyhodnocujú</a:t>
            </a:r>
          </a:p>
          <a:p>
            <a:r>
              <a:rPr lang="sk-SK" dirty="0" smtClean="0"/>
              <a:t>Údaje, ktoré sa </a:t>
            </a:r>
            <a:r>
              <a:rPr lang="sk-SK" dirty="0" smtClean="0">
                <a:solidFill>
                  <a:schemeClr val="tx2"/>
                </a:solidFill>
              </a:rPr>
              <a:t>musia</a:t>
            </a:r>
            <a:r>
              <a:rPr lang="sk-SK" dirty="0" smtClean="0"/>
              <a:t> medzi susednými smerovačmi </a:t>
            </a:r>
            <a:r>
              <a:rPr lang="sk-SK" dirty="0" smtClean="0">
                <a:solidFill>
                  <a:schemeClr val="tx2"/>
                </a:solidFill>
              </a:rPr>
              <a:t>zhodovať</a:t>
            </a:r>
            <a:r>
              <a:rPr lang="sk-SK" dirty="0" smtClean="0"/>
              <a:t>, aby mohlo vzniknúť medzi nimi EIGRP susedstvo:</a:t>
            </a:r>
          </a:p>
          <a:p>
            <a:pPr lvl="1"/>
            <a:r>
              <a:rPr lang="sk-SK" dirty="0" smtClean="0"/>
              <a:t>Číslo autonómneho systému</a:t>
            </a:r>
          </a:p>
          <a:p>
            <a:pPr lvl="1"/>
            <a:r>
              <a:rPr lang="sk-SK" dirty="0" smtClean="0"/>
              <a:t>K-hodnoty (K-values) – váhové konštanty pre výpočet výslednej metriky</a:t>
            </a:r>
          </a:p>
          <a:p>
            <a:pPr lvl="1"/>
            <a:r>
              <a:rPr lang="sk-SK" dirty="0" smtClean="0"/>
              <a:t>Spoločná IP sieť (určuje sa z IP adresy odosielateľa Hello paketu)</a:t>
            </a:r>
          </a:p>
          <a:p>
            <a:r>
              <a:rPr lang="sk-SK" dirty="0" smtClean="0"/>
              <a:t>Do Hello paketu smerovač zapisuje aj tzv. Hold-time čas, ktorý vyjadruje, do koľkých sekúnd musí sám poslať ďalšiu platnú EIGRP správu</a:t>
            </a:r>
          </a:p>
          <a:p>
            <a:pPr lvl="1"/>
            <a:r>
              <a:rPr lang="sk-SK" dirty="0" smtClean="0"/>
              <a:t>Štandardne je to trojnásobok Hello intervalu, t.j. 15 resp. 180 sekúnd</a:t>
            </a:r>
          </a:p>
          <a:p>
            <a:pPr lvl="1"/>
            <a:r>
              <a:rPr lang="sk-SK" dirty="0" smtClean="0"/>
              <a:t>Ak sa smerovač do tohto času neozve žiadnou platnou EIGRP správou, považujeme ho za mŕtveho a zabudneme všetko, čo nám povedal</a:t>
            </a:r>
          </a:p>
          <a:p>
            <a:r>
              <a:rPr lang="sk-SK" dirty="0" smtClean="0"/>
              <a:t>Hello a Hold-time časovače môžu byť medzi smerovačmi rôzne</a:t>
            </a:r>
          </a:p>
          <a:p>
            <a:r>
              <a:rPr lang="sk-SK" dirty="0" smtClean="0"/>
              <a:t>Funkční susedia smerovača sú zaznamenaní v tzv. tabuľke susedov</a:t>
            </a:r>
          </a:p>
          <a:p>
            <a:pPr lvl="2"/>
            <a:endParaRPr lang="sk-SK" dirty="0" smtClean="0"/>
          </a:p>
          <a:p>
            <a:pPr lvl="3"/>
            <a:endParaRPr lang="en-US" dirty="0" smtClean="0"/>
          </a:p>
          <a:p>
            <a:endParaRPr lang="en-US" dirty="0" smtClean="0"/>
          </a:p>
          <a:p>
            <a:endParaRPr lang="sk-SK" dirty="0"/>
          </a:p>
        </p:txBody>
      </p:sp>
    </p:spTree>
    <p:extLst>
      <p:ext uri="{BB962C8B-B14F-4D97-AF65-F5344CB8AC3E}">
        <p14:creationId xmlns:p14="http://schemas.microsoft.com/office/powerpoint/2010/main" val="2541081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blona Cisco">
  <a:themeElements>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Sablona Cisco</Template>
  <TotalTime>1070</TotalTime>
  <Pages>28</Pages>
  <Words>7844</Words>
  <Application>Microsoft Office PowerPoint</Application>
  <PresentationFormat>On-screen Show (4:3)</PresentationFormat>
  <Paragraphs>767</Paragraphs>
  <Slides>68</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Sablona Cisco</vt:lpstr>
      <vt:lpstr>Image</vt:lpstr>
      <vt:lpstr>Smerovací protokol EIGRP</vt:lpstr>
      <vt:lpstr>Smerovací protokol EIGRP</vt:lpstr>
      <vt:lpstr>Enhanced Interior Gateway Routing Protocol</vt:lpstr>
      <vt:lpstr>Enhanced Interior Gateway Routing Protocol</vt:lpstr>
      <vt:lpstr>Kľúčové technológie v EIGRP</vt:lpstr>
      <vt:lpstr>Protocol-dependent modules (PDM)</vt:lpstr>
      <vt:lpstr>Reliable Transport Protocol (RTP)</vt:lpstr>
      <vt:lpstr>Udržiavanie vzťahov so susedmi</vt:lpstr>
      <vt:lpstr>Hello mechanizmus v EIGRP</vt:lpstr>
      <vt:lpstr>Tabuľka susedov v EIGRP</vt:lpstr>
      <vt:lpstr>Smerovanie pomocou DV protokolov</vt:lpstr>
      <vt:lpstr>Vlastnosti vzdialenosti v DV protokoloch</vt:lpstr>
      <vt:lpstr>Výberové kritérium pre použiteľného next-hop suseda</vt:lpstr>
      <vt:lpstr>Výberové kritérium pre použiteľného next-hop suseda</vt:lpstr>
      <vt:lpstr>Výberové kritérium pre použiteľného next-hop suseda</vt:lpstr>
      <vt:lpstr>Feasibility Condition (FC)</vt:lpstr>
      <vt:lpstr>Čo ak FC znemožňuje vybrať next-hop?</vt:lpstr>
      <vt:lpstr>Difúzne výpočty</vt:lpstr>
      <vt:lpstr>Difúzne výpočty</vt:lpstr>
      <vt:lpstr>Difúzne výpočty v DV protokole</vt:lpstr>
      <vt:lpstr>Difúzne výpočty v DV protokole</vt:lpstr>
      <vt:lpstr>Pojmy v EIGRP</vt:lpstr>
      <vt:lpstr>Pojmy v EIGRP</vt:lpstr>
      <vt:lpstr>Činnosť EIGRP</vt:lpstr>
      <vt:lpstr>Činnosť EIGRP</vt:lpstr>
      <vt:lpstr>Činnosť EIGRP</vt:lpstr>
      <vt:lpstr>Činnosť EIGRP</vt:lpstr>
      <vt:lpstr>Činnosť EIGRP</vt:lpstr>
      <vt:lpstr>Činnosť EIGRP</vt:lpstr>
      <vt:lpstr>Činnosť EIGRP Použitie feasible successorov</vt:lpstr>
      <vt:lpstr>Činnosť EIGRP Použitie feasible successorov</vt:lpstr>
      <vt:lpstr>Činnosť EIGRP</vt:lpstr>
      <vt:lpstr>Topologická tabuľka v EIGRP</vt:lpstr>
      <vt:lpstr>Príklad EIGRP hľadania novej cesty (1)</vt:lpstr>
      <vt:lpstr>Príklad EIGRP hľadania novej cesty (2)</vt:lpstr>
      <vt:lpstr>Príklad EIGRP hľadania novej cesty (3)</vt:lpstr>
      <vt:lpstr>Príklad EIGRP hľadania novej cesty (4)</vt:lpstr>
      <vt:lpstr>Príklad EIGRP hľadania novej cesty (5)</vt:lpstr>
      <vt:lpstr>Príklad EIGRP hľadania novej cesty (7)</vt:lpstr>
      <vt:lpstr>Príklad EIGRP hľadania novej cesty (8)</vt:lpstr>
      <vt:lpstr>EIGRP a load balancing</vt:lpstr>
      <vt:lpstr>Metrika v EIGRP</vt:lpstr>
      <vt:lpstr>Výpočet EIGRP metriky</vt:lpstr>
      <vt:lpstr>Parametre Reliability, Load, MTU a Hop Count</vt:lpstr>
      <vt:lpstr>Príklad výpočtu EIGRP metriky</vt:lpstr>
      <vt:lpstr>Druhy EIGRP paketov</vt:lpstr>
      <vt:lpstr>Druhy EIGRP paketov</vt:lpstr>
      <vt:lpstr>Úvodná inicializácia smerovačov</vt:lpstr>
      <vt:lpstr>Chyby v kurikulách o EIGRP</vt:lpstr>
      <vt:lpstr>PowerPoint Presentation</vt:lpstr>
      <vt:lpstr>Konfigurácia EIGRP</vt:lpstr>
      <vt:lpstr>Passive-Interface v EIGRP </vt:lpstr>
      <vt:lpstr>Konfigurácia šírky pásma v EIGRP</vt:lpstr>
      <vt:lpstr>Zmena váhových koeficientov v EIGRP</vt:lpstr>
      <vt:lpstr>Zmena časovačov v EIGRP</vt:lpstr>
      <vt:lpstr>EIGRP a load balancing</vt:lpstr>
      <vt:lpstr>EIGRP a load balancing</vt:lpstr>
      <vt:lpstr>EIGRP Unequal-Cost Load Balancing</vt:lpstr>
      <vt:lpstr>EIGRP a default route</vt:lpstr>
      <vt:lpstr>Autentifikácia v EIGRP</vt:lpstr>
      <vt:lpstr>Autentifikácia v EIGRP</vt:lpstr>
      <vt:lpstr>Overenie MD5 Authentication</vt:lpstr>
      <vt:lpstr>Diagnostika zlého hesla v EIGRP</vt:lpstr>
      <vt:lpstr>Sumarizácia v EIGRP</vt:lpstr>
      <vt:lpstr>Sumarizácia v EIGRP</vt:lpstr>
      <vt:lpstr>Overenie a diagnostika EIGRP</vt:lpstr>
      <vt:lpstr>Sh ip protocols</vt:lpstr>
      <vt:lpstr>PowerPoint Presentation</vt:lpstr>
    </vt:vector>
  </TitlesOfParts>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Smerovací protokol EIGRP</dc:title>
  <dc:subject>Guide for Creating Powerpoint Presentations</dc:subject>
  <dc:creator>Peter Palúch</dc:creator>
  <cp:keywords/>
  <dc:description/>
  <cp:lastModifiedBy>Peter Palúch</cp:lastModifiedBy>
  <cp:revision>57</cp:revision>
  <cp:lastPrinted>1999-01-27T00:54:54Z</cp:lastPrinted>
  <dcterms:created xsi:type="dcterms:W3CDTF">2012-12-05T19:37:14Z</dcterms:created>
  <dcterms:modified xsi:type="dcterms:W3CDTF">2012-12-07T05:11:33Z</dcterms:modified>
</cp:coreProperties>
</file>